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AB3113-BD5C-4ADB-BE7D-C750357B82E0}" v="44" dt="2025-11-19T00:06:45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0B5D2-B963-0F75-94A9-91DB70869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1E04-BF76-4926-81C8-9E2418224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5221" y="188570"/>
            <a:ext cx="9737177" cy="178064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cs typeface="Calibri Light"/>
              </a:rPr>
              <a:t>AA 117</a:t>
            </a:r>
            <a:br>
              <a:rPr lang="en-US" sz="3600" dirty="0">
                <a:cs typeface="Calibri Light"/>
              </a:rPr>
            </a:br>
            <a:r>
              <a:rPr lang="en-US" sz="3600" dirty="0">
                <a:cs typeface="Calibri Light"/>
              </a:rPr>
              <a:t>Public Health Infrastructure: Local Workforce Development</a:t>
            </a:r>
            <a:br>
              <a:rPr lang="en-US" dirty="0">
                <a:cs typeface="+mj-lt"/>
              </a:rPr>
            </a:br>
            <a:r>
              <a:rPr lang="en-US" sz="2200" b="1" cap="all" dirty="0">
                <a:solidFill>
                  <a:srgbClr val="014373"/>
                </a:solidFill>
                <a:ea typeface="+mj-lt"/>
                <a:cs typeface="+mj-lt"/>
              </a:rPr>
              <a:t>5-YEAR FUNDING Through October 31, 2027</a:t>
            </a:r>
            <a:endParaRPr lang="en-US" dirty="0"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C3C07C-A693-08AD-92C3-083C986EC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4832" y="1984766"/>
            <a:ext cx="9738526" cy="45717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1800" cap="all" dirty="0">
                <a:ea typeface="+mn-lt"/>
                <a:cs typeface="+mn-lt"/>
              </a:rPr>
              <a:t>THE PURPOSE OF THIS FUNDING IS TO HELP MEET SHORT-TERM CRITICAL INFRASTRUCTURE NEEDS AND TO MAKE STRATEGIC INVESTMENTS WHICH WILL HAVE LASTING EFFECTS ON LOCAL PUBLIC HEALTH DEPARTMENTS IN NORTH CAROLINA.</a:t>
            </a:r>
            <a:endParaRPr lang="en-US" sz="1800" dirty="0">
              <a:ea typeface="+mn-lt"/>
              <a:cs typeface="+mn-lt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cap="all" dirty="0">
                <a:ea typeface="+mn-lt"/>
                <a:cs typeface="+mn-lt"/>
              </a:rPr>
              <a:t>FUNDING IS DISTRIBUTED TO EACH INDIVIDUAL LOCAL HEALTH DEPARTMENT BASED ON COUNTY POPULATION, SOCIAL VULNERABILITY, AND EQUITY INDICES</a:t>
            </a:r>
            <a:endParaRPr lang="en-US" sz="1800" dirty="0">
              <a:ea typeface="+mn-lt"/>
              <a:cs typeface="+mn-lt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cap="all" dirty="0">
                <a:ea typeface="+mn-lt"/>
                <a:cs typeface="+mn-lt"/>
              </a:rPr>
              <a:t>59 COUNTIES HAVE UTILIZED FUNDS</a:t>
            </a:r>
            <a:br>
              <a:rPr lang="en-US" sz="1800" cap="all" dirty="0">
                <a:ea typeface="+mn-lt"/>
                <a:cs typeface="+mn-lt"/>
              </a:rPr>
            </a:br>
            <a:r>
              <a:rPr lang="en-US" sz="1800" cap="all" dirty="0">
                <a:ea typeface="+mn-lt"/>
                <a:cs typeface="+mn-lt"/>
              </a:rPr>
              <a:t> </a:t>
            </a:r>
            <a:r>
              <a:rPr lang="en-US" sz="1800" i="1" cap="all" dirty="0">
                <a:ea typeface="+mn-lt"/>
                <a:cs typeface="+mn-lt"/>
              </a:rPr>
              <a:t>(Counties with &gt; $0 in FY25 expenditures)</a:t>
            </a:r>
            <a:endParaRPr lang="en-US" sz="1800" dirty="0">
              <a:ea typeface="Calibri"/>
              <a:cs typeface="Calibri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cap="all" dirty="0">
                <a:ea typeface="+mn-lt"/>
                <a:cs typeface="+mn-lt"/>
              </a:rPr>
              <a:t>TOTAL AMOUNT ALLOCATED TO LHDs: $18,221,039.00</a:t>
            </a:r>
            <a:endParaRPr lang="en-US" sz="1800" dirty="0">
              <a:ea typeface="Calibri"/>
              <a:cs typeface="Calibri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cap="all" dirty="0">
                <a:ea typeface="+mn-lt"/>
                <a:cs typeface="+mn-lt"/>
              </a:rPr>
              <a:t>TOTAL AMOUNT SPENT (JUL–OCT 2025): $1,915,434.26</a:t>
            </a:r>
          </a:p>
          <a:p>
            <a:pPr marL="285750" indent="-285750" algn="l">
              <a:buFont typeface="Arial"/>
              <a:buChar char="•"/>
            </a:pPr>
            <a:r>
              <a:rPr lang="en-US" sz="1800" cap="all" dirty="0">
                <a:ea typeface="+mn-lt"/>
                <a:cs typeface="+mn-lt"/>
              </a:rPr>
              <a:t>PERCENTAGE SPENT: 10.52%</a:t>
            </a:r>
            <a:endParaRPr lang="en-US" sz="1800" dirty="0">
              <a:ea typeface="+mn-lt"/>
              <a:cs typeface="+mn-lt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cap="all" dirty="0">
                <a:ea typeface="+mn-lt"/>
                <a:cs typeface="+mn-lt"/>
              </a:rPr>
              <a:t>AVERAGE AMOUNT SPENT PER COUNTY (AMONG THOSE WITH SPENDING): ~$32,464.99</a:t>
            </a:r>
            <a:endParaRPr lang="en-US" sz="1800" dirty="0">
              <a:ea typeface="Calibri"/>
              <a:cs typeface="Calibri"/>
            </a:endParaRPr>
          </a:p>
          <a:p>
            <a:pPr algn="l"/>
            <a:endParaRPr lang="en-US" sz="1800" b="1" dirty="0">
              <a:ea typeface="+mn-lt"/>
              <a:cs typeface="+mn-lt"/>
            </a:endParaRPr>
          </a:p>
          <a:p>
            <a:pPr algn="l"/>
            <a:endParaRPr lang="en-US" sz="2000" cap="all" dirty="0">
              <a:latin typeface="Calibri"/>
              <a:ea typeface="Calibri"/>
              <a:cs typeface="Calibri"/>
            </a:endParaRPr>
          </a:p>
          <a:p>
            <a:pPr marL="285750" indent="-285750" algn="l">
              <a:buChar char="•"/>
            </a:pPr>
            <a:endParaRPr lang="en-US" sz="2200" cap="all" dirty="0">
              <a:latin typeface="Calibri"/>
              <a:ea typeface="Cambri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365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5FE0C1-2480-AEF4-493D-8261760A6E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0017"/>
          <a:stretch>
            <a:fillRect/>
          </a:stretch>
        </p:blipFill>
        <p:spPr>
          <a:xfrm>
            <a:off x="2532405" y="1278108"/>
            <a:ext cx="7131149" cy="39231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76C6EC-4529-1103-36D4-B5EF1903E1C4}"/>
              </a:ext>
            </a:extLst>
          </p:cNvPr>
          <p:cNvSpPr txBox="1"/>
          <p:nvPr/>
        </p:nvSpPr>
        <p:spPr>
          <a:xfrm>
            <a:off x="3298521" y="328808"/>
            <a:ext cx="609600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AA 117</a:t>
            </a:r>
            <a:endParaRPr lang="en-US" sz="2800" b="1"/>
          </a:p>
          <a:p>
            <a:pPr algn="ctr"/>
            <a:endParaRPr lang="en-US" sz="2800" b="1"/>
          </a:p>
        </p:txBody>
      </p:sp>
    </p:spTree>
    <p:extLst>
      <p:ext uri="{BB962C8B-B14F-4D97-AF65-F5344CB8AC3E}">
        <p14:creationId xmlns:p14="http://schemas.microsoft.com/office/powerpoint/2010/main" val="1438491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62AB3405033943AA89B5EB0868E0CF" ma:contentTypeVersion="19" ma:contentTypeDescription="Create a new document." ma:contentTypeScope="" ma:versionID="21574fc6ac85808570d9f8ef5032f453">
  <xsd:schema xmlns:xsd="http://www.w3.org/2001/XMLSchema" xmlns:xs="http://www.w3.org/2001/XMLSchema" xmlns:p="http://schemas.microsoft.com/office/2006/metadata/properties" xmlns:ns1="http://schemas.microsoft.com/sharepoint/v3" xmlns:ns2="5b17092e-395a-4357-a675-3dd5516218a6" xmlns:ns3="79561daa-e32d-4dfe-b513-2c4eefef7c6c" targetNamespace="http://schemas.microsoft.com/office/2006/metadata/properties" ma:root="true" ma:fieldsID="ade480312ad5ea551c2eac34a0356228" ns1:_="" ns2:_="" ns3:_="">
    <xsd:import namespace="http://schemas.microsoft.com/sharepoint/v3"/>
    <xsd:import namespace="5b17092e-395a-4357-a675-3dd5516218a6"/>
    <xsd:import namespace="79561daa-e32d-4dfe-b513-2c4eefef7c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7092e-395a-4357-a675-3dd5516218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a2157d8-ccc1-4fc8-a2a4-3f8f655345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561daa-e32d-4dfe-b513-2c4eefef7c6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83a6e26-9672-43c3-a5e4-856bad7ed98f}" ma:internalName="TaxCatchAll" ma:showField="CatchAllData" ma:web="79561daa-e32d-4dfe-b513-2c4eefef7c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9561daa-e32d-4dfe-b513-2c4eefef7c6c" xsi:nil="true"/>
    <lcf76f155ced4ddcb4097134ff3c332f xmlns="5b17092e-395a-4357-a675-3dd5516218a6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658495B-0028-48EC-934C-665F925886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E02959-F2B2-420D-BDF1-95190ACBB0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17092e-395a-4357-a675-3dd5516218a6"/>
    <ds:schemaRef ds:uri="79561daa-e32d-4dfe-b513-2c4eefef7c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FB31C5-7A4C-414B-B874-182BD4FD31C4}">
  <ds:schemaRefs>
    <ds:schemaRef ds:uri="http://schemas.microsoft.com/office/2006/metadata/properties"/>
    <ds:schemaRef ds:uri="http://schemas.microsoft.com/office/infopath/2007/PartnerControls"/>
    <ds:schemaRef ds:uri="4cb6f0f2-89fb-4381-9cb2-a2abf7f796a9"/>
    <ds:schemaRef ds:uri="9bf525fb-8aec-463c-8437-5573e00e06f0"/>
    <ds:schemaRef ds:uri="79561daa-e32d-4dfe-b513-2c4eefef7c6c"/>
    <ds:schemaRef ds:uri="5b17092e-395a-4357-a675-3dd5516218a6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126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AA 117 Public Health Infrastructure: Local Workforce Development 5-YEAR FUNDING Through October 31, 2027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</dc:creator>
  <cp:lastModifiedBy>Karen Davis</cp:lastModifiedBy>
  <cp:revision>271</cp:revision>
  <dcterms:created xsi:type="dcterms:W3CDTF">2024-05-15T03:13:27Z</dcterms:created>
  <dcterms:modified xsi:type="dcterms:W3CDTF">2025-11-19T17:57:12Z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0x0101004B62AB3405033943AA89B5EB0868E0CF</vt:lpwstr>
  </property>
  <property fmtid="{D5CDD505-2E9C-101B-9397-08002B2CF9AE}" pid="3" name="MediaServiceImageTags">
    <vt:lpwstr/>
  </property>
</Properties>
</file>