
<file path=[Content_Types].xml><?xml version="1.0" encoding="utf-8"?>
<Types xmlns="http://schemas.openxmlformats.org/package/2006/content-types">
  <Default Extension="1" ContentType="image/jpeg"/>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61" r:id="rId5"/>
    <p:sldId id="2147478993" r:id="rId6"/>
    <p:sldId id="2147376799" r:id="rId7"/>
    <p:sldId id="2147478994" r:id="rId8"/>
    <p:sldId id="2147478992" r:id="rId9"/>
    <p:sldId id="2147478987" r:id="rId10"/>
    <p:sldId id="2147478984" r:id="rId11"/>
    <p:sldId id="665" r:id="rId12"/>
    <p:sldId id="2147478995" r:id="rId13"/>
    <p:sldId id="2147478619" r:id="rId14"/>
    <p:sldId id="2147478998" r:id="rId15"/>
    <p:sldId id="2147478981" r:id="rId16"/>
    <p:sldId id="2147478991" r:id="rId17"/>
    <p:sldId id="2147478982" r:id="rId18"/>
    <p:sldId id="2147478985" r:id="rId19"/>
    <p:sldId id="2147478996" r:id="rId20"/>
    <p:sldId id="2147478972" r:id="rId21"/>
    <p:sldId id="2147478999" r:id="rId22"/>
    <p:sldId id="256" r:id="rId23"/>
    <p:sldId id="2147376811" r:id="rId24"/>
    <p:sldId id="2147479000" r:id="rId25"/>
    <p:sldId id="2147376817" r:id="rId26"/>
    <p:sldId id="2147479001" r:id="rId27"/>
    <p:sldId id="2147376792" r:id="rId28"/>
    <p:sldId id="2147478989" r:id="rId29"/>
    <p:sldId id="2147376816" r:id="rId30"/>
    <p:sldId id="2147376791" r:id="rId31"/>
    <p:sldId id="214684993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CAA625-B880-4CA3-BD31-FA7C5D7C4A39}" name="Ankrah, Terra" initials="TA" userId="S::terra.ankrah@dhhs.nc.gov::8bb19f5d-4dca-4e0b-a4f8-e56eff354360" providerId="AD"/>
  <p188:author id="{D3925679-B94D-4616-32B3-93B41208F96E}" name="Loza, Sharon E" initials="" userId="S::Sharon.Loza@dhhs.nc.gov::0e585705-a270-4992-919d-12ca4b46260f" providerId="AD"/>
  <p188:author id="{B5D0E0E8-D8F5-81C1-0A50-9A37796EB1E6}" name="Semon, Linzy A" initials="" userId="S::linzy.semon@dhhs.nc.gov::0a82e3b8-5646-41df-aa91-f099c251ab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600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99" autoAdjust="0"/>
    <p:restoredTop sz="94902" autoAdjust="0"/>
  </p:normalViewPr>
  <p:slideViewPr>
    <p:cSldViewPr snapToGrid="0">
      <p:cViewPr varScale="1">
        <p:scale>
          <a:sx n="52" d="100"/>
          <a:sy n="52" d="100"/>
        </p:scale>
        <p:origin x="66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704CA0-D56F-43A1-B096-E8714C0FAE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FA83F3-E503-4748-93C0-F2349334F82C}">
      <dgm:prSet/>
      <dgm:spPr/>
      <dgm:t>
        <a:bodyPr/>
        <a:lstStyle/>
        <a:p>
          <a:r>
            <a:rPr lang="en-US"/>
            <a:t>Voting Membership – State Lab, State Center for Health Statistics, Epidemiology (Immunization Branch), and Division Office</a:t>
          </a:r>
        </a:p>
        <a:p>
          <a:r>
            <a:rPr lang="en-US"/>
            <a:t>Non-voting Membership* – DPH Data Office, Voting Membership Implementation Team Members</a:t>
          </a:r>
        </a:p>
      </dgm:t>
    </dgm:pt>
    <dgm:pt modelId="{7E7B6F15-11D3-43A0-BF52-5DE176289312}" type="parTrans" cxnId="{30049ACC-08C4-455A-93C6-AACD28A1D225}">
      <dgm:prSet/>
      <dgm:spPr/>
      <dgm:t>
        <a:bodyPr/>
        <a:lstStyle/>
        <a:p>
          <a:endParaRPr lang="en-US"/>
        </a:p>
      </dgm:t>
    </dgm:pt>
    <dgm:pt modelId="{85CA2EE9-E50C-4579-8E84-A45D9C979A73}" type="sibTrans" cxnId="{30049ACC-08C4-455A-93C6-AACD28A1D225}">
      <dgm:prSet/>
      <dgm:spPr/>
      <dgm:t>
        <a:bodyPr/>
        <a:lstStyle/>
        <a:p>
          <a:endParaRPr lang="en-US"/>
        </a:p>
      </dgm:t>
    </dgm:pt>
    <dgm:pt modelId="{BA7709D0-7DC2-4311-8BE2-D8B351665ABA}">
      <dgm:prSet/>
      <dgm:spPr/>
      <dgm:t>
        <a:bodyPr/>
        <a:lstStyle/>
        <a:p>
          <a:r>
            <a:rPr lang="en-US"/>
            <a:t>Purpose: visibility and strategic coordination of data modernization priorities and projects throughout the Division and ensure that DPH works collaboratively to make timely, actionable data available to decision-makers, public health workers, key public health system partners and the public, paving the way to fair and equitable opportunities for all North Carolinians to be safe and healthy.</a:t>
          </a:r>
        </a:p>
      </dgm:t>
    </dgm:pt>
    <dgm:pt modelId="{30A42E2F-6908-4D24-BBE4-13BD8BD1FE5E}" type="parTrans" cxnId="{EA2AE963-6C2E-404D-A078-CFD80C3D4770}">
      <dgm:prSet/>
      <dgm:spPr/>
      <dgm:t>
        <a:bodyPr/>
        <a:lstStyle/>
        <a:p>
          <a:endParaRPr lang="en-US"/>
        </a:p>
      </dgm:t>
    </dgm:pt>
    <dgm:pt modelId="{B0297867-CCDC-41A1-B5FE-B74A65F6A1D3}" type="sibTrans" cxnId="{EA2AE963-6C2E-404D-A078-CFD80C3D4770}">
      <dgm:prSet/>
      <dgm:spPr/>
      <dgm:t>
        <a:bodyPr/>
        <a:lstStyle/>
        <a:p>
          <a:endParaRPr lang="en-US"/>
        </a:p>
      </dgm:t>
    </dgm:pt>
    <dgm:pt modelId="{8201C6B2-31D9-492D-BD15-78D6D654F18F}">
      <dgm:prSet/>
      <dgm:spPr/>
      <dgm:t>
        <a:bodyPr/>
        <a:lstStyle/>
        <a:p>
          <a:r>
            <a:rPr lang="en-US"/>
            <a:t>Charter Approved and Initial Use Case Approved with Consensus</a:t>
          </a:r>
        </a:p>
      </dgm:t>
    </dgm:pt>
    <dgm:pt modelId="{D8A6121E-9595-49AA-A4B2-4793895C8364}" type="parTrans" cxnId="{9F1218EF-EF7C-4D9F-9A77-47C57CE42959}">
      <dgm:prSet/>
      <dgm:spPr/>
      <dgm:t>
        <a:bodyPr/>
        <a:lstStyle/>
        <a:p>
          <a:endParaRPr lang="en-US"/>
        </a:p>
      </dgm:t>
    </dgm:pt>
    <dgm:pt modelId="{42500768-45E3-4E7B-983E-78CD51983D84}" type="sibTrans" cxnId="{9F1218EF-EF7C-4D9F-9A77-47C57CE42959}">
      <dgm:prSet/>
      <dgm:spPr/>
      <dgm:t>
        <a:bodyPr/>
        <a:lstStyle/>
        <a:p>
          <a:endParaRPr lang="en-US"/>
        </a:p>
      </dgm:t>
    </dgm:pt>
    <dgm:pt modelId="{F9AC122C-F974-4B7A-B9B3-8EC9AB631E9A}" type="pres">
      <dgm:prSet presAssocID="{84704CA0-D56F-43A1-B096-E8714C0FAEA3}" presName="linear" presStyleCnt="0">
        <dgm:presLayoutVars>
          <dgm:animLvl val="lvl"/>
          <dgm:resizeHandles val="exact"/>
        </dgm:presLayoutVars>
      </dgm:prSet>
      <dgm:spPr/>
    </dgm:pt>
    <dgm:pt modelId="{E3E0872B-E401-465F-B29B-7E395B9F5A88}" type="pres">
      <dgm:prSet presAssocID="{E4FA83F3-E503-4748-93C0-F2349334F82C}" presName="parentText" presStyleLbl="node1" presStyleIdx="0" presStyleCnt="3" custLinFactY="97717" custLinFactNeighborX="-10" custLinFactNeighborY="100000">
        <dgm:presLayoutVars>
          <dgm:chMax val="0"/>
          <dgm:bulletEnabled val="1"/>
        </dgm:presLayoutVars>
      </dgm:prSet>
      <dgm:spPr/>
    </dgm:pt>
    <dgm:pt modelId="{BC0AD948-5165-467F-987E-56B045ECC8D4}" type="pres">
      <dgm:prSet presAssocID="{85CA2EE9-E50C-4579-8E84-A45D9C979A73}" presName="spacer" presStyleCnt="0"/>
      <dgm:spPr/>
    </dgm:pt>
    <dgm:pt modelId="{CE2A6AE7-12F5-4826-BFE4-146D2D95E3A0}" type="pres">
      <dgm:prSet presAssocID="{BA7709D0-7DC2-4311-8BE2-D8B351665ABA}" presName="parentText" presStyleLbl="node1" presStyleIdx="1" presStyleCnt="3" custLinFactY="-102879" custLinFactNeighborX="294" custLinFactNeighborY="-200000">
        <dgm:presLayoutVars>
          <dgm:chMax val="0"/>
          <dgm:bulletEnabled val="1"/>
        </dgm:presLayoutVars>
      </dgm:prSet>
      <dgm:spPr/>
    </dgm:pt>
    <dgm:pt modelId="{A91A8C93-48FB-4673-9007-440838295391}" type="pres">
      <dgm:prSet presAssocID="{B0297867-CCDC-41A1-B5FE-B74A65F6A1D3}" presName="spacer" presStyleCnt="0"/>
      <dgm:spPr/>
    </dgm:pt>
    <dgm:pt modelId="{4336043E-09EB-4B29-841F-F7CCBA72A5B0}" type="pres">
      <dgm:prSet presAssocID="{8201C6B2-31D9-492D-BD15-78D6D654F18F}" presName="parentText" presStyleLbl="node1" presStyleIdx="2" presStyleCnt="3">
        <dgm:presLayoutVars>
          <dgm:chMax val="0"/>
          <dgm:bulletEnabled val="1"/>
        </dgm:presLayoutVars>
      </dgm:prSet>
      <dgm:spPr/>
    </dgm:pt>
  </dgm:ptLst>
  <dgm:cxnLst>
    <dgm:cxn modelId="{BC04FC10-FC7F-462F-A00A-A211990BC438}" type="presOf" srcId="{E4FA83F3-E503-4748-93C0-F2349334F82C}" destId="{E3E0872B-E401-465F-B29B-7E395B9F5A88}" srcOrd="0" destOrd="0" presId="urn:microsoft.com/office/officeart/2005/8/layout/vList2"/>
    <dgm:cxn modelId="{EA2AE963-6C2E-404D-A078-CFD80C3D4770}" srcId="{84704CA0-D56F-43A1-B096-E8714C0FAEA3}" destId="{BA7709D0-7DC2-4311-8BE2-D8B351665ABA}" srcOrd="1" destOrd="0" parTransId="{30A42E2F-6908-4D24-BBE4-13BD8BD1FE5E}" sibTransId="{B0297867-CCDC-41A1-B5FE-B74A65F6A1D3}"/>
    <dgm:cxn modelId="{11AEB064-7612-4534-95A1-23DB241A052B}" type="presOf" srcId="{BA7709D0-7DC2-4311-8BE2-D8B351665ABA}" destId="{CE2A6AE7-12F5-4826-BFE4-146D2D95E3A0}" srcOrd="0" destOrd="0" presId="urn:microsoft.com/office/officeart/2005/8/layout/vList2"/>
    <dgm:cxn modelId="{30049ACC-08C4-455A-93C6-AACD28A1D225}" srcId="{84704CA0-D56F-43A1-B096-E8714C0FAEA3}" destId="{E4FA83F3-E503-4748-93C0-F2349334F82C}" srcOrd="0" destOrd="0" parTransId="{7E7B6F15-11D3-43A0-BF52-5DE176289312}" sibTransId="{85CA2EE9-E50C-4579-8E84-A45D9C979A73}"/>
    <dgm:cxn modelId="{9F1218EF-EF7C-4D9F-9A77-47C57CE42959}" srcId="{84704CA0-D56F-43A1-B096-E8714C0FAEA3}" destId="{8201C6B2-31D9-492D-BD15-78D6D654F18F}" srcOrd="2" destOrd="0" parTransId="{D8A6121E-9595-49AA-A4B2-4793895C8364}" sibTransId="{42500768-45E3-4E7B-983E-78CD51983D84}"/>
    <dgm:cxn modelId="{B5BEDDEF-A631-4876-BA47-9F6EAD982F94}" type="presOf" srcId="{84704CA0-D56F-43A1-B096-E8714C0FAEA3}" destId="{F9AC122C-F974-4B7A-B9B3-8EC9AB631E9A}" srcOrd="0" destOrd="0" presId="urn:microsoft.com/office/officeart/2005/8/layout/vList2"/>
    <dgm:cxn modelId="{74441BF9-0889-4717-BE2D-8243AD7B3C92}" type="presOf" srcId="{8201C6B2-31D9-492D-BD15-78D6D654F18F}" destId="{4336043E-09EB-4B29-841F-F7CCBA72A5B0}" srcOrd="0" destOrd="0" presId="urn:microsoft.com/office/officeart/2005/8/layout/vList2"/>
    <dgm:cxn modelId="{4245B502-0079-4F1E-8BFE-08DDCB865ED1}" type="presParOf" srcId="{F9AC122C-F974-4B7A-B9B3-8EC9AB631E9A}" destId="{E3E0872B-E401-465F-B29B-7E395B9F5A88}" srcOrd="0" destOrd="0" presId="urn:microsoft.com/office/officeart/2005/8/layout/vList2"/>
    <dgm:cxn modelId="{B71C1DB4-6A97-40F1-AE0B-49ACA7FEBAE4}" type="presParOf" srcId="{F9AC122C-F974-4B7A-B9B3-8EC9AB631E9A}" destId="{BC0AD948-5165-467F-987E-56B045ECC8D4}" srcOrd="1" destOrd="0" presId="urn:microsoft.com/office/officeart/2005/8/layout/vList2"/>
    <dgm:cxn modelId="{5845AD2E-50C2-4908-A68C-7DB5C4CFABCE}" type="presParOf" srcId="{F9AC122C-F974-4B7A-B9B3-8EC9AB631E9A}" destId="{CE2A6AE7-12F5-4826-BFE4-146D2D95E3A0}" srcOrd="2" destOrd="0" presId="urn:microsoft.com/office/officeart/2005/8/layout/vList2"/>
    <dgm:cxn modelId="{804D13B8-CFDB-4E1A-A8D9-5A025FD6F6DE}" type="presParOf" srcId="{F9AC122C-F974-4B7A-B9B3-8EC9AB631E9A}" destId="{A91A8C93-48FB-4673-9007-440838295391}" srcOrd="3" destOrd="0" presId="urn:microsoft.com/office/officeart/2005/8/layout/vList2"/>
    <dgm:cxn modelId="{E1200F7F-E2ED-4194-A7A5-ABD1FE13097B}" type="presParOf" srcId="{F9AC122C-F974-4B7A-B9B3-8EC9AB631E9A}" destId="{4336043E-09EB-4B29-841F-F7CCBA72A5B0}"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4704CA0-D56F-43A1-B096-E8714C0FAE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FA83F3-E503-4748-93C0-F2349334F82C}">
      <dgm:prSet/>
      <dgm:spPr/>
      <dgm:t>
        <a:bodyPr/>
        <a:lstStyle/>
        <a:p>
          <a:r>
            <a:rPr lang="en-US" dirty="0"/>
            <a:t>Chair and Vice Chair – Sharon Loza, Virginia Niehaus</a:t>
          </a:r>
        </a:p>
        <a:p>
          <a:r>
            <a:rPr lang="en-US" dirty="0"/>
            <a:t>Voting Membership – TBD</a:t>
          </a:r>
        </a:p>
        <a:p>
          <a:r>
            <a:rPr lang="en-US" dirty="0"/>
            <a:t>Non-voting Membership* – TBD</a:t>
          </a:r>
        </a:p>
      </dgm:t>
    </dgm:pt>
    <dgm:pt modelId="{7E7B6F15-11D3-43A0-BF52-5DE176289312}" type="parTrans" cxnId="{30049ACC-08C4-455A-93C6-AACD28A1D225}">
      <dgm:prSet/>
      <dgm:spPr/>
      <dgm:t>
        <a:bodyPr/>
        <a:lstStyle/>
        <a:p>
          <a:endParaRPr lang="en-US"/>
        </a:p>
      </dgm:t>
    </dgm:pt>
    <dgm:pt modelId="{85CA2EE9-E50C-4579-8E84-A45D9C979A73}" type="sibTrans" cxnId="{30049ACC-08C4-455A-93C6-AACD28A1D225}">
      <dgm:prSet/>
      <dgm:spPr/>
      <dgm:t>
        <a:bodyPr/>
        <a:lstStyle/>
        <a:p>
          <a:endParaRPr lang="en-US"/>
        </a:p>
      </dgm:t>
    </dgm:pt>
    <dgm:pt modelId="{BA7709D0-7DC2-4311-8BE2-D8B351665ABA}">
      <dgm:prSet custT="1"/>
      <dgm:spPr/>
      <dgm:t>
        <a:bodyPr/>
        <a:lstStyle/>
        <a:p>
          <a:pPr rtl="0"/>
          <a:r>
            <a:rPr lang="en-US" sz="2100" kern="1200">
              <a:solidFill>
                <a:prstClr val="white"/>
              </a:solidFill>
              <a:latin typeface="Calibri" panose="020F0502020204030204"/>
              <a:ea typeface="+mn-ea"/>
              <a:cs typeface="+mn-cs"/>
            </a:rPr>
            <a:t>Purpose: The mission of the DGC shall be to strategize, prioritize, and oversee activities across NCDPH related to data governance (DG). DG encompasses the people, processes, and information technology required to ensure data quality, integrity, availability, usability, and security throughout its lifecycle. </a:t>
          </a:r>
        </a:p>
      </dgm:t>
    </dgm:pt>
    <dgm:pt modelId="{30A42E2F-6908-4D24-BBE4-13BD8BD1FE5E}" type="parTrans" cxnId="{EA2AE963-6C2E-404D-A078-CFD80C3D4770}">
      <dgm:prSet/>
      <dgm:spPr/>
      <dgm:t>
        <a:bodyPr/>
        <a:lstStyle/>
        <a:p>
          <a:endParaRPr lang="en-US"/>
        </a:p>
      </dgm:t>
    </dgm:pt>
    <dgm:pt modelId="{B0297867-CCDC-41A1-B5FE-B74A65F6A1D3}" type="sibTrans" cxnId="{EA2AE963-6C2E-404D-A078-CFD80C3D4770}">
      <dgm:prSet/>
      <dgm:spPr/>
      <dgm:t>
        <a:bodyPr/>
        <a:lstStyle/>
        <a:p>
          <a:endParaRPr lang="en-US"/>
        </a:p>
      </dgm:t>
    </dgm:pt>
    <dgm:pt modelId="{8201C6B2-31D9-492D-BD15-78D6D654F18F}">
      <dgm:prSet/>
      <dgm:spPr/>
      <dgm:t>
        <a:bodyPr/>
        <a:lstStyle/>
        <a:p>
          <a:r>
            <a:rPr lang="en-US" dirty="0"/>
            <a:t>Charter Drafted; TA initiated with ASTHO; kickoff meeting in September</a:t>
          </a:r>
        </a:p>
      </dgm:t>
    </dgm:pt>
    <dgm:pt modelId="{D8A6121E-9595-49AA-A4B2-4793895C8364}" type="parTrans" cxnId="{9F1218EF-EF7C-4D9F-9A77-47C57CE42959}">
      <dgm:prSet/>
      <dgm:spPr/>
      <dgm:t>
        <a:bodyPr/>
        <a:lstStyle/>
        <a:p>
          <a:endParaRPr lang="en-US"/>
        </a:p>
      </dgm:t>
    </dgm:pt>
    <dgm:pt modelId="{42500768-45E3-4E7B-983E-78CD51983D84}" type="sibTrans" cxnId="{9F1218EF-EF7C-4D9F-9A77-47C57CE42959}">
      <dgm:prSet/>
      <dgm:spPr/>
      <dgm:t>
        <a:bodyPr/>
        <a:lstStyle/>
        <a:p>
          <a:endParaRPr lang="en-US"/>
        </a:p>
      </dgm:t>
    </dgm:pt>
    <dgm:pt modelId="{F9AC122C-F974-4B7A-B9B3-8EC9AB631E9A}" type="pres">
      <dgm:prSet presAssocID="{84704CA0-D56F-43A1-B096-E8714C0FAEA3}" presName="linear" presStyleCnt="0">
        <dgm:presLayoutVars>
          <dgm:animLvl val="lvl"/>
          <dgm:resizeHandles val="exact"/>
        </dgm:presLayoutVars>
      </dgm:prSet>
      <dgm:spPr/>
    </dgm:pt>
    <dgm:pt modelId="{E3E0872B-E401-465F-B29B-7E395B9F5A88}" type="pres">
      <dgm:prSet presAssocID="{E4FA83F3-E503-4748-93C0-F2349334F82C}" presName="parentText" presStyleLbl="node1" presStyleIdx="0" presStyleCnt="3" custLinFactY="99615" custLinFactNeighborX="-15719" custLinFactNeighborY="100000">
        <dgm:presLayoutVars>
          <dgm:chMax val="0"/>
          <dgm:bulletEnabled val="1"/>
        </dgm:presLayoutVars>
      </dgm:prSet>
      <dgm:spPr/>
    </dgm:pt>
    <dgm:pt modelId="{BC0AD948-5165-467F-987E-56B045ECC8D4}" type="pres">
      <dgm:prSet presAssocID="{85CA2EE9-E50C-4579-8E84-A45D9C979A73}" presName="spacer" presStyleCnt="0"/>
      <dgm:spPr/>
    </dgm:pt>
    <dgm:pt modelId="{CE2A6AE7-12F5-4826-BFE4-146D2D95E3A0}" type="pres">
      <dgm:prSet presAssocID="{BA7709D0-7DC2-4311-8BE2-D8B351665ABA}" presName="parentText" presStyleLbl="node1" presStyleIdx="1" presStyleCnt="3" custLinFactY="-102879" custLinFactNeighborX="294" custLinFactNeighborY="-200000">
        <dgm:presLayoutVars>
          <dgm:chMax val="0"/>
          <dgm:bulletEnabled val="1"/>
        </dgm:presLayoutVars>
      </dgm:prSet>
      <dgm:spPr/>
    </dgm:pt>
    <dgm:pt modelId="{A91A8C93-48FB-4673-9007-440838295391}" type="pres">
      <dgm:prSet presAssocID="{B0297867-CCDC-41A1-B5FE-B74A65F6A1D3}" presName="spacer" presStyleCnt="0"/>
      <dgm:spPr/>
    </dgm:pt>
    <dgm:pt modelId="{4336043E-09EB-4B29-841F-F7CCBA72A5B0}" type="pres">
      <dgm:prSet presAssocID="{8201C6B2-31D9-492D-BD15-78D6D654F18F}" presName="parentText" presStyleLbl="node1" presStyleIdx="2" presStyleCnt="3">
        <dgm:presLayoutVars>
          <dgm:chMax val="0"/>
          <dgm:bulletEnabled val="1"/>
        </dgm:presLayoutVars>
      </dgm:prSet>
      <dgm:spPr/>
    </dgm:pt>
  </dgm:ptLst>
  <dgm:cxnLst>
    <dgm:cxn modelId="{BC04FC10-FC7F-462F-A00A-A211990BC438}" type="presOf" srcId="{E4FA83F3-E503-4748-93C0-F2349334F82C}" destId="{E3E0872B-E401-465F-B29B-7E395B9F5A88}" srcOrd="0" destOrd="0" presId="urn:microsoft.com/office/officeart/2005/8/layout/vList2"/>
    <dgm:cxn modelId="{EA2AE963-6C2E-404D-A078-CFD80C3D4770}" srcId="{84704CA0-D56F-43A1-B096-E8714C0FAEA3}" destId="{BA7709D0-7DC2-4311-8BE2-D8B351665ABA}" srcOrd="1" destOrd="0" parTransId="{30A42E2F-6908-4D24-BBE4-13BD8BD1FE5E}" sibTransId="{B0297867-CCDC-41A1-B5FE-B74A65F6A1D3}"/>
    <dgm:cxn modelId="{11AEB064-7612-4534-95A1-23DB241A052B}" type="presOf" srcId="{BA7709D0-7DC2-4311-8BE2-D8B351665ABA}" destId="{CE2A6AE7-12F5-4826-BFE4-146D2D95E3A0}" srcOrd="0" destOrd="0" presId="urn:microsoft.com/office/officeart/2005/8/layout/vList2"/>
    <dgm:cxn modelId="{30049ACC-08C4-455A-93C6-AACD28A1D225}" srcId="{84704CA0-D56F-43A1-B096-E8714C0FAEA3}" destId="{E4FA83F3-E503-4748-93C0-F2349334F82C}" srcOrd="0" destOrd="0" parTransId="{7E7B6F15-11D3-43A0-BF52-5DE176289312}" sibTransId="{85CA2EE9-E50C-4579-8E84-A45D9C979A73}"/>
    <dgm:cxn modelId="{9F1218EF-EF7C-4D9F-9A77-47C57CE42959}" srcId="{84704CA0-D56F-43A1-B096-E8714C0FAEA3}" destId="{8201C6B2-31D9-492D-BD15-78D6D654F18F}" srcOrd="2" destOrd="0" parTransId="{D8A6121E-9595-49AA-A4B2-4793895C8364}" sibTransId="{42500768-45E3-4E7B-983E-78CD51983D84}"/>
    <dgm:cxn modelId="{B5BEDDEF-A631-4876-BA47-9F6EAD982F94}" type="presOf" srcId="{84704CA0-D56F-43A1-B096-E8714C0FAEA3}" destId="{F9AC122C-F974-4B7A-B9B3-8EC9AB631E9A}" srcOrd="0" destOrd="0" presId="urn:microsoft.com/office/officeart/2005/8/layout/vList2"/>
    <dgm:cxn modelId="{74441BF9-0889-4717-BE2D-8243AD7B3C92}" type="presOf" srcId="{8201C6B2-31D9-492D-BD15-78D6D654F18F}" destId="{4336043E-09EB-4B29-841F-F7CCBA72A5B0}" srcOrd="0" destOrd="0" presId="urn:microsoft.com/office/officeart/2005/8/layout/vList2"/>
    <dgm:cxn modelId="{4245B502-0079-4F1E-8BFE-08DDCB865ED1}" type="presParOf" srcId="{F9AC122C-F974-4B7A-B9B3-8EC9AB631E9A}" destId="{E3E0872B-E401-465F-B29B-7E395B9F5A88}" srcOrd="0" destOrd="0" presId="urn:microsoft.com/office/officeart/2005/8/layout/vList2"/>
    <dgm:cxn modelId="{B71C1DB4-6A97-40F1-AE0B-49ACA7FEBAE4}" type="presParOf" srcId="{F9AC122C-F974-4B7A-B9B3-8EC9AB631E9A}" destId="{BC0AD948-5165-467F-987E-56B045ECC8D4}" srcOrd="1" destOrd="0" presId="urn:microsoft.com/office/officeart/2005/8/layout/vList2"/>
    <dgm:cxn modelId="{5845AD2E-50C2-4908-A68C-7DB5C4CFABCE}" type="presParOf" srcId="{F9AC122C-F974-4B7A-B9B3-8EC9AB631E9A}" destId="{CE2A6AE7-12F5-4826-BFE4-146D2D95E3A0}" srcOrd="2" destOrd="0" presId="urn:microsoft.com/office/officeart/2005/8/layout/vList2"/>
    <dgm:cxn modelId="{804D13B8-CFDB-4E1A-A8D9-5A025FD6F6DE}" type="presParOf" srcId="{F9AC122C-F974-4B7A-B9B3-8EC9AB631E9A}" destId="{A91A8C93-48FB-4673-9007-440838295391}" srcOrd="3" destOrd="0" presId="urn:microsoft.com/office/officeart/2005/8/layout/vList2"/>
    <dgm:cxn modelId="{E1200F7F-E2ED-4194-A7A5-ABD1FE13097B}" type="presParOf" srcId="{F9AC122C-F974-4B7A-B9B3-8EC9AB631E9A}" destId="{4336043E-09EB-4B29-841F-F7CCBA72A5B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0872B-E401-465F-B29B-7E395B9F5A88}">
      <dsp:nvSpPr>
        <dsp:cNvPr id="0" name=""/>
        <dsp:cNvSpPr/>
      </dsp:nvSpPr>
      <dsp:spPr>
        <a:xfrm>
          <a:off x="0" y="1584077"/>
          <a:ext cx="10517717" cy="13622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Voting Membership – State Lab, State Center for Health Statistics, Epidemiology (Immunization Branch), and Division Office</a:t>
          </a:r>
        </a:p>
        <a:p>
          <a:pPr marL="0" lvl="0" indent="0" algn="l" defTabSz="844550">
            <a:lnSpc>
              <a:spcPct val="90000"/>
            </a:lnSpc>
            <a:spcBef>
              <a:spcPct val="0"/>
            </a:spcBef>
            <a:spcAft>
              <a:spcPct val="35000"/>
            </a:spcAft>
            <a:buNone/>
          </a:pPr>
          <a:r>
            <a:rPr lang="en-US" sz="1900" kern="1200"/>
            <a:t>Non-voting Membership* – DPH Data Office, Voting Membership Implementation Team Members</a:t>
          </a:r>
        </a:p>
      </dsp:txBody>
      <dsp:txXfrm>
        <a:off x="66501" y="1650578"/>
        <a:ext cx="10384715" cy="1229280"/>
      </dsp:txXfrm>
    </dsp:sp>
    <dsp:sp modelId="{CE2A6AE7-12F5-4826-BFE4-146D2D95E3A0}">
      <dsp:nvSpPr>
        <dsp:cNvPr id="0" name=""/>
        <dsp:cNvSpPr/>
      </dsp:nvSpPr>
      <dsp:spPr>
        <a:xfrm>
          <a:off x="0" y="104235"/>
          <a:ext cx="10517717" cy="13622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Purpose: visibility and strategic coordination of data modernization priorities and projects throughout the Division and ensure that DPH works collaboratively to make timely, actionable data available to decision-makers, public health workers, key public health system partners and the public, paving the way to fair and equitable opportunities for all North Carolinians to be safe and healthy.</a:t>
          </a:r>
        </a:p>
      </dsp:txBody>
      <dsp:txXfrm>
        <a:off x="66501" y="170736"/>
        <a:ext cx="10384715" cy="1229280"/>
      </dsp:txXfrm>
    </dsp:sp>
    <dsp:sp modelId="{4336043E-09EB-4B29-841F-F7CCBA72A5B0}">
      <dsp:nvSpPr>
        <dsp:cNvPr id="0" name=""/>
        <dsp:cNvSpPr/>
      </dsp:nvSpPr>
      <dsp:spPr>
        <a:xfrm>
          <a:off x="0" y="3032180"/>
          <a:ext cx="10517717" cy="136228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Charter Approved and Initial Use Case Approved with Consensus</a:t>
          </a:r>
        </a:p>
      </dsp:txBody>
      <dsp:txXfrm>
        <a:off x="66501" y="3098681"/>
        <a:ext cx="10384715" cy="12292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E0872B-E401-465F-B29B-7E395B9F5A88}">
      <dsp:nvSpPr>
        <dsp:cNvPr id="0" name=""/>
        <dsp:cNvSpPr/>
      </dsp:nvSpPr>
      <dsp:spPr>
        <a:xfrm>
          <a:off x="0" y="1548385"/>
          <a:ext cx="10517717" cy="14844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Chair and Vice Chair – Sharon Loza, Virginia Niehaus</a:t>
          </a:r>
        </a:p>
        <a:p>
          <a:pPr marL="0" lvl="0" indent="0" algn="l" defTabSz="889000">
            <a:lnSpc>
              <a:spcPct val="90000"/>
            </a:lnSpc>
            <a:spcBef>
              <a:spcPct val="0"/>
            </a:spcBef>
            <a:spcAft>
              <a:spcPct val="35000"/>
            </a:spcAft>
            <a:buNone/>
          </a:pPr>
          <a:r>
            <a:rPr lang="en-US" sz="2000" kern="1200" dirty="0"/>
            <a:t>Voting Membership – TBD</a:t>
          </a:r>
        </a:p>
        <a:p>
          <a:pPr marL="0" lvl="0" indent="0" algn="l" defTabSz="889000">
            <a:lnSpc>
              <a:spcPct val="90000"/>
            </a:lnSpc>
            <a:spcBef>
              <a:spcPct val="0"/>
            </a:spcBef>
            <a:spcAft>
              <a:spcPct val="35000"/>
            </a:spcAft>
            <a:buNone/>
          </a:pPr>
          <a:r>
            <a:rPr lang="en-US" sz="2000" kern="1200" dirty="0"/>
            <a:t>Non-voting Membership* – TBD</a:t>
          </a:r>
        </a:p>
      </dsp:txBody>
      <dsp:txXfrm>
        <a:off x="72464" y="1620849"/>
        <a:ext cx="10372789" cy="1339509"/>
      </dsp:txXfrm>
    </dsp:sp>
    <dsp:sp modelId="{CE2A6AE7-12F5-4826-BFE4-146D2D95E3A0}">
      <dsp:nvSpPr>
        <dsp:cNvPr id="0" name=""/>
        <dsp:cNvSpPr/>
      </dsp:nvSpPr>
      <dsp:spPr>
        <a:xfrm>
          <a:off x="0" y="0"/>
          <a:ext cx="10517717" cy="14844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a:solidFill>
                <a:prstClr val="white"/>
              </a:solidFill>
              <a:latin typeface="Calibri" panose="020F0502020204030204"/>
              <a:ea typeface="+mn-ea"/>
              <a:cs typeface="+mn-cs"/>
            </a:rPr>
            <a:t>Purpose: The mission of the DGC shall be to strategize, prioritize, and oversee activities across NCDPH related to data governance (DG). DG encompasses the people, processes, and information technology required to ensure data quality, integrity, availability, usability, and security throughout its lifecycle. </a:t>
          </a:r>
        </a:p>
      </dsp:txBody>
      <dsp:txXfrm>
        <a:off x="72464" y="72464"/>
        <a:ext cx="10372789" cy="1339509"/>
      </dsp:txXfrm>
    </dsp:sp>
    <dsp:sp modelId="{4336043E-09EB-4B29-841F-F7CCBA72A5B0}">
      <dsp:nvSpPr>
        <dsp:cNvPr id="0" name=""/>
        <dsp:cNvSpPr/>
      </dsp:nvSpPr>
      <dsp:spPr>
        <a:xfrm>
          <a:off x="0" y="3096137"/>
          <a:ext cx="10517717" cy="14844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dirty="0"/>
            <a:t>Charter Drafted; TA initiated with ASTHO; kickoff meeting in September</a:t>
          </a:r>
        </a:p>
      </dsp:txBody>
      <dsp:txXfrm>
        <a:off x="72464" y="3168601"/>
        <a:ext cx="10372789" cy="133950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C378A0-655C-4548-863C-DD2B234FA4DD}"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8BB9AA-2D1E-4BC4-AAA5-D92B2B605CF0}" type="slidenum">
              <a:rPr lang="en-US" smtClean="0"/>
              <a:t>‹#›</a:t>
            </a:fld>
            <a:endParaRPr lang="en-US"/>
          </a:p>
        </p:txBody>
      </p:sp>
    </p:spTree>
    <p:extLst>
      <p:ext uri="{BB962C8B-B14F-4D97-AF65-F5344CB8AC3E}">
        <p14:creationId xmlns:p14="http://schemas.microsoft.com/office/powerpoint/2010/main" val="113277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dc.gov/public-health-data-strategy/php/index.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valedge.com/what-is-data-lake"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www.telefonica.com/en/communication-room/blog/what-is-machine-learning-and-how-does-it-work/" TargetMode="External"/><Relationship Id="rId4" Type="http://schemas.openxmlformats.org/officeDocument/2006/relationships/hyperlink" Target="https://www.telefonica.com/en/communication-room/blog/big-data-what-is-it-what-is-it-for-and-how-does-it-work/"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BED1DEB-B4B2-49EB-8AF1-E2A64B3BFB4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986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8AEC5-F0CB-0E10-D92A-97D67650F9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2AE5C-059D-AEEA-D14F-355E201FC7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1C9819-B056-7BD6-13F3-1076EBA40108}"/>
              </a:ext>
            </a:extLst>
          </p:cNvPr>
          <p:cNvSpPr>
            <a:spLocks noGrp="1"/>
          </p:cNvSpPr>
          <p:nvPr>
            <p:ph type="body" idx="1"/>
          </p:nvPr>
        </p:nvSpPr>
        <p:spPr/>
        <p:txBody>
          <a:bodyPr/>
          <a:lstStyle/>
          <a:p>
            <a:r>
              <a:rPr lang="en-US"/>
              <a:t>Overarching departmental data strategy. The focus of our presentation today </a:t>
            </a:r>
          </a:p>
        </p:txBody>
      </p:sp>
      <p:sp>
        <p:nvSpPr>
          <p:cNvPr id="4" name="Slide Number Placeholder 3">
            <a:extLst>
              <a:ext uri="{FF2B5EF4-FFF2-40B4-BE49-F238E27FC236}">
                <a16:creationId xmlns:a16="http://schemas.microsoft.com/office/drawing/2014/main" id="{71CAEC0E-FD7D-6DC7-6446-568A72763E62}"/>
              </a:ext>
            </a:extLst>
          </p:cNvPr>
          <p:cNvSpPr>
            <a:spLocks noGrp="1"/>
          </p:cNvSpPr>
          <p:nvPr>
            <p:ph type="sldNum" sz="quarter" idx="5"/>
          </p:nvPr>
        </p:nvSpPr>
        <p:spPr/>
        <p:txBody>
          <a:bodyPr/>
          <a:lstStyle/>
          <a:p>
            <a:fld id="{FA8BB9AA-2D1E-4BC4-AAA5-D92B2B605CF0}" type="slidenum">
              <a:rPr lang="en-US" smtClean="0"/>
              <a:t>16</a:t>
            </a:fld>
            <a:endParaRPr lang="en-US"/>
          </a:p>
        </p:txBody>
      </p:sp>
    </p:spTree>
    <p:extLst>
      <p:ext uri="{BB962C8B-B14F-4D97-AF65-F5344CB8AC3E}">
        <p14:creationId xmlns:p14="http://schemas.microsoft.com/office/powerpoint/2010/main" val="1201269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programs that are being built for local and state public health data science staff in 2025 and more specifics will come when we have data from the assessment</a:t>
            </a:r>
          </a:p>
        </p:txBody>
      </p:sp>
      <p:sp>
        <p:nvSpPr>
          <p:cNvPr id="4" name="Slide Number Placeholder 3"/>
          <p:cNvSpPr>
            <a:spLocks noGrp="1"/>
          </p:cNvSpPr>
          <p:nvPr>
            <p:ph type="sldNum" sz="quarter" idx="5"/>
          </p:nvPr>
        </p:nvSpPr>
        <p:spPr/>
        <p:txBody>
          <a:bodyPr/>
          <a:lstStyle/>
          <a:p>
            <a:fld id="{E5AF08D9-A54D-4550-B6B7-442FEA533DC3}" type="slidenum">
              <a:rPr lang="en-US" smtClean="0"/>
              <a:t>17</a:t>
            </a:fld>
            <a:endParaRPr lang="en-US"/>
          </a:p>
        </p:txBody>
      </p:sp>
    </p:spTree>
    <p:extLst>
      <p:ext uri="{BB962C8B-B14F-4D97-AF65-F5344CB8AC3E}">
        <p14:creationId xmlns:p14="http://schemas.microsoft.com/office/powerpoint/2010/main" val="3616189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Notes Placeholder 2"/>
          <p:cNvSpPr>
            <a:spLocks noGrp="1"/>
          </p:cNvSpPr>
          <p:nvPr>
            <p:ph type="body" sz="quarter" idx="3"/>
          </p:nvPr>
        </p:nvSpPr>
        <p:spPr/>
        <p:txBody>
          <a:bodyPr/>
          <a:lstStyle/>
          <a:p>
            <a:r>
              <a:rPr dirty="0"/>
              <a:t>Today, I will provide an overview of the work completed for the NC Statewide Public Health Data Modernization Strategic Plan, including progress, challenges, and next steps.</a:t>
            </a:r>
          </a:p>
        </p:txBody>
      </p:sp>
      <p:sp>
        <p:nvSpPr>
          <p:cNvPr id="4" name="Slide Number Placeholder 3"/>
          <p:cNvSpPr>
            <a:spLocks noGrp="1"/>
          </p:cNvSpPr>
          <p:nvPr>
            <p:ph type="sldNum" sz="quarter" idx="5"/>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DB726-BB76-D6C9-BA78-6EF8BE09D8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4418AC-1D0F-B982-6359-FD6F737BE5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E6A59E-FDD3-9505-62EC-1ED739AB376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5793AD-49DC-BE98-CF8B-D157F2052EFA}"/>
              </a:ext>
            </a:extLst>
          </p:cNvPr>
          <p:cNvSpPr>
            <a:spLocks noGrp="1"/>
          </p:cNvSpPr>
          <p:nvPr>
            <p:ph type="sldNum" sz="quarter" idx="5"/>
          </p:nvPr>
        </p:nvSpPr>
        <p:spPr/>
        <p:txBody>
          <a:bodyPr/>
          <a:lstStyle/>
          <a:p>
            <a:fld id="{FA8BB9AA-2D1E-4BC4-AAA5-D92B2B605CF0}" type="slidenum">
              <a:rPr lang="en-US" smtClean="0"/>
              <a:t>20</a:t>
            </a:fld>
            <a:endParaRPr lang="en-US"/>
          </a:p>
        </p:txBody>
      </p:sp>
    </p:spTree>
    <p:extLst>
      <p:ext uri="{BB962C8B-B14F-4D97-AF65-F5344CB8AC3E}">
        <p14:creationId xmlns:p14="http://schemas.microsoft.com/office/powerpoint/2010/main" val="13846272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A41B9-1039-A899-D08F-DAF5748A53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C3014-D3FD-D8BC-5211-10E9FEE78C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9CC87A-1213-C502-CA92-85B57705C5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E6B784-CBB9-50E4-4744-B5F6BFBC9115}"/>
              </a:ext>
            </a:extLst>
          </p:cNvPr>
          <p:cNvSpPr>
            <a:spLocks noGrp="1"/>
          </p:cNvSpPr>
          <p:nvPr>
            <p:ph type="sldNum" sz="quarter" idx="5"/>
          </p:nvPr>
        </p:nvSpPr>
        <p:spPr/>
        <p:txBody>
          <a:bodyPr/>
          <a:lstStyle/>
          <a:p>
            <a:fld id="{FA8BB9AA-2D1E-4BC4-AAA5-D92B2B605CF0}" type="slidenum">
              <a:rPr lang="en-US" smtClean="0"/>
              <a:t>22</a:t>
            </a:fld>
            <a:endParaRPr lang="en-US"/>
          </a:p>
        </p:txBody>
      </p:sp>
    </p:spTree>
    <p:extLst>
      <p:ext uri="{BB962C8B-B14F-4D97-AF65-F5344CB8AC3E}">
        <p14:creationId xmlns:p14="http://schemas.microsoft.com/office/powerpoint/2010/main" val="10948880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US" sz="1800" b="0" i="0">
              <a:solidFill>
                <a:srgbClr val="444444"/>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69522" rtl="0" eaLnBrk="1" fontAlgn="auto" latinLnBrk="0" hangingPunct="1">
              <a:lnSpc>
                <a:spcPct val="100000"/>
              </a:lnSpc>
              <a:spcBef>
                <a:spcPts val="0"/>
              </a:spcBef>
              <a:spcAft>
                <a:spcPts val="0"/>
              </a:spcAft>
              <a:buClrTx/>
              <a:buSzTx/>
              <a:buFontTx/>
              <a:buNone/>
              <a:tabLst/>
              <a:defRPr/>
            </a:pPr>
            <a:fld id="{006BE998-5562-431F-AA4C-72EBCBA7159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9522"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429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Guided by </a:t>
            </a:r>
            <a:r>
              <a:rPr lang="en-US" b="0" i="0" dirty="0">
                <a:solidFill>
                  <a:srgbClr val="005EA2"/>
                </a:solidFill>
                <a:effectLst/>
                <a:latin typeface="Nunito" panose="020F0502020204030204" pitchFamily="2" charset="0"/>
                <a:hlinkClick r:id="rId3"/>
              </a:rPr>
              <a:t>CDC's Public Health Data Strategy</a:t>
            </a:r>
            <a:r>
              <a:rPr lang="en-US" b="0" i="0" dirty="0">
                <a:solidFill>
                  <a:srgbClr val="005EA2"/>
                </a:solidFill>
                <a:effectLst/>
                <a:latin typeface="Nunito" panose="020F0502020204030204" pitchFamily="2" charset="0"/>
              </a:rPr>
              <a:t> DPH data modernization efforts are led by the pursuit of answering this </a:t>
            </a:r>
            <a:r>
              <a:rPr lang="en-US" b="0" i="0">
                <a:solidFill>
                  <a:srgbClr val="005EA2"/>
                </a:solidFill>
                <a:effectLst/>
                <a:latin typeface="Nunito" panose="020F0502020204030204" pitchFamily="2" charset="0"/>
              </a:rPr>
              <a:t>critical question. </a:t>
            </a:r>
            <a:r>
              <a:rPr lang="en-US"/>
              <a:t>CDC </a:t>
            </a:r>
            <a:r>
              <a:rPr lang="en-US" dirty="0"/>
              <a:t>– cite source</a:t>
            </a:r>
          </a:p>
        </p:txBody>
      </p:sp>
      <p:sp>
        <p:nvSpPr>
          <p:cNvPr id="4" name="Slide Number Placeholder 3"/>
          <p:cNvSpPr>
            <a:spLocks noGrp="1"/>
          </p:cNvSpPr>
          <p:nvPr>
            <p:ph type="sldNum" sz="quarter" idx="5"/>
          </p:nvPr>
        </p:nvSpPr>
        <p:spPr/>
        <p:txBody>
          <a:bodyPr/>
          <a:lstStyle/>
          <a:p>
            <a:fld id="{FA8BB9AA-2D1E-4BC4-AAA5-D92B2B605CF0}" type="slidenum">
              <a:rPr lang="en-US" smtClean="0"/>
              <a:t>3</a:t>
            </a:fld>
            <a:endParaRPr lang="en-US"/>
          </a:p>
        </p:txBody>
      </p:sp>
    </p:spTree>
    <p:extLst>
      <p:ext uri="{BB962C8B-B14F-4D97-AF65-F5344CB8AC3E}">
        <p14:creationId xmlns:p14="http://schemas.microsoft.com/office/powerpoint/2010/main" val="1612664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High level overarching departmental data strategy. Hayley Young and I worked on this presentation to highlight alignment between the DHHS and DPH data offices data modernization strategy. The focus of our presentation today.</a:t>
            </a:r>
          </a:p>
        </p:txBody>
      </p:sp>
      <p:sp>
        <p:nvSpPr>
          <p:cNvPr id="4" name="Slide Number Placeholder 3"/>
          <p:cNvSpPr>
            <a:spLocks noGrp="1"/>
          </p:cNvSpPr>
          <p:nvPr>
            <p:ph type="sldNum" sz="quarter" idx="5"/>
          </p:nvPr>
        </p:nvSpPr>
        <p:spPr/>
        <p:txBody>
          <a:bodyPr/>
          <a:lstStyle/>
          <a:p>
            <a:fld id="{FA8BB9AA-2D1E-4BC4-AAA5-D92B2B605CF0}" type="slidenum">
              <a:rPr lang="en-US" smtClean="0"/>
              <a:t>4</a:t>
            </a:fld>
            <a:endParaRPr lang="en-US"/>
          </a:p>
        </p:txBody>
      </p:sp>
    </p:spTree>
    <p:extLst>
      <p:ext uri="{BB962C8B-B14F-4D97-AF65-F5344CB8AC3E}">
        <p14:creationId xmlns:p14="http://schemas.microsoft.com/office/powerpoint/2010/main" val="2469875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2C4BE-E196-3AE9-1346-F2D2E534C2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A51595-5171-945C-0A23-4907832B20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52D065-8BCF-3B27-5D9F-5164FC50522A}"/>
              </a:ext>
            </a:extLst>
          </p:cNvPr>
          <p:cNvSpPr>
            <a:spLocks noGrp="1"/>
          </p:cNvSpPr>
          <p:nvPr>
            <p:ph type="body" idx="1"/>
          </p:nvPr>
        </p:nvSpPr>
        <p:spPr/>
        <p:txBody>
          <a:bodyPr/>
          <a:lstStyle/>
          <a:p>
            <a:pPr algn="l"/>
            <a:r>
              <a:rPr lang="en-US" sz="1200">
                <a:latin typeface="Arial"/>
                <a:cs typeface="Arial"/>
              </a:rPr>
              <a:t>Data lake A data lake is a </a:t>
            </a:r>
            <a:r>
              <a:rPr lang="en-US" sz="1200" i="1">
                <a:latin typeface="Arial"/>
                <a:cs typeface="Arial"/>
              </a:rPr>
              <a:t>consolidated data repository </a:t>
            </a:r>
            <a:r>
              <a:rPr lang="en-US" sz="1200">
                <a:latin typeface="Arial"/>
                <a:cs typeface="Arial"/>
              </a:rPr>
              <a:t>that ingests and stores large volumes of data in its original form. The data can then be processed and used as a basis for a variety of analytic needs. Due to its open, scalable architecture, a data lake can accommodate all types of data from any source, from structured (database tables, Excel sheets) to semi-structured (XML files, webpages) to unstructured (images, audio files, tweets), all without sacrificing fidelity. The data files are typically stored in staged zones—raw, cleansed, and curated—so that different types of users may use the data in its various forms to meet their needs. Data lakes provide core data consistency across a variety of applications, powering big data analytics, machine learning, predictive analytics, and other forms of intelligent action.</a:t>
            </a:r>
          </a:p>
          <a:p>
            <a:pPr algn="l"/>
            <a:endParaRPr lang="en-US" sz="1200" b="0" i="0">
              <a:solidFill>
                <a:srgbClr val="646366"/>
              </a:solidFill>
              <a:effectLst/>
              <a:latin typeface="Arial"/>
              <a:cs typeface="Arial"/>
            </a:endParaRPr>
          </a:p>
          <a:p>
            <a:pPr algn="l"/>
            <a:endParaRPr lang="en-US" sz="1200" b="0" i="0">
              <a:solidFill>
                <a:srgbClr val="646366"/>
              </a:solidFill>
              <a:effectLst/>
              <a:latin typeface="Arial"/>
              <a:cs typeface="Arial"/>
            </a:endParaRPr>
          </a:p>
          <a:p>
            <a:pPr algn="l"/>
            <a:endParaRPr lang="en-US" sz="1200" b="0" i="0">
              <a:solidFill>
                <a:srgbClr val="646366"/>
              </a:solidFill>
              <a:effectLst/>
              <a:latin typeface="Arial"/>
              <a:cs typeface="Arial"/>
            </a:endParaRPr>
          </a:p>
          <a:p>
            <a:pPr algn="l"/>
            <a:r>
              <a:rPr lang="en-US" b="0" i="0">
                <a:solidFill>
                  <a:srgbClr val="646366"/>
                </a:solidFill>
                <a:effectLst/>
                <a:latin typeface="Cyntho Next"/>
              </a:rPr>
              <a:t>key benefit of a </a:t>
            </a:r>
            <a:r>
              <a:rPr lang="en-US" b="0" i="0" u="none" strike="noStrike">
                <a:solidFill>
                  <a:srgbClr val="0099CC"/>
                </a:solidFill>
                <a:effectLst/>
                <a:latin typeface="Cyntho Next"/>
                <a:hlinkClick r:id="rId3"/>
              </a:rPr>
              <a:t>data lake</a:t>
            </a:r>
            <a:r>
              <a:rPr lang="en-US" b="0" i="0">
                <a:solidFill>
                  <a:srgbClr val="646366"/>
                </a:solidFill>
                <a:effectLst/>
                <a:latin typeface="Cyntho Next"/>
              </a:rPr>
              <a:t> is that you can store any and all data in one place incurring a low cost, pulling it as analytical needs arise. </a:t>
            </a:r>
          </a:p>
          <a:p>
            <a:pPr algn="l"/>
            <a:r>
              <a:rPr lang="en-US" b="0" i="0">
                <a:solidFill>
                  <a:srgbClr val="646366"/>
                </a:solidFill>
                <a:effectLst/>
                <a:latin typeface="Cyntho Next"/>
              </a:rPr>
              <a:t>Democratize data and make more accessible</a:t>
            </a:r>
          </a:p>
          <a:p>
            <a:pPr algn="l"/>
            <a:r>
              <a:rPr lang="en-US" b="1" i="0" u="none" strike="noStrike">
                <a:solidFill>
                  <a:srgbClr val="3D3C40"/>
                </a:solidFill>
                <a:effectLst/>
                <a:latin typeface="Cyntho Next"/>
              </a:rPr>
              <a:t>Get Better Quality Data</a:t>
            </a:r>
          </a:p>
          <a:p>
            <a:pPr algn="l"/>
            <a:r>
              <a:rPr lang="en-US" b="0" i="0" u="none" strike="noStrike">
                <a:solidFill>
                  <a:srgbClr val="8C97AA"/>
                </a:solidFill>
                <a:effectLst/>
                <a:latin typeface="Cyntho Next"/>
              </a:rPr>
              <a:t>With the tremendous processing power of a data lake, one can use tools to ensure the data is of good quality.</a:t>
            </a:r>
          </a:p>
          <a:p>
            <a:pPr algn="l"/>
            <a:r>
              <a:rPr lang="en-US" b="1" i="0" u="none" strike="noStrike">
                <a:solidFill>
                  <a:srgbClr val="3D3C40"/>
                </a:solidFill>
                <a:effectLst/>
                <a:latin typeface="Cyntho Next"/>
              </a:rPr>
              <a:t>Technological Benefits</a:t>
            </a:r>
          </a:p>
          <a:p>
            <a:pPr algn="l"/>
            <a:r>
              <a:rPr lang="en-US" b="1" i="0" u="none" strike="noStrike">
                <a:solidFill>
                  <a:srgbClr val="3D3C40"/>
                </a:solidFill>
                <a:effectLst/>
                <a:latin typeface="Cyntho Next"/>
              </a:rPr>
              <a:t>Data storage in native format</a:t>
            </a:r>
          </a:p>
          <a:p>
            <a:pPr algn="l"/>
            <a:r>
              <a:rPr lang="en-US" b="0" i="0" u="none" strike="noStrike">
                <a:solidFill>
                  <a:srgbClr val="8C97AA"/>
                </a:solidFill>
                <a:effectLst/>
                <a:latin typeface="Cyntho Next"/>
              </a:rPr>
              <a:t>A data lake eliminates the need for data modeling at the time of ingestion. We can do it at the time of finding and exploring data for analytics. It offers unmatched flexibility to ask any business or domain questions and to glean insights.</a:t>
            </a:r>
          </a:p>
          <a:p>
            <a:pPr algn="l"/>
            <a:r>
              <a:rPr lang="en-US" b="1" i="0" u="none" strike="noStrike">
                <a:solidFill>
                  <a:srgbClr val="3D3C40"/>
                </a:solidFill>
                <a:effectLst/>
                <a:latin typeface="Cyntho Next"/>
              </a:rPr>
              <a:t>Scalability</a:t>
            </a:r>
          </a:p>
          <a:p>
            <a:pPr algn="l"/>
            <a:r>
              <a:rPr lang="en-US" b="0" i="0" u="none" strike="noStrike">
                <a:solidFill>
                  <a:srgbClr val="8C97AA"/>
                </a:solidFill>
                <a:effectLst/>
                <a:latin typeface="Cyntho Next"/>
              </a:rPr>
              <a:t>It offers scalability and is relatively inexpensive compared to a traditional data warehouse when we take scalability into account.</a:t>
            </a:r>
          </a:p>
          <a:p>
            <a:pPr algn="l"/>
            <a:r>
              <a:rPr lang="en-US" b="1" i="0" u="none" strike="noStrike">
                <a:solidFill>
                  <a:srgbClr val="3D3C40"/>
                </a:solidFill>
                <a:effectLst/>
                <a:latin typeface="Cyntho Next"/>
              </a:rPr>
              <a:t>Versatility</a:t>
            </a:r>
          </a:p>
          <a:p>
            <a:pPr algn="l"/>
            <a:r>
              <a:rPr lang="en-US" b="0" i="0" u="none" strike="noStrike">
                <a:solidFill>
                  <a:srgbClr val="8C97AA"/>
                </a:solidFill>
                <a:effectLst/>
                <a:latin typeface="Cyntho Next"/>
              </a:rPr>
              <a:t>A data lake can store multi-structured data from diverse sources. In simple words, a data lake can store logs, XML, multimedia, sensor data, binary, social data, chat, and people data.</a:t>
            </a:r>
          </a:p>
          <a:p>
            <a:pPr algn="l"/>
            <a:r>
              <a:rPr lang="en-US" b="1" i="0" u="none" strike="noStrike">
                <a:solidFill>
                  <a:srgbClr val="3D3C40"/>
                </a:solidFill>
                <a:effectLst/>
                <a:latin typeface="Cyntho Next"/>
              </a:rPr>
              <a:t>Schema Flexibility</a:t>
            </a:r>
          </a:p>
          <a:p>
            <a:pPr algn="l"/>
            <a:r>
              <a:rPr lang="en-US" b="0" i="0" u="none" strike="noStrike">
                <a:solidFill>
                  <a:srgbClr val="8C97AA"/>
                </a:solidFill>
                <a:effectLst/>
                <a:latin typeface="Cyntho Next"/>
              </a:rPr>
              <a:t>Traditionally schema necessitates the data to be in a specific format. For OLTP (Application Data), this is great as it validates data before entry. But for analytics, it’s an obstruction as we want to analyze data as is. Traditional data warehouse products are schema-based. But Hadoop data lake allows you to be schema-free, or you can define multiple schemas for the same data. In short, it enables you to decouple schema from data, which is excellent for analytics.</a:t>
            </a:r>
          </a:p>
          <a:p>
            <a:pPr algn="l"/>
            <a:r>
              <a:rPr lang="en-US" b="1" i="0" u="none" strike="noStrike">
                <a:solidFill>
                  <a:srgbClr val="3D3C40"/>
                </a:solidFill>
                <a:effectLst/>
                <a:latin typeface="Cyntho Next"/>
              </a:rPr>
              <a:t>Supports not only SQL but more languages</a:t>
            </a:r>
          </a:p>
          <a:p>
            <a:pPr algn="l"/>
            <a:r>
              <a:rPr lang="en-US" b="0" i="0" u="none" strike="noStrike">
                <a:solidFill>
                  <a:srgbClr val="8C97AA"/>
                </a:solidFill>
                <a:effectLst/>
                <a:latin typeface="Cyntho Next"/>
              </a:rPr>
              <a:t>Traditional data-warehouse technology mostly supports SQL, which is suitable for simple analytics but for advanced use cases, we need more ways to analyze data. A data lake provides various options and language support for analysis. It has Hive/Impala/</a:t>
            </a:r>
            <a:r>
              <a:rPr lang="en-US" b="0" i="0" u="none" strike="noStrike" err="1">
                <a:solidFill>
                  <a:srgbClr val="8C97AA"/>
                </a:solidFill>
                <a:effectLst/>
                <a:latin typeface="Cyntho Next"/>
              </a:rPr>
              <a:t>Hawq</a:t>
            </a:r>
            <a:r>
              <a:rPr lang="en-US" b="0" i="0" u="none" strike="noStrike">
                <a:solidFill>
                  <a:srgbClr val="8C97AA"/>
                </a:solidFill>
                <a:effectLst/>
                <a:latin typeface="Cyntho Next"/>
              </a:rPr>
              <a:t> which supports SQL but also has features for more advanced needs. For example, to analyze the data in a flow, you can use PIG, or to do machine learning you can use Spark </a:t>
            </a:r>
            <a:r>
              <a:rPr lang="en-US" b="0" i="0" u="none" strike="noStrike" err="1">
                <a:solidFill>
                  <a:srgbClr val="8C97AA"/>
                </a:solidFill>
                <a:effectLst/>
                <a:latin typeface="Cyntho Next"/>
              </a:rPr>
              <a:t>MLlib</a:t>
            </a:r>
            <a:r>
              <a:rPr lang="en-US" b="0" i="0" u="none" strike="noStrike">
                <a:solidFill>
                  <a:srgbClr val="8C97AA"/>
                </a:solidFill>
                <a:effectLst/>
                <a:latin typeface="Cyntho Next"/>
              </a:rPr>
              <a:t>.</a:t>
            </a:r>
          </a:p>
          <a:p>
            <a:pPr algn="l"/>
            <a:r>
              <a:rPr lang="en-US" b="1" i="0" u="none" strike="noStrike">
                <a:solidFill>
                  <a:srgbClr val="3D3C40"/>
                </a:solidFill>
                <a:effectLst/>
                <a:latin typeface="Cyntho Next"/>
              </a:rPr>
              <a:t>Advanced Analytics</a:t>
            </a:r>
          </a:p>
          <a:p>
            <a:pPr algn="l"/>
            <a:r>
              <a:rPr lang="en-US" b="0" i="0" u="none" strike="noStrike">
                <a:solidFill>
                  <a:srgbClr val="8C97AA"/>
                </a:solidFill>
                <a:effectLst/>
                <a:latin typeface="Cyntho Next"/>
              </a:rPr>
              <a:t>Unlike a data warehouse, a data lake excels at utilizing the availability of large quantities of coherent data along with deep learning algorithms. It helps in real-time decision analytics.</a:t>
            </a:r>
          </a:p>
          <a:p>
            <a:pPr algn="l"/>
            <a:endParaRPr lang="en-US" b="0" i="0">
              <a:solidFill>
                <a:srgbClr val="646366"/>
              </a:solidFill>
              <a:effectLst/>
              <a:latin typeface="Cyntho Next"/>
            </a:endParaRPr>
          </a:p>
          <a:p>
            <a:pPr algn="l"/>
            <a:endParaRPr lang="en-US" b="0" i="0">
              <a:solidFill>
                <a:srgbClr val="646366"/>
              </a:solidFill>
              <a:effectLst/>
              <a:latin typeface="Cyntho Next"/>
            </a:endParaRPr>
          </a:p>
          <a:p>
            <a:pPr algn="l"/>
            <a:r>
              <a:rPr lang="en-US" b="0" i="0">
                <a:solidFill>
                  <a:srgbClr val="031A34"/>
                </a:solidFill>
                <a:effectLst/>
                <a:latin typeface="Telefonica-sans-regular"/>
              </a:rPr>
              <a:t>Advantages of data lakes</a:t>
            </a:r>
          </a:p>
          <a:p>
            <a:pPr algn="l" fontAlgn="base">
              <a:spcAft>
                <a:spcPts val="1875"/>
              </a:spcAft>
              <a:buFont typeface="Arial" panose="020B0604020202020204" pitchFamily="34" charset="0"/>
              <a:buChar char="•"/>
            </a:pPr>
            <a:r>
              <a:rPr lang="en-US" b="0" i="0">
                <a:solidFill>
                  <a:srgbClr val="414B61"/>
                </a:solidFill>
                <a:effectLst/>
                <a:latin typeface="inherit"/>
              </a:rPr>
              <a:t>They provide easier collection and indefinite storage of all types of data.</a:t>
            </a:r>
          </a:p>
          <a:p>
            <a:pPr algn="l" fontAlgn="base">
              <a:spcAft>
                <a:spcPts val="1875"/>
              </a:spcAft>
              <a:buFont typeface="Arial" panose="020B0604020202020204" pitchFamily="34" charset="0"/>
              <a:buChar char="•"/>
            </a:pPr>
            <a:r>
              <a:rPr lang="en-US" b="0" i="0">
                <a:solidFill>
                  <a:srgbClr val="414B61"/>
                </a:solidFill>
                <a:effectLst/>
                <a:latin typeface="inherit"/>
              </a:rPr>
              <a:t>They allow companies to transform raw data into structured data suitable for SQL-based analytics, data science and machine learning, all with lower latency.</a:t>
            </a:r>
          </a:p>
          <a:p>
            <a:pPr algn="l" fontAlgn="base">
              <a:spcAft>
                <a:spcPts val="1875"/>
              </a:spcAft>
              <a:buFont typeface="Arial" panose="020B0604020202020204" pitchFamily="34" charset="0"/>
              <a:buChar char="•"/>
            </a:pPr>
            <a:r>
              <a:rPr lang="en-US" b="0" i="0">
                <a:solidFill>
                  <a:srgbClr val="414B61"/>
                </a:solidFill>
                <a:effectLst/>
                <a:latin typeface="inherit"/>
              </a:rPr>
              <a:t>Can be kept up to date more easily because it supports multiple file formats and provides a safe place for new data.</a:t>
            </a:r>
          </a:p>
          <a:p>
            <a:pPr algn="l" fontAlgn="base">
              <a:spcAft>
                <a:spcPts val="1875"/>
              </a:spcAft>
              <a:buFont typeface="Arial" panose="020B0604020202020204" pitchFamily="34" charset="0"/>
              <a:buChar char="•"/>
            </a:pPr>
            <a:r>
              <a:rPr lang="en-US" b="0" i="0">
                <a:solidFill>
                  <a:srgbClr val="414B61"/>
                </a:solidFill>
                <a:effectLst/>
                <a:latin typeface="inherit"/>
              </a:rPr>
              <a:t>They offer flexibility for </a:t>
            </a:r>
            <a:r>
              <a:rPr lang="en-US" b="0" i="0">
                <a:solidFill>
                  <a:srgbClr val="031A34"/>
                </a:solidFill>
                <a:effectLst/>
                <a:latin typeface="inherit"/>
                <a:hlinkClick r:id="rId4"/>
              </a:rPr>
              <a:t>big data</a:t>
            </a:r>
            <a:r>
              <a:rPr lang="en-US" b="0" i="0">
                <a:solidFill>
                  <a:srgbClr val="414B61"/>
                </a:solidFill>
                <a:effectLst/>
                <a:latin typeface="inherit"/>
              </a:rPr>
              <a:t> and </a:t>
            </a:r>
            <a:r>
              <a:rPr lang="en-US" b="0" i="0">
                <a:solidFill>
                  <a:srgbClr val="031A34"/>
                </a:solidFill>
                <a:effectLst/>
                <a:latin typeface="inherit"/>
                <a:hlinkClick r:id="rId5"/>
              </a:rPr>
              <a:t>machine learning</a:t>
            </a:r>
            <a:r>
              <a:rPr lang="en-US" b="0" i="0">
                <a:solidFill>
                  <a:srgbClr val="414B61"/>
                </a:solidFill>
                <a:effectLst/>
                <a:latin typeface="inherit"/>
              </a:rPr>
              <a:t> applications.</a:t>
            </a:r>
          </a:p>
          <a:p>
            <a:pPr algn="l" fontAlgn="base">
              <a:spcAft>
                <a:spcPts val="1875"/>
              </a:spcAft>
              <a:buFont typeface="Arial" panose="020B0604020202020204" pitchFamily="34" charset="0"/>
              <a:buChar char="•"/>
            </a:pPr>
            <a:r>
              <a:rPr lang="en-US" b="0" i="0">
                <a:solidFill>
                  <a:srgbClr val="414B61"/>
                </a:solidFill>
                <a:effectLst/>
                <a:latin typeface="inherit"/>
              </a:rPr>
              <a:t>Different tools can be applied to gain insight into what the data means.</a:t>
            </a:r>
          </a:p>
          <a:p>
            <a:pPr algn="l" fontAlgn="base">
              <a:spcAft>
                <a:spcPts val="1875"/>
              </a:spcAft>
              <a:buFont typeface="Arial" panose="020B0604020202020204" pitchFamily="34" charset="0"/>
              <a:buChar char="•"/>
            </a:pPr>
            <a:r>
              <a:rPr lang="en-US" b="0" i="0">
                <a:solidFill>
                  <a:srgbClr val="414B61"/>
                </a:solidFill>
                <a:effectLst/>
                <a:latin typeface="inherit"/>
              </a:rPr>
              <a:t>Cost is cheaper than data warehousing.</a:t>
            </a:r>
          </a:p>
          <a:p>
            <a:pPr algn="l"/>
            <a:r>
              <a:rPr lang="en-US" b="0" i="0">
                <a:solidFill>
                  <a:srgbClr val="031A34"/>
                </a:solidFill>
                <a:effectLst/>
                <a:latin typeface="Telefonica-sans-regular"/>
              </a:rPr>
              <a:t>Disadvantages of data lakes</a:t>
            </a:r>
          </a:p>
          <a:p>
            <a:pPr algn="l" fontAlgn="base">
              <a:spcAft>
                <a:spcPts val="1875"/>
              </a:spcAft>
              <a:buFont typeface="Arial" panose="020B0604020202020204" pitchFamily="34" charset="0"/>
              <a:buChar char="•"/>
            </a:pPr>
            <a:r>
              <a:rPr lang="en-US" b="0" i="0">
                <a:solidFill>
                  <a:srgbClr val="414B61"/>
                </a:solidFill>
                <a:effectLst/>
                <a:latin typeface="inherit"/>
              </a:rPr>
              <a:t>Holding all kinds of data can be complex to manage.</a:t>
            </a:r>
          </a:p>
          <a:p>
            <a:pPr algn="l" fontAlgn="base">
              <a:spcAft>
                <a:spcPts val="1875"/>
              </a:spcAft>
              <a:buFont typeface="Arial" panose="020B0604020202020204" pitchFamily="34" charset="0"/>
              <a:buChar char="•"/>
            </a:pPr>
            <a:r>
              <a:rPr lang="en-US" b="0" i="0">
                <a:solidFill>
                  <a:srgbClr val="414B61"/>
                </a:solidFill>
                <a:effectLst/>
                <a:latin typeface="inherit"/>
              </a:rPr>
              <a:t>If not managed properly, they can become </a:t>
            </a:r>
            <a:r>
              <a:rPr lang="en-US" b="0" i="0" err="1">
                <a:solidFill>
                  <a:srgbClr val="414B61"/>
                </a:solidFill>
                <a:effectLst/>
                <a:latin typeface="inherit"/>
              </a:rPr>
              <a:t>disorganised</a:t>
            </a:r>
            <a:r>
              <a:rPr lang="en-US" b="0" i="0">
                <a:solidFill>
                  <a:srgbClr val="414B61"/>
                </a:solidFill>
                <a:effectLst/>
                <a:latin typeface="inherit"/>
              </a:rPr>
              <a:t> and difficult to connect to analytics and business intelligence tools.</a:t>
            </a:r>
          </a:p>
          <a:p>
            <a:pPr algn="l" fontAlgn="base">
              <a:spcAft>
                <a:spcPts val="1875"/>
              </a:spcAft>
              <a:buFont typeface="Arial" panose="020B0604020202020204" pitchFamily="34" charset="0"/>
              <a:buChar char="•"/>
            </a:pPr>
            <a:r>
              <a:rPr lang="en-US" b="0" i="0">
                <a:solidFill>
                  <a:srgbClr val="414B61"/>
                </a:solidFill>
                <a:effectLst/>
                <a:latin typeface="inherit"/>
              </a:rPr>
              <a:t>They tend to be more vulnerable to the development of data silos (data that is not accessible to all departments or teams in the company), which can then become data swamps (no metadata, </a:t>
            </a:r>
            <a:r>
              <a:rPr lang="en-US" b="0" i="0" err="1">
                <a:solidFill>
                  <a:srgbClr val="414B61"/>
                </a:solidFill>
                <a:effectLst/>
                <a:latin typeface="inherit"/>
              </a:rPr>
              <a:t>unorganised</a:t>
            </a:r>
            <a:r>
              <a:rPr lang="en-US" b="0" i="0">
                <a:solidFill>
                  <a:srgbClr val="414B61"/>
                </a:solidFill>
                <a:effectLst/>
                <a:latin typeface="inherit"/>
              </a:rPr>
              <a:t>).</a:t>
            </a:r>
          </a:p>
          <a:p>
            <a:pPr algn="l" fontAlgn="base">
              <a:spcAft>
                <a:spcPts val="1875"/>
              </a:spcAft>
              <a:buFont typeface="Arial" panose="020B0604020202020204" pitchFamily="34" charset="0"/>
              <a:buChar char="•"/>
            </a:pPr>
            <a:r>
              <a:rPr lang="en-US" b="0" i="0">
                <a:solidFill>
                  <a:srgbClr val="414B61"/>
                </a:solidFill>
                <a:effectLst/>
                <a:latin typeface="inherit"/>
              </a:rPr>
              <a:t>Containing sensitive data can raise security concerns.</a:t>
            </a:r>
          </a:p>
          <a:p>
            <a:pPr algn="l" fontAlgn="base">
              <a:spcAft>
                <a:spcPts val="1875"/>
              </a:spcAft>
              <a:buFont typeface="Arial" panose="020B0604020202020204" pitchFamily="34" charset="0"/>
              <a:buChar char="•"/>
            </a:pPr>
            <a:r>
              <a:rPr lang="en-US" b="0" i="0">
                <a:solidFill>
                  <a:srgbClr val="414B61"/>
                </a:solidFill>
                <a:effectLst/>
                <a:latin typeface="inherit"/>
              </a:rPr>
              <a:t>Initial investment and maintenance can be costly, especially when dealing with large volumes of data.</a:t>
            </a:r>
          </a:p>
          <a:p>
            <a:r>
              <a:rPr lang="en-US"/>
              <a:t>*https://www.telefonica.com/en/communication-room/blog/what-is-data-lake-advantages-disadvantages/</a:t>
            </a:r>
          </a:p>
        </p:txBody>
      </p:sp>
      <p:sp>
        <p:nvSpPr>
          <p:cNvPr id="4" name="Slide Number Placeholder 3">
            <a:extLst>
              <a:ext uri="{FF2B5EF4-FFF2-40B4-BE49-F238E27FC236}">
                <a16:creationId xmlns:a16="http://schemas.microsoft.com/office/drawing/2014/main" id="{FDE76939-A839-01CF-6BD2-B528858A8EBF}"/>
              </a:ext>
            </a:extLst>
          </p:cNvPr>
          <p:cNvSpPr>
            <a:spLocks noGrp="1"/>
          </p:cNvSpPr>
          <p:nvPr>
            <p:ph type="sldNum" sz="quarter" idx="5"/>
          </p:nvPr>
        </p:nvSpPr>
        <p:spPr/>
        <p:txBody>
          <a:bodyPr/>
          <a:lstStyle/>
          <a:p>
            <a:fld id="{FA8BB9AA-2D1E-4BC4-AAA5-D92B2B605CF0}" type="slidenum">
              <a:rPr lang="en-US" smtClean="0"/>
              <a:t>5</a:t>
            </a:fld>
            <a:endParaRPr lang="en-US"/>
          </a:p>
        </p:txBody>
      </p:sp>
    </p:spTree>
    <p:extLst>
      <p:ext uri="{BB962C8B-B14F-4D97-AF65-F5344CB8AC3E}">
        <p14:creationId xmlns:p14="http://schemas.microsoft.com/office/powerpoint/2010/main" val="2870538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pc="130">
                <a:solidFill>
                  <a:schemeClr val="tx2">
                    <a:lumMod val="76000"/>
                  </a:schemeClr>
                </a:solidFill>
                <a:latin typeface="Franklin Gothic Demi Cond"/>
                <a:cs typeface="+mj-cs"/>
              </a:rPr>
              <a:t>Building From Capabilities Enabled Through Covid Response</a:t>
            </a:r>
            <a:br>
              <a:rPr lang="en-US" b="1" spc="130">
                <a:solidFill>
                  <a:schemeClr val="tx2">
                    <a:lumMod val="76000"/>
                  </a:schemeClr>
                </a:solidFill>
                <a:latin typeface="Franklin Gothic Demi Cond"/>
                <a:cs typeface="+mj-cs"/>
              </a:rPr>
            </a:br>
            <a:r>
              <a:rPr lang="en-US" sz="2000" b="1">
                <a:latin typeface="Arial"/>
                <a:cs typeface="Arial"/>
              </a:rPr>
              <a:t>New data support technology to improve automation for public/internal reporting</a:t>
            </a:r>
            <a:endParaRPr lang="en-US" sz="2000">
              <a:latin typeface="Arial"/>
              <a:cs typeface="Arial"/>
            </a:endParaRPr>
          </a:p>
          <a:p>
            <a:pPr marL="742950" lvl="1" indent="-285750">
              <a:buFont typeface="Arial,Sans-Serif"/>
              <a:buChar char="•"/>
            </a:pPr>
            <a:r>
              <a:rPr lang="en-US" sz="2000">
                <a:latin typeface="Arial"/>
                <a:cs typeface="Arial"/>
              </a:rPr>
              <a:t>Business Intelligence Data Platform (BIDP)</a:t>
            </a:r>
          </a:p>
          <a:p>
            <a:pPr marL="742950" lvl="1" indent="-285750">
              <a:buFont typeface="Arial,Sans-Serif"/>
              <a:buChar char="•"/>
            </a:pPr>
            <a:r>
              <a:rPr lang="en-US" sz="2000">
                <a:latin typeface="Arial"/>
                <a:cs typeface="Arial"/>
              </a:rPr>
              <a:t>AWS</a:t>
            </a:r>
          </a:p>
          <a:p>
            <a:pPr marL="742950" lvl="1" indent="-285750">
              <a:buFont typeface="Arial,Sans-Serif"/>
              <a:buChar char="•"/>
            </a:pPr>
            <a:r>
              <a:rPr lang="en-US" sz="2000">
                <a:latin typeface="Arial"/>
                <a:cs typeface="Arial"/>
              </a:rPr>
              <a:t>Dell Boomi (data integration platform)</a:t>
            </a:r>
          </a:p>
          <a:p>
            <a:pPr marL="742950" lvl="1" indent="-285750">
              <a:buFont typeface="Arial,Sans-Serif"/>
              <a:buChar char="•"/>
            </a:pPr>
            <a:r>
              <a:rPr lang="en-US" sz="2000">
                <a:latin typeface="Arial"/>
                <a:cs typeface="Arial"/>
              </a:rPr>
              <a:t>Robotics Process Automation (RPA)</a:t>
            </a:r>
          </a:p>
          <a:p>
            <a:endParaRPr lang="en-US" sz="2000">
              <a:latin typeface="Arial"/>
              <a:cs typeface="Arial"/>
            </a:endParaRPr>
          </a:p>
          <a:p>
            <a:r>
              <a:rPr lang="en-US" sz="2000" b="1">
                <a:latin typeface="Arial"/>
                <a:cs typeface="Arial"/>
              </a:rPr>
              <a:t>Expanded data availability</a:t>
            </a:r>
            <a:endParaRPr lang="en-US" sz="2000">
              <a:latin typeface="Arial"/>
              <a:cs typeface="Arial"/>
            </a:endParaRPr>
          </a:p>
          <a:p>
            <a:pPr marL="742950" lvl="1" indent="-285750">
              <a:buFont typeface="Arial,Sans-Serif"/>
              <a:buChar char="•"/>
            </a:pPr>
            <a:r>
              <a:rPr lang="en-US" sz="2000">
                <a:latin typeface="Arial"/>
                <a:cs typeface="Arial"/>
              </a:rPr>
              <a:t>Automated data feeds for routine/ongoing syndromic surveillance</a:t>
            </a:r>
          </a:p>
          <a:p>
            <a:pPr marL="742950" lvl="1" indent="-285750">
              <a:buFont typeface="Arial,Sans-Serif"/>
              <a:buChar char="•"/>
            </a:pPr>
            <a:r>
              <a:rPr lang="en-US" sz="2000">
                <a:latin typeface="Arial"/>
                <a:cs typeface="Arial"/>
              </a:rPr>
              <a:t>Ability to quickly load &amp; store new data sources in a centralized data environment to support new &amp; urgent needs</a:t>
            </a:r>
          </a:p>
          <a:p>
            <a:endParaRPr lang="en-US" sz="2000">
              <a:latin typeface="Arial"/>
              <a:cs typeface="Arial"/>
            </a:endParaRPr>
          </a:p>
          <a:p>
            <a:r>
              <a:rPr lang="en-US" sz="2000" b="1">
                <a:latin typeface="Arial"/>
                <a:cs typeface="Arial"/>
              </a:rPr>
              <a:t>Stronger data analytics capabilities</a:t>
            </a:r>
            <a:endParaRPr lang="en-US" sz="2000">
              <a:latin typeface="Arial"/>
              <a:cs typeface="Arial"/>
            </a:endParaRPr>
          </a:p>
          <a:p>
            <a:pPr marL="742950" lvl="1" indent="-285750">
              <a:buFont typeface="Arial,Sans-Serif"/>
              <a:buChar char="•"/>
            </a:pPr>
            <a:r>
              <a:rPr lang="en-US" sz="2000">
                <a:latin typeface="Arial"/>
                <a:cs typeface="Arial"/>
              </a:rPr>
              <a:t>Expanded data visualization (internal and public-facing) to improve data insights (i.e., </a:t>
            </a:r>
            <a:r>
              <a:rPr lang="en-US" sz="2000" err="1">
                <a:latin typeface="Arial"/>
                <a:cs typeface="Arial"/>
              </a:rPr>
              <a:t>PowerBI</a:t>
            </a:r>
            <a:r>
              <a:rPr lang="en-US" sz="2000">
                <a:latin typeface="Arial"/>
                <a:cs typeface="Arial"/>
              </a:rPr>
              <a:t>)</a:t>
            </a:r>
          </a:p>
          <a:p>
            <a:pPr marL="742950" lvl="1" indent="-285750">
              <a:buFont typeface="Arial,Sans-Serif"/>
              <a:buChar char="•"/>
            </a:pPr>
            <a:r>
              <a:rPr lang="en-US" sz="2000">
                <a:latin typeface="Arial"/>
                <a:cs typeface="Arial"/>
              </a:rPr>
              <a:t>Cross-program record linkage (</a:t>
            </a:r>
            <a:r>
              <a:rPr lang="en-US" sz="2000" err="1">
                <a:latin typeface="Arial"/>
                <a:cs typeface="Arial"/>
              </a:rPr>
              <a:t>e.g.,SLPH</a:t>
            </a:r>
            <a:r>
              <a:rPr lang="en-US" sz="2000">
                <a:latin typeface="Arial"/>
                <a:cs typeface="Arial"/>
              </a:rPr>
              <a:t> and SCHS, etc.) </a:t>
            </a:r>
          </a:p>
          <a:p>
            <a:endParaRPr lang="en-US" b="1" spc="130">
              <a:solidFill>
                <a:schemeClr val="tx2">
                  <a:lumMod val="76000"/>
                </a:schemeClr>
              </a:solidFill>
              <a:latin typeface="Franklin Gothic Demi Cond"/>
              <a:cs typeface="+mj-cs"/>
            </a:endParaRPr>
          </a:p>
          <a:p>
            <a:r>
              <a:rPr lang="en-US"/>
              <a:t>Our data will partitioned, we will be </a:t>
            </a:r>
            <a:r>
              <a:rPr lang="en-US" err="1"/>
              <a:t>adminsttrators</a:t>
            </a:r>
            <a:r>
              <a:rPr lang="en-US"/>
              <a:t> giving us full control how data are used and shared. Giving us ability to participate in DHHS objectives while prioritizing DPH.</a:t>
            </a:r>
          </a:p>
        </p:txBody>
      </p:sp>
      <p:sp>
        <p:nvSpPr>
          <p:cNvPr id="4" name="Slide Number Placeholder 3"/>
          <p:cNvSpPr>
            <a:spLocks noGrp="1"/>
          </p:cNvSpPr>
          <p:nvPr>
            <p:ph type="sldNum" sz="quarter" idx="5"/>
          </p:nvPr>
        </p:nvSpPr>
        <p:spPr/>
        <p:txBody>
          <a:bodyPr/>
          <a:lstStyle/>
          <a:p>
            <a:fld id="{FA8BB9AA-2D1E-4BC4-AAA5-D92B2B605CF0}" type="slidenum">
              <a:rPr lang="en-US" smtClean="0"/>
              <a:t>7</a:t>
            </a:fld>
            <a:endParaRPr lang="en-US"/>
          </a:p>
        </p:txBody>
      </p:sp>
    </p:spTree>
    <p:extLst>
      <p:ext uri="{BB962C8B-B14F-4D97-AF65-F5344CB8AC3E}">
        <p14:creationId xmlns:p14="http://schemas.microsoft.com/office/powerpoint/2010/main" val="3297638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2724FD-E535-F11A-928A-AF3FB9A2C7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D556C5F-5E75-1F5A-F061-B7E94CC19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3B90FE-A687-C000-B67D-868EFAAC5816}"/>
              </a:ext>
            </a:extLst>
          </p:cNvPr>
          <p:cNvSpPr>
            <a:spLocks noGrp="1"/>
          </p:cNvSpPr>
          <p:nvPr>
            <p:ph type="body" idx="1"/>
          </p:nvPr>
        </p:nvSpPr>
        <p:spPr/>
        <p:txBody>
          <a:bodyPr/>
          <a:lstStyle/>
          <a:p>
            <a:r>
              <a:rPr lang="en-US"/>
              <a:t>Overarching departmental data strategy. The focus of our presentation today </a:t>
            </a:r>
          </a:p>
        </p:txBody>
      </p:sp>
      <p:sp>
        <p:nvSpPr>
          <p:cNvPr id="4" name="Slide Number Placeholder 3">
            <a:extLst>
              <a:ext uri="{FF2B5EF4-FFF2-40B4-BE49-F238E27FC236}">
                <a16:creationId xmlns:a16="http://schemas.microsoft.com/office/drawing/2014/main" id="{E957C368-A7EC-1810-23AA-3D448258CB07}"/>
              </a:ext>
            </a:extLst>
          </p:cNvPr>
          <p:cNvSpPr>
            <a:spLocks noGrp="1"/>
          </p:cNvSpPr>
          <p:nvPr>
            <p:ph type="sldNum" sz="quarter" idx="5"/>
          </p:nvPr>
        </p:nvSpPr>
        <p:spPr/>
        <p:txBody>
          <a:bodyPr/>
          <a:lstStyle/>
          <a:p>
            <a:fld id="{FA8BB9AA-2D1E-4BC4-AAA5-D92B2B605CF0}" type="slidenum">
              <a:rPr lang="en-US" smtClean="0"/>
              <a:t>9</a:t>
            </a:fld>
            <a:endParaRPr lang="en-US"/>
          </a:p>
        </p:txBody>
      </p:sp>
    </p:spTree>
    <p:extLst>
      <p:ext uri="{BB962C8B-B14F-4D97-AF65-F5344CB8AC3E}">
        <p14:creationId xmlns:p14="http://schemas.microsoft.com/office/powerpoint/2010/main" val="2353093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171450" indent="-171450">
              <a:buFont typeface="Arial" panose="020B0604020202020204" pitchFamily="34" charset="0"/>
              <a:buChar char="•"/>
            </a:pPr>
            <a:r>
              <a:rPr lang="en-US"/>
              <a:t>Data governance org</a:t>
            </a:r>
          </a:p>
          <a:p>
            <a:pPr marL="171450" indent="-171450">
              <a:buFont typeface="Arial" panose="020B0604020202020204" pitchFamily="34" charset="0"/>
              <a:buChar char="•"/>
            </a:pPr>
            <a:r>
              <a:rPr lang="en-US"/>
              <a:t>Data sharing – streamlining</a:t>
            </a:r>
          </a:p>
          <a:p>
            <a:pPr marL="171450" indent="-171450">
              <a:buFont typeface="Arial" panose="020B0604020202020204" pitchFamily="34" charset="0"/>
              <a:buChar char="•"/>
            </a:pPr>
            <a:r>
              <a:rPr lang="en-US"/>
              <a:t>Data standards/documentation</a:t>
            </a:r>
          </a:p>
          <a:p>
            <a:pPr marL="171450" indent="-171450">
              <a:buFont typeface="Arial" panose="020B0604020202020204" pitchFamily="34" charset="0"/>
              <a:buChar char="•"/>
            </a:pPr>
            <a:r>
              <a:rPr lang="en-US"/>
              <a:t>Metadata &amp; Data Classification – as part of this effort, we will be conducting a division wide assessment to help illuminate data modernization efforts, enterprise catalogues, and assets.</a:t>
            </a:r>
          </a:p>
        </p:txBody>
      </p:sp>
      <p:sp>
        <p:nvSpPr>
          <p:cNvPr id="4" name="Slide Number Placeholder 3"/>
          <p:cNvSpPr>
            <a:spLocks noGrp="1"/>
          </p:cNvSpPr>
          <p:nvPr>
            <p:ph type="sldNum" sz="quarter" idx="5"/>
          </p:nvPr>
        </p:nvSpPr>
        <p:spPr/>
        <p:txBody>
          <a:bodyPr/>
          <a:lstStyle/>
          <a:p>
            <a:fld id="{24C00D0E-603D-4F73-A543-36F8007E1EB6}" type="slidenum">
              <a:rPr lang="en-US" smtClean="0"/>
              <a:t>10</a:t>
            </a:fld>
            <a:endParaRPr lang="en-US"/>
          </a:p>
        </p:txBody>
      </p:sp>
    </p:spTree>
    <p:extLst>
      <p:ext uri="{BB962C8B-B14F-4D97-AF65-F5344CB8AC3E}">
        <p14:creationId xmlns:p14="http://schemas.microsoft.com/office/powerpoint/2010/main" val="2099437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represents a proposed data governance structure in DPH.</a:t>
            </a:r>
            <a:br>
              <a:rPr lang="en-US"/>
            </a:br>
            <a:r>
              <a:rPr lang="en-US"/>
              <a:t>Dotted lines legend – in discussion and </a:t>
            </a:r>
            <a:r>
              <a:rPr lang="en-US" err="1"/>
              <a:t>solidying</a:t>
            </a:r>
            <a:r>
              <a:rPr lang="en-US"/>
              <a:t> approach to dotted line</a:t>
            </a:r>
            <a:br>
              <a:rPr lang="en-US"/>
            </a:br>
            <a:r>
              <a:rPr lang="en-US"/>
              <a:t>DM Implementation Team(s) leveraging existing groups</a:t>
            </a:r>
          </a:p>
        </p:txBody>
      </p:sp>
      <p:sp>
        <p:nvSpPr>
          <p:cNvPr id="4" name="Slide Number Placeholder 3"/>
          <p:cNvSpPr>
            <a:spLocks noGrp="1"/>
          </p:cNvSpPr>
          <p:nvPr>
            <p:ph type="sldNum" sz="quarter" idx="5"/>
          </p:nvPr>
        </p:nvSpPr>
        <p:spPr/>
        <p:txBody>
          <a:bodyPr/>
          <a:lstStyle/>
          <a:p>
            <a:fld id="{FA8BB9AA-2D1E-4BC4-AAA5-D92B2B605CF0}" type="slidenum">
              <a:rPr lang="en-US" smtClean="0"/>
              <a:t>11</a:t>
            </a:fld>
            <a:endParaRPr lang="en-US"/>
          </a:p>
        </p:txBody>
      </p:sp>
    </p:spTree>
    <p:extLst>
      <p:ext uri="{BB962C8B-B14F-4D97-AF65-F5344CB8AC3E}">
        <p14:creationId xmlns:p14="http://schemas.microsoft.com/office/powerpoint/2010/main" val="857226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Current voting membership made up of programs who directly received DMI funding. </a:t>
            </a:r>
          </a:p>
          <a:p>
            <a:r>
              <a:rPr lang="en-US"/>
              <a:t>Schedule and plan to expand group in 2025 and beyond. </a:t>
            </a:r>
          </a:p>
        </p:txBody>
      </p:sp>
      <p:sp>
        <p:nvSpPr>
          <p:cNvPr id="4" name="Slide Number Placeholder 3"/>
          <p:cNvSpPr>
            <a:spLocks noGrp="1"/>
          </p:cNvSpPr>
          <p:nvPr>
            <p:ph type="sldNum" sz="quarter" idx="5"/>
          </p:nvPr>
        </p:nvSpPr>
        <p:spPr/>
        <p:txBody>
          <a:bodyPr/>
          <a:lstStyle/>
          <a:p>
            <a:fld id="{FA8BB9AA-2D1E-4BC4-AAA5-D92B2B605CF0}" type="slidenum">
              <a:rPr lang="en-US" smtClean="0"/>
              <a:t>12</a:t>
            </a:fld>
            <a:endParaRPr lang="en-US"/>
          </a:p>
        </p:txBody>
      </p:sp>
    </p:spTree>
    <p:extLst>
      <p:ext uri="{BB962C8B-B14F-4D97-AF65-F5344CB8AC3E}">
        <p14:creationId xmlns:p14="http://schemas.microsoft.com/office/powerpoint/2010/main" val="100862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422B6-C479-CD9B-6EE6-0A9E25EB7FA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B4D7C13-C9C6-6D3F-64E0-7024A94875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53674B-351E-205C-40A1-06202CF99D42}"/>
              </a:ext>
            </a:extLst>
          </p:cNvPr>
          <p:cNvSpPr>
            <a:spLocks noGrp="1"/>
          </p:cNvSpPr>
          <p:nvPr>
            <p:ph type="dt" sz="half" idx="10"/>
          </p:nvPr>
        </p:nvSpPr>
        <p:spPr/>
        <p:txBody>
          <a:bodyPr/>
          <a:lstStyle/>
          <a:p>
            <a:fld id="{901B9771-8B17-44E7-9EED-DCB917ECF6E8}" type="datetimeFigureOut">
              <a:rPr lang="en-US" smtClean="0"/>
              <a:t>8/20/2025</a:t>
            </a:fld>
            <a:endParaRPr lang="en-US"/>
          </a:p>
        </p:txBody>
      </p:sp>
      <p:sp>
        <p:nvSpPr>
          <p:cNvPr id="5" name="Footer Placeholder 4">
            <a:extLst>
              <a:ext uri="{FF2B5EF4-FFF2-40B4-BE49-F238E27FC236}">
                <a16:creationId xmlns:a16="http://schemas.microsoft.com/office/drawing/2014/main" id="{1AD8B416-9465-8635-A289-1AC5EAC408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FA8137-15C3-9EDB-DAF1-E9F70FE9DA7E}"/>
              </a:ext>
            </a:extLst>
          </p:cNvPr>
          <p:cNvSpPr>
            <a:spLocks noGrp="1"/>
          </p:cNvSpPr>
          <p:nvPr>
            <p:ph type="sldNum" sz="quarter" idx="12"/>
          </p:nvPr>
        </p:nvSpPr>
        <p:spPr/>
        <p:txBody>
          <a:bodyPr/>
          <a:lstStyle/>
          <a:p>
            <a:fld id="{EEAD3181-82D1-42D8-9640-1738AC98EB82}" type="slidenum">
              <a:rPr lang="en-US" smtClean="0"/>
              <a:t>‹#›</a:t>
            </a:fld>
            <a:endParaRPr lang="en-US"/>
          </a:p>
        </p:txBody>
      </p:sp>
    </p:spTree>
    <p:extLst>
      <p:ext uri="{BB962C8B-B14F-4D97-AF65-F5344CB8AC3E}">
        <p14:creationId xmlns:p14="http://schemas.microsoft.com/office/powerpoint/2010/main" val="1771693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327DE-25ED-946C-624D-C72E4B028B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84312DD-4CEA-3937-2D93-A0F47E7B37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8B2D-950E-64B2-593F-5BC1D8A87100}"/>
              </a:ext>
            </a:extLst>
          </p:cNvPr>
          <p:cNvSpPr>
            <a:spLocks noGrp="1"/>
          </p:cNvSpPr>
          <p:nvPr>
            <p:ph type="dt" sz="half" idx="10"/>
          </p:nvPr>
        </p:nvSpPr>
        <p:spPr/>
        <p:txBody>
          <a:bodyPr/>
          <a:lstStyle/>
          <a:p>
            <a:fld id="{901B9771-8B17-44E7-9EED-DCB917ECF6E8}" type="datetimeFigureOut">
              <a:rPr lang="en-US" smtClean="0"/>
              <a:t>8/20/2025</a:t>
            </a:fld>
            <a:endParaRPr lang="en-US"/>
          </a:p>
        </p:txBody>
      </p:sp>
      <p:sp>
        <p:nvSpPr>
          <p:cNvPr id="5" name="Footer Placeholder 4">
            <a:extLst>
              <a:ext uri="{FF2B5EF4-FFF2-40B4-BE49-F238E27FC236}">
                <a16:creationId xmlns:a16="http://schemas.microsoft.com/office/drawing/2014/main" id="{3C837BED-F5FB-A119-7B9A-59912F487C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7A93DF-C4F4-BB7F-DD7B-F00E6D39A525}"/>
              </a:ext>
            </a:extLst>
          </p:cNvPr>
          <p:cNvSpPr>
            <a:spLocks noGrp="1"/>
          </p:cNvSpPr>
          <p:nvPr>
            <p:ph type="sldNum" sz="quarter" idx="12"/>
          </p:nvPr>
        </p:nvSpPr>
        <p:spPr/>
        <p:txBody>
          <a:bodyPr/>
          <a:lstStyle/>
          <a:p>
            <a:fld id="{EEAD3181-82D1-42D8-9640-1738AC98EB82}" type="slidenum">
              <a:rPr lang="en-US" smtClean="0"/>
              <a:t>‹#›</a:t>
            </a:fld>
            <a:endParaRPr lang="en-US"/>
          </a:p>
        </p:txBody>
      </p:sp>
    </p:spTree>
    <p:extLst>
      <p:ext uri="{BB962C8B-B14F-4D97-AF65-F5344CB8AC3E}">
        <p14:creationId xmlns:p14="http://schemas.microsoft.com/office/powerpoint/2010/main" val="1434914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49BEAB-5B8A-EE4D-37EC-56558AAE08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E4F830-80AA-80FE-025D-CC82028DC4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817767-9D73-8DD3-2443-CB5C16F33CD0}"/>
              </a:ext>
            </a:extLst>
          </p:cNvPr>
          <p:cNvSpPr>
            <a:spLocks noGrp="1"/>
          </p:cNvSpPr>
          <p:nvPr>
            <p:ph type="dt" sz="half" idx="10"/>
          </p:nvPr>
        </p:nvSpPr>
        <p:spPr/>
        <p:txBody>
          <a:bodyPr/>
          <a:lstStyle/>
          <a:p>
            <a:fld id="{901B9771-8B17-44E7-9EED-DCB917ECF6E8}" type="datetimeFigureOut">
              <a:rPr lang="en-US" smtClean="0"/>
              <a:t>8/20/2025</a:t>
            </a:fld>
            <a:endParaRPr lang="en-US"/>
          </a:p>
        </p:txBody>
      </p:sp>
      <p:sp>
        <p:nvSpPr>
          <p:cNvPr id="5" name="Footer Placeholder 4">
            <a:extLst>
              <a:ext uri="{FF2B5EF4-FFF2-40B4-BE49-F238E27FC236}">
                <a16:creationId xmlns:a16="http://schemas.microsoft.com/office/drawing/2014/main" id="{27D9BE72-8F33-25FE-30C3-0DD82CA12A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39F7AB-A090-F7D8-FA1C-308DA6FA669E}"/>
              </a:ext>
            </a:extLst>
          </p:cNvPr>
          <p:cNvSpPr>
            <a:spLocks noGrp="1"/>
          </p:cNvSpPr>
          <p:nvPr>
            <p:ph type="sldNum" sz="quarter" idx="12"/>
          </p:nvPr>
        </p:nvSpPr>
        <p:spPr/>
        <p:txBody>
          <a:bodyPr/>
          <a:lstStyle/>
          <a:p>
            <a:fld id="{EEAD3181-82D1-42D8-9640-1738AC98EB82}" type="slidenum">
              <a:rPr lang="en-US" smtClean="0"/>
              <a:t>‹#›</a:t>
            </a:fld>
            <a:endParaRPr lang="en-US"/>
          </a:p>
        </p:txBody>
      </p:sp>
    </p:spTree>
    <p:extLst>
      <p:ext uri="{BB962C8B-B14F-4D97-AF65-F5344CB8AC3E}">
        <p14:creationId xmlns:p14="http://schemas.microsoft.com/office/powerpoint/2010/main" val="3718269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 Photo header Color Seal">
    <p:spTree>
      <p:nvGrpSpPr>
        <p:cNvPr id="1" name=""/>
        <p:cNvGrpSpPr/>
        <p:nvPr/>
      </p:nvGrpSpPr>
      <p:grpSpPr>
        <a:xfrm>
          <a:off x="0" y="0"/>
          <a:ext cx="0" cy="0"/>
          <a:chOff x="0" y="0"/>
          <a:chExt cx="0" cy="0"/>
        </a:xfrm>
      </p:grpSpPr>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13" name="Picture 12">
            <a:extLst>
              <a:ext uri="{FF2B5EF4-FFF2-40B4-BE49-F238E27FC236}">
                <a16:creationId xmlns:a16="http://schemas.microsoft.com/office/drawing/2014/main" id="{37EAC963-4536-BB44-A534-307C825CF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1" y="1782793"/>
            <a:ext cx="2429695" cy="2398177"/>
          </a:xfrm>
          <a:prstGeom prst="rect">
            <a:avLst/>
          </a:prstGeom>
        </p:spPr>
      </p:pic>
      <p:pic>
        <p:nvPicPr>
          <p:cNvPr id="28" name="Picture 27">
            <a:extLst>
              <a:ext uri="{FF2B5EF4-FFF2-40B4-BE49-F238E27FC236}">
                <a16:creationId xmlns:a16="http://schemas.microsoft.com/office/drawing/2014/main" id="{01AD1C16-EB55-0C4C-A916-558470038D3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091" b="19445"/>
          <a:stretch/>
        </p:blipFill>
        <p:spPr>
          <a:xfrm>
            <a:off x="-7245" y="307643"/>
            <a:ext cx="2433261" cy="1075211"/>
          </a:xfrm>
          <a:prstGeom prst="rect">
            <a:avLst/>
          </a:prstGeom>
        </p:spPr>
      </p:pic>
      <p:pic>
        <p:nvPicPr>
          <p:cNvPr id="29" name="Picture 28">
            <a:extLst>
              <a:ext uri="{FF2B5EF4-FFF2-40B4-BE49-F238E27FC236}">
                <a16:creationId xmlns:a16="http://schemas.microsoft.com/office/drawing/2014/main" id="{E41AD2AE-EA95-4347-A679-9B7F2C2D001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782" b="17202"/>
          <a:stretch/>
        </p:blipFill>
        <p:spPr>
          <a:xfrm>
            <a:off x="2502787" y="309628"/>
            <a:ext cx="2427068" cy="1072579"/>
          </a:xfrm>
          <a:prstGeom prst="rect">
            <a:avLst/>
          </a:prstGeom>
        </p:spPr>
      </p:pic>
      <p:pic>
        <p:nvPicPr>
          <p:cNvPr id="30" name="Picture 29">
            <a:extLst>
              <a:ext uri="{FF2B5EF4-FFF2-40B4-BE49-F238E27FC236}">
                <a16:creationId xmlns:a16="http://schemas.microsoft.com/office/drawing/2014/main" id="{D531844A-9545-0443-A760-543C6791C45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66" b="23775"/>
          <a:stretch/>
        </p:blipFill>
        <p:spPr>
          <a:xfrm>
            <a:off x="5014293" y="306798"/>
            <a:ext cx="2157071" cy="1076329"/>
          </a:xfrm>
          <a:prstGeom prst="rect">
            <a:avLst/>
          </a:prstGeom>
        </p:spPr>
      </p:pic>
      <p:pic>
        <p:nvPicPr>
          <p:cNvPr id="31" name="Picture 30">
            <a:extLst>
              <a:ext uri="{FF2B5EF4-FFF2-40B4-BE49-F238E27FC236}">
                <a16:creationId xmlns:a16="http://schemas.microsoft.com/office/drawing/2014/main" id="{7AA80B92-8FBB-7B4A-B127-0E242F4D7B4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5551" b="8016"/>
          <a:stretch/>
        </p:blipFill>
        <p:spPr>
          <a:xfrm>
            <a:off x="7259715" y="308436"/>
            <a:ext cx="2431536" cy="1074155"/>
          </a:xfrm>
          <a:prstGeom prst="rect">
            <a:avLst/>
          </a:prstGeom>
        </p:spPr>
      </p:pic>
      <p:pic>
        <p:nvPicPr>
          <p:cNvPr id="32" name="Picture 31">
            <a:extLst>
              <a:ext uri="{FF2B5EF4-FFF2-40B4-BE49-F238E27FC236}">
                <a16:creationId xmlns:a16="http://schemas.microsoft.com/office/drawing/2014/main" id="{57BA1B4D-B03C-E846-A2F0-E42D13505B9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0922" b="16222"/>
          <a:stretch/>
        </p:blipFill>
        <p:spPr>
          <a:xfrm>
            <a:off x="9760637" y="308436"/>
            <a:ext cx="2431500" cy="1074155"/>
          </a:xfrm>
          <a:prstGeom prst="rect">
            <a:avLst/>
          </a:prstGeom>
        </p:spPr>
      </p:pic>
    </p:spTree>
    <p:extLst>
      <p:ext uri="{BB962C8B-B14F-4D97-AF65-F5344CB8AC3E}">
        <p14:creationId xmlns:p14="http://schemas.microsoft.com/office/powerpoint/2010/main" val="1665398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ullets">
    <p:spTree>
      <p:nvGrpSpPr>
        <p:cNvPr id="1" name=""/>
        <p:cNvGrpSpPr/>
        <p:nvPr/>
      </p:nvGrpSpPr>
      <p:grpSpPr>
        <a:xfrm>
          <a:off x="0" y="0"/>
          <a:ext cx="0" cy="0"/>
          <a:chOff x="0" y="0"/>
          <a:chExt cx="0" cy="0"/>
        </a:xfrm>
      </p:grpSpPr>
      <p:sp>
        <p:nvSpPr>
          <p:cNvPr id="8" name="Rectangle 7"/>
          <p:cNvSpPr/>
          <p:nvPr userDrawn="1"/>
        </p:nvSpPr>
        <p:spPr>
          <a:xfrm>
            <a:off x="0" y="1"/>
            <a:ext cx="12192000" cy="53966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38200" y="1447801"/>
            <a:ext cx="10517717" cy="4592638"/>
          </a:xfrm>
        </p:spPr>
        <p:txBody>
          <a:bodyPr>
            <a:noAutofit/>
          </a:bodyPr>
          <a:lstStyle>
            <a:lvl1pPr marL="228596" indent="-228596">
              <a:lnSpc>
                <a:spcPct val="100000"/>
              </a:lnSpc>
              <a:spcBef>
                <a:spcPts val="1200"/>
              </a:spcBef>
              <a:defRPr sz="2800">
                <a:latin typeface="Franklin Gothic Medium" panose="020B0603020102020204" pitchFamily="34" charset="0"/>
              </a:defRPr>
            </a:lvl1pPr>
            <a:lvl2pPr marL="576253" indent="-233359">
              <a:lnSpc>
                <a:spcPct val="100000"/>
              </a:lnSpc>
              <a:buFont typeface="Franklin Gothic Medium" panose="020B0603020102020204" pitchFamily="34" charset="0"/>
              <a:buChar char="−"/>
              <a:defRPr sz="2400">
                <a:latin typeface="Franklin Gothic Medium" panose="020B0603020102020204" pitchFamily="34" charset="0"/>
              </a:defRPr>
            </a:lvl2pPr>
            <a:lvl3pPr marL="973120" indent="-228596">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p:nvPr>
        </p:nvSpPr>
        <p:spPr>
          <a:xfrm>
            <a:off x="696386" y="6243108"/>
            <a:ext cx="10656007" cy="330200"/>
          </a:xfrm>
        </p:spPr>
        <p:txBody>
          <a:bodyPr anchor="b">
            <a:noAutofit/>
          </a:bodyPr>
          <a:lstStyle>
            <a:lvl1pPr marL="0" indent="0">
              <a:lnSpc>
                <a:spcPct val="100000"/>
              </a:lnSpc>
              <a:spcBef>
                <a:spcPts val="0"/>
              </a:spcBef>
              <a:buNone/>
              <a:defRPr sz="1200" baseline="0">
                <a:latin typeface="Franklin Gothic Medium Cond" panose="020B0606030402020204" pitchFamily="34" charset="0"/>
              </a:defRPr>
            </a:lvl1pPr>
          </a:lstStyle>
          <a:p>
            <a:pPr lvl="0"/>
            <a:endParaRPr lang="en-US"/>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ysClr val="windowText" lastClr="000000"/>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899162" y="824357"/>
            <a:ext cx="1045768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3" name="Straight Connector 2"/>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9838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8" name="Rectangle 7"/>
          <p:cNvSpPr/>
          <p:nvPr userDrawn="1"/>
        </p:nvSpPr>
        <p:spPr>
          <a:xfrm>
            <a:off x="0" y="3860"/>
            <a:ext cx="12192000" cy="274320"/>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4" name="Text Placeholder 3"/>
          <p:cNvSpPr>
            <a:spLocks noGrp="1"/>
          </p:cNvSpPr>
          <p:nvPr>
            <p:ph type="body" sz="quarter" idx="10" hasCustomPrompt="1"/>
          </p:nvPr>
        </p:nvSpPr>
        <p:spPr>
          <a:xfrm>
            <a:off x="853440" y="1097280"/>
            <a:ext cx="10514189" cy="4937760"/>
          </a:xfrm>
        </p:spPr>
        <p:txBody>
          <a:bodyPr>
            <a:noAutofit/>
          </a:bodyPr>
          <a:lstStyle>
            <a:lvl1pPr marL="228600" indent="-228600">
              <a:lnSpc>
                <a:spcPct val="100000"/>
              </a:lnSpc>
              <a:spcBef>
                <a:spcPts val="1200"/>
              </a:spcBef>
              <a:defRPr sz="2800">
                <a:latin typeface="Franklin Gothic Medium" panose="020B0603020102020204" pitchFamily="34" charset="0"/>
              </a:defRPr>
            </a:lvl1pPr>
            <a:lvl2pPr marL="576263" indent="-233363">
              <a:lnSpc>
                <a:spcPct val="100000"/>
              </a:lnSpc>
              <a:buFont typeface="Franklin Gothic Medium" panose="020B0603020102020204" pitchFamily="34" charset="0"/>
              <a:buChar char="−"/>
              <a:defRPr sz="2400">
                <a:latin typeface="Franklin Gothic Medium" panose="020B0603020102020204" pitchFamily="34" charset="0"/>
              </a:defRPr>
            </a:lvl2pPr>
            <a:lvl3pPr marL="973138" indent="-228600">
              <a:lnSpc>
                <a:spcPct val="100000"/>
              </a:lnSpc>
              <a:defRPr sz="2000">
                <a:latin typeface="Franklin Gothic Medium" panose="020B06030201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19" name="Rectangle 18"/>
          <p:cNvSpPr/>
          <p:nvPr userDrawn="1"/>
        </p:nvSpPr>
        <p:spPr>
          <a:xfrm>
            <a:off x="0" y="6590654"/>
            <a:ext cx="12192000" cy="276225"/>
          </a:xfrm>
          <a:prstGeom prst="rect">
            <a:avLst/>
          </a:prstGeom>
          <a:solidFill>
            <a:schemeClr val="tx2">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sz="800"/>
          </a:p>
        </p:txBody>
      </p:sp>
      <p:sp>
        <p:nvSpPr>
          <p:cNvPr id="22" name="Slide Number Placeholder 21"/>
          <p:cNvSpPr>
            <a:spLocks noGrp="1"/>
          </p:cNvSpPr>
          <p:nvPr>
            <p:ph type="sldNum" sz="quarter" idx="14"/>
          </p:nvPr>
        </p:nvSpPr>
        <p:spPr>
          <a:xfrm>
            <a:off x="11074400" y="6573308"/>
            <a:ext cx="752131" cy="284692"/>
          </a:xfrm>
        </p:spPr>
        <p:txBody>
          <a:bodyPr/>
          <a:lstStyle>
            <a:lvl1pPr>
              <a:defRPr sz="1000">
                <a:solidFill>
                  <a:schemeClr val="bg1"/>
                </a:solidFill>
                <a:latin typeface="Franklin Gothic Demi Cond" panose="020B07060304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731521" y="457200"/>
            <a:ext cx="10661879" cy="548640"/>
          </a:xfrm>
        </p:spPr>
        <p:txBody>
          <a:bodyPr anchor="t">
            <a:noAutofit/>
          </a:bodyPr>
          <a:lstStyle>
            <a:lvl1pPr algn="l">
              <a:defRPr sz="36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spTree>
    <p:extLst>
      <p:ext uri="{BB962C8B-B14F-4D97-AF65-F5344CB8AC3E}">
        <p14:creationId xmlns:p14="http://schemas.microsoft.com/office/powerpoint/2010/main" val="649474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969264"/>
            <a:ext cx="11350752" cy="1123384"/>
          </a:xfrm>
          <a:prstGeom prst="rect">
            <a:avLst/>
          </a:prstGeom>
        </p:spPr>
        <p:txBody>
          <a:bodyPr wrap="square" lIns="0" rIns="0">
            <a:spAutoFit/>
          </a:bodyPr>
          <a:lstStyle>
            <a:lvl1pPr>
              <a:lnSpc>
                <a:spcPct val="100000"/>
              </a:lnSpc>
              <a:spcBef>
                <a:spcPts val="0"/>
              </a:spcBef>
              <a:defRPr sz="1600"/>
            </a:lvl1pPr>
            <a:lvl2pPr>
              <a:lnSpc>
                <a:spcPct val="100000"/>
              </a:lnSpc>
              <a:spcBef>
                <a:spcPts val="0"/>
              </a:spcBef>
              <a:defRPr sz="1600"/>
            </a:lvl2pPr>
            <a:lvl3pPr>
              <a:lnSpc>
                <a:spcPct val="100000"/>
              </a:lnSpc>
              <a:spcBef>
                <a:spcPts val="0"/>
              </a:spcBef>
              <a:defRPr sz="1400"/>
            </a:lvl3pPr>
            <a:lvl4pPr>
              <a:lnSpc>
                <a:spcPct val="100000"/>
              </a:lnSpc>
              <a:spcBef>
                <a:spcPts val="0"/>
              </a:spcBef>
              <a:defRPr sz="1050"/>
            </a:lvl4pPr>
            <a:lvl5pPr>
              <a:lnSpc>
                <a:spcPct val="100000"/>
              </a:lnSpc>
              <a:spcBef>
                <a:spcPts val="0"/>
              </a:spcBef>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3"/>
            <a:ext cx="11350752" cy="592562"/>
          </a:xfrm>
        </p:spPr>
        <p:txBody>
          <a:bodyPr lIns="0" rIns="0" anchor="ctr"/>
          <a:lstStyle>
            <a:lvl1pPr>
              <a:defRPr sz="2000" b="1" cap="all" spc="130"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6" cy="518014"/>
          </a:xfrm>
          <a:prstGeom prst="rect">
            <a:avLst/>
          </a:prstGeom>
        </p:spPr>
      </p:pic>
      <p:sp>
        <p:nvSpPr>
          <p:cNvPr id="11" name="Holder 6">
            <a:extLst>
              <a:ext uri="{FF2B5EF4-FFF2-40B4-BE49-F238E27FC236}">
                <a16:creationId xmlns:a16="http://schemas.microsoft.com/office/drawing/2014/main" id="{183789D2-8A26-402D-8A27-DE00690B5BEC}"/>
              </a:ext>
            </a:extLst>
          </p:cNvPr>
          <p:cNvSpPr txBox="1">
            <a:spLocks/>
          </p:cNvSpPr>
          <p:nvPr userDrawn="1"/>
        </p:nvSpPr>
        <p:spPr>
          <a:xfrm>
            <a:off x="11352368" y="6411616"/>
            <a:ext cx="419008" cy="1538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rgbClr val="808080"/>
                </a:solidFill>
                <a:latin typeface="+mn-lt"/>
              </a:rPr>
              <a:pPr marL="19049" algn="r"/>
              <a:t>‹#›</a:t>
            </a:fld>
            <a:endParaRPr lang="en-US" sz="999">
              <a:solidFill>
                <a:srgbClr val="808080"/>
              </a:solidFill>
              <a:latin typeface="+mn-lt"/>
            </a:endParaRPr>
          </a:p>
        </p:txBody>
      </p:sp>
    </p:spTree>
    <p:extLst>
      <p:ext uri="{BB962C8B-B14F-4D97-AF65-F5344CB8AC3E}">
        <p14:creationId xmlns:p14="http://schemas.microsoft.com/office/powerpoint/2010/main" val="23422694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20624" y="185313"/>
            <a:ext cx="11560917" cy="592562"/>
          </a:xfrm>
        </p:spPr>
        <p:txBody>
          <a:bodyPr lIns="0" rIns="0" anchor="ctr"/>
          <a:lstStyle>
            <a:lvl1pPr>
              <a:defRPr sz="2000" b="1" cap="all" spc="98" baseline="0">
                <a:solidFill>
                  <a:srgbClr val="014373"/>
                </a:solidFill>
                <a:latin typeface="+mn-lt"/>
              </a:defRPr>
            </a:lvl1pPr>
          </a:lstStyle>
          <a:p>
            <a:r>
              <a:rPr lang="en-US"/>
              <a:t>CLICK TO EDIT MASTER TITLE STYLE</a:t>
            </a:r>
          </a:p>
        </p:txBody>
      </p:sp>
      <p:cxnSp>
        <p:nvCxnSpPr>
          <p:cNvPr id="6" name="Straight Arrow Connector 5">
            <a:extLst>
              <a:ext uri="{FF2B5EF4-FFF2-40B4-BE49-F238E27FC236}">
                <a16:creationId xmlns:a16="http://schemas.microsoft.com/office/drawing/2014/main" id="{6E2F2300-FD7F-49A2-AD1C-882AD5CF52CC}"/>
              </a:ext>
            </a:extLst>
          </p:cNvPr>
          <p:cNvCxnSpPr>
            <a:cxnSpLocks/>
          </p:cNvCxnSpPr>
          <p:nvPr userDrawn="1"/>
        </p:nvCxnSpPr>
        <p:spPr>
          <a:xfrm>
            <a:off x="420624" y="777875"/>
            <a:ext cx="1371600" cy="0"/>
          </a:xfrm>
          <a:prstGeom prst="straightConnector1">
            <a:avLst/>
          </a:prstGeom>
          <a:noFill/>
          <a:ln w="38100" cap="flat" cmpd="sng" algn="ctr">
            <a:solidFill>
              <a:srgbClr val="014373"/>
            </a:solidFill>
            <a:prstDash val="solid"/>
            <a:miter lim="800000"/>
            <a:headEnd type="none" w="med" len="med"/>
            <a:tailEnd type="none" w="med" len="med"/>
          </a:ln>
          <a:effectLst/>
        </p:spPr>
      </p:cxnSp>
      <p:pic>
        <p:nvPicPr>
          <p:cNvPr id="9" name="Picture 8">
            <a:extLst>
              <a:ext uri="{FF2B5EF4-FFF2-40B4-BE49-F238E27FC236}">
                <a16:creationId xmlns:a16="http://schemas.microsoft.com/office/drawing/2014/main" id="{F9780461-BF97-45FF-888C-1942E648F70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8537"/>
          <a:stretch/>
        </p:blipFill>
        <p:spPr>
          <a:xfrm>
            <a:off x="420624" y="6229553"/>
            <a:ext cx="1131147" cy="518014"/>
          </a:xfrm>
          <a:prstGeom prst="rect">
            <a:avLst/>
          </a:prstGeom>
        </p:spPr>
      </p:pic>
      <p:sp>
        <p:nvSpPr>
          <p:cNvPr id="11" name="Holder 6">
            <a:extLst>
              <a:ext uri="{FF2B5EF4-FFF2-40B4-BE49-F238E27FC236}">
                <a16:creationId xmlns:a16="http://schemas.microsoft.com/office/drawing/2014/main" id="{4BB176CF-EDF3-48AF-914B-97F5C5946B35}"/>
              </a:ext>
            </a:extLst>
          </p:cNvPr>
          <p:cNvSpPr txBox="1">
            <a:spLocks/>
          </p:cNvSpPr>
          <p:nvPr userDrawn="1"/>
        </p:nvSpPr>
        <p:spPr>
          <a:xfrm>
            <a:off x="11352368" y="6430916"/>
            <a:ext cx="419008" cy="115288"/>
          </a:xfrm>
          <a:prstGeom prst="rect">
            <a:avLst/>
          </a:prstGeom>
        </p:spPr>
        <p:txBody>
          <a:bodyPr wrap="square" lIns="0" tIns="0" rIns="0" bIns="0" anchor="ctr">
            <a:sp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4287" algn="r"/>
            <a:fld id="{81D60167-4931-47E6-BA6A-407CBD079E47}" type="slidenum">
              <a:rPr lang="en-US" sz="749" smtClean="0">
                <a:solidFill>
                  <a:srgbClr val="808080"/>
                </a:solidFill>
                <a:latin typeface="+mn-lt"/>
              </a:rPr>
              <a:pPr marL="14287" algn="r"/>
              <a:t>‹#›</a:t>
            </a:fld>
            <a:endParaRPr lang="en-US" sz="749">
              <a:solidFill>
                <a:srgbClr val="808080"/>
              </a:solidFill>
              <a:latin typeface="+mn-lt"/>
            </a:endParaRPr>
          </a:p>
        </p:txBody>
      </p:sp>
    </p:spTree>
    <p:extLst>
      <p:ext uri="{BB962C8B-B14F-4D97-AF65-F5344CB8AC3E}">
        <p14:creationId xmlns:p14="http://schemas.microsoft.com/office/powerpoint/2010/main" val="19752791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mp; Top Rule">
    <p:spTree>
      <p:nvGrpSpPr>
        <p:cNvPr id="1" name=""/>
        <p:cNvGrpSpPr/>
        <p:nvPr/>
      </p:nvGrpSpPr>
      <p:grpSpPr>
        <a:xfrm>
          <a:off x="0" y="0"/>
          <a:ext cx="0" cy="0"/>
          <a:chOff x="0" y="0"/>
          <a:chExt cx="0" cy="0"/>
        </a:xfrm>
      </p:grpSpPr>
      <p:sp>
        <p:nvSpPr>
          <p:cNvPr id="8" name="Rectangle 7"/>
          <p:cNvSpPr/>
          <p:nvPr userDrawn="1"/>
        </p:nvSpPr>
        <p:spPr>
          <a:xfrm>
            <a:off x="0" y="3859"/>
            <a:ext cx="12192000" cy="491434"/>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a:solidFill>
                <a:schemeClr val="accent3">
                  <a:lumMod val="75000"/>
                </a:schemeClr>
              </a:solidFill>
              <a:latin typeface="Franklin Gothic Demi Cond" panose="020B0706030402020204" pitchFamily="34" charset="0"/>
            </a:endParaRPr>
          </a:p>
        </p:txBody>
      </p:sp>
      <p:sp>
        <p:nvSpPr>
          <p:cNvPr id="2" name="Title 1"/>
          <p:cNvSpPr>
            <a:spLocks noGrp="1"/>
          </p:cNvSpPr>
          <p:nvPr>
            <p:ph type="title" hasCustomPrompt="1"/>
          </p:nvPr>
        </p:nvSpPr>
        <p:spPr>
          <a:xfrm>
            <a:off x="163772" y="91595"/>
            <a:ext cx="10457689" cy="403698"/>
          </a:xfrm>
        </p:spPr>
        <p:txBody>
          <a:bodyPr anchor="t">
            <a:noAutofit/>
          </a:bodyPr>
          <a:lstStyle>
            <a:lvl1pPr algn="l">
              <a:defRPr sz="2000" b="0" i="0" baseline="0">
                <a:solidFill>
                  <a:schemeClr val="tx2">
                    <a:lumMod val="75000"/>
                  </a:schemeClr>
                </a:solidFill>
                <a:latin typeface="Franklin Gothic Demi Cond" panose="020B0706030402020204" pitchFamily="34" charset="0"/>
                <a:cs typeface="Times New Roman" panose="02020603050405020304" pitchFamily="18" charset="0"/>
              </a:defRPr>
            </a:lvl1pPr>
          </a:lstStyle>
          <a:p>
            <a:r>
              <a:rPr lang="en-US"/>
              <a:t>Click to add title, 1 line max</a:t>
            </a:r>
          </a:p>
        </p:txBody>
      </p:sp>
      <p:cxnSp>
        <p:nvCxnSpPr>
          <p:cNvPr id="7" name="Straight Connector 6"/>
          <p:cNvCxnSpPr/>
          <p:nvPr userDrawn="1"/>
        </p:nvCxnSpPr>
        <p:spPr>
          <a:xfrm>
            <a:off x="0" y="6573308"/>
            <a:ext cx="12192000" cy="0"/>
          </a:xfrm>
          <a:prstGeom prst="line">
            <a:avLst/>
          </a:prstGeom>
          <a:ln w="28575">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809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4D2DA-3306-EC02-6D97-07A6A2031F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9FCB20-9DF6-61F8-5699-EDD5682544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1AB0A8-2160-B119-E5A1-8423A294D287}"/>
              </a:ext>
            </a:extLst>
          </p:cNvPr>
          <p:cNvSpPr>
            <a:spLocks noGrp="1"/>
          </p:cNvSpPr>
          <p:nvPr>
            <p:ph type="dt" sz="half" idx="10"/>
          </p:nvPr>
        </p:nvSpPr>
        <p:spPr/>
        <p:txBody>
          <a:bodyPr/>
          <a:lstStyle/>
          <a:p>
            <a:fld id="{901B9771-8B17-44E7-9EED-DCB917ECF6E8}" type="datetimeFigureOut">
              <a:rPr lang="en-US" smtClean="0"/>
              <a:t>8/20/2025</a:t>
            </a:fld>
            <a:endParaRPr lang="en-US"/>
          </a:p>
        </p:txBody>
      </p:sp>
      <p:sp>
        <p:nvSpPr>
          <p:cNvPr id="5" name="Footer Placeholder 4">
            <a:extLst>
              <a:ext uri="{FF2B5EF4-FFF2-40B4-BE49-F238E27FC236}">
                <a16:creationId xmlns:a16="http://schemas.microsoft.com/office/drawing/2014/main" id="{8024775E-208E-1653-84AB-EEBCB8893F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66F2A1-C588-C20F-747F-10C15607B868}"/>
              </a:ext>
            </a:extLst>
          </p:cNvPr>
          <p:cNvSpPr>
            <a:spLocks noGrp="1"/>
          </p:cNvSpPr>
          <p:nvPr>
            <p:ph type="sldNum" sz="quarter" idx="12"/>
          </p:nvPr>
        </p:nvSpPr>
        <p:spPr/>
        <p:txBody>
          <a:bodyPr/>
          <a:lstStyle/>
          <a:p>
            <a:fld id="{EEAD3181-82D1-42D8-9640-1738AC98EB82}" type="slidenum">
              <a:rPr lang="en-US" smtClean="0"/>
              <a:t>‹#›</a:t>
            </a:fld>
            <a:endParaRPr lang="en-US"/>
          </a:p>
        </p:txBody>
      </p:sp>
    </p:spTree>
    <p:extLst>
      <p:ext uri="{BB962C8B-B14F-4D97-AF65-F5344CB8AC3E}">
        <p14:creationId xmlns:p14="http://schemas.microsoft.com/office/powerpoint/2010/main" val="2729145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5FEFD-05C6-68BD-261E-C9CD3A73D0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63D1EE-C4A2-16ED-7EEC-F3A06DA1D9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9416AF-EC00-8184-5CED-60386C6AAC07}"/>
              </a:ext>
            </a:extLst>
          </p:cNvPr>
          <p:cNvSpPr>
            <a:spLocks noGrp="1"/>
          </p:cNvSpPr>
          <p:nvPr>
            <p:ph type="dt" sz="half" idx="10"/>
          </p:nvPr>
        </p:nvSpPr>
        <p:spPr/>
        <p:txBody>
          <a:bodyPr/>
          <a:lstStyle/>
          <a:p>
            <a:fld id="{901B9771-8B17-44E7-9EED-DCB917ECF6E8}" type="datetimeFigureOut">
              <a:rPr lang="en-US" smtClean="0"/>
              <a:t>8/20/2025</a:t>
            </a:fld>
            <a:endParaRPr lang="en-US"/>
          </a:p>
        </p:txBody>
      </p:sp>
      <p:sp>
        <p:nvSpPr>
          <p:cNvPr id="5" name="Footer Placeholder 4">
            <a:extLst>
              <a:ext uri="{FF2B5EF4-FFF2-40B4-BE49-F238E27FC236}">
                <a16:creationId xmlns:a16="http://schemas.microsoft.com/office/drawing/2014/main" id="{A409A1E8-F875-6B01-9A36-0E9106392B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B5A780-4C81-E535-DC53-7F5E0B44CFD6}"/>
              </a:ext>
            </a:extLst>
          </p:cNvPr>
          <p:cNvSpPr>
            <a:spLocks noGrp="1"/>
          </p:cNvSpPr>
          <p:nvPr>
            <p:ph type="sldNum" sz="quarter" idx="12"/>
          </p:nvPr>
        </p:nvSpPr>
        <p:spPr/>
        <p:txBody>
          <a:bodyPr/>
          <a:lstStyle/>
          <a:p>
            <a:fld id="{EEAD3181-82D1-42D8-9640-1738AC98EB82}" type="slidenum">
              <a:rPr lang="en-US" smtClean="0"/>
              <a:t>‹#›</a:t>
            </a:fld>
            <a:endParaRPr lang="en-US"/>
          </a:p>
        </p:txBody>
      </p:sp>
    </p:spTree>
    <p:extLst>
      <p:ext uri="{BB962C8B-B14F-4D97-AF65-F5344CB8AC3E}">
        <p14:creationId xmlns:p14="http://schemas.microsoft.com/office/powerpoint/2010/main" val="1388378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466EA-EE27-F4A9-106A-1ED5FE038A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230399-5F04-71F2-B777-B3F069D155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5D3473-D73C-E4B6-B4CF-3BA0BD1F6D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510418-582C-DB0E-E977-73851F3B1A6E}"/>
              </a:ext>
            </a:extLst>
          </p:cNvPr>
          <p:cNvSpPr>
            <a:spLocks noGrp="1"/>
          </p:cNvSpPr>
          <p:nvPr>
            <p:ph type="dt" sz="half" idx="10"/>
          </p:nvPr>
        </p:nvSpPr>
        <p:spPr/>
        <p:txBody>
          <a:bodyPr/>
          <a:lstStyle/>
          <a:p>
            <a:fld id="{901B9771-8B17-44E7-9EED-DCB917ECF6E8}" type="datetimeFigureOut">
              <a:rPr lang="en-US" smtClean="0"/>
              <a:t>8/20/2025</a:t>
            </a:fld>
            <a:endParaRPr lang="en-US"/>
          </a:p>
        </p:txBody>
      </p:sp>
      <p:sp>
        <p:nvSpPr>
          <p:cNvPr id="6" name="Footer Placeholder 5">
            <a:extLst>
              <a:ext uri="{FF2B5EF4-FFF2-40B4-BE49-F238E27FC236}">
                <a16:creationId xmlns:a16="http://schemas.microsoft.com/office/drawing/2014/main" id="{36AD53E2-E40E-13E4-B95A-E530AB43B4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00A7D2-6235-0329-8F13-D0DF6E0540A6}"/>
              </a:ext>
            </a:extLst>
          </p:cNvPr>
          <p:cNvSpPr>
            <a:spLocks noGrp="1"/>
          </p:cNvSpPr>
          <p:nvPr>
            <p:ph type="sldNum" sz="quarter" idx="12"/>
          </p:nvPr>
        </p:nvSpPr>
        <p:spPr/>
        <p:txBody>
          <a:bodyPr/>
          <a:lstStyle/>
          <a:p>
            <a:fld id="{EEAD3181-82D1-42D8-9640-1738AC98EB82}" type="slidenum">
              <a:rPr lang="en-US" smtClean="0"/>
              <a:t>‹#›</a:t>
            </a:fld>
            <a:endParaRPr lang="en-US"/>
          </a:p>
        </p:txBody>
      </p:sp>
    </p:spTree>
    <p:extLst>
      <p:ext uri="{BB962C8B-B14F-4D97-AF65-F5344CB8AC3E}">
        <p14:creationId xmlns:p14="http://schemas.microsoft.com/office/powerpoint/2010/main" val="1679822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7ECA-C9DC-1391-C9BE-A9CF47FE39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AADD2C-381F-C5EE-4AE8-3C230366E6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1043B6-90EB-1F1B-F180-12CD236396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D7C2BBB-0D03-C839-A20F-3B96DABE67B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EEC0D6-063A-5521-C051-71110108BD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1DC3182-3AC6-267D-2348-814B810A6BC9}"/>
              </a:ext>
            </a:extLst>
          </p:cNvPr>
          <p:cNvSpPr>
            <a:spLocks noGrp="1"/>
          </p:cNvSpPr>
          <p:nvPr>
            <p:ph type="dt" sz="half" idx="10"/>
          </p:nvPr>
        </p:nvSpPr>
        <p:spPr/>
        <p:txBody>
          <a:bodyPr/>
          <a:lstStyle/>
          <a:p>
            <a:fld id="{901B9771-8B17-44E7-9EED-DCB917ECF6E8}" type="datetimeFigureOut">
              <a:rPr lang="en-US" smtClean="0"/>
              <a:t>8/20/2025</a:t>
            </a:fld>
            <a:endParaRPr lang="en-US"/>
          </a:p>
        </p:txBody>
      </p:sp>
      <p:sp>
        <p:nvSpPr>
          <p:cNvPr id="8" name="Footer Placeholder 7">
            <a:extLst>
              <a:ext uri="{FF2B5EF4-FFF2-40B4-BE49-F238E27FC236}">
                <a16:creationId xmlns:a16="http://schemas.microsoft.com/office/drawing/2014/main" id="{250A591A-6655-17A2-B389-4BB985BB5EE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C3B064-8D69-EECB-0C95-D1DDD62A92E0}"/>
              </a:ext>
            </a:extLst>
          </p:cNvPr>
          <p:cNvSpPr>
            <a:spLocks noGrp="1"/>
          </p:cNvSpPr>
          <p:nvPr>
            <p:ph type="sldNum" sz="quarter" idx="12"/>
          </p:nvPr>
        </p:nvSpPr>
        <p:spPr/>
        <p:txBody>
          <a:bodyPr/>
          <a:lstStyle/>
          <a:p>
            <a:fld id="{EEAD3181-82D1-42D8-9640-1738AC98EB82}" type="slidenum">
              <a:rPr lang="en-US" smtClean="0"/>
              <a:t>‹#›</a:t>
            </a:fld>
            <a:endParaRPr lang="en-US"/>
          </a:p>
        </p:txBody>
      </p:sp>
    </p:spTree>
    <p:extLst>
      <p:ext uri="{BB962C8B-B14F-4D97-AF65-F5344CB8AC3E}">
        <p14:creationId xmlns:p14="http://schemas.microsoft.com/office/powerpoint/2010/main" val="3600965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C85CC-0752-14F9-FEF7-108498A252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7F5F5F-6BC4-2326-4C62-A1714ECE9D9D}"/>
              </a:ext>
            </a:extLst>
          </p:cNvPr>
          <p:cNvSpPr>
            <a:spLocks noGrp="1"/>
          </p:cNvSpPr>
          <p:nvPr>
            <p:ph type="dt" sz="half" idx="10"/>
          </p:nvPr>
        </p:nvSpPr>
        <p:spPr/>
        <p:txBody>
          <a:bodyPr/>
          <a:lstStyle/>
          <a:p>
            <a:fld id="{901B9771-8B17-44E7-9EED-DCB917ECF6E8}" type="datetimeFigureOut">
              <a:rPr lang="en-US" smtClean="0"/>
              <a:t>8/20/2025</a:t>
            </a:fld>
            <a:endParaRPr lang="en-US"/>
          </a:p>
        </p:txBody>
      </p:sp>
      <p:sp>
        <p:nvSpPr>
          <p:cNvPr id="4" name="Footer Placeholder 3">
            <a:extLst>
              <a:ext uri="{FF2B5EF4-FFF2-40B4-BE49-F238E27FC236}">
                <a16:creationId xmlns:a16="http://schemas.microsoft.com/office/drawing/2014/main" id="{3ED7CCA5-76B4-6749-A39E-4A43BB8B73B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C08F9A-A7FE-F9C0-61CF-7EFDC970791D}"/>
              </a:ext>
            </a:extLst>
          </p:cNvPr>
          <p:cNvSpPr>
            <a:spLocks noGrp="1"/>
          </p:cNvSpPr>
          <p:nvPr>
            <p:ph type="sldNum" sz="quarter" idx="12"/>
          </p:nvPr>
        </p:nvSpPr>
        <p:spPr/>
        <p:txBody>
          <a:bodyPr/>
          <a:lstStyle/>
          <a:p>
            <a:fld id="{EEAD3181-82D1-42D8-9640-1738AC98EB82}" type="slidenum">
              <a:rPr lang="en-US" smtClean="0"/>
              <a:t>‹#›</a:t>
            </a:fld>
            <a:endParaRPr lang="en-US"/>
          </a:p>
        </p:txBody>
      </p:sp>
    </p:spTree>
    <p:extLst>
      <p:ext uri="{BB962C8B-B14F-4D97-AF65-F5344CB8AC3E}">
        <p14:creationId xmlns:p14="http://schemas.microsoft.com/office/powerpoint/2010/main" val="2121106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5C056B-F54C-E8F2-B6B3-4592FED5E8CC}"/>
              </a:ext>
            </a:extLst>
          </p:cNvPr>
          <p:cNvSpPr>
            <a:spLocks noGrp="1"/>
          </p:cNvSpPr>
          <p:nvPr>
            <p:ph type="dt" sz="half" idx="10"/>
          </p:nvPr>
        </p:nvSpPr>
        <p:spPr/>
        <p:txBody>
          <a:bodyPr/>
          <a:lstStyle/>
          <a:p>
            <a:fld id="{901B9771-8B17-44E7-9EED-DCB917ECF6E8}" type="datetimeFigureOut">
              <a:rPr lang="en-US" smtClean="0"/>
              <a:t>8/20/2025</a:t>
            </a:fld>
            <a:endParaRPr lang="en-US"/>
          </a:p>
        </p:txBody>
      </p:sp>
      <p:sp>
        <p:nvSpPr>
          <p:cNvPr id="3" name="Footer Placeholder 2">
            <a:extLst>
              <a:ext uri="{FF2B5EF4-FFF2-40B4-BE49-F238E27FC236}">
                <a16:creationId xmlns:a16="http://schemas.microsoft.com/office/drawing/2014/main" id="{5AA581CE-7D12-60E8-BDC0-1E3AFB7098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83452D-E978-CD75-A428-63E9BE1B552B}"/>
              </a:ext>
            </a:extLst>
          </p:cNvPr>
          <p:cNvSpPr>
            <a:spLocks noGrp="1"/>
          </p:cNvSpPr>
          <p:nvPr>
            <p:ph type="sldNum" sz="quarter" idx="12"/>
          </p:nvPr>
        </p:nvSpPr>
        <p:spPr/>
        <p:txBody>
          <a:bodyPr/>
          <a:lstStyle/>
          <a:p>
            <a:fld id="{EEAD3181-82D1-42D8-9640-1738AC98EB82}" type="slidenum">
              <a:rPr lang="en-US" smtClean="0"/>
              <a:t>‹#›</a:t>
            </a:fld>
            <a:endParaRPr lang="en-US"/>
          </a:p>
        </p:txBody>
      </p:sp>
    </p:spTree>
    <p:extLst>
      <p:ext uri="{BB962C8B-B14F-4D97-AF65-F5344CB8AC3E}">
        <p14:creationId xmlns:p14="http://schemas.microsoft.com/office/powerpoint/2010/main" val="18791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3AA704-5384-B2A6-A5BF-7BF2953C4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E208EA-9CCC-00BB-0D8A-3D945BAEFC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B63D48-5206-140F-686B-B0213AA721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F81E35-2069-5B68-BB87-BA587B115C0C}"/>
              </a:ext>
            </a:extLst>
          </p:cNvPr>
          <p:cNvSpPr>
            <a:spLocks noGrp="1"/>
          </p:cNvSpPr>
          <p:nvPr>
            <p:ph type="dt" sz="half" idx="10"/>
          </p:nvPr>
        </p:nvSpPr>
        <p:spPr/>
        <p:txBody>
          <a:bodyPr/>
          <a:lstStyle/>
          <a:p>
            <a:fld id="{901B9771-8B17-44E7-9EED-DCB917ECF6E8}" type="datetimeFigureOut">
              <a:rPr lang="en-US" smtClean="0"/>
              <a:t>8/20/2025</a:t>
            </a:fld>
            <a:endParaRPr lang="en-US"/>
          </a:p>
        </p:txBody>
      </p:sp>
      <p:sp>
        <p:nvSpPr>
          <p:cNvPr id="6" name="Footer Placeholder 5">
            <a:extLst>
              <a:ext uri="{FF2B5EF4-FFF2-40B4-BE49-F238E27FC236}">
                <a16:creationId xmlns:a16="http://schemas.microsoft.com/office/drawing/2014/main" id="{396D966C-C222-1FF1-7B64-10EDE1C7F8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3910FE-86A7-8DC6-24C1-EDD04D498126}"/>
              </a:ext>
            </a:extLst>
          </p:cNvPr>
          <p:cNvSpPr>
            <a:spLocks noGrp="1"/>
          </p:cNvSpPr>
          <p:nvPr>
            <p:ph type="sldNum" sz="quarter" idx="12"/>
          </p:nvPr>
        </p:nvSpPr>
        <p:spPr/>
        <p:txBody>
          <a:bodyPr/>
          <a:lstStyle/>
          <a:p>
            <a:fld id="{EEAD3181-82D1-42D8-9640-1738AC98EB82}" type="slidenum">
              <a:rPr lang="en-US" smtClean="0"/>
              <a:t>‹#›</a:t>
            </a:fld>
            <a:endParaRPr lang="en-US"/>
          </a:p>
        </p:txBody>
      </p:sp>
    </p:spTree>
    <p:extLst>
      <p:ext uri="{BB962C8B-B14F-4D97-AF65-F5344CB8AC3E}">
        <p14:creationId xmlns:p14="http://schemas.microsoft.com/office/powerpoint/2010/main" val="3444690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EA1-F7F1-F6BD-5A2D-AE2ABE1BF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E0FBCA-D28A-8787-2110-CAD3F83361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79A05F3-299E-0EBE-8751-4B29F22F78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EC8F31-D229-B859-29AA-6D0B9DF59118}"/>
              </a:ext>
            </a:extLst>
          </p:cNvPr>
          <p:cNvSpPr>
            <a:spLocks noGrp="1"/>
          </p:cNvSpPr>
          <p:nvPr>
            <p:ph type="dt" sz="half" idx="10"/>
          </p:nvPr>
        </p:nvSpPr>
        <p:spPr/>
        <p:txBody>
          <a:bodyPr/>
          <a:lstStyle/>
          <a:p>
            <a:fld id="{901B9771-8B17-44E7-9EED-DCB917ECF6E8}" type="datetimeFigureOut">
              <a:rPr lang="en-US" smtClean="0"/>
              <a:t>8/20/2025</a:t>
            </a:fld>
            <a:endParaRPr lang="en-US"/>
          </a:p>
        </p:txBody>
      </p:sp>
      <p:sp>
        <p:nvSpPr>
          <p:cNvPr id="6" name="Footer Placeholder 5">
            <a:extLst>
              <a:ext uri="{FF2B5EF4-FFF2-40B4-BE49-F238E27FC236}">
                <a16:creationId xmlns:a16="http://schemas.microsoft.com/office/drawing/2014/main" id="{327F0532-45B5-2D3B-5EFF-FE8970DF6E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34CECC-DFCF-0983-3763-87803D453D3A}"/>
              </a:ext>
            </a:extLst>
          </p:cNvPr>
          <p:cNvSpPr>
            <a:spLocks noGrp="1"/>
          </p:cNvSpPr>
          <p:nvPr>
            <p:ph type="sldNum" sz="quarter" idx="12"/>
          </p:nvPr>
        </p:nvSpPr>
        <p:spPr/>
        <p:txBody>
          <a:bodyPr/>
          <a:lstStyle/>
          <a:p>
            <a:fld id="{EEAD3181-82D1-42D8-9640-1738AC98EB82}" type="slidenum">
              <a:rPr lang="en-US" smtClean="0"/>
              <a:t>‹#›</a:t>
            </a:fld>
            <a:endParaRPr lang="en-US"/>
          </a:p>
        </p:txBody>
      </p:sp>
    </p:spTree>
    <p:extLst>
      <p:ext uri="{BB962C8B-B14F-4D97-AF65-F5344CB8AC3E}">
        <p14:creationId xmlns:p14="http://schemas.microsoft.com/office/powerpoint/2010/main" val="2720546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3D3FA6-C20C-0BE5-86B0-3F0A9F59E0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9887CF-6126-7516-02B3-BF4B1C6FE3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0EB6F7-AC9E-78BF-E04C-B5DF00390B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1B9771-8B17-44E7-9EED-DCB917ECF6E8}" type="datetimeFigureOut">
              <a:rPr lang="en-US" smtClean="0"/>
              <a:t>8/20/2025</a:t>
            </a:fld>
            <a:endParaRPr lang="en-US"/>
          </a:p>
        </p:txBody>
      </p:sp>
      <p:sp>
        <p:nvSpPr>
          <p:cNvPr id="5" name="Footer Placeholder 4">
            <a:extLst>
              <a:ext uri="{FF2B5EF4-FFF2-40B4-BE49-F238E27FC236}">
                <a16:creationId xmlns:a16="http://schemas.microsoft.com/office/drawing/2014/main" id="{C88CBB2F-5486-8626-263E-685AA9132F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C53BC62-CA0C-D818-8BE2-097AD9BA4F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AD3181-82D1-42D8-9640-1738AC98EB82}" type="slidenum">
              <a:rPr lang="en-US" smtClean="0"/>
              <a:t>‹#›</a:t>
            </a:fld>
            <a:endParaRPr lang="en-US"/>
          </a:p>
        </p:txBody>
      </p:sp>
    </p:spTree>
    <p:extLst>
      <p:ext uri="{BB962C8B-B14F-4D97-AF65-F5344CB8AC3E}">
        <p14:creationId xmlns:p14="http://schemas.microsoft.com/office/powerpoint/2010/main" val="928180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hyperlink" Target="https://ncconnect.sharepoint.com/sites/dhhsdohive/SitePages/2024-Data-Asset-Inventory-Dashboard.old.aspx" TargetMode="External"/><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hyperlink" Target="https://www.ncdhhs.gov/ncdhhs-data-sharing-guidebook/open" TargetMode="External"/><Relationship Id="rId10" Type="http://schemas.openxmlformats.org/officeDocument/2006/relationships/image" Target="../media/image19.png"/><Relationship Id="rId4" Type="http://schemas.openxmlformats.org/officeDocument/2006/relationships/image" Target="../media/image15.png"/><Relationship Id="rId9"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de/frage-sprechblasen-sprache-blase-1828268/" TargetMode="External"/><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hyperlink" Target="https://www.rawpixel.com/search/want" TargetMode="External"/><Relationship Id="rId2" Type="http://schemas.openxmlformats.org/officeDocument/2006/relationships/image" Target="../media/image27.1"/><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pixabay.com/en/thanks-word-letters-scrabble-1804597/" TargetMode="External"/><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E2B4922-203D-4D21-912B-032D597D4B31}"/>
              </a:ext>
            </a:extLst>
          </p:cNvPr>
          <p:cNvSpPr>
            <a:spLocks noGrp="1"/>
          </p:cNvSpPr>
          <p:nvPr>
            <p:ph type="body" sz="quarter" idx="10"/>
          </p:nvPr>
        </p:nvSpPr>
        <p:spPr>
          <a:xfrm>
            <a:off x="3548966" y="2855656"/>
            <a:ext cx="8000777" cy="2020824"/>
          </a:xfrm>
        </p:spPr>
        <p:txBody>
          <a:bodyPr/>
          <a:lstStyle/>
          <a:p>
            <a:r>
              <a:rPr lang="en-US" dirty="0">
                <a:latin typeface="Franklin Gothic Demi Cond"/>
                <a:cs typeface="Arial"/>
              </a:rPr>
              <a:t>North Carolina Division of Public Health</a:t>
            </a:r>
          </a:p>
          <a:p>
            <a:r>
              <a:rPr lang="en-US" sz="3200" b="1" dirty="0">
                <a:latin typeface="Franklin Gothic Demi Cond"/>
                <a:cs typeface="Arial"/>
              </a:rPr>
              <a:t>ALHD Meeting</a:t>
            </a:r>
            <a:endParaRPr lang="en-US" dirty="0">
              <a:latin typeface="Franklin Gothic Demi Cond"/>
              <a:cs typeface="Arial"/>
            </a:endParaRPr>
          </a:p>
          <a:p>
            <a:r>
              <a:rPr lang="en-US" sz="3200" b="1" dirty="0">
                <a:latin typeface="Franklin Gothic Demi Cond"/>
                <a:cs typeface="Arial"/>
              </a:rPr>
              <a:t>Overview of DPH Data Office and Data Modernization – Strategic Plan </a:t>
            </a:r>
          </a:p>
          <a:p>
            <a:endParaRPr lang="en-US" dirty="0">
              <a:latin typeface="Franklin Gothic Book" panose="020B0503020102020204" pitchFamily="34" charset="0"/>
              <a:cs typeface="Arial"/>
            </a:endParaRPr>
          </a:p>
        </p:txBody>
      </p:sp>
      <p:sp>
        <p:nvSpPr>
          <p:cNvPr id="7" name="Text Placeholder 6">
            <a:extLst>
              <a:ext uri="{FF2B5EF4-FFF2-40B4-BE49-F238E27FC236}">
                <a16:creationId xmlns:a16="http://schemas.microsoft.com/office/drawing/2014/main" id="{687F8AE9-3412-4963-A8B0-8979EB38652C}"/>
              </a:ext>
            </a:extLst>
          </p:cNvPr>
          <p:cNvSpPr>
            <a:spLocks noGrp="1"/>
          </p:cNvSpPr>
          <p:nvPr>
            <p:ph type="body" sz="quarter" idx="12"/>
          </p:nvPr>
        </p:nvSpPr>
        <p:spPr>
          <a:xfrm>
            <a:off x="3570961" y="4958863"/>
            <a:ext cx="7699023" cy="692454"/>
          </a:xfrm>
        </p:spPr>
        <p:txBody>
          <a:bodyPr>
            <a:noAutofit/>
          </a:bodyPr>
          <a:lstStyle/>
          <a:p>
            <a:r>
              <a:rPr lang="en-US" sz="2200" b="0" dirty="0">
                <a:latin typeface="Franklin Gothic Book"/>
                <a:cs typeface="Arial"/>
              </a:rPr>
              <a:t>August 20, 2025</a:t>
            </a:r>
          </a:p>
        </p:txBody>
      </p:sp>
    </p:spTree>
    <p:extLst>
      <p:ext uri="{BB962C8B-B14F-4D97-AF65-F5344CB8AC3E}">
        <p14:creationId xmlns:p14="http://schemas.microsoft.com/office/powerpoint/2010/main" val="3462933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E6FA7F2D-289D-77B5-7826-65732F8CAC8E}"/>
              </a:ext>
            </a:extLst>
          </p:cNvPr>
          <p:cNvSpPr txBox="1"/>
          <p:nvPr/>
        </p:nvSpPr>
        <p:spPr>
          <a:xfrm>
            <a:off x="420624" y="1240103"/>
            <a:ext cx="11684524" cy="5036873"/>
          </a:xfrm>
          <a:prstGeom prst="rect">
            <a:avLst/>
          </a:prstGeom>
          <a:solidFill>
            <a:schemeClr val="bg1">
              <a:lumMod val="95000"/>
            </a:schemeClr>
          </a:solidFill>
        </p:spPr>
        <p:txBody>
          <a:bodyPr wrap="square" rtlCol="0">
            <a:spAutoFit/>
          </a:bodyPr>
          <a:lstStyle/>
          <a:p>
            <a:endParaRPr lang="en-US" sz="1000">
              <a:latin typeface="Franklin Gothic Book" panose="020B0503020102020204" pitchFamily="34" charset="0"/>
            </a:endParaRPr>
          </a:p>
        </p:txBody>
      </p:sp>
      <p:sp>
        <p:nvSpPr>
          <p:cNvPr id="2" name="Title 1">
            <a:extLst>
              <a:ext uri="{FF2B5EF4-FFF2-40B4-BE49-F238E27FC236}">
                <a16:creationId xmlns:a16="http://schemas.microsoft.com/office/drawing/2014/main" id="{541C4F76-33B9-2386-42B2-EEACBCD5BE13}"/>
              </a:ext>
            </a:extLst>
          </p:cNvPr>
          <p:cNvSpPr>
            <a:spLocks noGrp="1"/>
          </p:cNvSpPr>
          <p:nvPr>
            <p:ph type="title"/>
          </p:nvPr>
        </p:nvSpPr>
        <p:spPr>
          <a:xfrm>
            <a:off x="420624" y="166652"/>
            <a:ext cx="11560917" cy="592562"/>
          </a:xfrm>
        </p:spPr>
        <p:txBody>
          <a:bodyPr>
            <a:normAutofit/>
          </a:bodyPr>
          <a:lstStyle/>
          <a:p>
            <a:r>
              <a:rPr lang="en-US" sz="3600" cap="none">
                <a:solidFill>
                  <a:schemeClr val="tx2">
                    <a:lumMod val="76000"/>
                  </a:schemeClr>
                </a:solidFill>
                <a:latin typeface="Franklin Gothic Demi Cond"/>
              </a:rPr>
              <a:t>Data Governance &amp; Quality – NCDHHS &amp; DPH </a:t>
            </a:r>
            <a:endParaRPr lang="en-US" sz="3600" cap="none">
              <a:solidFill>
                <a:schemeClr val="tx2">
                  <a:lumMod val="76000"/>
                </a:schemeClr>
              </a:solidFill>
              <a:latin typeface="Franklin Gothic Demi Cond"/>
              <a:ea typeface="Calibri"/>
              <a:cs typeface="Calibri"/>
            </a:endParaRPr>
          </a:p>
        </p:txBody>
      </p:sp>
      <p:sp>
        <p:nvSpPr>
          <p:cNvPr id="5" name="TextBox 4">
            <a:extLst>
              <a:ext uri="{FF2B5EF4-FFF2-40B4-BE49-F238E27FC236}">
                <a16:creationId xmlns:a16="http://schemas.microsoft.com/office/drawing/2014/main" id="{FF21C4AD-059B-5675-FBEC-9DA85BBE1F8D}"/>
              </a:ext>
            </a:extLst>
          </p:cNvPr>
          <p:cNvSpPr txBox="1"/>
          <p:nvPr/>
        </p:nvSpPr>
        <p:spPr>
          <a:xfrm>
            <a:off x="3420425" y="1240105"/>
            <a:ext cx="2833585" cy="307777"/>
          </a:xfrm>
          <a:prstGeom prst="rect">
            <a:avLst/>
          </a:prstGeom>
          <a:solidFill>
            <a:schemeClr val="accent5">
              <a:lumMod val="75000"/>
            </a:schemeClr>
          </a:solidFill>
        </p:spPr>
        <p:txBody>
          <a:bodyPr wrap="square" lIns="91440" tIns="45720" rIns="91440" bIns="45720" rtlCol="0" anchor="t">
            <a:spAutoFit/>
          </a:bodyPr>
          <a:lstStyle/>
          <a:p>
            <a:pPr algn="ctr"/>
            <a:r>
              <a:rPr lang="en-US" sz="1400" b="1">
                <a:solidFill>
                  <a:schemeClr val="bg1"/>
                </a:solidFill>
                <a:latin typeface="Arial"/>
                <a:cs typeface="Arial"/>
              </a:rPr>
              <a:t>Data Standards</a:t>
            </a:r>
          </a:p>
        </p:txBody>
      </p:sp>
      <p:sp>
        <p:nvSpPr>
          <p:cNvPr id="6" name="TextBox 5">
            <a:extLst>
              <a:ext uri="{FF2B5EF4-FFF2-40B4-BE49-F238E27FC236}">
                <a16:creationId xmlns:a16="http://schemas.microsoft.com/office/drawing/2014/main" id="{A7FE13C6-76A4-32C8-3B1A-2AC126D0941D}"/>
              </a:ext>
            </a:extLst>
          </p:cNvPr>
          <p:cNvSpPr txBox="1"/>
          <p:nvPr/>
        </p:nvSpPr>
        <p:spPr>
          <a:xfrm>
            <a:off x="420624" y="1240104"/>
            <a:ext cx="2999801" cy="307777"/>
          </a:xfrm>
          <a:prstGeom prst="rect">
            <a:avLst/>
          </a:prstGeom>
          <a:solidFill>
            <a:schemeClr val="accent6">
              <a:lumMod val="50000"/>
            </a:schemeClr>
          </a:solidFill>
        </p:spPr>
        <p:txBody>
          <a:bodyPr wrap="square" lIns="91440" tIns="45720" rIns="91440" bIns="45720" rtlCol="0" anchor="t">
            <a:spAutoFit/>
          </a:bodyPr>
          <a:lstStyle/>
          <a:p>
            <a:pPr algn="ctr"/>
            <a:r>
              <a:rPr lang="en-US" sz="1400" b="1">
                <a:solidFill>
                  <a:schemeClr val="bg1"/>
                </a:solidFill>
                <a:latin typeface="Arial"/>
                <a:cs typeface="Arial"/>
              </a:rPr>
              <a:t>Data Sharing</a:t>
            </a:r>
          </a:p>
        </p:txBody>
      </p:sp>
      <p:sp>
        <p:nvSpPr>
          <p:cNvPr id="7" name="TextBox 6">
            <a:extLst>
              <a:ext uri="{FF2B5EF4-FFF2-40B4-BE49-F238E27FC236}">
                <a16:creationId xmlns:a16="http://schemas.microsoft.com/office/drawing/2014/main" id="{04154BB7-CFC5-A1B4-8860-40D46B00F0C1}"/>
              </a:ext>
            </a:extLst>
          </p:cNvPr>
          <p:cNvSpPr txBox="1"/>
          <p:nvPr/>
        </p:nvSpPr>
        <p:spPr>
          <a:xfrm>
            <a:off x="6254010" y="1240103"/>
            <a:ext cx="2703330" cy="307777"/>
          </a:xfrm>
          <a:prstGeom prst="rect">
            <a:avLst/>
          </a:prstGeom>
          <a:solidFill>
            <a:schemeClr val="accent1"/>
          </a:solidFill>
        </p:spPr>
        <p:txBody>
          <a:bodyPr wrap="square" lIns="91440" tIns="45720" rIns="91440" bIns="45720" rtlCol="0" anchor="t">
            <a:spAutoFit/>
          </a:bodyPr>
          <a:lstStyle/>
          <a:p>
            <a:pPr algn="ctr"/>
            <a:r>
              <a:rPr lang="en-US" sz="1400" b="1">
                <a:solidFill>
                  <a:schemeClr val="bg1"/>
                </a:solidFill>
                <a:latin typeface="Arial"/>
                <a:cs typeface="Arial"/>
              </a:rPr>
              <a:t>Data Stewardship</a:t>
            </a:r>
          </a:p>
        </p:txBody>
      </p:sp>
      <p:sp>
        <p:nvSpPr>
          <p:cNvPr id="8" name="TextBox 7">
            <a:extLst>
              <a:ext uri="{FF2B5EF4-FFF2-40B4-BE49-F238E27FC236}">
                <a16:creationId xmlns:a16="http://schemas.microsoft.com/office/drawing/2014/main" id="{610D2688-8BF0-5AA4-94C1-07987EDDF1FB}"/>
              </a:ext>
            </a:extLst>
          </p:cNvPr>
          <p:cNvSpPr txBox="1"/>
          <p:nvPr/>
        </p:nvSpPr>
        <p:spPr>
          <a:xfrm>
            <a:off x="8957340" y="1240104"/>
            <a:ext cx="3130056" cy="307777"/>
          </a:xfrm>
          <a:prstGeom prst="rect">
            <a:avLst/>
          </a:prstGeom>
          <a:solidFill>
            <a:schemeClr val="accent1">
              <a:lumMod val="75000"/>
            </a:schemeClr>
          </a:solidFill>
        </p:spPr>
        <p:txBody>
          <a:bodyPr wrap="square" lIns="91440" tIns="45720" rIns="91440" bIns="45720" rtlCol="0" anchor="t">
            <a:spAutoFit/>
          </a:bodyPr>
          <a:lstStyle/>
          <a:p>
            <a:pPr algn="ctr"/>
            <a:r>
              <a:rPr lang="en-US" sz="1400" b="1">
                <a:solidFill>
                  <a:schemeClr val="bg1"/>
                </a:solidFill>
                <a:latin typeface="Arial"/>
                <a:cs typeface="Arial"/>
              </a:rPr>
              <a:t>Metadata &amp; Data Classification</a:t>
            </a:r>
          </a:p>
        </p:txBody>
      </p:sp>
      <p:sp>
        <p:nvSpPr>
          <p:cNvPr id="9" name="TextBox 8">
            <a:extLst>
              <a:ext uri="{FF2B5EF4-FFF2-40B4-BE49-F238E27FC236}">
                <a16:creationId xmlns:a16="http://schemas.microsoft.com/office/drawing/2014/main" id="{5CFD1C80-F93B-9ED2-152B-1A1A81B45E64}"/>
              </a:ext>
            </a:extLst>
          </p:cNvPr>
          <p:cNvSpPr txBox="1"/>
          <p:nvPr/>
        </p:nvSpPr>
        <p:spPr>
          <a:xfrm>
            <a:off x="581273" y="1693430"/>
            <a:ext cx="20726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Arial" panose="020B0604020202020204"/>
                <a:ea typeface="+mn-ea"/>
                <a:cs typeface="+mn-cs"/>
              </a:rPr>
              <a:t>Data Sharing Guidebook</a:t>
            </a:r>
          </a:p>
        </p:txBody>
      </p:sp>
      <p:pic>
        <p:nvPicPr>
          <p:cNvPr id="10" name="Picture 9">
            <a:extLst>
              <a:ext uri="{FF2B5EF4-FFF2-40B4-BE49-F238E27FC236}">
                <a16:creationId xmlns:a16="http://schemas.microsoft.com/office/drawing/2014/main" id="{6D03D1BD-3F6B-64EF-05EA-F8ECED7441F6}"/>
              </a:ext>
            </a:extLst>
          </p:cNvPr>
          <p:cNvPicPr>
            <a:picLocks noChangeAspect="1"/>
          </p:cNvPicPr>
          <p:nvPr/>
        </p:nvPicPr>
        <p:blipFill>
          <a:blip r:embed="rId3"/>
          <a:stretch>
            <a:fillRect/>
          </a:stretch>
        </p:blipFill>
        <p:spPr>
          <a:xfrm>
            <a:off x="478246" y="2148442"/>
            <a:ext cx="1289079" cy="1494995"/>
          </a:xfrm>
          <a:prstGeom prst="rect">
            <a:avLst/>
          </a:prstGeom>
          <a:ln>
            <a:solidFill>
              <a:schemeClr val="tx1"/>
            </a:solidFill>
          </a:ln>
        </p:spPr>
      </p:pic>
      <p:pic>
        <p:nvPicPr>
          <p:cNvPr id="11" name="Picture 10">
            <a:extLst>
              <a:ext uri="{FF2B5EF4-FFF2-40B4-BE49-F238E27FC236}">
                <a16:creationId xmlns:a16="http://schemas.microsoft.com/office/drawing/2014/main" id="{A627C78D-B0B1-E597-9799-914EA36D0795}"/>
              </a:ext>
            </a:extLst>
          </p:cNvPr>
          <p:cNvPicPr>
            <a:picLocks noChangeAspect="1"/>
          </p:cNvPicPr>
          <p:nvPr/>
        </p:nvPicPr>
        <p:blipFill>
          <a:blip r:embed="rId4"/>
          <a:stretch>
            <a:fillRect/>
          </a:stretch>
        </p:blipFill>
        <p:spPr>
          <a:xfrm>
            <a:off x="1622670" y="2028770"/>
            <a:ext cx="1269760" cy="1378605"/>
          </a:xfrm>
          <a:prstGeom prst="rect">
            <a:avLst/>
          </a:prstGeom>
          <a:ln>
            <a:solidFill>
              <a:schemeClr val="tx1"/>
            </a:solidFill>
          </a:ln>
        </p:spPr>
      </p:pic>
      <p:sp>
        <p:nvSpPr>
          <p:cNvPr id="12" name="TextBox 11">
            <a:extLst>
              <a:ext uri="{FF2B5EF4-FFF2-40B4-BE49-F238E27FC236}">
                <a16:creationId xmlns:a16="http://schemas.microsoft.com/office/drawing/2014/main" id="{A328CCCF-F302-8D71-55B5-75D0D15807A6}"/>
              </a:ext>
            </a:extLst>
          </p:cNvPr>
          <p:cNvSpPr txBox="1"/>
          <p:nvPr/>
        </p:nvSpPr>
        <p:spPr>
          <a:xfrm>
            <a:off x="873184" y="3678300"/>
            <a:ext cx="280673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a:ea typeface="+mn-ea"/>
                <a:cs typeface="+mn-cs"/>
                <a:hlinkClick r:id="rId5"/>
              </a:rPr>
              <a:t>Data Sharing Guidebook</a:t>
            </a:r>
            <a:endParaRPr kumimoji="0" lang="en-US" sz="11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7EC6F6AE-4204-7BC2-E4E7-28393E40F773}"/>
              </a:ext>
            </a:extLst>
          </p:cNvPr>
          <p:cNvSpPr txBox="1"/>
          <p:nvPr/>
        </p:nvSpPr>
        <p:spPr>
          <a:xfrm>
            <a:off x="9406786" y="1692452"/>
            <a:ext cx="207267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Arial" panose="020B0604020202020204"/>
                <a:ea typeface="+mn-ea"/>
                <a:cs typeface="+mn-cs"/>
              </a:rPr>
              <a:t>Data Asset Inventory</a:t>
            </a:r>
          </a:p>
        </p:txBody>
      </p:sp>
      <p:pic>
        <p:nvPicPr>
          <p:cNvPr id="14" name="Picture 13">
            <a:extLst>
              <a:ext uri="{FF2B5EF4-FFF2-40B4-BE49-F238E27FC236}">
                <a16:creationId xmlns:a16="http://schemas.microsoft.com/office/drawing/2014/main" id="{86667478-45C6-ED62-3B88-2D671D97BC81}"/>
              </a:ext>
            </a:extLst>
          </p:cNvPr>
          <p:cNvPicPr>
            <a:picLocks noChangeAspect="1"/>
          </p:cNvPicPr>
          <p:nvPr/>
        </p:nvPicPr>
        <p:blipFill>
          <a:blip r:embed="rId6"/>
          <a:stretch>
            <a:fillRect/>
          </a:stretch>
        </p:blipFill>
        <p:spPr>
          <a:xfrm>
            <a:off x="9006263" y="2107705"/>
            <a:ext cx="3024201" cy="1862576"/>
          </a:xfrm>
          <a:prstGeom prst="rect">
            <a:avLst/>
          </a:prstGeom>
          <a:ln>
            <a:solidFill>
              <a:schemeClr val="bg2">
                <a:lumMod val="25000"/>
              </a:schemeClr>
            </a:solidFill>
          </a:ln>
          <a:effectLst>
            <a:outerShdw blurRad="50800" dist="38100" dir="5400000" algn="t" rotWithShape="0">
              <a:prstClr val="black">
                <a:alpha val="40000"/>
              </a:prstClr>
            </a:outerShdw>
          </a:effectLst>
        </p:spPr>
      </p:pic>
      <p:sp>
        <p:nvSpPr>
          <p:cNvPr id="15" name="TextBox 14">
            <a:extLst>
              <a:ext uri="{FF2B5EF4-FFF2-40B4-BE49-F238E27FC236}">
                <a16:creationId xmlns:a16="http://schemas.microsoft.com/office/drawing/2014/main" id="{61293C97-8602-A2B9-00C3-252A0A63F39C}"/>
              </a:ext>
            </a:extLst>
          </p:cNvPr>
          <p:cNvSpPr txBox="1"/>
          <p:nvPr/>
        </p:nvSpPr>
        <p:spPr>
          <a:xfrm>
            <a:off x="9290185" y="3977470"/>
            <a:ext cx="280673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black"/>
                </a:solidFill>
                <a:effectLst/>
                <a:uLnTx/>
                <a:uFillTx/>
                <a:latin typeface="Arial" panose="020B0604020202020204"/>
                <a:ea typeface="+mn-ea"/>
                <a:cs typeface="+mn-cs"/>
                <a:hlinkClick r:id="rId7"/>
              </a:rPr>
              <a:t>Data Asset Inventory Dashboard</a:t>
            </a:r>
            <a:endParaRPr kumimoji="0" lang="en-US" sz="1100" b="1"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414DB315-5055-2B2C-1BDD-402550789503}"/>
              </a:ext>
            </a:extLst>
          </p:cNvPr>
          <p:cNvSpPr txBox="1"/>
          <p:nvPr/>
        </p:nvSpPr>
        <p:spPr>
          <a:xfrm>
            <a:off x="730093" y="3983795"/>
            <a:ext cx="187100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Arial" panose="020B0604020202020204"/>
                <a:ea typeface="+mn-ea"/>
                <a:cs typeface="+mn-cs"/>
              </a:rPr>
              <a:t>Legal Framework</a:t>
            </a:r>
          </a:p>
        </p:txBody>
      </p:sp>
      <p:pic>
        <p:nvPicPr>
          <p:cNvPr id="17" name="Picture 2">
            <a:extLst>
              <a:ext uri="{FF2B5EF4-FFF2-40B4-BE49-F238E27FC236}">
                <a16:creationId xmlns:a16="http://schemas.microsoft.com/office/drawing/2014/main" id="{B07CB75B-F4EC-D5CF-4020-134DEBA46A53}"/>
              </a:ext>
            </a:extLst>
          </p:cNvPr>
          <p:cNvPicPr>
            <a:picLocks noChangeAspect="1"/>
          </p:cNvPicPr>
          <p:nvPr/>
        </p:nvPicPr>
        <p:blipFill>
          <a:blip r:embed="rId8"/>
          <a:stretch>
            <a:fillRect/>
          </a:stretch>
        </p:blipFill>
        <p:spPr>
          <a:xfrm>
            <a:off x="699461" y="4280268"/>
            <a:ext cx="2135728" cy="1871608"/>
          </a:xfrm>
          <a:prstGeom prst="rect">
            <a:avLst/>
          </a:prstGeom>
        </p:spPr>
      </p:pic>
      <p:pic>
        <p:nvPicPr>
          <p:cNvPr id="18" name="Picture 17">
            <a:extLst>
              <a:ext uri="{FF2B5EF4-FFF2-40B4-BE49-F238E27FC236}">
                <a16:creationId xmlns:a16="http://schemas.microsoft.com/office/drawing/2014/main" id="{3C173602-6B6B-CBEC-C841-174184454E9B}"/>
              </a:ext>
            </a:extLst>
          </p:cNvPr>
          <p:cNvPicPr>
            <a:picLocks noChangeAspect="1"/>
          </p:cNvPicPr>
          <p:nvPr/>
        </p:nvPicPr>
        <p:blipFill>
          <a:blip r:embed="rId9"/>
          <a:stretch>
            <a:fillRect/>
          </a:stretch>
        </p:blipFill>
        <p:spPr>
          <a:xfrm>
            <a:off x="3412198" y="2166931"/>
            <a:ext cx="1313739" cy="1772979"/>
          </a:xfrm>
          <a:prstGeom prst="rect">
            <a:avLst/>
          </a:prstGeom>
          <a:ln>
            <a:solidFill>
              <a:srgbClr val="404040"/>
            </a:solidFill>
          </a:ln>
        </p:spPr>
      </p:pic>
      <p:pic>
        <p:nvPicPr>
          <p:cNvPr id="19" name="Picture 18">
            <a:extLst>
              <a:ext uri="{FF2B5EF4-FFF2-40B4-BE49-F238E27FC236}">
                <a16:creationId xmlns:a16="http://schemas.microsoft.com/office/drawing/2014/main" id="{17BC8566-FB23-C0AB-503E-21568A1822B1}"/>
              </a:ext>
            </a:extLst>
          </p:cNvPr>
          <p:cNvPicPr>
            <a:picLocks noChangeAspect="1"/>
          </p:cNvPicPr>
          <p:nvPr/>
        </p:nvPicPr>
        <p:blipFill>
          <a:blip r:embed="rId10"/>
          <a:stretch>
            <a:fillRect/>
          </a:stretch>
        </p:blipFill>
        <p:spPr>
          <a:xfrm>
            <a:off x="4801416" y="2512946"/>
            <a:ext cx="1342210" cy="1677559"/>
          </a:xfrm>
          <a:prstGeom prst="rect">
            <a:avLst/>
          </a:prstGeom>
          <a:ln>
            <a:solidFill>
              <a:srgbClr val="404040"/>
            </a:solidFill>
          </a:ln>
        </p:spPr>
      </p:pic>
      <p:sp>
        <p:nvSpPr>
          <p:cNvPr id="20" name="TextBox 19">
            <a:extLst>
              <a:ext uri="{FF2B5EF4-FFF2-40B4-BE49-F238E27FC236}">
                <a16:creationId xmlns:a16="http://schemas.microsoft.com/office/drawing/2014/main" id="{60B3B616-DBF8-E24E-B6B5-23382EBB76C7}"/>
              </a:ext>
            </a:extLst>
          </p:cNvPr>
          <p:cNvSpPr txBox="1"/>
          <p:nvPr/>
        </p:nvSpPr>
        <p:spPr>
          <a:xfrm>
            <a:off x="3412198" y="1696461"/>
            <a:ext cx="24660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Arial" panose="020B0604020202020204"/>
                <a:ea typeface="+mn-ea"/>
                <a:cs typeface="+mn-cs"/>
              </a:rPr>
              <a:t>Demographic Data Standards </a:t>
            </a:r>
          </a:p>
        </p:txBody>
      </p:sp>
      <p:pic>
        <p:nvPicPr>
          <p:cNvPr id="21" name="Picture 20">
            <a:extLst>
              <a:ext uri="{FF2B5EF4-FFF2-40B4-BE49-F238E27FC236}">
                <a16:creationId xmlns:a16="http://schemas.microsoft.com/office/drawing/2014/main" id="{CA3D9124-5F28-5CAC-9CEB-C291A0866BE4}"/>
              </a:ext>
            </a:extLst>
          </p:cNvPr>
          <p:cNvPicPr>
            <a:picLocks noChangeAspect="1"/>
          </p:cNvPicPr>
          <p:nvPr/>
        </p:nvPicPr>
        <p:blipFill>
          <a:blip r:embed="rId11"/>
          <a:stretch>
            <a:fillRect/>
          </a:stretch>
        </p:blipFill>
        <p:spPr>
          <a:xfrm>
            <a:off x="6245783" y="2330320"/>
            <a:ext cx="2350669" cy="1304209"/>
          </a:xfrm>
          <a:prstGeom prst="rect">
            <a:avLst/>
          </a:prstGeom>
        </p:spPr>
      </p:pic>
      <p:sp>
        <p:nvSpPr>
          <p:cNvPr id="22" name="TextBox 21">
            <a:extLst>
              <a:ext uri="{FF2B5EF4-FFF2-40B4-BE49-F238E27FC236}">
                <a16:creationId xmlns:a16="http://schemas.microsoft.com/office/drawing/2014/main" id="{523D8266-AC5A-CC2B-9461-DDD8EBD8227F}"/>
              </a:ext>
            </a:extLst>
          </p:cNvPr>
          <p:cNvSpPr txBox="1"/>
          <p:nvPr/>
        </p:nvSpPr>
        <p:spPr>
          <a:xfrm>
            <a:off x="6245783" y="1692452"/>
            <a:ext cx="246602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effectLst/>
                <a:uLnTx/>
                <a:uFillTx/>
                <a:latin typeface="Arial" panose="020B0604020202020204"/>
                <a:ea typeface="+mn-ea"/>
                <a:cs typeface="+mn-cs"/>
              </a:rPr>
              <a:t>DHHS &amp; DPH Data Gov. Organization</a:t>
            </a:r>
          </a:p>
        </p:txBody>
      </p:sp>
      <p:pic>
        <p:nvPicPr>
          <p:cNvPr id="24" name="Picture 23">
            <a:extLst>
              <a:ext uri="{FF2B5EF4-FFF2-40B4-BE49-F238E27FC236}">
                <a16:creationId xmlns:a16="http://schemas.microsoft.com/office/drawing/2014/main" id="{A85674F0-C2F3-4195-6718-5B00B37981BF}"/>
              </a:ext>
            </a:extLst>
          </p:cNvPr>
          <p:cNvPicPr>
            <a:picLocks noChangeAspect="1"/>
          </p:cNvPicPr>
          <p:nvPr/>
        </p:nvPicPr>
        <p:blipFill>
          <a:blip r:embed="rId12"/>
          <a:stretch>
            <a:fillRect/>
          </a:stretch>
        </p:blipFill>
        <p:spPr>
          <a:xfrm>
            <a:off x="6523620" y="3906582"/>
            <a:ext cx="2366155" cy="2289980"/>
          </a:xfrm>
          <a:prstGeom prst="rect">
            <a:avLst/>
          </a:prstGeom>
        </p:spPr>
      </p:pic>
      <p:sp>
        <p:nvSpPr>
          <p:cNvPr id="3" name="TextBox 2">
            <a:extLst>
              <a:ext uri="{FF2B5EF4-FFF2-40B4-BE49-F238E27FC236}">
                <a16:creationId xmlns:a16="http://schemas.microsoft.com/office/drawing/2014/main" id="{E8143C1E-474A-AB3A-E54D-BCD9EAA995C6}"/>
              </a:ext>
            </a:extLst>
          </p:cNvPr>
          <p:cNvSpPr txBox="1"/>
          <p:nvPr/>
        </p:nvSpPr>
        <p:spPr>
          <a:xfrm>
            <a:off x="9085006" y="4280268"/>
            <a:ext cx="2806736" cy="738664"/>
          </a:xfrm>
          <a:prstGeom prst="rect">
            <a:avLst/>
          </a:prstGeom>
          <a:solidFill>
            <a:schemeClr val="bg1"/>
          </a:solidFill>
        </p:spPr>
        <p:txBody>
          <a:bodyPr wrap="square" rtlCol="0">
            <a:spAutoFit/>
          </a:bodyPr>
          <a:lstStyle/>
          <a:p>
            <a:r>
              <a:rPr lang="en-US" sz="1400" b="1"/>
              <a:t>NC DPH Data Office</a:t>
            </a:r>
          </a:p>
          <a:p>
            <a:r>
              <a:rPr lang="en-US" sz="1400"/>
              <a:t>Centralized data catalogue &amp; </a:t>
            </a:r>
          </a:p>
          <a:p>
            <a:r>
              <a:rPr lang="en-US" sz="1400"/>
              <a:t>data definitions</a:t>
            </a:r>
          </a:p>
        </p:txBody>
      </p:sp>
    </p:spTree>
    <p:extLst>
      <p:ext uri="{BB962C8B-B14F-4D97-AF65-F5344CB8AC3E}">
        <p14:creationId xmlns:p14="http://schemas.microsoft.com/office/powerpoint/2010/main" val="826795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E75D310-12BA-3477-0496-A14B60D448B9}"/>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solidFill>
                  <a:schemeClr val="tx1"/>
                </a:solidFill>
                <a:latin typeface="+mj-lt"/>
                <a:cs typeface="+mj-cs"/>
              </a:rPr>
              <a:t>DPH Data Governance Structure</a:t>
            </a:r>
          </a:p>
        </p:txBody>
      </p:sp>
      <p:grpSp>
        <p:nvGrpSpPr>
          <p:cNvPr id="22" name="Group 2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86B67F9-2A78-3CB6-B354-39B33678C704}"/>
              </a:ext>
            </a:extLst>
          </p:cNvPr>
          <p:cNvSpPr txBox="1"/>
          <p:nvPr/>
        </p:nvSpPr>
        <p:spPr>
          <a:xfrm>
            <a:off x="7380515" y="6367339"/>
            <a:ext cx="2973001" cy="744493"/>
          </a:xfrm>
          <a:prstGeom prst="rect">
            <a:avLst/>
          </a:prstGeom>
        </p:spPr>
        <p:txBody>
          <a:bodyPr vert="horz" lIns="91440" tIns="45720" rIns="91440" bIns="45720" rtlCol="0" anchor="ctr">
            <a:normAutofit/>
          </a:bodyPr>
          <a:lstStyle/>
          <a:p>
            <a:pPr>
              <a:lnSpc>
                <a:spcPct val="90000"/>
              </a:lnSpc>
              <a:spcAft>
                <a:spcPts val="600"/>
              </a:spcAft>
            </a:pPr>
            <a:r>
              <a:rPr lang="en-US" sz="2000"/>
              <a:t>- - - In discussion </a:t>
            </a:r>
          </a:p>
          <a:p>
            <a:pPr indent="-228600">
              <a:lnSpc>
                <a:spcPct val="90000"/>
              </a:lnSpc>
              <a:spcAft>
                <a:spcPts val="600"/>
              </a:spcAft>
              <a:buFont typeface="Arial" panose="020B0604020202020204" pitchFamily="34" charset="0"/>
              <a:buChar char="•"/>
            </a:pPr>
            <a:endParaRPr lang="en-US" sz="2000"/>
          </a:p>
        </p:txBody>
      </p:sp>
      <p:sp>
        <p:nvSpPr>
          <p:cNvPr id="23" name="Rectangle 2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3730DFDB-1889-D3BB-3F5C-ADB8B5080FBE}"/>
              </a:ext>
            </a:extLst>
          </p:cNvPr>
          <p:cNvPicPr>
            <a:picLocks noChangeAspect="1"/>
          </p:cNvPicPr>
          <p:nvPr/>
        </p:nvPicPr>
        <p:blipFill>
          <a:blip r:embed="rId3"/>
          <a:srcRect r="195" b="1"/>
          <a:stretch/>
        </p:blipFill>
        <p:spPr>
          <a:xfrm>
            <a:off x="5977788" y="799352"/>
            <a:ext cx="5425410" cy="5259296"/>
          </a:xfrm>
          <a:prstGeom prst="rect">
            <a:avLst/>
          </a:prstGeom>
        </p:spPr>
      </p:pic>
    </p:spTree>
    <p:extLst>
      <p:ext uri="{BB962C8B-B14F-4D97-AF65-F5344CB8AC3E}">
        <p14:creationId xmlns:p14="http://schemas.microsoft.com/office/powerpoint/2010/main" val="1116257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CEC4619-772D-C712-150F-4A41FBA08197}"/>
              </a:ext>
            </a:extLst>
          </p:cNvPr>
          <p:cNvSpPr>
            <a:spLocks noGrp="1"/>
          </p:cNvSpPr>
          <p:nvPr>
            <p:ph type="body" sz="quarter" idx="11"/>
          </p:nvPr>
        </p:nvSpPr>
        <p:spPr/>
        <p:txBody>
          <a:bodyPr/>
          <a:lstStyle/>
          <a:p>
            <a:r>
              <a:rPr lang="en-US"/>
              <a:t>*membership anticipated to grow in 2025</a:t>
            </a:r>
          </a:p>
        </p:txBody>
      </p:sp>
      <p:sp>
        <p:nvSpPr>
          <p:cNvPr id="4" name="Title 3">
            <a:extLst>
              <a:ext uri="{FF2B5EF4-FFF2-40B4-BE49-F238E27FC236}">
                <a16:creationId xmlns:a16="http://schemas.microsoft.com/office/drawing/2014/main" id="{F4B7DF64-D326-CE6D-26D5-1D7783916BCD}"/>
              </a:ext>
            </a:extLst>
          </p:cNvPr>
          <p:cNvSpPr>
            <a:spLocks noGrp="1"/>
          </p:cNvSpPr>
          <p:nvPr>
            <p:ph type="title"/>
          </p:nvPr>
        </p:nvSpPr>
        <p:spPr>
          <a:xfrm>
            <a:off x="1463" y="552960"/>
            <a:ext cx="10457689" cy="548640"/>
          </a:xfrm>
        </p:spPr>
        <p:txBody>
          <a:bodyPr/>
          <a:lstStyle/>
          <a:p>
            <a:r>
              <a:rPr lang="en-US" b="1">
                <a:solidFill>
                  <a:schemeClr val="tx2">
                    <a:lumMod val="76000"/>
                  </a:schemeClr>
                </a:solidFill>
                <a:latin typeface="Franklin Gothic Demi Cond"/>
                <a:cs typeface="Times New Roman"/>
              </a:rPr>
              <a:t>Data Modernization Council</a:t>
            </a:r>
          </a:p>
        </p:txBody>
      </p:sp>
      <p:graphicFrame>
        <p:nvGraphicFramePr>
          <p:cNvPr id="6" name="Text Placeholder 1">
            <a:extLst>
              <a:ext uri="{FF2B5EF4-FFF2-40B4-BE49-F238E27FC236}">
                <a16:creationId xmlns:a16="http://schemas.microsoft.com/office/drawing/2014/main" id="{12E6BE49-B364-9A4C-17B9-CCFD8A0F626A}"/>
              </a:ext>
            </a:extLst>
          </p:cNvPr>
          <p:cNvGraphicFramePr/>
          <p:nvPr>
            <p:extLst>
              <p:ext uri="{D42A27DB-BD31-4B8C-83A1-F6EECF244321}">
                <p14:modId xmlns:p14="http://schemas.microsoft.com/office/powerpoint/2010/main" val="3277946833"/>
              </p:ext>
            </p:extLst>
          </p:nvPr>
        </p:nvGraphicFramePr>
        <p:xfrm>
          <a:off x="838200" y="1447801"/>
          <a:ext cx="10517717" cy="45926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63681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0BC9BF-6F26-654E-40E9-C653AF843B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7683716-896B-215C-E179-880B75363545}"/>
              </a:ext>
            </a:extLst>
          </p:cNvPr>
          <p:cNvSpPr>
            <a:spLocks noGrp="1"/>
          </p:cNvSpPr>
          <p:nvPr>
            <p:ph type="title"/>
          </p:nvPr>
        </p:nvSpPr>
        <p:spPr>
          <a:xfrm>
            <a:off x="84970" y="594713"/>
            <a:ext cx="10457689" cy="548640"/>
          </a:xfrm>
        </p:spPr>
        <p:txBody>
          <a:bodyPr/>
          <a:lstStyle/>
          <a:p>
            <a:r>
              <a:rPr lang="en-US" b="1">
                <a:latin typeface="Franklin Gothic Demi Cond"/>
                <a:cs typeface="Times New Roman"/>
              </a:rPr>
              <a:t>Data Governance Council (DGC)</a:t>
            </a:r>
            <a:endParaRPr lang="en-US" b="1">
              <a:latin typeface="Franklin Gothic Demi Cond"/>
            </a:endParaRPr>
          </a:p>
        </p:txBody>
      </p:sp>
      <p:graphicFrame>
        <p:nvGraphicFramePr>
          <p:cNvPr id="6" name="Text Placeholder 1">
            <a:extLst>
              <a:ext uri="{FF2B5EF4-FFF2-40B4-BE49-F238E27FC236}">
                <a16:creationId xmlns:a16="http://schemas.microsoft.com/office/drawing/2014/main" id="{2DAC78EB-321E-C869-86F6-0A16EA974198}"/>
              </a:ext>
            </a:extLst>
          </p:cNvPr>
          <p:cNvGraphicFramePr/>
          <p:nvPr>
            <p:extLst>
              <p:ext uri="{D42A27DB-BD31-4B8C-83A1-F6EECF244321}">
                <p14:modId xmlns:p14="http://schemas.microsoft.com/office/powerpoint/2010/main" val="528562686"/>
              </p:ext>
            </p:extLst>
          </p:nvPr>
        </p:nvGraphicFramePr>
        <p:xfrm>
          <a:off x="316282" y="1416486"/>
          <a:ext cx="10517717" cy="4592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13810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0611957-5005-62F8-2466-56664C49DB58}"/>
              </a:ext>
            </a:extLst>
          </p:cNvPr>
          <p:cNvSpPr>
            <a:spLocks noGrp="1"/>
          </p:cNvSpPr>
          <p:nvPr>
            <p:ph type="body" sz="quarter" idx="10"/>
          </p:nvPr>
        </p:nvSpPr>
        <p:spPr>
          <a:xfrm>
            <a:off x="76200" y="1374733"/>
            <a:ext cx="4952925" cy="4592638"/>
          </a:xfrm>
        </p:spPr>
        <p:txBody>
          <a:bodyPr vert="horz" lIns="91440" tIns="45720" rIns="91440" bIns="45720" rtlCol="0" anchor="t">
            <a:noAutofit/>
          </a:bodyPr>
          <a:lstStyle/>
          <a:p>
            <a:pPr marL="227965" indent="-227965"/>
            <a:r>
              <a:rPr lang="en-US" sz="2200" dirty="0">
                <a:latin typeface="Arial"/>
                <a:cs typeface="Arial"/>
              </a:rPr>
              <a:t>Plan drafted by DHHS Data Officer, Daniel Carnegie with support and TA from ASTHO/KAHUINA</a:t>
            </a:r>
            <a:br>
              <a:rPr lang="en-US" sz="2200" dirty="0">
                <a:latin typeface="Arial"/>
              </a:rPr>
            </a:br>
            <a:endParaRPr lang="en-US" sz="2200" dirty="0">
              <a:latin typeface="Arial"/>
              <a:cs typeface="Arial"/>
            </a:endParaRPr>
          </a:p>
          <a:p>
            <a:pPr marL="227965" indent="-227965"/>
            <a:r>
              <a:rPr lang="en-US" sz="2200" dirty="0">
                <a:latin typeface="Arial"/>
                <a:cs typeface="Arial"/>
              </a:rPr>
              <a:t>Currently under review by DMC</a:t>
            </a:r>
            <a:br>
              <a:rPr lang="en-US" sz="2200" dirty="0">
                <a:latin typeface="Arial"/>
              </a:rPr>
            </a:br>
            <a:endParaRPr lang="en-US" sz="2200" dirty="0">
              <a:latin typeface="Arial"/>
              <a:cs typeface="Arial"/>
            </a:endParaRPr>
          </a:p>
          <a:p>
            <a:pPr marL="227965" indent="-227965"/>
            <a:r>
              <a:rPr lang="en-US" sz="2200" dirty="0">
                <a:latin typeface="Arial"/>
                <a:cs typeface="Arial"/>
              </a:rPr>
              <a:t>Plan review and approval timeline anticipated to be complete early Fall 2025</a:t>
            </a:r>
          </a:p>
        </p:txBody>
      </p:sp>
      <p:sp>
        <p:nvSpPr>
          <p:cNvPr id="4" name="Title 3">
            <a:extLst>
              <a:ext uri="{FF2B5EF4-FFF2-40B4-BE49-F238E27FC236}">
                <a16:creationId xmlns:a16="http://schemas.microsoft.com/office/drawing/2014/main" id="{4B6F4375-FFD6-0A5E-4367-7287800A4B65}"/>
              </a:ext>
            </a:extLst>
          </p:cNvPr>
          <p:cNvSpPr>
            <a:spLocks noGrp="1"/>
          </p:cNvSpPr>
          <p:nvPr>
            <p:ph type="title"/>
          </p:nvPr>
        </p:nvSpPr>
        <p:spPr>
          <a:xfrm>
            <a:off x="74532" y="573836"/>
            <a:ext cx="10457689" cy="548640"/>
          </a:xfrm>
        </p:spPr>
        <p:txBody>
          <a:bodyPr/>
          <a:lstStyle/>
          <a:p>
            <a:r>
              <a:rPr lang="en-US" b="1">
                <a:latin typeface="Franklin Gothic Demi Cond"/>
                <a:cs typeface="Times New Roman"/>
              </a:rPr>
              <a:t>Data Modernization Strategic Plan</a:t>
            </a:r>
          </a:p>
        </p:txBody>
      </p:sp>
      <p:pic>
        <p:nvPicPr>
          <p:cNvPr id="6" name="Picture 5">
            <a:extLst>
              <a:ext uri="{FF2B5EF4-FFF2-40B4-BE49-F238E27FC236}">
                <a16:creationId xmlns:a16="http://schemas.microsoft.com/office/drawing/2014/main" id="{BC88592D-A19B-6CDE-47EB-E2CB5769D149}"/>
              </a:ext>
            </a:extLst>
          </p:cNvPr>
          <p:cNvPicPr>
            <a:picLocks noChangeAspect="1"/>
          </p:cNvPicPr>
          <p:nvPr/>
        </p:nvPicPr>
        <p:blipFill>
          <a:blip r:embed="rId2"/>
          <a:stretch>
            <a:fillRect/>
          </a:stretch>
        </p:blipFill>
        <p:spPr>
          <a:xfrm>
            <a:off x="6794990" y="1122476"/>
            <a:ext cx="4612269" cy="5385012"/>
          </a:xfrm>
          <a:prstGeom prst="rect">
            <a:avLst/>
          </a:prstGeom>
        </p:spPr>
      </p:pic>
    </p:spTree>
    <p:extLst>
      <p:ext uri="{BB962C8B-B14F-4D97-AF65-F5344CB8AC3E}">
        <p14:creationId xmlns:p14="http://schemas.microsoft.com/office/powerpoint/2010/main" val="25283622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00DCE38-C3DF-CE2F-99CE-B18F381C0247}"/>
              </a:ext>
            </a:extLst>
          </p:cNvPr>
          <p:cNvSpPr>
            <a:spLocks noGrp="1"/>
          </p:cNvSpPr>
          <p:nvPr>
            <p:ph type="body" sz="quarter" idx="10"/>
          </p:nvPr>
        </p:nvSpPr>
        <p:spPr>
          <a:xfrm>
            <a:off x="295405" y="1416486"/>
            <a:ext cx="10517717" cy="4592638"/>
          </a:xfrm>
        </p:spPr>
        <p:txBody>
          <a:bodyPr vert="horz" lIns="91440" tIns="45720" rIns="91440" bIns="45720" rtlCol="0" anchor="t">
            <a:noAutofit/>
          </a:bodyPr>
          <a:lstStyle/>
          <a:p>
            <a:pPr marL="227965" indent="-227965"/>
            <a:r>
              <a:rPr lang="en-US" dirty="0">
                <a:latin typeface="Arial"/>
                <a:ea typeface="Calibri"/>
                <a:cs typeface="Calibri"/>
              </a:rPr>
              <a:t>Increase awareness of the NC Division of Public Health (DPH) Data Office and Data Modernization efforts. </a:t>
            </a:r>
          </a:p>
          <a:p>
            <a:pPr marL="227965" indent="-227965"/>
            <a:r>
              <a:rPr lang="en-US" dirty="0">
                <a:latin typeface="Arial"/>
                <a:ea typeface="Calibri"/>
                <a:cs typeface="Calibri"/>
              </a:rPr>
              <a:t>Highlight benefits and successes of the data modernization initiative. </a:t>
            </a:r>
          </a:p>
          <a:p>
            <a:pPr marL="227965" indent="-227965"/>
            <a:r>
              <a:rPr lang="en-US" dirty="0">
                <a:latin typeface="Arial"/>
                <a:ea typeface="Calibri"/>
                <a:cs typeface="Calibri"/>
              </a:rPr>
              <a:t>Engage internal and external stakeholders through clear, tailored messaging and dissemination strategies.</a:t>
            </a:r>
          </a:p>
          <a:p>
            <a:pPr marL="227965" indent="-227965"/>
            <a:r>
              <a:rPr lang="en-US" dirty="0">
                <a:latin typeface="Arial"/>
                <a:ea typeface="Calibri"/>
                <a:cs typeface="Calibri"/>
              </a:rPr>
              <a:t>Planning a DPH Data Office SharePoint </a:t>
            </a:r>
          </a:p>
        </p:txBody>
      </p:sp>
      <p:sp>
        <p:nvSpPr>
          <p:cNvPr id="4" name="Title 3">
            <a:extLst>
              <a:ext uri="{FF2B5EF4-FFF2-40B4-BE49-F238E27FC236}">
                <a16:creationId xmlns:a16="http://schemas.microsoft.com/office/drawing/2014/main" id="{D7F14820-AE3F-4684-69DF-C4DEAD18040F}"/>
              </a:ext>
            </a:extLst>
          </p:cNvPr>
          <p:cNvSpPr>
            <a:spLocks noGrp="1"/>
          </p:cNvSpPr>
          <p:nvPr>
            <p:ph type="title"/>
          </p:nvPr>
        </p:nvSpPr>
        <p:spPr>
          <a:xfrm>
            <a:off x="126724" y="594713"/>
            <a:ext cx="10457689" cy="548640"/>
          </a:xfrm>
        </p:spPr>
        <p:txBody>
          <a:bodyPr/>
          <a:lstStyle/>
          <a:p>
            <a:r>
              <a:rPr lang="en-US"/>
              <a:t>Communications Plan</a:t>
            </a:r>
          </a:p>
        </p:txBody>
      </p:sp>
    </p:spTree>
    <p:extLst>
      <p:ext uri="{BB962C8B-B14F-4D97-AF65-F5344CB8AC3E}">
        <p14:creationId xmlns:p14="http://schemas.microsoft.com/office/powerpoint/2010/main" val="1824122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1948AC-388F-4B91-5B96-255FEED9B1C7}"/>
            </a:ext>
          </a:extLst>
        </p:cNvPr>
        <p:cNvGrpSpPr/>
        <p:nvPr/>
      </p:nvGrpSpPr>
      <p:grpSpPr>
        <a:xfrm>
          <a:off x="0" y="0"/>
          <a:ext cx="0" cy="0"/>
          <a:chOff x="0" y="0"/>
          <a:chExt cx="0" cy="0"/>
        </a:xfrm>
      </p:grpSpPr>
      <p:sp>
        <p:nvSpPr>
          <p:cNvPr id="14" name="Title 2">
            <a:extLst>
              <a:ext uri="{FF2B5EF4-FFF2-40B4-BE49-F238E27FC236}">
                <a16:creationId xmlns:a16="http://schemas.microsoft.com/office/drawing/2014/main" id="{2A1C77DF-119D-E63F-101C-122FD8913D76}"/>
              </a:ext>
            </a:extLst>
          </p:cNvPr>
          <p:cNvSpPr txBox="1">
            <a:spLocks/>
          </p:cNvSpPr>
          <p:nvPr/>
        </p:nvSpPr>
        <p:spPr>
          <a:xfrm>
            <a:off x="117912" y="540217"/>
            <a:ext cx="11350752" cy="5925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0" i="0"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r>
              <a:rPr lang="en-US">
                <a:solidFill>
                  <a:schemeClr val="tx2">
                    <a:lumMod val="76000"/>
                  </a:schemeClr>
                </a:solidFill>
                <a:latin typeface="Franklin Gothic Demi Cond"/>
              </a:rPr>
              <a:t>DHHS Enterprise Data Strategy</a:t>
            </a:r>
          </a:p>
        </p:txBody>
      </p:sp>
      <p:sp>
        <p:nvSpPr>
          <p:cNvPr id="22" name="Rectangle 21">
            <a:extLst>
              <a:ext uri="{FF2B5EF4-FFF2-40B4-BE49-F238E27FC236}">
                <a16:creationId xmlns:a16="http://schemas.microsoft.com/office/drawing/2014/main" id="{D006FFAF-0535-3F29-11FD-5365C84E6F5D}"/>
              </a:ext>
            </a:extLst>
          </p:cNvPr>
          <p:cNvSpPr/>
          <p:nvPr/>
        </p:nvSpPr>
        <p:spPr>
          <a:xfrm>
            <a:off x="1472246" y="5104403"/>
            <a:ext cx="8691956" cy="978285"/>
          </a:xfrm>
          <a:prstGeom prst="rect">
            <a:avLst/>
          </a:prstGeom>
          <a:solidFill>
            <a:srgbClr val="183C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281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a:ea typeface="+mn-ea"/>
                <a:cs typeface="+mn-cs"/>
              </a:rPr>
              <a:t>High-quality, integrated, well-governed data available to DHHS &amp; </a:t>
            </a:r>
            <a:r>
              <a:rPr lang="en-US" sz="1600" b="1">
                <a:solidFill>
                  <a:prstClr val="white"/>
                </a:solidFill>
                <a:latin typeface="Arial" panose="020B0604020202020204"/>
              </a:rPr>
              <a:t>DPH</a:t>
            </a:r>
            <a:r>
              <a:rPr kumimoji="0" lang="en-US" sz="1600" b="1" i="0" u="none" strike="noStrike" kern="1200" cap="none" spc="0" normalizeH="0" baseline="0" noProof="0">
                <a:ln>
                  <a:noFill/>
                </a:ln>
                <a:solidFill>
                  <a:prstClr val="white"/>
                </a:solidFill>
                <a:effectLst/>
                <a:uLnTx/>
                <a:uFillTx/>
                <a:latin typeface="Arial" panose="020B0604020202020204"/>
                <a:ea typeface="+mn-ea"/>
                <a:cs typeface="+mn-cs"/>
              </a:rPr>
              <a:t> data-driven strategic and operational decisions</a:t>
            </a:r>
          </a:p>
        </p:txBody>
      </p:sp>
      <p:sp>
        <p:nvSpPr>
          <p:cNvPr id="24" name="Rectangle 23">
            <a:extLst>
              <a:ext uri="{FF2B5EF4-FFF2-40B4-BE49-F238E27FC236}">
                <a16:creationId xmlns:a16="http://schemas.microsoft.com/office/drawing/2014/main" id="{8939CCED-3CC7-32B0-18C6-452CA72851F6}"/>
              </a:ext>
            </a:extLst>
          </p:cNvPr>
          <p:cNvSpPr/>
          <p:nvPr/>
        </p:nvSpPr>
        <p:spPr>
          <a:xfrm>
            <a:off x="1472247" y="1668018"/>
            <a:ext cx="8691957" cy="874609"/>
          </a:xfrm>
          <a:prstGeom prst="rect">
            <a:avLst/>
          </a:prstGeom>
          <a:solidFill>
            <a:srgbClr val="236C9F"/>
          </a:solidFill>
          <a:ln>
            <a:noFill/>
          </a:ln>
          <a:effectLst>
            <a:innerShdw blurRad="482600" dist="317500" dir="5400000">
              <a:schemeClr val="tx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281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white"/>
                </a:solidFill>
                <a:effectLst/>
                <a:uLnTx/>
                <a:uFillTx/>
                <a:latin typeface="Arial" panose="020B0604020202020204"/>
                <a:ea typeface="+mn-ea"/>
                <a:cs typeface="+mn-cs"/>
              </a:rPr>
              <a:t>Data Infrastructure</a:t>
            </a:r>
          </a:p>
        </p:txBody>
      </p:sp>
      <p:sp>
        <p:nvSpPr>
          <p:cNvPr id="26" name="Rectangle 25">
            <a:extLst>
              <a:ext uri="{FF2B5EF4-FFF2-40B4-BE49-F238E27FC236}">
                <a16:creationId xmlns:a16="http://schemas.microsoft.com/office/drawing/2014/main" id="{24A661F6-8974-431D-5B9B-77FA685B893C}"/>
              </a:ext>
            </a:extLst>
          </p:cNvPr>
          <p:cNvSpPr/>
          <p:nvPr/>
        </p:nvSpPr>
        <p:spPr>
          <a:xfrm>
            <a:off x="1472247" y="2463494"/>
            <a:ext cx="8691956" cy="874609"/>
          </a:xfrm>
          <a:prstGeom prst="rect">
            <a:avLst/>
          </a:prstGeom>
          <a:solidFill>
            <a:srgbClr val="236C9F"/>
          </a:solidFill>
          <a:ln>
            <a:noFill/>
          </a:ln>
          <a:effectLst>
            <a:innerShdw blurRad="482600" dist="317500" dir="5400000">
              <a:schemeClr val="tx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281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white"/>
                </a:solidFill>
                <a:effectLst/>
                <a:uLnTx/>
                <a:uFillTx/>
                <a:latin typeface="Arial" panose="020B0604020202020204"/>
                <a:ea typeface="+mn-ea"/>
                <a:cs typeface="+mn-cs"/>
              </a:rPr>
              <a:t>Data Governance &amp; Quality</a:t>
            </a:r>
          </a:p>
        </p:txBody>
      </p:sp>
      <p:sp>
        <p:nvSpPr>
          <p:cNvPr id="28" name="Rectangle 27">
            <a:extLst>
              <a:ext uri="{FF2B5EF4-FFF2-40B4-BE49-F238E27FC236}">
                <a16:creationId xmlns:a16="http://schemas.microsoft.com/office/drawing/2014/main" id="{7AD51830-A2C1-3BB9-F6C4-73A90A316CC4}"/>
              </a:ext>
            </a:extLst>
          </p:cNvPr>
          <p:cNvSpPr/>
          <p:nvPr/>
        </p:nvSpPr>
        <p:spPr>
          <a:xfrm>
            <a:off x="1472247" y="3320323"/>
            <a:ext cx="8691956" cy="874609"/>
          </a:xfrm>
          <a:prstGeom prst="rect">
            <a:avLst/>
          </a:prstGeom>
          <a:solidFill>
            <a:srgbClr val="236C9F"/>
          </a:solidFill>
          <a:ln>
            <a:noFill/>
          </a:ln>
          <a:effectLst>
            <a:innerShdw blurRad="482600" dist="317500" dir="5400000">
              <a:schemeClr val="tx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281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white"/>
                </a:solidFill>
                <a:effectLst/>
                <a:uLnTx/>
                <a:uFillTx/>
                <a:latin typeface="Arial" panose="020B0604020202020204"/>
                <a:ea typeface="+mn-ea"/>
                <a:cs typeface="+mn-cs"/>
              </a:rPr>
              <a:t>Data Analytics, Visualization, &amp; Use</a:t>
            </a:r>
          </a:p>
        </p:txBody>
      </p:sp>
      <p:sp>
        <p:nvSpPr>
          <p:cNvPr id="30" name="Rectangle 29">
            <a:extLst>
              <a:ext uri="{FF2B5EF4-FFF2-40B4-BE49-F238E27FC236}">
                <a16:creationId xmlns:a16="http://schemas.microsoft.com/office/drawing/2014/main" id="{74BFD260-DFE3-238E-813F-BCDEDA9CE512}"/>
              </a:ext>
            </a:extLst>
          </p:cNvPr>
          <p:cNvSpPr/>
          <p:nvPr/>
        </p:nvSpPr>
        <p:spPr>
          <a:xfrm>
            <a:off x="1472247" y="4134118"/>
            <a:ext cx="8691956" cy="801757"/>
          </a:xfrm>
          <a:prstGeom prst="rect">
            <a:avLst/>
          </a:prstGeom>
          <a:solidFill>
            <a:srgbClr val="236C9F"/>
          </a:solidFill>
          <a:ln>
            <a:noFill/>
          </a:ln>
          <a:effectLst>
            <a:innerShdw blurRad="482600" dist="317500" dir="5400000">
              <a:schemeClr val="tx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281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white"/>
                </a:solidFill>
                <a:effectLst/>
                <a:uLnTx/>
                <a:uFillTx/>
                <a:latin typeface="Arial" panose="020B0604020202020204"/>
                <a:ea typeface="+mn-ea"/>
                <a:cs typeface="+mn-cs"/>
              </a:rPr>
              <a:t>Data Literacy &amp; Training</a:t>
            </a:r>
          </a:p>
        </p:txBody>
      </p:sp>
      <p:sp>
        <p:nvSpPr>
          <p:cNvPr id="32" name="Rectangle 31">
            <a:extLst>
              <a:ext uri="{FF2B5EF4-FFF2-40B4-BE49-F238E27FC236}">
                <a16:creationId xmlns:a16="http://schemas.microsoft.com/office/drawing/2014/main" id="{2AE7C13E-8CDC-4903-F1CA-86B1DC581063}"/>
              </a:ext>
            </a:extLst>
          </p:cNvPr>
          <p:cNvSpPr/>
          <p:nvPr/>
        </p:nvSpPr>
        <p:spPr>
          <a:xfrm>
            <a:off x="1472246" y="4873352"/>
            <a:ext cx="8691956" cy="230228"/>
          </a:xfrm>
          <a:prstGeom prst="rect">
            <a:avLst/>
          </a:prstGeom>
          <a:solidFill>
            <a:srgbClr val="58C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281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Arrow: Pentagon 33">
            <a:extLst>
              <a:ext uri="{FF2B5EF4-FFF2-40B4-BE49-F238E27FC236}">
                <a16:creationId xmlns:a16="http://schemas.microsoft.com/office/drawing/2014/main" id="{DD8D14D9-817A-72E0-05A0-30ABDBED418A}"/>
              </a:ext>
            </a:extLst>
          </p:cNvPr>
          <p:cNvSpPr/>
          <p:nvPr/>
        </p:nvSpPr>
        <p:spPr>
          <a:xfrm rot="5400000">
            <a:off x="5619953" y="4316016"/>
            <a:ext cx="396537" cy="1531379"/>
          </a:xfrm>
          <a:prstGeom prst="homePlate">
            <a:avLst/>
          </a:prstGeom>
          <a:solidFill>
            <a:srgbClr val="58C9E7"/>
          </a:solidFill>
          <a:ln>
            <a:solidFill>
              <a:srgbClr val="58C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281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8C9E7"/>
              </a:solidFill>
              <a:effectLst/>
              <a:uLnTx/>
              <a:uFillTx/>
              <a:latin typeface="Arial" panose="020B0604020202020204"/>
              <a:ea typeface="+mn-ea"/>
              <a:cs typeface="+mn-cs"/>
            </a:endParaRPr>
          </a:p>
        </p:txBody>
      </p:sp>
      <p:sp>
        <p:nvSpPr>
          <p:cNvPr id="4" name="Oval 3">
            <a:extLst>
              <a:ext uri="{FF2B5EF4-FFF2-40B4-BE49-F238E27FC236}">
                <a16:creationId xmlns:a16="http://schemas.microsoft.com/office/drawing/2014/main" id="{7AABF190-B60F-9F41-1F58-23B9933AA1F7}"/>
              </a:ext>
            </a:extLst>
          </p:cNvPr>
          <p:cNvSpPr/>
          <p:nvPr/>
        </p:nvSpPr>
        <p:spPr>
          <a:xfrm>
            <a:off x="1665514" y="4050429"/>
            <a:ext cx="8294915" cy="874609"/>
          </a:xfrm>
          <a:prstGeom prst="ellipse">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538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6A7F2A-7A04-D16F-EBB6-897034E86623}"/>
              </a:ext>
            </a:extLst>
          </p:cNvPr>
          <p:cNvPicPr>
            <a:picLocks noChangeAspect="1"/>
          </p:cNvPicPr>
          <p:nvPr/>
        </p:nvPicPr>
        <p:blipFill>
          <a:blip r:embed="rId3"/>
          <a:stretch>
            <a:fillRect/>
          </a:stretch>
        </p:blipFill>
        <p:spPr>
          <a:xfrm>
            <a:off x="367427" y="1237163"/>
            <a:ext cx="6794568" cy="5411855"/>
          </a:xfrm>
          <a:prstGeom prst="rect">
            <a:avLst/>
          </a:prstGeom>
        </p:spPr>
      </p:pic>
      <p:sp>
        <p:nvSpPr>
          <p:cNvPr id="2" name="Title 1">
            <a:extLst>
              <a:ext uri="{FF2B5EF4-FFF2-40B4-BE49-F238E27FC236}">
                <a16:creationId xmlns:a16="http://schemas.microsoft.com/office/drawing/2014/main" id="{68B2173D-AE8F-B2D2-684E-77E48610B674}"/>
              </a:ext>
            </a:extLst>
          </p:cNvPr>
          <p:cNvSpPr txBox="1">
            <a:spLocks/>
          </p:cNvSpPr>
          <p:nvPr/>
        </p:nvSpPr>
        <p:spPr>
          <a:xfrm>
            <a:off x="117912" y="216628"/>
            <a:ext cx="11560917" cy="592562"/>
          </a:xfrm>
        </p:spPr>
        <p:txBody>
          <a:bodyPr lIns="0" tIns="45720" rIns="0" bIns="45720" anchor="ctr"/>
          <a:lstStyle>
            <a:lvl1pPr algn="l" defTabSz="514350" rtl="0" eaLnBrk="1" latinLnBrk="0" hangingPunct="1">
              <a:lnSpc>
                <a:spcPct val="90000"/>
              </a:lnSpc>
              <a:spcBef>
                <a:spcPct val="0"/>
              </a:spcBef>
              <a:buNone/>
              <a:defRPr sz="2000" b="1" i="0" kern="1200" cap="all" spc="98" baseline="0">
                <a:solidFill>
                  <a:srgbClr val="014373"/>
                </a:solidFill>
                <a:latin typeface="+mn-lt"/>
                <a:ea typeface="+mj-ea"/>
                <a:cs typeface="Arial" panose="020B0604020202020204" pitchFamily="34" charset="0"/>
              </a:defRPr>
            </a:lvl1pPr>
          </a:lstStyle>
          <a:p>
            <a:pPr>
              <a:defRPr/>
            </a:pPr>
            <a:r>
              <a:rPr lang="en-US" sz="3600" cap="none">
                <a:solidFill>
                  <a:schemeClr val="tx2">
                    <a:lumMod val="76000"/>
                  </a:schemeClr>
                </a:solidFill>
                <a:latin typeface="Franklin Gothic Demi Cond"/>
                <a:cs typeface="Arial"/>
              </a:rPr>
              <a:t>Data</a:t>
            </a:r>
            <a:r>
              <a:rPr kumimoji="0" lang="en-US" sz="3600" b="1" i="0" u="none" strike="noStrike" kern="1200" cap="none" spc="98" normalizeH="0" baseline="0" noProof="0">
                <a:ln>
                  <a:noFill/>
                </a:ln>
                <a:solidFill>
                  <a:schemeClr val="tx2">
                    <a:lumMod val="76000"/>
                  </a:schemeClr>
                </a:solidFill>
                <a:effectLst/>
                <a:uLnTx/>
                <a:uFillTx/>
                <a:latin typeface="Franklin Gothic Demi Cond"/>
                <a:cs typeface="Arial"/>
              </a:rPr>
              <a:t> </a:t>
            </a:r>
            <a:r>
              <a:rPr lang="en-US" sz="3600" cap="none">
                <a:solidFill>
                  <a:schemeClr val="tx2">
                    <a:lumMod val="76000"/>
                  </a:schemeClr>
                </a:solidFill>
                <a:latin typeface="Franklin Gothic Demi Cond"/>
                <a:cs typeface="Arial"/>
              </a:rPr>
              <a:t>Literacy </a:t>
            </a:r>
            <a:r>
              <a:rPr kumimoji="0" lang="en-US" sz="3600" b="1" i="0" u="none" strike="noStrike" kern="1200" cap="none" spc="98" normalizeH="0" baseline="0" noProof="0">
                <a:ln>
                  <a:noFill/>
                </a:ln>
                <a:solidFill>
                  <a:schemeClr val="tx2">
                    <a:lumMod val="76000"/>
                  </a:schemeClr>
                </a:solidFill>
                <a:effectLst/>
                <a:uLnTx/>
                <a:uFillTx/>
                <a:latin typeface="Franklin Gothic Demi Cond"/>
                <a:cs typeface="Arial"/>
              </a:rPr>
              <a:t>&amp; </a:t>
            </a:r>
            <a:r>
              <a:rPr lang="en-US" sz="3600" cap="none">
                <a:solidFill>
                  <a:schemeClr val="tx2">
                    <a:lumMod val="76000"/>
                  </a:schemeClr>
                </a:solidFill>
                <a:latin typeface="Franklin Gothic Demi Cond"/>
                <a:cs typeface="Arial"/>
              </a:rPr>
              <a:t>Training </a:t>
            </a:r>
            <a:r>
              <a:rPr kumimoji="0" lang="en-US" sz="3600" b="1" i="0" u="none" strike="noStrike" kern="1200" cap="none" spc="98" normalizeH="0" baseline="0" noProof="0">
                <a:ln>
                  <a:noFill/>
                </a:ln>
                <a:solidFill>
                  <a:schemeClr val="tx2">
                    <a:lumMod val="76000"/>
                  </a:schemeClr>
                </a:solidFill>
                <a:effectLst/>
                <a:uLnTx/>
                <a:uFillTx/>
                <a:latin typeface="Franklin Gothic Demi Cond"/>
                <a:cs typeface="Arial"/>
              </a:rPr>
              <a:t>– Collaboration </a:t>
            </a:r>
            <a:r>
              <a:rPr lang="en-US" sz="3600" cap="none">
                <a:solidFill>
                  <a:schemeClr val="tx2">
                    <a:lumMod val="76000"/>
                  </a:schemeClr>
                </a:solidFill>
                <a:latin typeface="Franklin Gothic Demi Cond"/>
                <a:cs typeface="Arial"/>
              </a:rPr>
              <a:t>With</a:t>
            </a:r>
            <a:r>
              <a:rPr kumimoji="0" lang="en-US" sz="3600" b="1" i="0" u="none" strike="noStrike" kern="1200" cap="none" spc="98" normalizeH="0" baseline="0" noProof="0">
                <a:ln>
                  <a:noFill/>
                </a:ln>
                <a:solidFill>
                  <a:schemeClr val="tx2">
                    <a:lumMod val="76000"/>
                  </a:schemeClr>
                </a:solidFill>
                <a:effectLst/>
                <a:uLnTx/>
                <a:uFillTx/>
                <a:latin typeface="Franklin Gothic Demi Cond"/>
                <a:cs typeface="Arial"/>
              </a:rPr>
              <a:t> DPH Workforce</a:t>
            </a:r>
            <a:endParaRPr lang="en-US" sz="3600" b="1" i="0" u="none" strike="noStrike" kern="1200" cap="none" spc="98" normalizeH="0" baseline="0" noProof="0">
              <a:ln>
                <a:noFill/>
              </a:ln>
              <a:solidFill>
                <a:schemeClr val="tx2">
                  <a:lumMod val="76000"/>
                </a:schemeClr>
              </a:solidFill>
              <a:effectLst/>
              <a:uLnTx/>
              <a:uFillTx/>
              <a:latin typeface="Franklin Gothic Demi Cond"/>
              <a:cs typeface="Arial"/>
            </a:endParaRPr>
          </a:p>
        </p:txBody>
      </p:sp>
      <p:sp>
        <p:nvSpPr>
          <p:cNvPr id="3" name="TextBox 2">
            <a:extLst>
              <a:ext uri="{FF2B5EF4-FFF2-40B4-BE49-F238E27FC236}">
                <a16:creationId xmlns:a16="http://schemas.microsoft.com/office/drawing/2014/main" id="{CD891AF0-35F7-5DA3-2167-B583A9EF62D6}"/>
              </a:ext>
            </a:extLst>
          </p:cNvPr>
          <p:cNvSpPr txBox="1"/>
          <p:nvPr/>
        </p:nvSpPr>
        <p:spPr>
          <a:xfrm>
            <a:off x="7161995" y="2300853"/>
            <a:ext cx="4472050" cy="3693319"/>
          </a:xfrm>
          <a:custGeom>
            <a:avLst/>
            <a:gdLst>
              <a:gd name="connsiteX0" fmla="*/ 0 w 4472050"/>
              <a:gd name="connsiteY0" fmla="*/ 0 h 3693319"/>
              <a:gd name="connsiteX1" fmla="*/ 559006 w 4472050"/>
              <a:gd name="connsiteY1" fmla="*/ 0 h 3693319"/>
              <a:gd name="connsiteX2" fmla="*/ 1207454 w 4472050"/>
              <a:gd name="connsiteY2" fmla="*/ 0 h 3693319"/>
              <a:gd name="connsiteX3" fmla="*/ 1721739 w 4472050"/>
              <a:gd name="connsiteY3" fmla="*/ 0 h 3693319"/>
              <a:gd name="connsiteX4" fmla="*/ 2236025 w 4472050"/>
              <a:gd name="connsiteY4" fmla="*/ 0 h 3693319"/>
              <a:gd name="connsiteX5" fmla="*/ 2795031 w 4472050"/>
              <a:gd name="connsiteY5" fmla="*/ 0 h 3693319"/>
              <a:gd name="connsiteX6" fmla="*/ 3309317 w 4472050"/>
              <a:gd name="connsiteY6" fmla="*/ 0 h 3693319"/>
              <a:gd name="connsiteX7" fmla="*/ 3957764 w 4472050"/>
              <a:gd name="connsiteY7" fmla="*/ 0 h 3693319"/>
              <a:gd name="connsiteX8" fmla="*/ 4472050 w 4472050"/>
              <a:gd name="connsiteY8" fmla="*/ 0 h 3693319"/>
              <a:gd name="connsiteX9" fmla="*/ 4472050 w 4472050"/>
              <a:gd name="connsiteY9" fmla="*/ 527617 h 3693319"/>
              <a:gd name="connsiteX10" fmla="*/ 4472050 w 4472050"/>
              <a:gd name="connsiteY10" fmla="*/ 981368 h 3693319"/>
              <a:gd name="connsiteX11" fmla="*/ 4472050 w 4472050"/>
              <a:gd name="connsiteY11" fmla="*/ 1508985 h 3693319"/>
              <a:gd name="connsiteX12" fmla="*/ 4472050 w 4472050"/>
              <a:gd name="connsiteY12" fmla="*/ 1962735 h 3693319"/>
              <a:gd name="connsiteX13" fmla="*/ 4472050 w 4472050"/>
              <a:gd name="connsiteY13" fmla="*/ 2379553 h 3693319"/>
              <a:gd name="connsiteX14" fmla="*/ 4472050 w 4472050"/>
              <a:gd name="connsiteY14" fmla="*/ 2796370 h 3693319"/>
              <a:gd name="connsiteX15" fmla="*/ 4472050 w 4472050"/>
              <a:gd name="connsiteY15" fmla="*/ 3693319 h 3693319"/>
              <a:gd name="connsiteX16" fmla="*/ 3868323 w 4472050"/>
              <a:gd name="connsiteY16" fmla="*/ 3693319 h 3693319"/>
              <a:gd name="connsiteX17" fmla="*/ 3309317 w 4472050"/>
              <a:gd name="connsiteY17" fmla="*/ 3693319 h 3693319"/>
              <a:gd name="connsiteX18" fmla="*/ 2839752 w 4472050"/>
              <a:gd name="connsiteY18" fmla="*/ 3693319 h 3693319"/>
              <a:gd name="connsiteX19" fmla="*/ 2325466 w 4472050"/>
              <a:gd name="connsiteY19" fmla="*/ 3693319 h 3693319"/>
              <a:gd name="connsiteX20" fmla="*/ 1811180 w 4472050"/>
              <a:gd name="connsiteY20" fmla="*/ 3693319 h 3693319"/>
              <a:gd name="connsiteX21" fmla="*/ 1296895 w 4472050"/>
              <a:gd name="connsiteY21" fmla="*/ 3693319 h 3693319"/>
              <a:gd name="connsiteX22" fmla="*/ 872050 w 4472050"/>
              <a:gd name="connsiteY22" fmla="*/ 3693319 h 3693319"/>
              <a:gd name="connsiteX23" fmla="*/ 0 w 4472050"/>
              <a:gd name="connsiteY23" fmla="*/ 3693319 h 3693319"/>
              <a:gd name="connsiteX24" fmla="*/ 0 w 4472050"/>
              <a:gd name="connsiteY24" fmla="*/ 3165702 h 3693319"/>
              <a:gd name="connsiteX25" fmla="*/ 0 w 4472050"/>
              <a:gd name="connsiteY25" fmla="*/ 2601152 h 3693319"/>
              <a:gd name="connsiteX26" fmla="*/ 0 w 4472050"/>
              <a:gd name="connsiteY26" fmla="*/ 1999668 h 3693319"/>
              <a:gd name="connsiteX27" fmla="*/ 0 w 4472050"/>
              <a:gd name="connsiteY27" fmla="*/ 1398185 h 3693319"/>
              <a:gd name="connsiteX28" fmla="*/ 0 w 4472050"/>
              <a:gd name="connsiteY28" fmla="*/ 981368 h 3693319"/>
              <a:gd name="connsiteX29" fmla="*/ 0 w 4472050"/>
              <a:gd name="connsiteY29" fmla="*/ 490684 h 3693319"/>
              <a:gd name="connsiteX30" fmla="*/ 0 w 4472050"/>
              <a:gd name="connsiteY30" fmla="*/ 0 h 3693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472050" h="3693319" extrusionOk="0">
                <a:moveTo>
                  <a:pt x="0" y="0"/>
                </a:moveTo>
                <a:cubicBezTo>
                  <a:pt x="133813" y="-35731"/>
                  <a:pt x="402826" y="57335"/>
                  <a:pt x="559006" y="0"/>
                </a:cubicBezTo>
                <a:cubicBezTo>
                  <a:pt x="715186" y="-57335"/>
                  <a:pt x="908339" y="25335"/>
                  <a:pt x="1207454" y="0"/>
                </a:cubicBezTo>
                <a:cubicBezTo>
                  <a:pt x="1506569" y="-25335"/>
                  <a:pt x="1618629" y="27971"/>
                  <a:pt x="1721739" y="0"/>
                </a:cubicBezTo>
                <a:cubicBezTo>
                  <a:pt x="1824849" y="-27971"/>
                  <a:pt x="2127982" y="56062"/>
                  <a:pt x="2236025" y="0"/>
                </a:cubicBezTo>
                <a:cubicBezTo>
                  <a:pt x="2344068" y="-56062"/>
                  <a:pt x="2587840" y="36533"/>
                  <a:pt x="2795031" y="0"/>
                </a:cubicBezTo>
                <a:cubicBezTo>
                  <a:pt x="3002222" y="-36533"/>
                  <a:pt x="3158261" y="32701"/>
                  <a:pt x="3309317" y="0"/>
                </a:cubicBezTo>
                <a:cubicBezTo>
                  <a:pt x="3460373" y="-32701"/>
                  <a:pt x="3692158" y="25014"/>
                  <a:pt x="3957764" y="0"/>
                </a:cubicBezTo>
                <a:cubicBezTo>
                  <a:pt x="4223370" y="-25014"/>
                  <a:pt x="4275502" y="53964"/>
                  <a:pt x="4472050" y="0"/>
                </a:cubicBezTo>
                <a:cubicBezTo>
                  <a:pt x="4490675" y="107031"/>
                  <a:pt x="4425602" y="374418"/>
                  <a:pt x="4472050" y="527617"/>
                </a:cubicBezTo>
                <a:cubicBezTo>
                  <a:pt x="4518498" y="680816"/>
                  <a:pt x="4448175" y="844973"/>
                  <a:pt x="4472050" y="981368"/>
                </a:cubicBezTo>
                <a:cubicBezTo>
                  <a:pt x="4495925" y="1117763"/>
                  <a:pt x="4471397" y="1308829"/>
                  <a:pt x="4472050" y="1508985"/>
                </a:cubicBezTo>
                <a:cubicBezTo>
                  <a:pt x="4472703" y="1709141"/>
                  <a:pt x="4464284" y="1862144"/>
                  <a:pt x="4472050" y="1962735"/>
                </a:cubicBezTo>
                <a:cubicBezTo>
                  <a:pt x="4479816" y="2063326"/>
                  <a:pt x="4423578" y="2287818"/>
                  <a:pt x="4472050" y="2379553"/>
                </a:cubicBezTo>
                <a:cubicBezTo>
                  <a:pt x="4520522" y="2471288"/>
                  <a:pt x="4433218" y="2670110"/>
                  <a:pt x="4472050" y="2796370"/>
                </a:cubicBezTo>
                <a:cubicBezTo>
                  <a:pt x="4510882" y="2922630"/>
                  <a:pt x="4426056" y="3490359"/>
                  <a:pt x="4472050" y="3693319"/>
                </a:cubicBezTo>
                <a:cubicBezTo>
                  <a:pt x="4193854" y="3731602"/>
                  <a:pt x="4096750" y="3689859"/>
                  <a:pt x="3868323" y="3693319"/>
                </a:cubicBezTo>
                <a:cubicBezTo>
                  <a:pt x="3639896" y="3696779"/>
                  <a:pt x="3468983" y="3634636"/>
                  <a:pt x="3309317" y="3693319"/>
                </a:cubicBezTo>
                <a:cubicBezTo>
                  <a:pt x="3149651" y="3752002"/>
                  <a:pt x="3064895" y="3670866"/>
                  <a:pt x="2839752" y="3693319"/>
                </a:cubicBezTo>
                <a:cubicBezTo>
                  <a:pt x="2614609" y="3715772"/>
                  <a:pt x="2496203" y="3646844"/>
                  <a:pt x="2325466" y="3693319"/>
                </a:cubicBezTo>
                <a:cubicBezTo>
                  <a:pt x="2154729" y="3739794"/>
                  <a:pt x="2010317" y="3678119"/>
                  <a:pt x="1811180" y="3693319"/>
                </a:cubicBezTo>
                <a:cubicBezTo>
                  <a:pt x="1612043" y="3708519"/>
                  <a:pt x="1451752" y="3681967"/>
                  <a:pt x="1296895" y="3693319"/>
                </a:cubicBezTo>
                <a:cubicBezTo>
                  <a:pt x="1142038" y="3704671"/>
                  <a:pt x="979194" y="3672190"/>
                  <a:pt x="872050" y="3693319"/>
                </a:cubicBezTo>
                <a:cubicBezTo>
                  <a:pt x="764907" y="3714448"/>
                  <a:pt x="319691" y="3670826"/>
                  <a:pt x="0" y="3693319"/>
                </a:cubicBezTo>
                <a:cubicBezTo>
                  <a:pt x="-54169" y="3432554"/>
                  <a:pt x="21954" y="3375296"/>
                  <a:pt x="0" y="3165702"/>
                </a:cubicBezTo>
                <a:cubicBezTo>
                  <a:pt x="-21954" y="2956108"/>
                  <a:pt x="63734" y="2781156"/>
                  <a:pt x="0" y="2601152"/>
                </a:cubicBezTo>
                <a:cubicBezTo>
                  <a:pt x="-63734" y="2421148"/>
                  <a:pt x="52452" y="2217499"/>
                  <a:pt x="0" y="1999668"/>
                </a:cubicBezTo>
                <a:cubicBezTo>
                  <a:pt x="-52452" y="1781837"/>
                  <a:pt x="40183" y="1674235"/>
                  <a:pt x="0" y="1398185"/>
                </a:cubicBezTo>
                <a:cubicBezTo>
                  <a:pt x="-40183" y="1122135"/>
                  <a:pt x="4600" y="1067108"/>
                  <a:pt x="0" y="981368"/>
                </a:cubicBezTo>
                <a:cubicBezTo>
                  <a:pt x="-4600" y="895628"/>
                  <a:pt x="19741" y="635375"/>
                  <a:pt x="0" y="490684"/>
                </a:cubicBezTo>
                <a:cubicBezTo>
                  <a:pt x="-19741" y="345993"/>
                  <a:pt x="5982" y="235456"/>
                  <a:pt x="0" y="0"/>
                </a:cubicBezTo>
                <a:close/>
              </a:path>
            </a:pathLst>
          </a:custGeom>
          <a:noFill/>
          <a:ln>
            <a:solidFill>
              <a:schemeClr val="tx1"/>
            </a:solidFill>
            <a:prstDash val="lgDashDot"/>
            <a:extLst>
              <a:ext uri="{C807C97D-BFC1-408E-A445-0C87EB9F89A2}">
                <ask:lineSketchStyleProps xmlns:ask="http://schemas.microsoft.com/office/drawing/2018/sketchyshapes" sd="4238763619">
                  <a:prstGeom prst="rect">
                    <a:avLst/>
                  </a:prstGeom>
                  <ask:type>
                    <ask:lineSketchScribble/>
                  </ask:type>
                </ask:lineSketchStyleProps>
              </a:ext>
            </a:extLst>
          </a:ln>
        </p:spPr>
        <p:txBody>
          <a:bodyPr wrap="square" lIns="91440" tIns="45720" rIns="91440" bIns="45720" rtlCol="0" anchor="t">
            <a:spAutoFit/>
          </a:bodyPr>
          <a:lstStyle/>
          <a:p>
            <a:r>
              <a:rPr lang="en-US" dirty="0">
                <a:latin typeface="Arial"/>
                <a:cs typeface="Arial"/>
              </a:rPr>
              <a:t>DMC provided input into 2 workshop ideas that will be developed by A&amp;T. These workshops will be offered virtually to state and local health department staff on proposed topics of data flow automation and APIs.</a:t>
            </a:r>
          </a:p>
          <a:p>
            <a:endParaRPr lang="en-US" dirty="0">
              <a:latin typeface="Arial"/>
              <a:cs typeface="Arial"/>
            </a:endParaRPr>
          </a:p>
          <a:p>
            <a:r>
              <a:rPr lang="en-US" dirty="0">
                <a:latin typeface="Arial"/>
                <a:cs typeface="Arial"/>
              </a:rPr>
              <a:t>The Data Office is collaborating with the DPH Workforce Development to create a plan for increasing data literacy and workforce development efforts related to data modernization, including programs such as Lunch and Learns</a:t>
            </a:r>
          </a:p>
        </p:txBody>
      </p:sp>
    </p:spTree>
    <p:extLst>
      <p:ext uri="{BB962C8B-B14F-4D97-AF65-F5344CB8AC3E}">
        <p14:creationId xmlns:p14="http://schemas.microsoft.com/office/powerpoint/2010/main" val="3300080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A84CBE2-456B-797C-CEAB-066456EE6E39}"/>
              </a:ext>
            </a:extLst>
          </p:cNvPr>
          <p:cNvSpPr>
            <a:spLocks noGrp="1"/>
          </p:cNvSpPr>
          <p:nvPr>
            <p:ph type="body" sz="quarter" idx="11"/>
          </p:nvPr>
        </p:nvSpPr>
        <p:spPr/>
        <p:txBody>
          <a:bodyPr/>
          <a:lstStyle/>
          <a:p>
            <a:endParaRPr lang="en-US"/>
          </a:p>
        </p:txBody>
      </p:sp>
      <p:pic>
        <p:nvPicPr>
          <p:cNvPr id="6" name="Picture 5" descr="A picture containing icon&#10;&#10;AI-generated content may be incorrect.">
            <a:extLst>
              <a:ext uri="{FF2B5EF4-FFF2-40B4-BE49-F238E27FC236}">
                <a16:creationId xmlns:a16="http://schemas.microsoft.com/office/drawing/2014/main" id="{1C761673-9FF9-6254-CF89-6153367B2EB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340360" y="1046585"/>
            <a:ext cx="4925008" cy="4925008"/>
          </a:xfrm>
          <a:prstGeom prst="rect">
            <a:avLst/>
          </a:prstGeom>
        </p:spPr>
      </p:pic>
    </p:spTree>
    <p:extLst>
      <p:ext uri="{BB962C8B-B14F-4D97-AF65-F5344CB8AC3E}">
        <p14:creationId xmlns:p14="http://schemas.microsoft.com/office/powerpoint/2010/main" val="1653312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close-up of people writing on paper">
            <a:extLst>
              <a:ext uri="{FF2B5EF4-FFF2-40B4-BE49-F238E27FC236}">
                <a16:creationId xmlns:a16="http://schemas.microsoft.com/office/drawing/2014/main" id="{D49D4A9C-90C7-252C-3C20-A9B3544B855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5977" r="23298" b="3114"/>
          <a:stretch/>
        </p:blipFill>
        <p:spPr>
          <a:xfrm>
            <a:off x="0" y="10"/>
            <a:ext cx="12192000" cy="6857990"/>
          </a:xfrm>
          <a:prstGeom prst="rect">
            <a:avLst/>
          </a:prstGeom>
        </p:spPr>
      </p:pic>
      <p:sp>
        <p:nvSpPr>
          <p:cNvPr id="2" name="Title 1"/>
          <p:cNvSpPr>
            <a:spLocks noGrp="1"/>
          </p:cNvSpPr>
          <p:nvPr>
            <p:ph type="title"/>
          </p:nvPr>
        </p:nvSpPr>
        <p:spPr>
          <a:xfrm>
            <a:off x="477980" y="1122363"/>
            <a:ext cx="5028739" cy="3204134"/>
          </a:xfrm>
        </p:spPr>
        <p:txBody>
          <a:bodyPr vert="horz" lIns="91440" tIns="45720" rIns="91440" bIns="45720" rtlCol="0" anchor="b">
            <a:normAutofit/>
          </a:bodyPr>
          <a:lstStyle/>
          <a:p>
            <a:r>
              <a:rPr lang="en-US" sz="3700" b="1" dirty="0">
                <a:solidFill>
                  <a:schemeClr val="bg1"/>
                </a:solidFill>
                <a:latin typeface="Franklin Gothic Demi Cond" panose="020B0706030402020204" pitchFamily="34" charset="0"/>
              </a:rPr>
              <a:t>NC Statewide Public Health Data Modernization Strategic Plan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01E77C-C301-163D-7475-D7279B53A0C0}"/>
            </a:ext>
          </a:extLst>
        </p:cNvPr>
        <p:cNvGrpSpPr/>
        <p:nvPr/>
      </p:nvGrpSpPr>
      <p:grpSpPr>
        <a:xfrm>
          <a:off x="0" y="0"/>
          <a:ext cx="0" cy="0"/>
          <a:chOff x="0" y="0"/>
          <a:chExt cx="0" cy="0"/>
        </a:xfrm>
      </p:grpSpPr>
      <p:sp>
        <p:nvSpPr>
          <p:cNvPr id="14" name="Title 2">
            <a:extLst>
              <a:ext uri="{FF2B5EF4-FFF2-40B4-BE49-F238E27FC236}">
                <a16:creationId xmlns:a16="http://schemas.microsoft.com/office/drawing/2014/main" id="{21A9C8DA-BB42-3438-76AB-226BAD870A15}"/>
              </a:ext>
            </a:extLst>
          </p:cNvPr>
          <p:cNvSpPr txBox="1">
            <a:spLocks/>
          </p:cNvSpPr>
          <p:nvPr/>
        </p:nvSpPr>
        <p:spPr>
          <a:xfrm>
            <a:off x="117912" y="540217"/>
            <a:ext cx="11350752" cy="5925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0" i="0"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r>
              <a:rPr lang="en-US">
                <a:solidFill>
                  <a:schemeClr val="tx2">
                    <a:lumMod val="76000"/>
                  </a:schemeClr>
                </a:solidFill>
                <a:latin typeface="Franklin Gothic Demi Cond"/>
                <a:cs typeface="Times New Roman"/>
              </a:rPr>
              <a:t>DPH Data Office</a:t>
            </a:r>
          </a:p>
        </p:txBody>
      </p:sp>
      <p:sp>
        <p:nvSpPr>
          <p:cNvPr id="38" name="Text Placeholder 1">
            <a:extLst>
              <a:ext uri="{FF2B5EF4-FFF2-40B4-BE49-F238E27FC236}">
                <a16:creationId xmlns:a16="http://schemas.microsoft.com/office/drawing/2014/main" id="{D932CFA5-BE55-9132-04AD-E7007FC9D258}"/>
              </a:ext>
            </a:extLst>
          </p:cNvPr>
          <p:cNvSpPr txBox="1">
            <a:spLocks/>
          </p:cNvSpPr>
          <p:nvPr/>
        </p:nvSpPr>
        <p:spPr>
          <a:xfrm>
            <a:off x="117909" y="1064167"/>
            <a:ext cx="7439251" cy="2367300"/>
          </a:xfrm>
          <a:prstGeom prst="flowChartAlternateProcess">
            <a:avLst/>
          </a:prstGeom>
          <a:solidFill>
            <a:schemeClr val="bg1"/>
          </a:solidFill>
        </p:spPr>
        <p:txBody>
          <a:bodyPr lIns="91440" tIns="45720" rIns="91440" bIns="45720" anchor="t"/>
          <a:lstStyle>
            <a:lvl1pPr marL="171450" indent="-171450" algn="l" defTabSz="685800" rtl="0" eaLnBrk="1" latinLnBrk="0" hangingPunct="1">
              <a:lnSpc>
                <a:spcPct val="90000"/>
              </a:lnSpc>
              <a:spcBef>
                <a:spcPts val="75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75945" lvl="1" indent="-233045">
              <a:spcBef>
                <a:spcPts val="600"/>
              </a:spcBef>
              <a:spcAft>
                <a:spcPts val="300"/>
              </a:spcAft>
              <a:buFont typeface="Franklin Gothic Medium,Sans-Serif"/>
              <a:buChar char="•"/>
              <a:defRPr/>
            </a:pPr>
            <a:r>
              <a:rPr lang="en-US" sz="1800">
                <a:solidFill>
                  <a:schemeClr val="tx2">
                    <a:lumMod val="76000"/>
                  </a:schemeClr>
                </a:solidFill>
                <a:latin typeface="Arial" panose="020B0604020202020204"/>
                <a:cs typeface="Arial"/>
              </a:rPr>
              <a:t>Priority strategy is data modernization</a:t>
            </a:r>
          </a:p>
          <a:p>
            <a:pPr marL="575945" lvl="1" indent="-233045">
              <a:spcBef>
                <a:spcPts val="600"/>
              </a:spcBef>
              <a:spcAft>
                <a:spcPts val="300"/>
              </a:spcAft>
              <a:buFont typeface="Franklin Gothic Medium,Sans-Serif"/>
              <a:buChar char="•"/>
              <a:defRPr/>
            </a:pPr>
            <a:r>
              <a:rPr lang="en-US" sz="1800">
                <a:solidFill>
                  <a:schemeClr val="tx2">
                    <a:lumMod val="76000"/>
                  </a:schemeClr>
                </a:solidFill>
                <a:latin typeface="Arial" panose="020B0604020202020204"/>
                <a:cs typeface="Arial"/>
              </a:rPr>
              <a:t>Prepare for more integrated, seamless data management, analysis, and integration</a:t>
            </a:r>
          </a:p>
          <a:p>
            <a:pPr marL="575945" lvl="1" indent="-233045">
              <a:spcBef>
                <a:spcPts val="600"/>
              </a:spcBef>
              <a:spcAft>
                <a:spcPts val="300"/>
              </a:spcAft>
              <a:buFont typeface="Franklin Gothic Medium,Sans-Serif"/>
              <a:buChar char="•"/>
              <a:defRPr/>
            </a:pPr>
            <a:r>
              <a:rPr lang="en-US" sz="1800">
                <a:solidFill>
                  <a:schemeClr val="tx2">
                    <a:lumMod val="76000"/>
                  </a:schemeClr>
                </a:solidFill>
                <a:latin typeface="Arial" panose="020B0604020202020204"/>
                <a:cs typeface="Arial"/>
              </a:rPr>
              <a:t>Established to drive Division-wide </a:t>
            </a:r>
            <a:r>
              <a:rPr lang="en-US" sz="1800" b="1">
                <a:solidFill>
                  <a:schemeClr val="tx2">
                    <a:lumMod val="76000"/>
                  </a:schemeClr>
                </a:solidFill>
                <a:latin typeface="Arial" panose="020B0604020202020204"/>
                <a:cs typeface="Arial"/>
              </a:rPr>
              <a:t>cultural transformation in data </a:t>
            </a:r>
            <a:r>
              <a:rPr lang="en-US" sz="1800">
                <a:solidFill>
                  <a:schemeClr val="tx2">
                    <a:lumMod val="76000"/>
                  </a:schemeClr>
                </a:solidFill>
                <a:latin typeface="Arial" panose="020B0604020202020204"/>
                <a:cs typeface="Arial"/>
              </a:rPr>
              <a:t>collection, governance, and use</a:t>
            </a:r>
          </a:p>
          <a:p>
            <a:pPr marL="575945" lvl="1" indent="-233045">
              <a:spcBef>
                <a:spcPts val="600"/>
              </a:spcBef>
              <a:spcAft>
                <a:spcPts val="300"/>
              </a:spcAft>
              <a:buFont typeface="Franklin Gothic Medium,Sans-Serif"/>
              <a:buChar char="•"/>
              <a:defRPr/>
            </a:pPr>
            <a:r>
              <a:rPr lang="en-US" sz="1800" b="1">
                <a:solidFill>
                  <a:schemeClr val="tx2">
                    <a:lumMod val="76000"/>
                  </a:schemeClr>
                </a:solidFill>
                <a:latin typeface="Arial" panose="020B0604020202020204"/>
                <a:cs typeface="Arial"/>
              </a:rPr>
              <a:t>Data as </a:t>
            </a:r>
            <a:r>
              <a:rPr lang="en-US" sz="1800">
                <a:solidFill>
                  <a:schemeClr val="tx2">
                    <a:lumMod val="76000"/>
                  </a:schemeClr>
                </a:solidFill>
                <a:latin typeface="Arial" panose="020B0604020202020204"/>
                <a:cs typeface="Arial"/>
              </a:rPr>
              <a:t>1st class citizen, </a:t>
            </a:r>
            <a:r>
              <a:rPr lang="en-US" sz="1800" b="1">
                <a:solidFill>
                  <a:schemeClr val="tx2">
                    <a:lumMod val="76000"/>
                  </a:schemeClr>
                </a:solidFill>
                <a:latin typeface="Arial" panose="020B0604020202020204"/>
                <a:cs typeface="Arial"/>
              </a:rPr>
              <a:t>strategic business asset</a:t>
            </a:r>
            <a:endParaRPr lang="en-US" sz="1800">
              <a:solidFill>
                <a:schemeClr val="tx2">
                  <a:lumMod val="76000"/>
                </a:schemeClr>
              </a:solidFill>
              <a:latin typeface="Arial" panose="020B0604020202020204"/>
              <a:cs typeface="Arial"/>
            </a:endParaRPr>
          </a:p>
          <a:p>
            <a:pPr marL="575945" lvl="1" indent="-233045">
              <a:spcBef>
                <a:spcPts val="600"/>
              </a:spcBef>
              <a:spcAft>
                <a:spcPts val="300"/>
              </a:spcAft>
              <a:buFont typeface="Franklin Gothic Medium,Sans-Serif"/>
              <a:buChar char="•"/>
              <a:defRPr/>
            </a:pPr>
            <a:r>
              <a:rPr lang="en-US" sz="1800">
                <a:solidFill>
                  <a:schemeClr val="tx2">
                    <a:lumMod val="76000"/>
                  </a:schemeClr>
                </a:solidFill>
                <a:latin typeface="Arial" panose="020B0604020202020204"/>
                <a:cs typeface="Arial"/>
              </a:rPr>
              <a:t>Data strategy and roadmap built upon DHHS 5 data pillars</a:t>
            </a:r>
          </a:p>
          <a:p>
            <a:pPr marL="575945" lvl="1" indent="-233045">
              <a:spcBef>
                <a:spcPts val="600"/>
              </a:spcBef>
              <a:spcAft>
                <a:spcPts val="300"/>
              </a:spcAft>
              <a:buFont typeface="Franklin Gothic Medium,Sans-Serif"/>
              <a:buChar char="•"/>
              <a:defRPr/>
            </a:pPr>
            <a:r>
              <a:rPr lang="en-US" sz="1800">
                <a:solidFill>
                  <a:schemeClr val="tx2">
                    <a:lumMod val="76000"/>
                  </a:schemeClr>
                </a:solidFill>
                <a:latin typeface="Arial" panose="020B0604020202020204"/>
                <a:cs typeface="Arial"/>
              </a:rPr>
              <a:t>Goals executed in partnership with technology, legal, Division Programs, and strategic partner teams</a:t>
            </a:r>
          </a:p>
          <a:p>
            <a:pPr marL="575945" lvl="1" indent="-233045">
              <a:spcBef>
                <a:spcPts val="600"/>
              </a:spcBef>
              <a:spcAft>
                <a:spcPts val="300"/>
              </a:spcAft>
              <a:buFont typeface="Franklin Gothic Medium,Sans-Serif"/>
              <a:buChar char="•"/>
              <a:defRPr/>
            </a:pPr>
            <a:r>
              <a:rPr lang="en-US" sz="1800">
                <a:solidFill>
                  <a:schemeClr val="tx2">
                    <a:lumMod val="76000"/>
                  </a:schemeClr>
                </a:solidFill>
                <a:latin typeface="Arial" panose="020B0604020202020204"/>
                <a:cs typeface="Arial"/>
              </a:rPr>
              <a:t>Data support and resources to facilitate cross-system and interdisciplinary collaboration with a data centric focus </a:t>
            </a:r>
          </a:p>
          <a:p>
            <a:pPr marL="575945" lvl="1" indent="-233045">
              <a:spcBef>
                <a:spcPts val="600"/>
              </a:spcBef>
              <a:spcAft>
                <a:spcPts val="300"/>
              </a:spcAft>
              <a:buFont typeface="Franklin Gothic Medium,Sans-Serif"/>
              <a:buChar char="•"/>
              <a:defRPr/>
            </a:pPr>
            <a:r>
              <a:rPr lang="en-US" sz="1800">
                <a:solidFill>
                  <a:schemeClr val="tx2">
                    <a:lumMod val="76000"/>
                  </a:schemeClr>
                </a:solidFill>
                <a:latin typeface="Arial" panose="020B0604020202020204"/>
                <a:cs typeface="Arial"/>
              </a:rPr>
              <a:t>Overarching mission to improve the health and well-being of NC residents through more accessible, integrated, high-quality data</a:t>
            </a:r>
          </a:p>
          <a:p>
            <a:pPr marL="575945" lvl="1" indent="-233045">
              <a:spcBef>
                <a:spcPts val="600"/>
              </a:spcBef>
              <a:spcAft>
                <a:spcPts val="300"/>
              </a:spcAft>
              <a:buFont typeface="Franklin Gothic Medium,Sans-Serif"/>
              <a:buChar char="•"/>
              <a:defRPr/>
            </a:pPr>
            <a:r>
              <a:rPr lang="en-US" sz="1800">
                <a:solidFill>
                  <a:schemeClr val="tx2">
                    <a:lumMod val="76000"/>
                  </a:schemeClr>
                </a:solidFill>
                <a:latin typeface="Arial" panose="020B0604020202020204"/>
                <a:cs typeface="Arial"/>
              </a:rPr>
              <a:t>Hire 3 FTE staff to support efforts</a:t>
            </a:r>
            <a:endParaRPr lang="en-US" sz="1800" i="0" u="none" strike="noStrike" kern="1200" cap="none" spc="0" normalizeH="0" baseline="0" noProof="0">
              <a:ln>
                <a:noFill/>
              </a:ln>
              <a:solidFill>
                <a:schemeClr val="tx2">
                  <a:lumMod val="76000"/>
                </a:schemeClr>
              </a:solidFill>
              <a:effectLst/>
              <a:uLnTx/>
              <a:uFillTx/>
              <a:latin typeface="Arial" panose="020B0604020202020204"/>
              <a:cs typeface="Arial"/>
            </a:endParaRPr>
          </a:p>
          <a:p>
            <a:pPr marL="0" marR="0" lvl="0" indent="0" algn="l" defTabSz="6858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en-US" sz="2000" b="1" i="0" u="none" strike="noStrike" kern="1200" cap="none" spc="0" normalizeH="0" baseline="0" noProof="0">
              <a:ln>
                <a:noFill/>
              </a:ln>
              <a:solidFill>
                <a:schemeClr val="tx2">
                  <a:lumMod val="76000"/>
                </a:schemeClr>
              </a:solidFill>
              <a:effectLst/>
              <a:uLnTx/>
              <a:uFillTx/>
            </a:endParaRPr>
          </a:p>
          <a:p>
            <a:pPr marL="0" marR="0" indent="0" algn="l" defTabSz="685800" rtl="0" eaLnBrk="1" fontAlgn="auto" latinLnBrk="0" hangingPunct="1">
              <a:lnSpc>
                <a:spcPct val="90000"/>
              </a:lnSpc>
              <a:spcBef>
                <a:spcPts val="0"/>
              </a:spcBef>
              <a:spcAft>
                <a:spcPts val="600"/>
              </a:spcAft>
              <a:buClrTx/>
              <a:buSzTx/>
              <a:buFont typeface="Arial" panose="020B0604020202020204" pitchFamily="34" charset="0"/>
              <a:buNone/>
              <a:tabLst/>
              <a:defRPr/>
            </a:pPr>
            <a:endParaRPr lang="en-US" sz="2000" b="0" i="0" u="none" strike="noStrike" kern="1200" cap="none" spc="0" normalizeH="0" baseline="0" noProof="0">
              <a:ln>
                <a:noFill/>
              </a:ln>
              <a:solidFill>
                <a:schemeClr val="tx2">
                  <a:lumMod val="76000"/>
                </a:schemeClr>
              </a:solidFill>
              <a:effectLst/>
              <a:uLnTx/>
              <a:uFillTx/>
            </a:endParaRPr>
          </a:p>
          <a:p>
            <a:pPr marL="0" indent="-61595">
              <a:spcBef>
                <a:spcPts val="0"/>
              </a:spcBef>
              <a:spcAft>
                <a:spcPts val="300"/>
              </a:spcAft>
              <a:buFont typeface="Arial" panose="020B0604020202020204" pitchFamily="34" charset="0"/>
              <a:buNone/>
              <a:defRPr/>
            </a:pPr>
            <a:endParaRPr lang="en-US" sz="2000">
              <a:solidFill>
                <a:srgbClr val="1F497D"/>
              </a:solidFill>
            </a:endParaRPr>
          </a:p>
          <a:p>
            <a:pPr marL="342900" lvl="1" indent="0">
              <a:spcBef>
                <a:spcPts val="0"/>
              </a:spcBef>
              <a:spcAft>
                <a:spcPts val="1200"/>
              </a:spcAft>
              <a:buNone/>
              <a:defRPr/>
            </a:pPr>
            <a:endParaRPr lang="en-US" sz="1600">
              <a:solidFill>
                <a:srgbClr val="1F497D"/>
              </a:solidFill>
            </a:endParaRPr>
          </a:p>
        </p:txBody>
      </p:sp>
      <p:pic>
        <p:nvPicPr>
          <p:cNvPr id="40" name="Picture 39">
            <a:extLst>
              <a:ext uri="{FF2B5EF4-FFF2-40B4-BE49-F238E27FC236}">
                <a16:creationId xmlns:a16="http://schemas.microsoft.com/office/drawing/2014/main" id="{3D2A6E95-EEDB-8635-F7FD-EDF51E9EEAA7}"/>
              </a:ext>
            </a:extLst>
          </p:cNvPr>
          <p:cNvPicPr>
            <a:picLocks noChangeAspect="1"/>
          </p:cNvPicPr>
          <p:nvPr/>
        </p:nvPicPr>
        <p:blipFill>
          <a:blip r:embed="rId2"/>
          <a:stretch>
            <a:fillRect/>
          </a:stretch>
        </p:blipFill>
        <p:spPr>
          <a:xfrm>
            <a:off x="7750242" y="1384993"/>
            <a:ext cx="4445633" cy="4170504"/>
          </a:xfrm>
          <a:prstGeom prst="rect">
            <a:avLst/>
          </a:prstGeom>
        </p:spPr>
      </p:pic>
    </p:spTree>
    <p:extLst>
      <p:ext uri="{BB962C8B-B14F-4D97-AF65-F5344CB8AC3E}">
        <p14:creationId xmlns:p14="http://schemas.microsoft.com/office/powerpoint/2010/main" val="4138375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32E42-D5E6-CB67-9562-3730800A2B34}"/>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07DD84A-BBC2-8492-0B71-5F02EFDD3419}"/>
              </a:ext>
            </a:extLst>
          </p:cNvPr>
          <p:cNvSpPr>
            <a:spLocks noGrp="1"/>
          </p:cNvSpPr>
          <p:nvPr>
            <p:ph type="body" sz="quarter" idx="10"/>
          </p:nvPr>
        </p:nvSpPr>
        <p:spPr>
          <a:xfrm>
            <a:off x="899163" y="1758246"/>
            <a:ext cx="5196837" cy="4592638"/>
          </a:xfrm>
        </p:spPr>
        <p:txBody>
          <a:bodyPr/>
          <a:lstStyle/>
          <a:p>
            <a:pPr marL="0" indent="0">
              <a:buNone/>
            </a:pPr>
            <a:r>
              <a:rPr lang="en-US" sz="2400" u="sng" dirty="0">
                <a:latin typeface="Franklin Gothic Demi Cond" panose="020B0706030402020204" pitchFamily="34" charset="0"/>
              </a:rPr>
              <a:t>Vision</a:t>
            </a:r>
          </a:p>
          <a:p>
            <a:pPr marL="0" indent="0">
              <a:buNone/>
            </a:pPr>
            <a:r>
              <a:rPr lang="en-US" sz="1800" b="0" i="0" dirty="0">
                <a:solidFill>
                  <a:srgbClr val="000000"/>
                </a:solidFill>
                <a:effectLst/>
                <a:latin typeface="Aptos" panose="020B0004020202020204" pitchFamily="34" charset="0"/>
              </a:rPr>
              <a:t>A modern data ecosystem that empowers public health professionals, policymakers, and community members with accurate, accessible, and actionable data—fostering a healthier and more equitable North Carolina. </a:t>
            </a:r>
            <a:endParaRPr lang="en-US" dirty="0"/>
          </a:p>
          <a:p>
            <a:pPr marL="0" indent="0">
              <a:buNone/>
            </a:pPr>
            <a:endParaRPr lang="en-US" dirty="0"/>
          </a:p>
          <a:p>
            <a:pPr marL="0" indent="0">
              <a:buNone/>
            </a:pPr>
            <a:endParaRPr lang="en-US" dirty="0"/>
          </a:p>
        </p:txBody>
      </p:sp>
      <p:sp>
        <p:nvSpPr>
          <p:cNvPr id="3" name="Text Placeholder 2">
            <a:extLst>
              <a:ext uri="{FF2B5EF4-FFF2-40B4-BE49-F238E27FC236}">
                <a16:creationId xmlns:a16="http://schemas.microsoft.com/office/drawing/2014/main" id="{A181A31D-64D9-6ACD-B3CF-622E73570D08}"/>
              </a:ext>
            </a:extLst>
          </p:cNvPr>
          <p:cNvSpPr>
            <a:spLocks noGrp="1"/>
          </p:cNvSpPr>
          <p:nvPr>
            <p:ph type="body" sz="quarter" idx="11"/>
          </p:nvPr>
        </p:nvSpPr>
        <p:spPr>
          <a:xfrm>
            <a:off x="547395" y="6476376"/>
            <a:ext cx="10656007" cy="330200"/>
          </a:xfrm>
        </p:spPr>
        <p:txBody>
          <a:bodyPr/>
          <a:lstStyle/>
          <a:p>
            <a:r>
              <a:rPr lang="en-US" dirty="0"/>
              <a:t>Extracted from V2 DPH DM Strategic Plan</a:t>
            </a:r>
          </a:p>
        </p:txBody>
      </p:sp>
      <p:sp>
        <p:nvSpPr>
          <p:cNvPr id="4" name="Title 3">
            <a:extLst>
              <a:ext uri="{FF2B5EF4-FFF2-40B4-BE49-F238E27FC236}">
                <a16:creationId xmlns:a16="http://schemas.microsoft.com/office/drawing/2014/main" id="{D3E1B438-BACF-CE6C-B33F-FBB5C9190331}"/>
              </a:ext>
            </a:extLst>
          </p:cNvPr>
          <p:cNvSpPr>
            <a:spLocks noGrp="1"/>
          </p:cNvSpPr>
          <p:nvPr>
            <p:ph type="title"/>
          </p:nvPr>
        </p:nvSpPr>
        <p:spPr/>
        <p:txBody>
          <a:bodyPr/>
          <a:lstStyle/>
          <a:p>
            <a:r>
              <a:rPr lang="en-US" dirty="0"/>
              <a:t>Data Modernization Plan Vision and Mission</a:t>
            </a:r>
          </a:p>
        </p:txBody>
      </p:sp>
      <p:sp>
        <p:nvSpPr>
          <p:cNvPr id="9" name="TextBox 8">
            <a:extLst>
              <a:ext uri="{FF2B5EF4-FFF2-40B4-BE49-F238E27FC236}">
                <a16:creationId xmlns:a16="http://schemas.microsoft.com/office/drawing/2014/main" id="{4EC4591F-8C19-626B-337D-6371EDB3A1B3}"/>
              </a:ext>
            </a:extLst>
          </p:cNvPr>
          <p:cNvSpPr txBox="1"/>
          <p:nvPr/>
        </p:nvSpPr>
        <p:spPr>
          <a:xfrm>
            <a:off x="6904652" y="1758246"/>
            <a:ext cx="4618653" cy="2339102"/>
          </a:xfrm>
          <a:prstGeom prst="rect">
            <a:avLst/>
          </a:prstGeom>
          <a:noFill/>
        </p:spPr>
        <p:txBody>
          <a:bodyPr wrap="square" rtlCol="0">
            <a:spAutoFit/>
          </a:bodyPr>
          <a:lstStyle/>
          <a:p>
            <a:r>
              <a:rPr lang="en-US" sz="2400" b="1" u="sng" dirty="0">
                <a:latin typeface="Franklin Gothic Demi Cond" panose="020B0706030402020204" pitchFamily="34" charset="0"/>
              </a:rPr>
              <a:t>Mission</a:t>
            </a:r>
          </a:p>
          <a:p>
            <a:br>
              <a:rPr lang="en-US" sz="1400" b="0" i="0" dirty="0">
                <a:solidFill>
                  <a:srgbClr val="000000"/>
                </a:solidFill>
                <a:effectLst/>
                <a:latin typeface="Aptos" panose="020B0004020202020204" pitchFamily="34" charset="0"/>
              </a:rPr>
            </a:br>
            <a:r>
              <a:rPr lang="en-US" sz="1800" b="0" i="0" dirty="0">
                <a:solidFill>
                  <a:srgbClr val="000000"/>
                </a:solidFill>
                <a:effectLst/>
                <a:latin typeface="Aptos" panose="020B0004020202020204" pitchFamily="34" charset="0"/>
              </a:rPr>
              <a:t>To advance North Carolina's public health data capabilities through secure, interoperable infrastructure that enables informed, timely decision-making to safeguard the health of all North Carolinians. </a:t>
            </a:r>
            <a:endParaRPr lang="en-US" sz="2800" b="1" dirty="0">
              <a:latin typeface="Franklin Gothic Book" panose="020B0503020102020204" pitchFamily="34" charset="0"/>
            </a:endParaRPr>
          </a:p>
        </p:txBody>
      </p:sp>
    </p:spTree>
    <p:extLst>
      <p:ext uri="{BB962C8B-B14F-4D97-AF65-F5344CB8AC3E}">
        <p14:creationId xmlns:p14="http://schemas.microsoft.com/office/powerpoint/2010/main" val="2813892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holding a sign&#10;&#10;AI-generated content may be incorrect.">
            <a:extLst>
              <a:ext uri="{FF2B5EF4-FFF2-40B4-BE49-F238E27FC236}">
                <a16:creationId xmlns:a16="http://schemas.microsoft.com/office/drawing/2014/main" id="{E2C67490-A5B3-001A-4B1E-4DE69F49A33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22916" y="643466"/>
            <a:ext cx="8346167" cy="5571067"/>
          </a:xfrm>
          <a:prstGeom prst="rect">
            <a:avLst/>
          </a:prstGeom>
        </p:spPr>
      </p:pic>
    </p:spTree>
    <p:extLst>
      <p:ext uri="{BB962C8B-B14F-4D97-AF65-F5344CB8AC3E}">
        <p14:creationId xmlns:p14="http://schemas.microsoft.com/office/powerpoint/2010/main" val="3480885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62795-4F88-276D-B3F5-2FE0AD668E0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9D1755EC-0708-D3FB-A591-9929D4A2EEEB}"/>
              </a:ext>
            </a:extLst>
          </p:cNvPr>
          <p:cNvSpPr>
            <a:spLocks noGrp="1"/>
          </p:cNvSpPr>
          <p:nvPr>
            <p:ph type="body" sz="quarter" idx="11"/>
          </p:nvPr>
        </p:nvSpPr>
        <p:spPr>
          <a:xfrm>
            <a:off x="547395" y="6476376"/>
            <a:ext cx="10656007" cy="330200"/>
          </a:xfrm>
        </p:spPr>
        <p:txBody>
          <a:bodyPr/>
          <a:lstStyle/>
          <a:p>
            <a:r>
              <a:rPr lang="en-US" dirty="0"/>
              <a:t>Extracted from V2 DPH DM Strategic Plan</a:t>
            </a:r>
          </a:p>
        </p:txBody>
      </p:sp>
      <p:sp>
        <p:nvSpPr>
          <p:cNvPr id="4" name="Title 3">
            <a:extLst>
              <a:ext uri="{FF2B5EF4-FFF2-40B4-BE49-F238E27FC236}">
                <a16:creationId xmlns:a16="http://schemas.microsoft.com/office/drawing/2014/main" id="{4CD84B46-2E4B-CD28-E614-BCCE6A8F54AE}"/>
              </a:ext>
            </a:extLst>
          </p:cNvPr>
          <p:cNvSpPr>
            <a:spLocks noGrp="1"/>
          </p:cNvSpPr>
          <p:nvPr>
            <p:ph type="title"/>
          </p:nvPr>
        </p:nvSpPr>
        <p:spPr>
          <a:xfrm>
            <a:off x="547395" y="703059"/>
            <a:ext cx="10809455" cy="548640"/>
          </a:xfrm>
        </p:spPr>
        <p:txBody>
          <a:bodyPr/>
          <a:lstStyle/>
          <a:p>
            <a:r>
              <a:rPr lang="en-US" dirty="0"/>
              <a:t>Data Modernization Goals and Objectives</a:t>
            </a:r>
          </a:p>
        </p:txBody>
      </p:sp>
      <p:sp>
        <p:nvSpPr>
          <p:cNvPr id="7" name="TextBox 6">
            <a:extLst>
              <a:ext uri="{FF2B5EF4-FFF2-40B4-BE49-F238E27FC236}">
                <a16:creationId xmlns:a16="http://schemas.microsoft.com/office/drawing/2014/main" id="{F0A945BE-881A-0FA8-DF58-56229A3B9FC6}"/>
              </a:ext>
            </a:extLst>
          </p:cNvPr>
          <p:cNvSpPr txBox="1"/>
          <p:nvPr/>
        </p:nvSpPr>
        <p:spPr>
          <a:xfrm>
            <a:off x="547395" y="1305730"/>
            <a:ext cx="11022564" cy="4893647"/>
          </a:xfrm>
          <a:prstGeom prst="rect">
            <a:avLst/>
          </a:prstGeom>
          <a:noFill/>
        </p:spPr>
        <p:txBody>
          <a:bodyPr wrap="square" rtlCol="0">
            <a:spAutoFit/>
          </a:bodyPr>
          <a:lstStyle/>
          <a:p>
            <a:r>
              <a:rPr lang="en-US" sz="2400" b="1" u="sng" dirty="0">
                <a:latin typeface="Franklin Gothic Demi Cond" panose="020B0706030402020204" pitchFamily="34" charset="0"/>
              </a:rPr>
              <a:t>Goals/Objectives (Draft)</a:t>
            </a:r>
            <a:br>
              <a:rPr lang="en-US" sz="2400" b="1" u="sng" dirty="0">
                <a:latin typeface="Franklin Gothic Demi Cond" panose="020B0706030402020204" pitchFamily="34" charset="0"/>
              </a:rPr>
            </a:br>
            <a:r>
              <a:rPr lang="en-US" b="1" dirty="0">
                <a:latin typeface="Aptos" panose="020B0004020202020204" pitchFamily="34" charset="0"/>
              </a:rPr>
              <a:t>Goal 1: Connect and Integrate Key Public Health Data</a:t>
            </a:r>
            <a:br>
              <a:rPr lang="en-US" b="1" dirty="0">
                <a:latin typeface="Aptos" panose="020B0004020202020204" pitchFamily="34" charset="0"/>
              </a:rPr>
            </a:br>
            <a:r>
              <a:rPr lang="en-US" b="1" dirty="0">
                <a:latin typeface="Aptos" panose="020B0004020202020204" pitchFamily="34" charset="0"/>
              </a:rPr>
              <a:t>Objective: </a:t>
            </a:r>
            <a:r>
              <a:rPr lang="en-US" dirty="0">
                <a:latin typeface="Aptos" panose="020B0004020202020204" pitchFamily="34" charset="0"/>
              </a:rPr>
              <a:t>Make it easier to combine and share important public health data. </a:t>
            </a:r>
            <a:br>
              <a:rPr lang="en-US" dirty="0">
                <a:latin typeface="Aptos" panose="020B0004020202020204" pitchFamily="34" charset="0"/>
              </a:rPr>
            </a:br>
            <a:br>
              <a:rPr lang="en-US" b="1" dirty="0">
                <a:latin typeface="Aptos" panose="020B0004020202020204" pitchFamily="34" charset="0"/>
              </a:rPr>
            </a:br>
            <a:r>
              <a:rPr lang="en-US" b="1" dirty="0">
                <a:latin typeface="Aptos" panose="020B0004020202020204" pitchFamily="34" charset="0"/>
              </a:rPr>
              <a:t>Goal 2: Make Data Easy to Access and Use</a:t>
            </a:r>
            <a:br>
              <a:rPr lang="en-US" b="1" dirty="0">
                <a:latin typeface="Aptos" panose="020B0004020202020204" pitchFamily="34" charset="0"/>
              </a:rPr>
            </a:br>
            <a:r>
              <a:rPr lang="en-US" b="1" dirty="0">
                <a:latin typeface="Aptos" panose="020B0004020202020204" pitchFamily="34" charset="0"/>
              </a:rPr>
              <a:t>Objective: </a:t>
            </a:r>
            <a:r>
              <a:rPr lang="en-US" dirty="0">
                <a:latin typeface="Aptos" panose="020B0004020202020204" pitchFamily="34" charset="0"/>
              </a:rPr>
              <a:t>Create a user-friendly platform that allows health professionals and community partners to easily find and use public health data. </a:t>
            </a:r>
            <a:br>
              <a:rPr lang="en-US" dirty="0">
                <a:latin typeface="Aptos" panose="020B0004020202020204" pitchFamily="34" charset="0"/>
              </a:rPr>
            </a:br>
            <a:br>
              <a:rPr lang="en-US" dirty="0">
                <a:latin typeface="Aptos" panose="020B0004020202020204" pitchFamily="34" charset="0"/>
              </a:rPr>
            </a:br>
            <a:r>
              <a:rPr lang="en-US" b="1" dirty="0">
                <a:latin typeface="Aptos" panose="020B0004020202020204" pitchFamily="34" charset="0"/>
              </a:rPr>
              <a:t>Goal 3: Support Data-Driven Public Health Decisions</a:t>
            </a:r>
            <a:br>
              <a:rPr lang="en-US" b="1" dirty="0">
                <a:latin typeface="Aptos" panose="020B0004020202020204" pitchFamily="34" charset="0"/>
              </a:rPr>
            </a:br>
            <a:r>
              <a:rPr lang="en-US" b="1" dirty="0">
                <a:latin typeface="Aptos" panose="020B0004020202020204" pitchFamily="34" charset="0"/>
              </a:rPr>
              <a:t>Objective: </a:t>
            </a:r>
            <a:r>
              <a:rPr lang="en-US" dirty="0">
                <a:latin typeface="Aptos" panose="020B0004020202020204" pitchFamily="34" charset="0"/>
              </a:rPr>
              <a:t>Use integrated data to help public health professionals make informed and timely decisions. </a:t>
            </a:r>
            <a:br>
              <a:rPr lang="en-US" dirty="0">
                <a:latin typeface="Aptos" panose="020B0004020202020204" pitchFamily="34" charset="0"/>
              </a:rPr>
            </a:br>
            <a:br>
              <a:rPr lang="en-US" dirty="0">
                <a:latin typeface="Aptos" panose="020B0004020202020204" pitchFamily="34" charset="0"/>
              </a:rPr>
            </a:br>
            <a:r>
              <a:rPr lang="en-US" b="1" dirty="0">
                <a:latin typeface="Aptos" panose="020B0004020202020204" pitchFamily="34" charset="0"/>
              </a:rPr>
              <a:t>Goal 4: Build Strong and Sustainable Data Infrastructure</a:t>
            </a:r>
            <a:br>
              <a:rPr lang="en-US" b="1" dirty="0">
                <a:latin typeface="Aptos" panose="020B0004020202020204" pitchFamily="34" charset="0"/>
              </a:rPr>
            </a:br>
            <a:r>
              <a:rPr lang="en-US" b="1" dirty="0">
                <a:latin typeface="Aptos" panose="020B0004020202020204" pitchFamily="34" charset="0"/>
              </a:rPr>
              <a:t>Objective: </a:t>
            </a:r>
            <a:r>
              <a:rPr lang="en-US" dirty="0">
                <a:latin typeface="Aptos" panose="020B0004020202020204" pitchFamily="34" charset="0"/>
              </a:rPr>
              <a:t>Establish a reliable and scalable system to support current and future data integration needs. </a:t>
            </a:r>
            <a:br>
              <a:rPr lang="en-US" dirty="0">
                <a:latin typeface="Aptos" panose="020B0004020202020204" pitchFamily="34" charset="0"/>
              </a:rPr>
            </a:br>
            <a:br>
              <a:rPr lang="en-US" b="1" dirty="0">
                <a:latin typeface="Aptos" panose="020B0004020202020204" pitchFamily="34" charset="0"/>
              </a:rPr>
            </a:br>
            <a:r>
              <a:rPr lang="en-US" b="1" dirty="0">
                <a:latin typeface="Aptos" panose="020B0004020202020204" pitchFamily="34" charset="0"/>
              </a:rPr>
              <a:t>Goal 5: Ensure Transparent and Secure Data Management</a:t>
            </a:r>
            <a:br>
              <a:rPr lang="en-US" b="1" dirty="0">
                <a:latin typeface="Aptos" panose="020B0004020202020204" pitchFamily="34" charset="0"/>
              </a:rPr>
            </a:br>
            <a:r>
              <a:rPr lang="en-US" b="1" dirty="0">
                <a:latin typeface="Aptos" panose="020B0004020202020204" pitchFamily="34" charset="0"/>
              </a:rPr>
              <a:t>Objective: </a:t>
            </a:r>
            <a:r>
              <a:rPr lang="en-US" dirty="0">
                <a:latin typeface="Aptos" panose="020B0004020202020204" pitchFamily="34" charset="0"/>
              </a:rPr>
              <a:t>Maintain clear, secure, and legally compliant practices for managing and sharing public health data.</a:t>
            </a:r>
          </a:p>
        </p:txBody>
      </p:sp>
    </p:spTree>
    <p:extLst>
      <p:ext uri="{BB962C8B-B14F-4D97-AF65-F5344CB8AC3E}">
        <p14:creationId xmlns:p14="http://schemas.microsoft.com/office/powerpoint/2010/main" val="3834886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708121-15B6-EDB3-3B6E-B17658E2B1AD}"/>
              </a:ext>
            </a:extLst>
          </p:cNvPr>
          <p:cNvSpPr>
            <a:spLocks noGrp="1"/>
          </p:cNvSpPr>
          <p:nvPr>
            <p:ph type="body" sz="quarter" idx="10"/>
          </p:nvPr>
        </p:nvSpPr>
        <p:spPr/>
        <p:txBody>
          <a:bodyPr/>
          <a:lstStyle/>
          <a:p>
            <a:r>
              <a:rPr lang="en-US" dirty="0"/>
              <a:t>How do you see your priorities in this goal?</a:t>
            </a:r>
          </a:p>
          <a:p>
            <a:r>
              <a:rPr lang="en-US" dirty="0"/>
              <a:t>What do you need for us to move forward together in this?</a:t>
            </a:r>
          </a:p>
          <a:p>
            <a:endParaRPr lang="en-US" dirty="0"/>
          </a:p>
          <a:p>
            <a:endParaRPr lang="en-US" dirty="0"/>
          </a:p>
          <a:p>
            <a:endParaRPr lang="en-US" dirty="0"/>
          </a:p>
          <a:p>
            <a:endParaRPr lang="en-US" dirty="0"/>
          </a:p>
        </p:txBody>
      </p:sp>
      <p:sp>
        <p:nvSpPr>
          <p:cNvPr id="3" name="Text Placeholder 2">
            <a:extLst>
              <a:ext uri="{FF2B5EF4-FFF2-40B4-BE49-F238E27FC236}">
                <a16:creationId xmlns:a16="http://schemas.microsoft.com/office/drawing/2014/main" id="{49FA3D14-A018-0BAB-BCCC-8C04443281D2}"/>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52C58F94-AF35-CDC1-0DE4-717AE3424105}"/>
              </a:ext>
            </a:extLst>
          </p:cNvPr>
          <p:cNvSpPr>
            <a:spLocks noGrp="1"/>
          </p:cNvSpPr>
          <p:nvPr>
            <p:ph type="title"/>
          </p:nvPr>
        </p:nvSpPr>
        <p:spPr/>
        <p:txBody>
          <a:bodyPr/>
          <a:lstStyle/>
          <a:p>
            <a:r>
              <a:rPr lang="en-US" dirty="0"/>
              <a:t>Goals/Objectives</a:t>
            </a:r>
          </a:p>
        </p:txBody>
      </p:sp>
      <p:pic>
        <p:nvPicPr>
          <p:cNvPr id="6" name="Picture 5">
            <a:extLst>
              <a:ext uri="{FF2B5EF4-FFF2-40B4-BE49-F238E27FC236}">
                <a16:creationId xmlns:a16="http://schemas.microsoft.com/office/drawing/2014/main" id="{0963B6CA-012E-8C85-44E6-3FC8E14490DE}"/>
              </a:ext>
            </a:extLst>
          </p:cNvPr>
          <p:cNvPicPr>
            <a:picLocks noChangeAspect="1"/>
          </p:cNvPicPr>
          <p:nvPr/>
        </p:nvPicPr>
        <p:blipFill>
          <a:blip r:embed="rId2"/>
          <a:stretch>
            <a:fillRect/>
          </a:stretch>
        </p:blipFill>
        <p:spPr>
          <a:xfrm>
            <a:off x="2645713" y="2561618"/>
            <a:ext cx="6757352" cy="3406507"/>
          </a:xfrm>
          <a:prstGeom prst="rect">
            <a:avLst/>
          </a:prstGeom>
        </p:spPr>
      </p:pic>
    </p:spTree>
    <p:extLst>
      <p:ext uri="{BB962C8B-B14F-4D97-AF65-F5344CB8AC3E}">
        <p14:creationId xmlns:p14="http://schemas.microsoft.com/office/powerpoint/2010/main" val="650204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A43AD6-C491-DAAA-D8FE-55C8644B963E}"/>
              </a:ext>
            </a:extLst>
          </p:cNvPr>
          <p:cNvSpPr>
            <a:spLocks noGrp="1"/>
          </p:cNvSpPr>
          <p:nvPr>
            <p:ph type="body" sz="quarter" idx="11"/>
          </p:nvPr>
        </p:nvSpPr>
        <p:spPr/>
        <p:txBody>
          <a:bodyPr/>
          <a:lstStyle/>
          <a:p>
            <a:endParaRPr lang="en-US"/>
          </a:p>
        </p:txBody>
      </p:sp>
      <p:pic>
        <p:nvPicPr>
          <p:cNvPr id="4" name="Picture 3">
            <a:extLst>
              <a:ext uri="{FF2B5EF4-FFF2-40B4-BE49-F238E27FC236}">
                <a16:creationId xmlns:a16="http://schemas.microsoft.com/office/drawing/2014/main" id="{9B2764D7-7107-EB3E-BF50-A290E8F948C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77730" y="1104623"/>
            <a:ext cx="6951406" cy="4648753"/>
          </a:xfrm>
          <a:prstGeom prst="rect">
            <a:avLst/>
          </a:prstGeom>
        </p:spPr>
      </p:pic>
    </p:spTree>
    <p:extLst>
      <p:ext uri="{BB962C8B-B14F-4D97-AF65-F5344CB8AC3E}">
        <p14:creationId xmlns:p14="http://schemas.microsoft.com/office/powerpoint/2010/main" val="10926728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7FC4F-8E14-C6FE-0FB8-A3E153683254}"/>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6EB68286-58EA-E183-D1C8-9323A1A06499}"/>
              </a:ext>
            </a:extLst>
          </p:cNvPr>
          <p:cNvSpPr>
            <a:spLocks noGrp="1"/>
          </p:cNvSpPr>
          <p:nvPr>
            <p:ph type="body" sz="quarter" idx="11"/>
          </p:nvPr>
        </p:nvSpPr>
        <p:spPr/>
        <p:txBody>
          <a:bodyPr/>
          <a:lstStyle/>
          <a:p>
            <a:endParaRPr lang="en-US"/>
          </a:p>
        </p:txBody>
      </p:sp>
      <p:sp>
        <p:nvSpPr>
          <p:cNvPr id="4" name="Title 3">
            <a:extLst>
              <a:ext uri="{FF2B5EF4-FFF2-40B4-BE49-F238E27FC236}">
                <a16:creationId xmlns:a16="http://schemas.microsoft.com/office/drawing/2014/main" id="{1147333C-E446-4A38-6FE3-EAFED3468A6C}"/>
              </a:ext>
            </a:extLst>
          </p:cNvPr>
          <p:cNvSpPr>
            <a:spLocks noGrp="1"/>
          </p:cNvSpPr>
          <p:nvPr>
            <p:ph type="title"/>
          </p:nvPr>
        </p:nvSpPr>
        <p:spPr/>
        <p:txBody>
          <a:bodyPr/>
          <a:lstStyle/>
          <a:p>
            <a:r>
              <a:rPr lang="en-US"/>
              <a:t>Appendix</a:t>
            </a:r>
          </a:p>
        </p:txBody>
      </p:sp>
    </p:spTree>
    <p:extLst>
      <p:ext uri="{BB962C8B-B14F-4D97-AF65-F5344CB8AC3E}">
        <p14:creationId xmlns:p14="http://schemas.microsoft.com/office/powerpoint/2010/main" val="1825624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AA94A6-48F5-0D4A-3218-81328D149D41}"/>
              </a:ext>
            </a:extLst>
          </p:cNvPr>
          <p:cNvSpPr>
            <a:spLocks noGrp="1"/>
          </p:cNvSpPr>
          <p:nvPr>
            <p:ph type="title"/>
          </p:nvPr>
        </p:nvSpPr>
        <p:spPr>
          <a:xfrm>
            <a:off x="469954" y="543241"/>
            <a:ext cx="10810756" cy="548640"/>
          </a:xfrm>
        </p:spPr>
        <p:txBody>
          <a:bodyPr/>
          <a:lstStyle/>
          <a:p>
            <a:r>
              <a:rPr lang="en-US" dirty="0"/>
              <a:t>Data Office &amp; Modernization High Level Updates (July 2025)</a:t>
            </a:r>
          </a:p>
        </p:txBody>
      </p:sp>
      <p:sp>
        <p:nvSpPr>
          <p:cNvPr id="7" name="TextBox 6">
            <a:extLst>
              <a:ext uri="{FF2B5EF4-FFF2-40B4-BE49-F238E27FC236}">
                <a16:creationId xmlns:a16="http://schemas.microsoft.com/office/drawing/2014/main" id="{0A286BF4-733A-9937-9C41-BCA9B027F2A4}"/>
              </a:ext>
            </a:extLst>
          </p:cNvPr>
          <p:cNvSpPr txBox="1"/>
          <p:nvPr/>
        </p:nvSpPr>
        <p:spPr>
          <a:xfrm>
            <a:off x="469955" y="1132680"/>
            <a:ext cx="10978708" cy="5601533"/>
          </a:xfrm>
          <a:prstGeom prst="rect">
            <a:avLst/>
          </a:prstGeom>
          <a:noFill/>
        </p:spPr>
        <p:txBody>
          <a:bodyPr wrap="square" rtlCol="0">
            <a:spAutoFit/>
          </a:bodyPr>
          <a:lstStyle/>
          <a:p>
            <a:pPr marL="285750" indent="-285750">
              <a:buFont typeface="Arial" panose="020B0604020202020204" pitchFamily="34" charset="0"/>
              <a:buChar char="•"/>
            </a:pPr>
            <a:r>
              <a:rPr lang="en-US" sz="2200" dirty="0">
                <a:latin typeface="Franklin Gothic Book" panose="020B0503020102020204" pitchFamily="34" charset="0"/>
              </a:rPr>
              <a:t>Enterprise Data System/Data Lake - POV nearing completion and identifying additional use cases</a:t>
            </a:r>
          </a:p>
          <a:p>
            <a:pPr marL="742950" lvl="1" indent="-285750">
              <a:buFont typeface="Arial" panose="020B0604020202020204" pitchFamily="34" charset="0"/>
              <a:buChar char="•"/>
            </a:pPr>
            <a:r>
              <a:rPr lang="en-US" sz="2200" dirty="0">
                <a:latin typeface="Franklin Gothic Book" panose="020B0503020102020204" pitchFamily="34" charset="0"/>
              </a:rPr>
              <a:t>Sharing a demo of POV in July</a:t>
            </a:r>
          </a:p>
          <a:p>
            <a:pPr marL="285750" indent="-285750">
              <a:buFont typeface="Arial" panose="020B0604020202020204" pitchFamily="34" charset="0"/>
              <a:buChar char="•"/>
            </a:pPr>
            <a:r>
              <a:rPr lang="en-US" sz="2200" dirty="0">
                <a:latin typeface="Franklin Gothic Book" panose="020B0503020102020204" pitchFamily="34" charset="0"/>
              </a:rPr>
              <a:t>Workforce Development </a:t>
            </a:r>
          </a:p>
          <a:p>
            <a:pPr marL="742950" lvl="1" indent="-285750">
              <a:buFont typeface="Arial" panose="020B0604020202020204" pitchFamily="34" charset="0"/>
              <a:buChar char="•"/>
            </a:pPr>
            <a:r>
              <a:rPr lang="en-US" sz="2200" dirty="0">
                <a:latin typeface="Franklin Gothic Book" panose="020B0503020102020204" pitchFamily="34" charset="0"/>
              </a:rPr>
              <a:t>Lunch and learn series in planning phase</a:t>
            </a:r>
          </a:p>
          <a:p>
            <a:pPr marL="742950" lvl="1" indent="-285750">
              <a:buFont typeface="Arial" panose="020B0604020202020204" pitchFamily="34" charset="0"/>
              <a:buChar char="•"/>
            </a:pPr>
            <a:r>
              <a:rPr lang="en-US" sz="2200" dirty="0">
                <a:latin typeface="Franklin Gothic Book" panose="020B0503020102020204" pitchFamily="34" charset="0"/>
              </a:rPr>
              <a:t>Two DM workshops in planning phase </a:t>
            </a:r>
          </a:p>
          <a:p>
            <a:pPr marL="285750" indent="-285750">
              <a:buFont typeface="Arial" panose="020B0604020202020204" pitchFamily="34" charset="0"/>
              <a:buChar char="•"/>
            </a:pPr>
            <a:r>
              <a:rPr lang="en-US" sz="2200" dirty="0">
                <a:latin typeface="Franklin Gothic Book" panose="020B0503020102020204" pitchFamily="34" charset="0"/>
              </a:rPr>
              <a:t>Communications Plan </a:t>
            </a:r>
          </a:p>
          <a:p>
            <a:pPr marL="742950" lvl="1" indent="-285750">
              <a:buFont typeface="Arial" panose="020B0604020202020204" pitchFamily="34" charset="0"/>
              <a:buChar char="•"/>
            </a:pPr>
            <a:r>
              <a:rPr lang="en-US" sz="2200" dirty="0">
                <a:latin typeface="Franklin Gothic Book" panose="020B0503020102020204" pitchFamily="34" charset="0"/>
              </a:rPr>
              <a:t>Proposal received from </a:t>
            </a:r>
            <a:r>
              <a:rPr lang="en-US" sz="2200" dirty="0" err="1">
                <a:latin typeface="Franklin Gothic Book" panose="020B0503020102020204" pitchFamily="34" charset="0"/>
              </a:rPr>
              <a:t>Neimand</a:t>
            </a:r>
            <a:r>
              <a:rPr lang="en-US" sz="2200" dirty="0">
                <a:latin typeface="Franklin Gothic Book" panose="020B0503020102020204" pitchFamily="34" charset="0"/>
              </a:rPr>
              <a:t> Collaborative </a:t>
            </a:r>
          </a:p>
          <a:p>
            <a:pPr marL="742950" lvl="1" indent="-285750">
              <a:buFont typeface="Arial" panose="020B0604020202020204" pitchFamily="34" charset="0"/>
              <a:buChar char="•"/>
            </a:pPr>
            <a:r>
              <a:rPr lang="en-US" sz="2200" dirty="0">
                <a:latin typeface="Franklin Gothic Book" panose="020B0503020102020204" pitchFamily="34" charset="0"/>
              </a:rPr>
              <a:t>SharePoint site development</a:t>
            </a:r>
          </a:p>
          <a:p>
            <a:pPr marL="285750" indent="-285750">
              <a:buFont typeface="Arial" panose="020B0604020202020204" pitchFamily="34" charset="0"/>
              <a:buChar char="•"/>
            </a:pPr>
            <a:r>
              <a:rPr lang="en-US" sz="2200" dirty="0">
                <a:latin typeface="Franklin Gothic Book" panose="020B0503020102020204" pitchFamily="34" charset="0"/>
              </a:rPr>
              <a:t>Staff recruitment – 3rd round interviews for Data Analyst and Informatics Specialist</a:t>
            </a:r>
          </a:p>
          <a:p>
            <a:pPr marL="285750" indent="-285750">
              <a:buFont typeface="Arial" panose="020B0604020202020204" pitchFamily="34" charset="0"/>
              <a:buChar char="•"/>
            </a:pPr>
            <a:r>
              <a:rPr lang="en-US" sz="2200" dirty="0">
                <a:latin typeface="Franklin Gothic Book" panose="020B0503020102020204" pitchFamily="34" charset="0"/>
              </a:rPr>
              <a:t>Data Governance Council – </a:t>
            </a:r>
            <a:r>
              <a:rPr lang="en-US" sz="2200">
                <a:latin typeface="Franklin Gothic Book" panose="020B0503020102020204" pitchFamily="34" charset="0"/>
              </a:rPr>
              <a:t>planning phase</a:t>
            </a:r>
            <a:endParaRPr lang="en-US" sz="2200" dirty="0">
              <a:latin typeface="Franklin Gothic Book" panose="020B0503020102020204" pitchFamily="34" charset="0"/>
            </a:endParaRPr>
          </a:p>
          <a:p>
            <a:pPr marL="285750" indent="-285750">
              <a:buFont typeface="Arial" panose="020B0604020202020204" pitchFamily="34" charset="0"/>
              <a:buChar char="•"/>
            </a:pPr>
            <a:r>
              <a:rPr lang="en-US" sz="2200" dirty="0">
                <a:latin typeface="Franklin Gothic Book" panose="020B0503020102020204" pitchFamily="34" charset="0"/>
              </a:rPr>
              <a:t>Division wide assessment and Enterprise Data Catalogue</a:t>
            </a:r>
          </a:p>
          <a:p>
            <a:pPr marL="285750" indent="-285750">
              <a:buFont typeface="Arial" panose="020B0604020202020204" pitchFamily="34" charset="0"/>
              <a:buChar char="•"/>
            </a:pPr>
            <a:r>
              <a:rPr lang="en-US" sz="2200" dirty="0">
                <a:latin typeface="Franklin Gothic Book" panose="020B0503020102020204" pitchFamily="34" charset="0"/>
              </a:rPr>
              <a:t>Strategic Plan – Review process and timeline</a:t>
            </a:r>
            <a:br>
              <a:rPr lang="en-US" dirty="0">
                <a:latin typeface="Franklin Gothic Book" panose="020B0503020102020204" pitchFamily="34" charset="0"/>
              </a:rPr>
            </a:br>
            <a:endParaRPr lang="en-US" dirty="0">
              <a:latin typeface="Franklin Gothic Book" panose="020B0503020102020204" pitchFamily="34" charset="0"/>
            </a:endParaRPr>
          </a:p>
          <a:p>
            <a:pPr marL="285750" indent="-285750">
              <a:buFont typeface="Arial" panose="020B0604020202020204" pitchFamily="34" charset="0"/>
              <a:buChar char="•"/>
            </a:pPr>
            <a:endParaRPr lang="en-US" dirty="0">
              <a:latin typeface="Franklin Gothic Book" panose="020B0503020102020204" pitchFamily="34" charset="0"/>
            </a:endParaRPr>
          </a:p>
          <a:p>
            <a:endParaRPr lang="en-US" dirty="0">
              <a:latin typeface="Franklin Gothic Book" panose="020B0503020102020204" pitchFamily="34" charset="0"/>
            </a:endParaRPr>
          </a:p>
          <a:p>
            <a:endParaRPr lang="en-US" dirty="0"/>
          </a:p>
        </p:txBody>
      </p:sp>
    </p:spTree>
    <p:extLst>
      <p:ext uri="{BB962C8B-B14F-4D97-AF65-F5344CB8AC3E}">
        <p14:creationId xmlns:p14="http://schemas.microsoft.com/office/powerpoint/2010/main" val="40993342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BF64C3-7050-FA94-E9B0-FD322A0CE30C}"/>
              </a:ext>
            </a:extLst>
          </p:cNvPr>
          <p:cNvSpPr>
            <a:spLocks noGrp="1"/>
          </p:cNvSpPr>
          <p:nvPr>
            <p:ph type="body" sz="quarter" idx="10"/>
          </p:nvPr>
        </p:nvSpPr>
        <p:spPr>
          <a:xfrm>
            <a:off x="195824" y="1159910"/>
            <a:ext cx="10514189" cy="4937760"/>
          </a:xfrm>
        </p:spPr>
        <p:txBody>
          <a:bodyPr vert="horz" lIns="91440" tIns="45720" rIns="91440" bIns="45720" rtlCol="0" anchor="t">
            <a:noAutofit/>
          </a:bodyPr>
          <a:lstStyle/>
          <a:p>
            <a:r>
              <a:rPr lang="en-US" dirty="0">
                <a:latin typeface="Franklin Gothic Medium"/>
                <a:ea typeface="Calibri"/>
                <a:cs typeface="Calibri"/>
              </a:rPr>
              <a:t>ITGB Step 2 (in process by ITD)</a:t>
            </a:r>
          </a:p>
          <a:p>
            <a:r>
              <a:rPr lang="en-US" dirty="0">
                <a:ea typeface="Calibri"/>
                <a:cs typeface="Calibri"/>
              </a:rPr>
              <a:t>Proof of Value Effort</a:t>
            </a:r>
          </a:p>
          <a:p>
            <a:r>
              <a:rPr lang="en-US" dirty="0">
                <a:ea typeface="Calibri"/>
                <a:cs typeface="Calibri"/>
              </a:rPr>
              <a:t>Strategic Plan </a:t>
            </a:r>
          </a:p>
          <a:p>
            <a:r>
              <a:rPr lang="en-US" dirty="0">
                <a:ea typeface="Calibri"/>
                <a:cs typeface="Calibri"/>
              </a:rPr>
              <a:t>Communications Plan</a:t>
            </a:r>
          </a:p>
          <a:p>
            <a:r>
              <a:rPr lang="en-US" dirty="0">
                <a:ea typeface="Calibri"/>
                <a:cs typeface="Calibri"/>
              </a:rPr>
              <a:t>Discussion on implementation and sustainability</a:t>
            </a:r>
          </a:p>
          <a:p>
            <a:endParaRPr lang="en-US" dirty="0"/>
          </a:p>
          <a:p>
            <a:endParaRPr lang="en-US" dirty="0"/>
          </a:p>
        </p:txBody>
      </p:sp>
      <p:sp>
        <p:nvSpPr>
          <p:cNvPr id="3" name="Title 2">
            <a:extLst>
              <a:ext uri="{FF2B5EF4-FFF2-40B4-BE49-F238E27FC236}">
                <a16:creationId xmlns:a16="http://schemas.microsoft.com/office/drawing/2014/main" id="{B3020BCA-1B98-1FFE-9558-CFF3007D0D80}"/>
              </a:ext>
            </a:extLst>
          </p:cNvPr>
          <p:cNvSpPr>
            <a:spLocks noGrp="1"/>
          </p:cNvSpPr>
          <p:nvPr>
            <p:ph type="title"/>
          </p:nvPr>
        </p:nvSpPr>
        <p:spPr>
          <a:xfrm>
            <a:off x="126096" y="394570"/>
            <a:ext cx="10661879" cy="548640"/>
          </a:xfrm>
        </p:spPr>
        <p:txBody>
          <a:bodyPr/>
          <a:lstStyle/>
          <a:p>
            <a:r>
              <a:rPr lang="en-US"/>
              <a:t>Next Steps</a:t>
            </a:r>
          </a:p>
        </p:txBody>
      </p:sp>
    </p:spTree>
    <p:extLst>
      <p:ext uri="{BB962C8B-B14F-4D97-AF65-F5344CB8AC3E}">
        <p14:creationId xmlns:p14="http://schemas.microsoft.com/office/powerpoint/2010/main" val="13399219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284519-1704-4140-BD7D-F613F527117D}"/>
              </a:ext>
            </a:extLst>
          </p:cNvPr>
          <p:cNvSpPr/>
          <p:nvPr/>
        </p:nvSpPr>
        <p:spPr>
          <a:xfrm>
            <a:off x="0" y="6440487"/>
            <a:ext cx="7362825" cy="284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Text Placeholder 3">
            <a:extLst>
              <a:ext uri="{FF2B5EF4-FFF2-40B4-BE49-F238E27FC236}">
                <a16:creationId xmlns:a16="http://schemas.microsoft.com/office/drawing/2014/main" id="{E3252A61-8037-74A7-6705-24C787A779B2}"/>
              </a:ext>
            </a:extLst>
          </p:cNvPr>
          <p:cNvSpPr txBox="1">
            <a:spLocks/>
          </p:cNvSpPr>
          <p:nvPr/>
        </p:nvSpPr>
        <p:spPr>
          <a:xfrm>
            <a:off x="704492" y="4086343"/>
            <a:ext cx="6693715" cy="2258695"/>
          </a:xfrm>
          <a:prstGeom prst="rect">
            <a:avLst/>
          </a:prstGeom>
        </p:spPr>
        <p:txBody>
          <a:bodyPr vert="horz" lIns="91440" tIns="45720" rIns="91440" bIns="45720" rtlCol="0" anchor="t">
            <a:noAutofit/>
          </a:bodyPr>
          <a:lstStyle>
            <a:lvl1pPr marL="228596" indent="-228596" algn="l" defTabSz="685800" rtl="0" eaLnBrk="1" latinLnBrk="0" hangingPunct="1">
              <a:lnSpc>
                <a:spcPct val="100000"/>
              </a:lnSpc>
              <a:spcBef>
                <a:spcPts val="12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576253" indent="-233359" algn="l" defTabSz="685800" rtl="0" eaLnBrk="1" latinLnBrk="0" hangingPunct="1">
              <a:lnSpc>
                <a:spcPct val="100000"/>
              </a:lnSpc>
              <a:spcBef>
                <a:spcPts val="375"/>
              </a:spcBef>
              <a:buFont typeface="Franklin Gothic Medium" panose="020B0603020102020204" pitchFamily="34" charset="0"/>
              <a:buChar char="−"/>
              <a:defRPr sz="2400" kern="1200">
                <a:solidFill>
                  <a:schemeClr val="tx1"/>
                </a:solidFill>
                <a:latin typeface="Franklin Gothic Medium" panose="020B0603020102020204" pitchFamily="34" charset="0"/>
                <a:ea typeface="+mn-ea"/>
                <a:cs typeface="+mn-cs"/>
              </a:defRPr>
            </a:lvl2pPr>
            <a:lvl3pPr marL="973120" indent="-228596" algn="l" defTabSz="685800" rtl="0" eaLnBrk="1" latinLnBrk="0" hangingPunct="1">
              <a:lnSpc>
                <a:spcPct val="100000"/>
              </a:lnSpc>
              <a:spcBef>
                <a:spcPts val="375"/>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0" indent="-342900" algn="l" defTabSz="685800" rtl="0" eaLnBrk="1" fontAlgn="auto" latinLnBrk="0" hangingPunct="1">
              <a:lnSpc>
                <a:spcPct val="100000"/>
              </a:lnSpc>
              <a:spcBef>
                <a:spcPts val="1200"/>
              </a:spcBef>
              <a:spcAft>
                <a:spcPts val="0"/>
              </a:spcAft>
              <a:buClrTx/>
              <a:buSzTx/>
              <a:buFont typeface="+mj-lt"/>
              <a:buAutoNum type="arabicPeriod"/>
              <a:tabLst/>
              <a:defRPr/>
            </a:pPr>
            <a:endParaRPr kumimoji="0" lang="en-US" sz="2000" b="0" i="0" u="none" strike="noStrike" kern="1200" cap="none" spc="0" normalizeH="0" baseline="0" noProof="0">
              <a:ln>
                <a:noFill/>
              </a:ln>
              <a:solidFill>
                <a:prstClr val="black"/>
              </a:solidFill>
              <a:effectLst/>
              <a:uLnTx/>
              <a:uFillTx/>
              <a:latin typeface="Arial"/>
              <a:ea typeface="+mn-ea"/>
              <a:cs typeface="+mn-cs"/>
            </a:endParaRPr>
          </a:p>
          <a:p>
            <a:pPr marL="342900" marR="0" lvl="0" indent="-342900" algn="l" defTabSz="685800" rtl="0" eaLnBrk="1" fontAlgn="auto" latinLnBrk="0" hangingPunct="1">
              <a:lnSpc>
                <a:spcPct val="100000"/>
              </a:lnSpc>
              <a:spcBef>
                <a:spcPts val="1200"/>
              </a:spcBef>
              <a:spcAft>
                <a:spcPts val="0"/>
              </a:spcAft>
              <a:buClrTx/>
              <a:buSzTx/>
              <a:buFont typeface="+mj-lt"/>
              <a:buAutoNum type="arabicPeriod"/>
              <a:tabLst/>
              <a:defRPr/>
            </a:pPr>
            <a:endParaRPr kumimoji="0" lang="en-US" sz="2000" b="0" i="0" u="none" strike="noStrike" kern="1200" cap="none" spc="0" normalizeH="0" baseline="0" noProof="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9CCB1FC9-0788-8B88-B340-CAA20AE5FC06}"/>
              </a:ext>
            </a:extLst>
          </p:cNvPr>
          <p:cNvSpPr txBox="1"/>
          <p:nvPr/>
        </p:nvSpPr>
        <p:spPr>
          <a:xfrm>
            <a:off x="89422" y="586656"/>
            <a:ext cx="11330438" cy="1200329"/>
          </a:xfrm>
          <a:prstGeom prst="rect">
            <a:avLst/>
          </a:prstGeom>
          <a:noFill/>
        </p:spPr>
        <p:txBody>
          <a:bodyPr wrap="square" lIns="91440" tIns="45720" rIns="91440" bIns="45720" rtlCol="0" anchor="t">
            <a:spAutoFit/>
          </a:bodyPr>
          <a:lstStyle/>
          <a:p>
            <a:pPr marL="0" indent="0">
              <a:spcBef>
                <a:spcPts val="0"/>
              </a:spcBef>
              <a:buNone/>
            </a:pPr>
            <a:r>
              <a:rPr lang="en-US" sz="3600">
                <a:solidFill>
                  <a:schemeClr val="tx2">
                    <a:lumMod val="76000"/>
                  </a:schemeClr>
                </a:solidFill>
                <a:latin typeface="Franklin Gothic Demi Cond"/>
              </a:rPr>
              <a:t>PHIG Funding Until November 2027: </a:t>
            </a:r>
            <a:r>
              <a:rPr lang="en-US" sz="3600" b="1">
                <a:solidFill>
                  <a:schemeClr val="tx2">
                    <a:lumMod val="76000"/>
                  </a:schemeClr>
                </a:solidFill>
                <a:latin typeface="Franklin Gothic Demi Cond"/>
              </a:rPr>
              <a:t>Strengthening Public Health Infrastructure, Workforce, and Data Systems</a:t>
            </a:r>
          </a:p>
        </p:txBody>
      </p:sp>
      <p:sp>
        <p:nvSpPr>
          <p:cNvPr id="6" name="Text Placeholder 3">
            <a:extLst>
              <a:ext uri="{FF2B5EF4-FFF2-40B4-BE49-F238E27FC236}">
                <a16:creationId xmlns:a16="http://schemas.microsoft.com/office/drawing/2014/main" id="{27857DF2-6EB5-DB5A-B474-E70F52B50AE2}"/>
              </a:ext>
            </a:extLst>
          </p:cNvPr>
          <p:cNvSpPr>
            <a:spLocks noGrp="1"/>
          </p:cNvSpPr>
          <p:nvPr>
            <p:ph type="body" sz="quarter" idx="10"/>
          </p:nvPr>
        </p:nvSpPr>
        <p:spPr>
          <a:xfrm>
            <a:off x="85366" y="1226897"/>
            <a:ext cx="10875711" cy="3790580"/>
          </a:xfrm>
        </p:spPr>
        <p:txBody>
          <a:bodyPr vert="horz" lIns="91440" tIns="45720" rIns="91440" bIns="45720" rtlCol="0" anchor="t">
            <a:noAutofit/>
          </a:bodyPr>
          <a:lstStyle/>
          <a:p>
            <a:pPr marL="0" indent="0">
              <a:buNone/>
              <a:defRPr/>
            </a:pPr>
            <a:endParaRPr lang="en-US" sz="1600" i="1">
              <a:latin typeface="Arial"/>
            </a:endParaRPr>
          </a:p>
          <a:p>
            <a:pPr marL="0" indent="0">
              <a:buNone/>
              <a:defRPr/>
            </a:pPr>
            <a:endParaRPr lang="en-US" sz="1600" i="1">
              <a:latin typeface="Arial"/>
              <a:cs typeface="Arial"/>
            </a:endParaRPr>
          </a:p>
          <a:p>
            <a:pPr marL="342900" marR="0" lvl="0" indent="-342900" algn="l" defTabSz="685800" rtl="0" eaLnBrk="1" fontAlgn="auto" latinLnBrk="0" hangingPunct="1">
              <a:lnSpc>
                <a:spcPct val="100000"/>
              </a:lnSpc>
              <a:spcBef>
                <a:spcPts val="1200"/>
              </a:spcBef>
              <a:spcAft>
                <a:spcPts val="0"/>
              </a:spcAft>
              <a:buClrTx/>
              <a:buSzTx/>
              <a:buFont typeface="+mj-lt"/>
              <a:buAutoNum type="arabicPeriod"/>
              <a:tabLst/>
              <a:defRPr/>
            </a:pPr>
            <a:endParaRPr lang="en-US" sz="1600" b="0" i="1" u="none" strike="noStrike" kern="1200" cap="none" spc="0" normalizeH="0" baseline="0" noProof="0">
              <a:ln>
                <a:noFill/>
              </a:ln>
              <a:effectLst/>
              <a:uLnTx/>
              <a:uFillTx/>
              <a:latin typeface="Arial"/>
              <a:cs typeface="Arial"/>
            </a:endParaRPr>
          </a:p>
          <a:p>
            <a:pPr marL="227965" indent="-227965">
              <a:buFont typeface="Wingdings" panose="05000000000000000000" pitchFamily="2" charset="2"/>
              <a:buChar char="§"/>
            </a:pPr>
            <a:endParaRPr lang="en-US" sz="1600">
              <a:latin typeface="+mn-lt"/>
              <a:cs typeface="Arial"/>
            </a:endParaRPr>
          </a:p>
        </p:txBody>
      </p:sp>
      <p:pic>
        <p:nvPicPr>
          <p:cNvPr id="7" name="Picture 6">
            <a:extLst>
              <a:ext uri="{FF2B5EF4-FFF2-40B4-BE49-F238E27FC236}">
                <a16:creationId xmlns:a16="http://schemas.microsoft.com/office/drawing/2014/main" id="{46D6A4C9-7E81-6F2D-C897-102C4184205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0426" y="2419418"/>
            <a:ext cx="10502161" cy="4304444"/>
          </a:xfrm>
          <a:prstGeom prst="rect">
            <a:avLst/>
          </a:prstGeom>
          <a:noFill/>
          <a:ln>
            <a:noFill/>
          </a:ln>
        </p:spPr>
      </p:pic>
    </p:spTree>
    <p:extLst>
      <p:ext uri="{BB962C8B-B14F-4D97-AF65-F5344CB8AC3E}">
        <p14:creationId xmlns:p14="http://schemas.microsoft.com/office/powerpoint/2010/main" val="1269144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Picture 5">
            <a:extLst>
              <a:ext uri="{FF2B5EF4-FFF2-40B4-BE49-F238E27FC236}">
                <a16:creationId xmlns:a16="http://schemas.microsoft.com/office/drawing/2014/main" id="{500E1AE6-2702-19BB-CBEE-2F5C74D89888}"/>
              </a:ext>
            </a:extLst>
          </p:cNvPr>
          <p:cNvPicPr>
            <a:picLocks noChangeAspect="1"/>
          </p:cNvPicPr>
          <p:nvPr/>
        </p:nvPicPr>
        <p:blipFill>
          <a:blip r:embed="rId3"/>
          <a:stretch>
            <a:fillRect/>
          </a:stretch>
        </p:blipFill>
        <p:spPr>
          <a:xfrm>
            <a:off x="665480" y="1177380"/>
            <a:ext cx="10861039" cy="5351967"/>
          </a:xfrm>
          <a:prstGeom prst="rect">
            <a:avLst/>
          </a:prstGeom>
        </p:spPr>
      </p:pic>
      <p:sp>
        <p:nvSpPr>
          <p:cNvPr id="8" name="TextBox 7">
            <a:extLst>
              <a:ext uri="{FF2B5EF4-FFF2-40B4-BE49-F238E27FC236}">
                <a16:creationId xmlns:a16="http://schemas.microsoft.com/office/drawing/2014/main" id="{88A6FA3D-9CFA-6B1A-0D71-A1CFAA59294C}"/>
              </a:ext>
            </a:extLst>
          </p:cNvPr>
          <p:cNvSpPr txBox="1"/>
          <p:nvPr/>
        </p:nvSpPr>
        <p:spPr>
          <a:xfrm>
            <a:off x="101809" y="319207"/>
            <a:ext cx="10861040" cy="646331"/>
          </a:xfrm>
          <a:prstGeom prst="rect">
            <a:avLst/>
          </a:prstGeom>
          <a:noFill/>
        </p:spPr>
        <p:txBody>
          <a:bodyPr wrap="square" lIns="91440" tIns="45720" rIns="91440" bIns="45720" rtlCol="0" anchor="t">
            <a:spAutoFit/>
          </a:bodyPr>
          <a:lstStyle/>
          <a:p>
            <a:r>
              <a:rPr lang="en-US" sz="3600" b="1">
                <a:solidFill>
                  <a:schemeClr val="tx2">
                    <a:lumMod val="76000"/>
                  </a:schemeClr>
                </a:solidFill>
                <a:latin typeface="Franklin Gothic Demi Cond"/>
              </a:rPr>
              <a:t>What is Data Modernization Trying to Solve?</a:t>
            </a:r>
          </a:p>
        </p:txBody>
      </p:sp>
      <p:sp>
        <p:nvSpPr>
          <p:cNvPr id="2" name="TextBox 1">
            <a:extLst>
              <a:ext uri="{FF2B5EF4-FFF2-40B4-BE49-F238E27FC236}">
                <a16:creationId xmlns:a16="http://schemas.microsoft.com/office/drawing/2014/main" id="{75D83AD7-5843-EC23-424A-9C231B695C82}"/>
              </a:ext>
            </a:extLst>
          </p:cNvPr>
          <p:cNvSpPr txBox="1"/>
          <p:nvPr/>
        </p:nvSpPr>
        <p:spPr>
          <a:xfrm>
            <a:off x="1514169" y="3333135"/>
            <a:ext cx="2890684" cy="369332"/>
          </a:xfrm>
          <a:prstGeom prst="rect">
            <a:avLst/>
          </a:prstGeom>
          <a:solidFill>
            <a:schemeClr val="bg1"/>
          </a:solidFill>
          <a:ln>
            <a:noFill/>
          </a:ln>
        </p:spPr>
        <p:txBody>
          <a:bodyPr wrap="square" rtlCol="0">
            <a:spAutoFit/>
          </a:bodyPr>
          <a:lstStyle/>
          <a:p>
            <a:r>
              <a:rPr lang="en-US" b="1" dirty="0"/>
              <a:t>State of the Art Workforce</a:t>
            </a:r>
          </a:p>
        </p:txBody>
      </p:sp>
    </p:spTree>
    <p:extLst>
      <p:ext uri="{BB962C8B-B14F-4D97-AF65-F5344CB8AC3E}">
        <p14:creationId xmlns:p14="http://schemas.microsoft.com/office/powerpoint/2010/main" val="3491723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88ED2-8BA9-06CC-02E7-4DAFC71F6918}"/>
            </a:ext>
          </a:extLst>
        </p:cNvPr>
        <p:cNvGrpSpPr/>
        <p:nvPr/>
      </p:nvGrpSpPr>
      <p:grpSpPr>
        <a:xfrm>
          <a:off x="0" y="0"/>
          <a:ext cx="0" cy="0"/>
          <a:chOff x="0" y="0"/>
          <a:chExt cx="0" cy="0"/>
        </a:xfrm>
      </p:grpSpPr>
      <p:sp>
        <p:nvSpPr>
          <p:cNvPr id="14" name="Title 2">
            <a:extLst>
              <a:ext uri="{FF2B5EF4-FFF2-40B4-BE49-F238E27FC236}">
                <a16:creationId xmlns:a16="http://schemas.microsoft.com/office/drawing/2014/main" id="{D1FEF59B-04C6-EB1B-F39E-F83449CB097C}"/>
              </a:ext>
            </a:extLst>
          </p:cNvPr>
          <p:cNvSpPr txBox="1">
            <a:spLocks/>
          </p:cNvSpPr>
          <p:nvPr/>
        </p:nvSpPr>
        <p:spPr>
          <a:xfrm>
            <a:off x="117912" y="540217"/>
            <a:ext cx="11350752" cy="5925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0" i="0"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r>
              <a:rPr lang="en-US">
                <a:solidFill>
                  <a:schemeClr val="tx2">
                    <a:lumMod val="76000"/>
                  </a:schemeClr>
                </a:solidFill>
                <a:latin typeface="Franklin Gothic Demi Cond"/>
              </a:rPr>
              <a:t>DHHS Enterprise Data Strategy</a:t>
            </a:r>
          </a:p>
        </p:txBody>
      </p:sp>
      <p:sp>
        <p:nvSpPr>
          <p:cNvPr id="22" name="Rectangle 21">
            <a:extLst>
              <a:ext uri="{FF2B5EF4-FFF2-40B4-BE49-F238E27FC236}">
                <a16:creationId xmlns:a16="http://schemas.microsoft.com/office/drawing/2014/main" id="{194B2862-4BB9-AF85-8AF3-D51C0A6B6110}"/>
              </a:ext>
            </a:extLst>
          </p:cNvPr>
          <p:cNvSpPr/>
          <p:nvPr/>
        </p:nvSpPr>
        <p:spPr>
          <a:xfrm>
            <a:off x="1472246" y="5104403"/>
            <a:ext cx="8691956" cy="978285"/>
          </a:xfrm>
          <a:prstGeom prst="rect">
            <a:avLst/>
          </a:prstGeom>
          <a:solidFill>
            <a:srgbClr val="183C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281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a:ea typeface="+mn-ea"/>
                <a:cs typeface="+mn-cs"/>
              </a:rPr>
              <a:t>High-quality, integrated, well-governed data available to DHHS &amp; </a:t>
            </a:r>
            <a:r>
              <a:rPr lang="en-US" sz="1600" b="1">
                <a:solidFill>
                  <a:prstClr val="white"/>
                </a:solidFill>
                <a:latin typeface="Arial" panose="020B0604020202020204"/>
              </a:rPr>
              <a:t>DPH</a:t>
            </a:r>
            <a:r>
              <a:rPr kumimoji="0" lang="en-US" sz="1600" b="1" i="0" u="none" strike="noStrike" kern="1200" cap="none" spc="0" normalizeH="0" baseline="0" noProof="0">
                <a:ln>
                  <a:noFill/>
                </a:ln>
                <a:solidFill>
                  <a:prstClr val="white"/>
                </a:solidFill>
                <a:effectLst/>
                <a:uLnTx/>
                <a:uFillTx/>
                <a:latin typeface="Arial" panose="020B0604020202020204"/>
                <a:ea typeface="+mn-ea"/>
                <a:cs typeface="+mn-cs"/>
              </a:rPr>
              <a:t> data-driven strategic and operational decisions</a:t>
            </a:r>
          </a:p>
        </p:txBody>
      </p:sp>
      <p:sp>
        <p:nvSpPr>
          <p:cNvPr id="24" name="Rectangle 23">
            <a:extLst>
              <a:ext uri="{FF2B5EF4-FFF2-40B4-BE49-F238E27FC236}">
                <a16:creationId xmlns:a16="http://schemas.microsoft.com/office/drawing/2014/main" id="{AA38E553-C9A9-6189-3E54-FFD8D22647BD}"/>
              </a:ext>
            </a:extLst>
          </p:cNvPr>
          <p:cNvSpPr/>
          <p:nvPr/>
        </p:nvSpPr>
        <p:spPr>
          <a:xfrm>
            <a:off x="1472247" y="1668018"/>
            <a:ext cx="8691957" cy="874609"/>
          </a:xfrm>
          <a:prstGeom prst="rect">
            <a:avLst/>
          </a:prstGeom>
          <a:solidFill>
            <a:srgbClr val="236C9F"/>
          </a:solidFill>
          <a:ln>
            <a:noFill/>
          </a:ln>
          <a:effectLst>
            <a:innerShdw blurRad="482600" dist="317500" dir="5400000">
              <a:schemeClr val="tx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281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white"/>
                </a:solidFill>
                <a:effectLst/>
                <a:uLnTx/>
                <a:uFillTx/>
                <a:latin typeface="Arial" panose="020B0604020202020204"/>
                <a:ea typeface="+mn-ea"/>
                <a:cs typeface="+mn-cs"/>
              </a:rPr>
              <a:t>Data Infrastructure</a:t>
            </a:r>
          </a:p>
        </p:txBody>
      </p:sp>
      <p:sp>
        <p:nvSpPr>
          <p:cNvPr id="26" name="Rectangle 25">
            <a:extLst>
              <a:ext uri="{FF2B5EF4-FFF2-40B4-BE49-F238E27FC236}">
                <a16:creationId xmlns:a16="http://schemas.microsoft.com/office/drawing/2014/main" id="{89E7BA2C-682B-9E72-0DB8-F9662D051E73}"/>
              </a:ext>
            </a:extLst>
          </p:cNvPr>
          <p:cNvSpPr/>
          <p:nvPr/>
        </p:nvSpPr>
        <p:spPr>
          <a:xfrm>
            <a:off x="1472247" y="2463494"/>
            <a:ext cx="8691956" cy="874609"/>
          </a:xfrm>
          <a:prstGeom prst="rect">
            <a:avLst/>
          </a:prstGeom>
          <a:solidFill>
            <a:srgbClr val="236C9F"/>
          </a:solidFill>
          <a:ln>
            <a:noFill/>
          </a:ln>
          <a:effectLst>
            <a:innerShdw blurRad="482600" dist="317500" dir="5400000">
              <a:schemeClr val="tx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281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white"/>
                </a:solidFill>
                <a:effectLst/>
                <a:uLnTx/>
                <a:uFillTx/>
                <a:latin typeface="Arial" panose="020B0604020202020204"/>
                <a:ea typeface="+mn-ea"/>
                <a:cs typeface="+mn-cs"/>
              </a:rPr>
              <a:t>Data Governance &amp; Quality</a:t>
            </a:r>
          </a:p>
        </p:txBody>
      </p:sp>
      <p:sp>
        <p:nvSpPr>
          <p:cNvPr id="28" name="Rectangle 27">
            <a:extLst>
              <a:ext uri="{FF2B5EF4-FFF2-40B4-BE49-F238E27FC236}">
                <a16:creationId xmlns:a16="http://schemas.microsoft.com/office/drawing/2014/main" id="{53ED2D3C-23D1-D74C-3C4B-66CEF01B4237}"/>
              </a:ext>
            </a:extLst>
          </p:cNvPr>
          <p:cNvSpPr/>
          <p:nvPr/>
        </p:nvSpPr>
        <p:spPr>
          <a:xfrm>
            <a:off x="1472247" y="3320323"/>
            <a:ext cx="8691956" cy="874609"/>
          </a:xfrm>
          <a:prstGeom prst="rect">
            <a:avLst/>
          </a:prstGeom>
          <a:solidFill>
            <a:srgbClr val="236C9F"/>
          </a:solidFill>
          <a:ln>
            <a:noFill/>
          </a:ln>
          <a:effectLst>
            <a:innerShdw blurRad="482600" dist="317500" dir="5400000">
              <a:schemeClr val="tx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281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white"/>
                </a:solidFill>
                <a:effectLst/>
                <a:uLnTx/>
                <a:uFillTx/>
                <a:latin typeface="Arial" panose="020B0604020202020204"/>
                <a:ea typeface="+mn-ea"/>
                <a:cs typeface="+mn-cs"/>
              </a:rPr>
              <a:t>Data Analytics, Visualization, &amp; Use</a:t>
            </a:r>
          </a:p>
        </p:txBody>
      </p:sp>
      <p:sp>
        <p:nvSpPr>
          <p:cNvPr id="30" name="Rectangle 29">
            <a:extLst>
              <a:ext uri="{FF2B5EF4-FFF2-40B4-BE49-F238E27FC236}">
                <a16:creationId xmlns:a16="http://schemas.microsoft.com/office/drawing/2014/main" id="{A95485A7-38F4-149A-FCE2-FB3C9C01CFCF}"/>
              </a:ext>
            </a:extLst>
          </p:cNvPr>
          <p:cNvSpPr/>
          <p:nvPr/>
        </p:nvSpPr>
        <p:spPr>
          <a:xfrm>
            <a:off x="1472247" y="4134118"/>
            <a:ext cx="8691956" cy="801757"/>
          </a:xfrm>
          <a:prstGeom prst="rect">
            <a:avLst/>
          </a:prstGeom>
          <a:solidFill>
            <a:srgbClr val="236C9F"/>
          </a:solidFill>
          <a:ln>
            <a:noFill/>
          </a:ln>
          <a:effectLst>
            <a:innerShdw blurRad="482600" dist="317500" dir="5400000">
              <a:schemeClr val="tx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281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white"/>
                </a:solidFill>
                <a:effectLst/>
                <a:uLnTx/>
                <a:uFillTx/>
                <a:latin typeface="Arial" panose="020B0604020202020204"/>
                <a:ea typeface="+mn-ea"/>
                <a:cs typeface="+mn-cs"/>
              </a:rPr>
              <a:t>Data Literacy &amp; Training</a:t>
            </a:r>
          </a:p>
        </p:txBody>
      </p:sp>
      <p:sp>
        <p:nvSpPr>
          <p:cNvPr id="32" name="Rectangle 31">
            <a:extLst>
              <a:ext uri="{FF2B5EF4-FFF2-40B4-BE49-F238E27FC236}">
                <a16:creationId xmlns:a16="http://schemas.microsoft.com/office/drawing/2014/main" id="{929785EC-F52C-E7F7-4B68-5694B721A414}"/>
              </a:ext>
            </a:extLst>
          </p:cNvPr>
          <p:cNvSpPr/>
          <p:nvPr/>
        </p:nvSpPr>
        <p:spPr>
          <a:xfrm>
            <a:off x="1472246" y="4873352"/>
            <a:ext cx="8691956" cy="230228"/>
          </a:xfrm>
          <a:prstGeom prst="rect">
            <a:avLst/>
          </a:prstGeom>
          <a:solidFill>
            <a:srgbClr val="58C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281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Arrow: Pentagon 33">
            <a:extLst>
              <a:ext uri="{FF2B5EF4-FFF2-40B4-BE49-F238E27FC236}">
                <a16:creationId xmlns:a16="http://schemas.microsoft.com/office/drawing/2014/main" id="{7141617F-34C4-8684-8AF4-209B3ADFF41A}"/>
              </a:ext>
            </a:extLst>
          </p:cNvPr>
          <p:cNvSpPr/>
          <p:nvPr/>
        </p:nvSpPr>
        <p:spPr>
          <a:xfrm rot="5400000">
            <a:off x="5619953" y="4316016"/>
            <a:ext cx="396537" cy="1531379"/>
          </a:xfrm>
          <a:prstGeom prst="homePlate">
            <a:avLst/>
          </a:prstGeom>
          <a:solidFill>
            <a:srgbClr val="58C9E7"/>
          </a:solidFill>
          <a:ln>
            <a:solidFill>
              <a:srgbClr val="58C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281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8C9E7"/>
              </a:solidFill>
              <a:effectLst/>
              <a:uLnTx/>
              <a:uFillTx/>
              <a:latin typeface="Arial" panose="020B0604020202020204"/>
              <a:ea typeface="+mn-ea"/>
              <a:cs typeface="+mn-cs"/>
            </a:endParaRPr>
          </a:p>
        </p:txBody>
      </p:sp>
      <p:sp>
        <p:nvSpPr>
          <p:cNvPr id="36" name="Oval 35">
            <a:extLst>
              <a:ext uri="{FF2B5EF4-FFF2-40B4-BE49-F238E27FC236}">
                <a16:creationId xmlns:a16="http://schemas.microsoft.com/office/drawing/2014/main" id="{5EFF86B6-97B4-DBDC-3244-0C88E0011128}"/>
              </a:ext>
            </a:extLst>
          </p:cNvPr>
          <p:cNvSpPr/>
          <p:nvPr/>
        </p:nvSpPr>
        <p:spPr>
          <a:xfrm>
            <a:off x="1807029" y="3235851"/>
            <a:ext cx="8109857" cy="959081"/>
          </a:xfrm>
          <a:prstGeom prst="ellipse">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17E8B335-E29B-3461-2697-A88672B228D8}"/>
              </a:ext>
            </a:extLst>
          </p:cNvPr>
          <p:cNvSpPr/>
          <p:nvPr/>
        </p:nvSpPr>
        <p:spPr>
          <a:xfrm>
            <a:off x="1807029" y="1667195"/>
            <a:ext cx="8109857" cy="850414"/>
          </a:xfrm>
          <a:prstGeom prst="ellipse">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46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7353F-A288-1BAB-0A78-64F0C13CB68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9326A7-C48B-C507-9E57-A86269D7BECA}"/>
              </a:ext>
            </a:extLst>
          </p:cNvPr>
          <p:cNvSpPr>
            <a:spLocks noGrp="1"/>
          </p:cNvSpPr>
          <p:nvPr>
            <p:ph type="title"/>
          </p:nvPr>
        </p:nvSpPr>
        <p:spPr>
          <a:xfrm>
            <a:off x="-57676" y="429683"/>
            <a:ext cx="12249676" cy="548640"/>
          </a:xfrm>
        </p:spPr>
        <p:txBody>
          <a:bodyPr/>
          <a:lstStyle/>
          <a:p>
            <a:r>
              <a:rPr lang="en-US" b="1" spc="130" dirty="0">
                <a:solidFill>
                  <a:schemeClr val="tx2">
                    <a:lumMod val="76000"/>
                  </a:schemeClr>
                </a:solidFill>
                <a:latin typeface="Franklin Gothic Demi Cond"/>
                <a:cs typeface="+mj-cs"/>
              </a:rPr>
              <a:t>    DPH Data Infrastructure</a:t>
            </a:r>
            <a:r>
              <a:rPr kumimoji="0" lang="en-US" b="1" i="0" u="none" strike="noStrike" kern="1200" spc="130" normalizeH="0" baseline="0" noProof="0" dirty="0">
                <a:ln>
                  <a:noFill/>
                </a:ln>
                <a:solidFill>
                  <a:schemeClr val="tx2">
                    <a:lumMod val="76000"/>
                  </a:schemeClr>
                </a:solidFill>
                <a:effectLst/>
                <a:uLnTx/>
                <a:uFillTx/>
                <a:latin typeface="Franklin Gothic Demi Cond"/>
                <a:cs typeface="+mj-cs"/>
              </a:rPr>
              <a:t> – Consolidated Data Repository</a:t>
            </a:r>
            <a:endParaRPr lang="en-US" dirty="0">
              <a:solidFill>
                <a:schemeClr val="tx2">
                  <a:lumMod val="76000"/>
                </a:schemeClr>
              </a:solidFill>
              <a:latin typeface="Franklin Gothic Demi Cond"/>
              <a:ea typeface="Calibri" panose="020F0502020204030204" pitchFamily="34" charset="0"/>
              <a:cs typeface="Calibri" panose="020F0502020204030204" pitchFamily="34" charset="0"/>
            </a:endParaRPr>
          </a:p>
        </p:txBody>
      </p:sp>
      <p:pic>
        <p:nvPicPr>
          <p:cNvPr id="5" name="Content Placeholder 4">
            <a:extLst>
              <a:ext uri="{FF2B5EF4-FFF2-40B4-BE49-F238E27FC236}">
                <a16:creationId xmlns:a16="http://schemas.microsoft.com/office/drawing/2014/main" id="{E41EEE51-EED5-89B6-270B-67DFF1A737C9}"/>
              </a:ext>
            </a:extLst>
          </p:cNvPr>
          <p:cNvPicPr>
            <a:picLocks noGrp="1" noChangeAspect="1"/>
          </p:cNvPicPr>
          <p:nvPr>
            <p:ph idx="1"/>
          </p:nvPr>
        </p:nvPicPr>
        <p:blipFill>
          <a:blip r:embed="rId3"/>
          <a:stretch>
            <a:fillRect/>
          </a:stretch>
        </p:blipFill>
        <p:spPr>
          <a:xfrm>
            <a:off x="1986437" y="1449705"/>
            <a:ext cx="7629846" cy="4351338"/>
          </a:xfrm>
        </p:spPr>
      </p:pic>
      <p:sp>
        <p:nvSpPr>
          <p:cNvPr id="4" name="TextBox 3">
            <a:extLst>
              <a:ext uri="{FF2B5EF4-FFF2-40B4-BE49-F238E27FC236}">
                <a16:creationId xmlns:a16="http://schemas.microsoft.com/office/drawing/2014/main" id="{5672236D-5397-34BB-4C32-D590CA1A02D6}"/>
              </a:ext>
            </a:extLst>
          </p:cNvPr>
          <p:cNvSpPr txBox="1"/>
          <p:nvPr/>
        </p:nvSpPr>
        <p:spPr>
          <a:xfrm>
            <a:off x="8190908" y="5600387"/>
            <a:ext cx="10381654" cy="230832"/>
          </a:xfrm>
          <a:prstGeom prst="rect">
            <a:avLst/>
          </a:prstGeom>
          <a:noFill/>
        </p:spPr>
        <p:txBody>
          <a:bodyPr wrap="square" rtlCol="0">
            <a:spAutoFit/>
          </a:bodyPr>
          <a:lstStyle/>
          <a:p>
            <a:r>
              <a:rPr lang="en-US" sz="900"/>
              <a:t>Taken from </a:t>
            </a:r>
            <a:r>
              <a:rPr lang="en-US" sz="900" err="1"/>
              <a:t>OvalEdge</a:t>
            </a:r>
            <a:r>
              <a:rPr lang="en-US" sz="900"/>
              <a:t>: https://www.ovaledge.com/data-lake-benefits</a:t>
            </a:r>
          </a:p>
        </p:txBody>
      </p:sp>
      <p:pic>
        <p:nvPicPr>
          <p:cNvPr id="6" name="Picture 5">
            <a:extLst>
              <a:ext uri="{FF2B5EF4-FFF2-40B4-BE49-F238E27FC236}">
                <a16:creationId xmlns:a16="http://schemas.microsoft.com/office/drawing/2014/main" id="{DFD4DAA4-17B2-43B2-0D9E-CA395C556531}"/>
              </a:ext>
            </a:extLst>
          </p:cNvPr>
          <p:cNvPicPr>
            <a:picLocks noChangeAspect="1"/>
          </p:cNvPicPr>
          <p:nvPr/>
        </p:nvPicPr>
        <p:blipFill>
          <a:blip r:embed="rId4"/>
          <a:stretch>
            <a:fillRect/>
          </a:stretch>
        </p:blipFill>
        <p:spPr>
          <a:xfrm>
            <a:off x="5933367" y="2107402"/>
            <a:ext cx="6001366" cy="3498772"/>
          </a:xfrm>
          <a:prstGeom prst="rect">
            <a:avLst/>
          </a:prstGeom>
        </p:spPr>
      </p:pic>
      <p:sp>
        <p:nvSpPr>
          <p:cNvPr id="2" name="TextBox 1">
            <a:extLst>
              <a:ext uri="{FF2B5EF4-FFF2-40B4-BE49-F238E27FC236}">
                <a16:creationId xmlns:a16="http://schemas.microsoft.com/office/drawing/2014/main" id="{06BDB3E4-D0B2-F687-C642-739DC84D8E49}"/>
              </a:ext>
            </a:extLst>
          </p:cNvPr>
          <p:cNvSpPr txBox="1"/>
          <p:nvPr/>
        </p:nvSpPr>
        <p:spPr>
          <a:xfrm>
            <a:off x="213962" y="1103782"/>
            <a:ext cx="5680283" cy="5324535"/>
          </a:xfrm>
          <a:prstGeom prst="rect">
            <a:avLst/>
          </a:prstGeom>
          <a:noFill/>
        </p:spPr>
        <p:txBody>
          <a:bodyPr wrap="square" lIns="91440" tIns="45720" rIns="91440" bIns="45720" rtlCol="0" anchor="t">
            <a:spAutoFit/>
          </a:bodyPr>
          <a:lstStyle/>
          <a:p>
            <a:pPr>
              <a:buNone/>
            </a:pPr>
            <a:r>
              <a:rPr lang="en-US" sz="2000">
                <a:effectLst/>
                <a:latin typeface="Arial" panose="020B0604020202020204" pitchFamily="34" charset="0"/>
                <a:cs typeface="Arial" panose="020B0604020202020204" pitchFamily="34" charset="0"/>
              </a:rPr>
              <a:t>A </a:t>
            </a:r>
            <a:r>
              <a:rPr lang="en-US" sz="2000" b="1">
                <a:effectLst/>
                <a:latin typeface="Arial" panose="020B0604020202020204" pitchFamily="34" charset="0"/>
                <a:cs typeface="Arial" panose="020B0604020202020204" pitchFamily="34" charset="0"/>
              </a:rPr>
              <a:t>consolidated data repository</a:t>
            </a:r>
            <a:r>
              <a:rPr lang="en-US" sz="2000">
                <a:effectLst/>
                <a:latin typeface="Arial" panose="020B0604020202020204" pitchFamily="34" charset="0"/>
                <a:cs typeface="Arial" panose="020B0604020202020204" pitchFamily="34" charset="0"/>
              </a:rPr>
              <a:t> is a foundational enabler of a successful </a:t>
            </a:r>
            <a:r>
              <a:rPr lang="en-US" sz="2000" b="1">
                <a:effectLst/>
                <a:latin typeface="Arial" panose="020B0604020202020204" pitchFamily="34" charset="0"/>
                <a:cs typeface="Arial" panose="020B0604020202020204" pitchFamily="34" charset="0"/>
              </a:rPr>
              <a:t>Master Data Management (MDM) strategy</a:t>
            </a:r>
            <a:r>
              <a:rPr lang="en-US" sz="2000">
                <a:effectLst/>
                <a:latin typeface="Arial" panose="020B0604020202020204" pitchFamily="34" charset="0"/>
                <a:cs typeface="Arial" panose="020B0604020202020204" pitchFamily="34" charset="0"/>
              </a:rPr>
              <a:t>. It contributes by creating a single source of truth, improving data quality and consistency, enabling data governance and control, supporting integration and interoperability, enhancing decision-making and analytics, and reducing operational costs and complexity.</a:t>
            </a:r>
          </a:p>
          <a:p>
            <a:pPr>
              <a:buNone/>
            </a:pPr>
            <a:endParaRPr lang="en-US" sz="2000"/>
          </a:p>
          <a:p>
            <a:r>
              <a:rPr lang="en-US" sz="2000" b="1">
                <a:latin typeface="Arial"/>
                <a:cs typeface="Arial"/>
              </a:rPr>
              <a:t>Data Lake</a:t>
            </a:r>
            <a:r>
              <a:rPr lang="en-US" sz="2000">
                <a:latin typeface="Arial"/>
                <a:cs typeface="Arial"/>
              </a:rPr>
              <a:t>: A data lake is a </a:t>
            </a:r>
            <a:r>
              <a:rPr lang="en-US" sz="2000" i="1">
                <a:latin typeface="Arial"/>
                <a:cs typeface="Arial"/>
              </a:rPr>
              <a:t>consolidated data repository </a:t>
            </a:r>
            <a:r>
              <a:rPr lang="en-US" sz="2000">
                <a:latin typeface="Arial"/>
                <a:cs typeface="Arial"/>
              </a:rPr>
              <a:t>that ingests and stores large volumes of data in its original form. Data lakes provide core data consistency across a variety of applications, powering big data analytics, machine learning, predictive analytics, and other forms of intelligent action.</a:t>
            </a:r>
          </a:p>
        </p:txBody>
      </p:sp>
    </p:spTree>
    <p:extLst>
      <p:ext uri="{BB962C8B-B14F-4D97-AF65-F5344CB8AC3E}">
        <p14:creationId xmlns:p14="http://schemas.microsoft.com/office/powerpoint/2010/main" val="1353954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CEC73F-280C-3EB4-829F-6DAF890680A9}"/>
              </a:ext>
            </a:extLst>
          </p:cNvPr>
          <p:cNvSpPr>
            <a:spLocks noGrp="1"/>
          </p:cNvSpPr>
          <p:nvPr>
            <p:ph type="body" sz="quarter" idx="10"/>
          </p:nvPr>
        </p:nvSpPr>
        <p:spPr>
          <a:xfrm>
            <a:off x="104837" y="1205468"/>
            <a:ext cx="11767457" cy="4592638"/>
          </a:xfrm>
        </p:spPr>
        <p:txBody>
          <a:bodyPr vert="horz" lIns="91440" tIns="45720" rIns="91440" bIns="45720" rtlCol="0" anchor="t">
            <a:noAutofit/>
          </a:bodyPr>
          <a:lstStyle/>
          <a:p>
            <a:pPr marL="227965" indent="-227965"/>
            <a:r>
              <a:rPr lang="en-US" sz="2100" b="1">
                <a:latin typeface="Arial"/>
                <a:cs typeface="Arial"/>
              </a:rPr>
              <a:t>Proof of Value</a:t>
            </a:r>
            <a:r>
              <a:rPr lang="en-US" sz="2100">
                <a:latin typeface="Arial"/>
                <a:cs typeface="Arial"/>
              </a:rPr>
              <a:t>: a pilot of a small prototype solution to develop a better understanding of resources requirements and cost estimates and explore the BIDP, data integration and entity resolution solutions to advance data modernization efforts within the Division. </a:t>
            </a:r>
            <a:endParaRPr lang="en-US" sz="2100">
              <a:latin typeface="Arial"/>
              <a:ea typeface="Calibri"/>
              <a:cs typeface="Arial"/>
            </a:endParaRPr>
          </a:p>
          <a:p>
            <a:pPr marL="227965" indent="-227965"/>
            <a:r>
              <a:rPr lang="en-US" sz="2100">
                <a:latin typeface="Arial"/>
                <a:cs typeface="Arial"/>
              </a:rPr>
              <a:t>Allow NC to determine and report on the number of newborns eligible for screening and the number screened. Currently, the target calls for a 95%+ screening rate within 5 days of birth, but NC does not currently know the number of newborns missing. Offers a solution to better understand the scope of this issue and inform programmatic improvements to improve screening rates. </a:t>
            </a:r>
          </a:p>
          <a:p>
            <a:pPr marL="227965" indent="-227965"/>
            <a:r>
              <a:rPr lang="en-US" sz="2100">
                <a:latin typeface="Arial"/>
                <a:cs typeface="Arial"/>
              </a:rPr>
              <a:t>Offer NCDHHS the opportunity to be a leader in this space and compare with other states implementing similar studies to define a gold standard. </a:t>
            </a:r>
          </a:p>
          <a:p>
            <a:pPr marL="227965" indent="-227965"/>
            <a:r>
              <a:rPr lang="en-US" sz="2100">
                <a:latin typeface="Arial"/>
                <a:cs typeface="Arial"/>
              </a:rPr>
              <a:t>Help DPH determine the resources required to establish the proposed architecture/ centralized data repository </a:t>
            </a:r>
          </a:p>
          <a:p>
            <a:pPr marL="227965" indent="-227965"/>
            <a:r>
              <a:rPr lang="en-US" sz="2100">
                <a:latin typeface="Arial"/>
                <a:cs typeface="Arial"/>
              </a:rPr>
              <a:t>Facilitate understanding what other technological solutions would be needed to establish the final data lake architecture </a:t>
            </a:r>
          </a:p>
          <a:p>
            <a:pPr marL="227965" indent="-227965"/>
            <a:endParaRPr lang="en-US" sz="2200">
              <a:latin typeface="+mn-lt"/>
              <a:ea typeface="Calibri" panose="020F0502020204030204"/>
              <a:cs typeface="Calibri" panose="020F0502020204030204"/>
            </a:endParaRPr>
          </a:p>
        </p:txBody>
      </p:sp>
      <p:sp>
        <p:nvSpPr>
          <p:cNvPr id="4" name="Title 3">
            <a:extLst>
              <a:ext uri="{FF2B5EF4-FFF2-40B4-BE49-F238E27FC236}">
                <a16:creationId xmlns:a16="http://schemas.microsoft.com/office/drawing/2014/main" id="{76FCD3AF-59B2-A7B2-7290-C20A44471DF6}"/>
              </a:ext>
            </a:extLst>
          </p:cNvPr>
          <p:cNvSpPr>
            <a:spLocks noGrp="1"/>
          </p:cNvSpPr>
          <p:nvPr>
            <p:ph type="title"/>
          </p:nvPr>
        </p:nvSpPr>
        <p:spPr>
          <a:xfrm>
            <a:off x="104837" y="511254"/>
            <a:ext cx="11253509" cy="548640"/>
          </a:xfrm>
        </p:spPr>
        <p:txBody>
          <a:bodyPr/>
          <a:lstStyle/>
          <a:p>
            <a:r>
              <a:rPr lang="en-US"/>
              <a:t>Proof of Value Use Case – Newborn Screening &amp; Birth Records</a:t>
            </a:r>
          </a:p>
        </p:txBody>
      </p:sp>
    </p:spTree>
    <p:extLst>
      <p:ext uri="{BB962C8B-B14F-4D97-AF65-F5344CB8AC3E}">
        <p14:creationId xmlns:p14="http://schemas.microsoft.com/office/powerpoint/2010/main" val="2949844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3DFBBDE-AA6F-E1DE-9D46-FFF79E216452}"/>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kern="1200" dirty="0">
                <a:solidFill>
                  <a:srgbClr val="FFFFFF"/>
                </a:solidFill>
                <a:latin typeface="+mj-lt"/>
                <a:ea typeface="+mj-ea"/>
                <a:cs typeface="+mj-cs"/>
              </a:rPr>
              <a:t> Architecture Diagram</a:t>
            </a:r>
          </a:p>
        </p:txBody>
      </p:sp>
      <p:pic>
        <p:nvPicPr>
          <p:cNvPr id="3" name="Picture 2" descr="Diagram, schematic&#10;&#10;AI-generated content may be incorrect.">
            <a:extLst>
              <a:ext uri="{FF2B5EF4-FFF2-40B4-BE49-F238E27FC236}">
                <a16:creationId xmlns:a16="http://schemas.microsoft.com/office/drawing/2014/main" id="{6A0D55E0-6737-62AF-3897-1E5A74801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526" y="1122673"/>
            <a:ext cx="7723893" cy="5135887"/>
          </a:xfrm>
          <a:prstGeom prst="rect">
            <a:avLst/>
          </a:prstGeom>
        </p:spPr>
      </p:pic>
    </p:spTree>
    <p:extLst>
      <p:ext uri="{BB962C8B-B14F-4D97-AF65-F5344CB8AC3E}">
        <p14:creationId xmlns:p14="http://schemas.microsoft.com/office/powerpoint/2010/main" val="750231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13D6B-5352-C16C-1681-4029C53D6388}"/>
              </a:ext>
            </a:extLst>
          </p:cNvPr>
          <p:cNvSpPr>
            <a:spLocks noGrp="1"/>
          </p:cNvSpPr>
          <p:nvPr>
            <p:ph type="title"/>
          </p:nvPr>
        </p:nvSpPr>
        <p:spPr/>
        <p:txBody>
          <a:bodyPr/>
          <a:lstStyle/>
          <a:p>
            <a:r>
              <a:rPr lang="en-US" dirty="0"/>
              <a:t>DMI Project Roadmap</a:t>
            </a:r>
          </a:p>
        </p:txBody>
      </p:sp>
      <p:graphicFrame>
        <p:nvGraphicFramePr>
          <p:cNvPr id="12" name="Table 11">
            <a:extLst>
              <a:ext uri="{FF2B5EF4-FFF2-40B4-BE49-F238E27FC236}">
                <a16:creationId xmlns:a16="http://schemas.microsoft.com/office/drawing/2014/main" id="{077A0DEA-8075-F317-F616-E43BCD002AF2}"/>
              </a:ext>
            </a:extLst>
          </p:cNvPr>
          <p:cNvGraphicFramePr>
            <a:graphicFrameLocks noGrp="1"/>
          </p:cNvGraphicFramePr>
          <p:nvPr/>
        </p:nvGraphicFramePr>
        <p:xfrm>
          <a:off x="1310542" y="1245835"/>
          <a:ext cx="9570915" cy="640080"/>
        </p:xfrm>
        <a:graphic>
          <a:graphicData uri="http://schemas.openxmlformats.org/drawingml/2006/table">
            <a:tbl>
              <a:tblPr firstRow="1" bandRow="1">
                <a:tableStyleId>{5C22544A-7EE6-4342-B048-85BDC9FD1C3A}</a:tableStyleId>
              </a:tblPr>
              <a:tblGrid>
                <a:gridCol w="1372697">
                  <a:extLst>
                    <a:ext uri="{9D8B030D-6E8A-4147-A177-3AD203B41FA5}">
                      <a16:colId xmlns:a16="http://schemas.microsoft.com/office/drawing/2014/main" val="3061294973"/>
                    </a:ext>
                  </a:extLst>
                </a:gridCol>
                <a:gridCol w="1334125">
                  <a:extLst>
                    <a:ext uri="{9D8B030D-6E8A-4147-A177-3AD203B41FA5}">
                      <a16:colId xmlns:a16="http://schemas.microsoft.com/office/drawing/2014/main" val="2593304818"/>
                    </a:ext>
                  </a:extLst>
                </a:gridCol>
                <a:gridCol w="1484026">
                  <a:extLst>
                    <a:ext uri="{9D8B030D-6E8A-4147-A177-3AD203B41FA5}">
                      <a16:colId xmlns:a16="http://schemas.microsoft.com/office/drawing/2014/main" val="2701506598"/>
                    </a:ext>
                  </a:extLst>
                </a:gridCol>
                <a:gridCol w="1244184">
                  <a:extLst>
                    <a:ext uri="{9D8B030D-6E8A-4147-A177-3AD203B41FA5}">
                      <a16:colId xmlns:a16="http://schemas.microsoft.com/office/drawing/2014/main" val="314349573"/>
                    </a:ext>
                  </a:extLst>
                </a:gridCol>
                <a:gridCol w="1319925">
                  <a:extLst>
                    <a:ext uri="{9D8B030D-6E8A-4147-A177-3AD203B41FA5}">
                      <a16:colId xmlns:a16="http://schemas.microsoft.com/office/drawing/2014/main" val="3866724484"/>
                    </a:ext>
                  </a:extLst>
                </a:gridCol>
                <a:gridCol w="1407979">
                  <a:extLst>
                    <a:ext uri="{9D8B030D-6E8A-4147-A177-3AD203B41FA5}">
                      <a16:colId xmlns:a16="http://schemas.microsoft.com/office/drawing/2014/main" val="1082711710"/>
                    </a:ext>
                  </a:extLst>
                </a:gridCol>
                <a:gridCol w="1407979">
                  <a:extLst>
                    <a:ext uri="{9D8B030D-6E8A-4147-A177-3AD203B41FA5}">
                      <a16:colId xmlns:a16="http://schemas.microsoft.com/office/drawing/2014/main" val="1454840348"/>
                    </a:ext>
                  </a:extLst>
                </a:gridCol>
              </a:tblGrid>
              <a:tr h="370840">
                <a:tc>
                  <a:txBody>
                    <a:bodyPr/>
                    <a:lstStyle/>
                    <a:p>
                      <a:r>
                        <a:rPr lang="en-US" dirty="0"/>
                        <a:t>Jan –Jun 2024</a:t>
                      </a:r>
                    </a:p>
                  </a:txBody>
                  <a:tcPr/>
                </a:tc>
                <a:tc>
                  <a:txBody>
                    <a:bodyPr/>
                    <a:lstStyle/>
                    <a:p>
                      <a:r>
                        <a:rPr lang="en-US" dirty="0"/>
                        <a:t>Jul –Dec 2024</a:t>
                      </a:r>
                    </a:p>
                  </a:txBody>
                  <a:tcPr/>
                </a:tc>
                <a:tc>
                  <a:txBody>
                    <a:bodyPr/>
                    <a:lstStyle/>
                    <a:p>
                      <a:r>
                        <a:rPr lang="en-US" dirty="0"/>
                        <a:t>Jan –Jun 25</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Jul –Dec 25</a:t>
                      </a:r>
                    </a:p>
                    <a:p>
                      <a:endParaRPr lang="en-US" dirty="0"/>
                    </a:p>
                  </a:txBody>
                  <a:tcPr/>
                </a:tc>
                <a:tc>
                  <a:txBody>
                    <a:bodyPr/>
                    <a:lstStyle/>
                    <a:p>
                      <a:r>
                        <a:rPr lang="en-US" dirty="0"/>
                        <a:t>Jan –Jun 26</a:t>
                      </a:r>
                    </a:p>
                  </a:txBody>
                  <a:tcPr/>
                </a:tc>
                <a:tc>
                  <a:txBody>
                    <a:bodyPr/>
                    <a:lstStyle/>
                    <a:p>
                      <a:r>
                        <a:rPr lang="en-US" dirty="0"/>
                        <a:t>Jul – Dec 26</a:t>
                      </a:r>
                    </a:p>
                  </a:txBody>
                  <a:tcPr/>
                </a:tc>
                <a:tc>
                  <a:txBody>
                    <a:bodyPr/>
                    <a:lstStyle/>
                    <a:p>
                      <a:r>
                        <a:rPr lang="en-US" dirty="0"/>
                        <a:t>Jan-Jun 27</a:t>
                      </a:r>
                    </a:p>
                  </a:txBody>
                  <a:tcPr/>
                </a:tc>
                <a:extLst>
                  <a:ext uri="{0D108BD9-81ED-4DB2-BD59-A6C34878D82A}">
                    <a16:rowId xmlns:a16="http://schemas.microsoft.com/office/drawing/2014/main" val="1943198832"/>
                  </a:ext>
                </a:extLst>
              </a:tr>
            </a:tbl>
          </a:graphicData>
        </a:graphic>
      </p:graphicFrame>
      <p:graphicFrame>
        <p:nvGraphicFramePr>
          <p:cNvPr id="13" name="Table 12">
            <a:extLst>
              <a:ext uri="{FF2B5EF4-FFF2-40B4-BE49-F238E27FC236}">
                <a16:creationId xmlns:a16="http://schemas.microsoft.com/office/drawing/2014/main" id="{0C1AB6A2-745A-8F20-AB78-567D32E33442}"/>
              </a:ext>
            </a:extLst>
          </p:cNvPr>
          <p:cNvGraphicFramePr>
            <a:graphicFrameLocks noGrp="1"/>
          </p:cNvGraphicFramePr>
          <p:nvPr/>
        </p:nvGraphicFramePr>
        <p:xfrm>
          <a:off x="1310542" y="1904192"/>
          <a:ext cx="2212147" cy="640080"/>
        </p:xfrm>
        <a:graphic>
          <a:graphicData uri="http://schemas.openxmlformats.org/drawingml/2006/table">
            <a:tbl>
              <a:tblPr firstRow="1" bandRow="1">
                <a:tableStyleId>{5C22544A-7EE6-4342-B048-85BDC9FD1C3A}</a:tableStyleId>
              </a:tblPr>
              <a:tblGrid>
                <a:gridCol w="2212147">
                  <a:extLst>
                    <a:ext uri="{9D8B030D-6E8A-4147-A177-3AD203B41FA5}">
                      <a16:colId xmlns:a16="http://schemas.microsoft.com/office/drawing/2014/main" val="2811529148"/>
                    </a:ext>
                  </a:extLst>
                </a:gridCol>
              </a:tblGrid>
              <a:tr h="329645">
                <a:tc>
                  <a:txBody>
                    <a:bodyPr/>
                    <a:lstStyle/>
                    <a:p>
                      <a:r>
                        <a:rPr lang="en-US" dirty="0"/>
                        <a:t>Business Concept Stage (ITGB Step-1)</a:t>
                      </a:r>
                    </a:p>
                  </a:txBody>
                  <a:tcPr>
                    <a:solidFill>
                      <a:schemeClr val="tx2">
                        <a:lumMod val="75000"/>
                      </a:schemeClr>
                    </a:solidFill>
                  </a:tcPr>
                </a:tc>
                <a:extLst>
                  <a:ext uri="{0D108BD9-81ED-4DB2-BD59-A6C34878D82A}">
                    <a16:rowId xmlns:a16="http://schemas.microsoft.com/office/drawing/2014/main" val="957030057"/>
                  </a:ext>
                </a:extLst>
              </a:tr>
            </a:tbl>
          </a:graphicData>
        </a:graphic>
      </p:graphicFrame>
      <p:graphicFrame>
        <p:nvGraphicFramePr>
          <p:cNvPr id="14" name="Table 13">
            <a:extLst>
              <a:ext uri="{FF2B5EF4-FFF2-40B4-BE49-F238E27FC236}">
                <a16:creationId xmlns:a16="http://schemas.microsoft.com/office/drawing/2014/main" id="{A447F089-DB7D-A6FC-7B08-0B429E721B49}"/>
              </a:ext>
            </a:extLst>
          </p:cNvPr>
          <p:cNvGraphicFramePr>
            <a:graphicFrameLocks noGrp="1"/>
          </p:cNvGraphicFramePr>
          <p:nvPr/>
        </p:nvGraphicFramePr>
        <p:xfrm>
          <a:off x="2135765" y="2443377"/>
          <a:ext cx="2212147" cy="365760"/>
        </p:xfrm>
        <a:graphic>
          <a:graphicData uri="http://schemas.openxmlformats.org/drawingml/2006/table">
            <a:tbl>
              <a:tblPr firstRow="1" bandRow="1">
                <a:tableStyleId>{5C22544A-7EE6-4342-B048-85BDC9FD1C3A}</a:tableStyleId>
              </a:tblPr>
              <a:tblGrid>
                <a:gridCol w="2212147">
                  <a:extLst>
                    <a:ext uri="{9D8B030D-6E8A-4147-A177-3AD203B41FA5}">
                      <a16:colId xmlns:a16="http://schemas.microsoft.com/office/drawing/2014/main" val="2811529148"/>
                    </a:ext>
                  </a:extLst>
                </a:gridCol>
              </a:tblGrid>
              <a:tr h="329645">
                <a:tc>
                  <a:txBody>
                    <a:bodyPr/>
                    <a:lstStyle/>
                    <a:p>
                      <a:r>
                        <a:rPr lang="en-US" dirty="0"/>
                        <a:t>Initiation Stage</a:t>
                      </a:r>
                    </a:p>
                  </a:txBody>
                  <a:tcPr>
                    <a:solidFill>
                      <a:schemeClr val="tx2">
                        <a:lumMod val="40000"/>
                        <a:lumOff val="60000"/>
                      </a:schemeClr>
                    </a:solidFill>
                  </a:tcPr>
                </a:tc>
                <a:extLst>
                  <a:ext uri="{0D108BD9-81ED-4DB2-BD59-A6C34878D82A}">
                    <a16:rowId xmlns:a16="http://schemas.microsoft.com/office/drawing/2014/main" val="957030057"/>
                  </a:ext>
                </a:extLst>
              </a:tr>
            </a:tbl>
          </a:graphicData>
        </a:graphic>
      </p:graphicFrame>
      <p:graphicFrame>
        <p:nvGraphicFramePr>
          <p:cNvPr id="15" name="Table 14">
            <a:extLst>
              <a:ext uri="{FF2B5EF4-FFF2-40B4-BE49-F238E27FC236}">
                <a16:creationId xmlns:a16="http://schemas.microsoft.com/office/drawing/2014/main" id="{3A8CE564-8244-968A-9165-CCE7C2B88A11}"/>
              </a:ext>
            </a:extLst>
          </p:cNvPr>
          <p:cNvGraphicFramePr>
            <a:graphicFrameLocks noGrp="1"/>
          </p:cNvGraphicFramePr>
          <p:nvPr/>
        </p:nvGraphicFramePr>
        <p:xfrm>
          <a:off x="2518041" y="2808929"/>
          <a:ext cx="2863122" cy="365760"/>
        </p:xfrm>
        <a:graphic>
          <a:graphicData uri="http://schemas.openxmlformats.org/drawingml/2006/table">
            <a:tbl>
              <a:tblPr firstRow="1" bandRow="1">
                <a:tableStyleId>{5C22544A-7EE6-4342-B048-85BDC9FD1C3A}</a:tableStyleId>
              </a:tblPr>
              <a:tblGrid>
                <a:gridCol w="2863122">
                  <a:extLst>
                    <a:ext uri="{9D8B030D-6E8A-4147-A177-3AD203B41FA5}">
                      <a16:colId xmlns:a16="http://schemas.microsoft.com/office/drawing/2014/main" val="2811529148"/>
                    </a:ext>
                  </a:extLst>
                </a:gridCol>
              </a:tblGrid>
              <a:tr h="329645">
                <a:tc>
                  <a:txBody>
                    <a:bodyPr/>
                    <a:lstStyle/>
                    <a:p>
                      <a:r>
                        <a:rPr lang="en-US" dirty="0"/>
                        <a:t>Planning and Design Stage</a:t>
                      </a:r>
                    </a:p>
                  </a:txBody>
                  <a:tcPr>
                    <a:solidFill>
                      <a:srgbClr val="FFC000"/>
                    </a:solidFill>
                  </a:tcPr>
                </a:tc>
                <a:extLst>
                  <a:ext uri="{0D108BD9-81ED-4DB2-BD59-A6C34878D82A}">
                    <a16:rowId xmlns:a16="http://schemas.microsoft.com/office/drawing/2014/main" val="957030057"/>
                  </a:ext>
                </a:extLst>
              </a:tr>
            </a:tbl>
          </a:graphicData>
        </a:graphic>
      </p:graphicFrame>
      <p:graphicFrame>
        <p:nvGraphicFramePr>
          <p:cNvPr id="16" name="Table 15">
            <a:extLst>
              <a:ext uri="{FF2B5EF4-FFF2-40B4-BE49-F238E27FC236}">
                <a16:creationId xmlns:a16="http://schemas.microsoft.com/office/drawing/2014/main" id="{8C4B1121-AD8B-3772-D97A-5AAD67AE9112}"/>
              </a:ext>
            </a:extLst>
          </p:cNvPr>
          <p:cNvGraphicFramePr>
            <a:graphicFrameLocks noGrp="1"/>
          </p:cNvGraphicFramePr>
          <p:nvPr/>
        </p:nvGraphicFramePr>
        <p:xfrm>
          <a:off x="3406431" y="3215779"/>
          <a:ext cx="2265711" cy="914400"/>
        </p:xfrm>
        <a:graphic>
          <a:graphicData uri="http://schemas.openxmlformats.org/drawingml/2006/table">
            <a:tbl>
              <a:tblPr firstRow="1" bandRow="1">
                <a:tableStyleId>{5C22544A-7EE6-4342-B048-85BDC9FD1C3A}</a:tableStyleId>
              </a:tblPr>
              <a:tblGrid>
                <a:gridCol w="2265711">
                  <a:extLst>
                    <a:ext uri="{9D8B030D-6E8A-4147-A177-3AD203B41FA5}">
                      <a16:colId xmlns:a16="http://schemas.microsoft.com/office/drawing/2014/main" val="2811529148"/>
                    </a:ext>
                  </a:extLst>
                </a:gridCol>
              </a:tblGrid>
              <a:tr h="285993">
                <a:tc>
                  <a:txBody>
                    <a:bodyPr/>
                    <a:lstStyle/>
                    <a:p>
                      <a:r>
                        <a:rPr lang="en-US" dirty="0"/>
                        <a:t>Proof of Value(POV) –Infra Setup - AWS Services &amp; Data lake</a:t>
                      </a:r>
                    </a:p>
                  </a:txBody>
                  <a:tcPr>
                    <a:solidFill>
                      <a:srgbClr val="00B050"/>
                    </a:solidFill>
                  </a:tcPr>
                </a:tc>
                <a:extLst>
                  <a:ext uri="{0D108BD9-81ED-4DB2-BD59-A6C34878D82A}">
                    <a16:rowId xmlns:a16="http://schemas.microsoft.com/office/drawing/2014/main" val="957030057"/>
                  </a:ext>
                </a:extLst>
              </a:tr>
            </a:tbl>
          </a:graphicData>
        </a:graphic>
      </p:graphicFrame>
      <p:graphicFrame>
        <p:nvGraphicFramePr>
          <p:cNvPr id="17" name="Table 16">
            <a:extLst>
              <a:ext uri="{FF2B5EF4-FFF2-40B4-BE49-F238E27FC236}">
                <a16:creationId xmlns:a16="http://schemas.microsoft.com/office/drawing/2014/main" id="{3BC21B95-643F-E952-9FD6-427D13185A3F}"/>
              </a:ext>
            </a:extLst>
          </p:cNvPr>
          <p:cNvGraphicFramePr>
            <a:graphicFrameLocks noGrp="1"/>
          </p:cNvGraphicFramePr>
          <p:nvPr/>
        </p:nvGraphicFramePr>
        <p:xfrm>
          <a:off x="6095999" y="5057588"/>
          <a:ext cx="3744441" cy="365760"/>
        </p:xfrm>
        <a:graphic>
          <a:graphicData uri="http://schemas.openxmlformats.org/drawingml/2006/table">
            <a:tbl>
              <a:tblPr firstRow="1" bandRow="1">
                <a:tableStyleId>{5C22544A-7EE6-4342-B048-85BDC9FD1C3A}</a:tableStyleId>
              </a:tblPr>
              <a:tblGrid>
                <a:gridCol w="3744441">
                  <a:extLst>
                    <a:ext uri="{9D8B030D-6E8A-4147-A177-3AD203B41FA5}">
                      <a16:colId xmlns:a16="http://schemas.microsoft.com/office/drawing/2014/main" val="2811529148"/>
                    </a:ext>
                  </a:extLst>
                </a:gridCol>
              </a:tblGrid>
              <a:tr h="329645">
                <a:tc>
                  <a:txBody>
                    <a:bodyPr/>
                    <a:lstStyle/>
                    <a:p>
                      <a:r>
                        <a:rPr lang="en-US" dirty="0"/>
                        <a:t>Execution and Build Stage</a:t>
                      </a:r>
                    </a:p>
                  </a:txBody>
                  <a:tcPr>
                    <a:solidFill>
                      <a:srgbClr val="92D050"/>
                    </a:solidFill>
                  </a:tcPr>
                </a:tc>
                <a:extLst>
                  <a:ext uri="{0D108BD9-81ED-4DB2-BD59-A6C34878D82A}">
                    <a16:rowId xmlns:a16="http://schemas.microsoft.com/office/drawing/2014/main" val="957030057"/>
                  </a:ext>
                </a:extLst>
              </a:tr>
            </a:tbl>
          </a:graphicData>
        </a:graphic>
      </p:graphicFrame>
      <p:graphicFrame>
        <p:nvGraphicFramePr>
          <p:cNvPr id="18" name="Table 17">
            <a:extLst>
              <a:ext uri="{FF2B5EF4-FFF2-40B4-BE49-F238E27FC236}">
                <a16:creationId xmlns:a16="http://schemas.microsoft.com/office/drawing/2014/main" id="{BA238208-8995-51C0-4E78-244563D83BBB}"/>
              </a:ext>
            </a:extLst>
          </p:cNvPr>
          <p:cNvGraphicFramePr>
            <a:graphicFrameLocks noGrp="1"/>
          </p:cNvGraphicFramePr>
          <p:nvPr/>
        </p:nvGraphicFramePr>
        <p:xfrm>
          <a:off x="8542525" y="5432900"/>
          <a:ext cx="1973490" cy="640080"/>
        </p:xfrm>
        <a:graphic>
          <a:graphicData uri="http://schemas.openxmlformats.org/drawingml/2006/table">
            <a:tbl>
              <a:tblPr firstRow="1" bandRow="1">
                <a:tableStyleId>{5C22544A-7EE6-4342-B048-85BDC9FD1C3A}</a:tableStyleId>
              </a:tblPr>
              <a:tblGrid>
                <a:gridCol w="1973490">
                  <a:extLst>
                    <a:ext uri="{9D8B030D-6E8A-4147-A177-3AD203B41FA5}">
                      <a16:colId xmlns:a16="http://schemas.microsoft.com/office/drawing/2014/main" val="2811529148"/>
                    </a:ext>
                  </a:extLst>
                </a:gridCol>
              </a:tblGrid>
              <a:tr h="370374">
                <a:tc>
                  <a:txBody>
                    <a:bodyPr/>
                    <a:lstStyle/>
                    <a:p>
                      <a:r>
                        <a:rPr lang="en-US" dirty="0"/>
                        <a:t>Implementation Stage</a:t>
                      </a:r>
                    </a:p>
                  </a:txBody>
                  <a:tcPr>
                    <a:solidFill>
                      <a:schemeClr val="accent6">
                        <a:lumMod val="75000"/>
                      </a:schemeClr>
                    </a:solidFill>
                  </a:tcPr>
                </a:tc>
                <a:extLst>
                  <a:ext uri="{0D108BD9-81ED-4DB2-BD59-A6C34878D82A}">
                    <a16:rowId xmlns:a16="http://schemas.microsoft.com/office/drawing/2014/main" val="957030057"/>
                  </a:ext>
                </a:extLst>
              </a:tr>
            </a:tbl>
          </a:graphicData>
        </a:graphic>
      </p:graphicFrame>
      <p:graphicFrame>
        <p:nvGraphicFramePr>
          <p:cNvPr id="19" name="Table 18">
            <a:extLst>
              <a:ext uri="{FF2B5EF4-FFF2-40B4-BE49-F238E27FC236}">
                <a16:creationId xmlns:a16="http://schemas.microsoft.com/office/drawing/2014/main" id="{5F1D3113-1C09-B746-A3A5-3D1A243B7EB8}"/>
              </a:ext>
            </a:extLst>
          </p:cNvPr>
          <p:cNvGraphicFramePr>
            <a:graphicFrameLocks noGrp="1"/>
          </p:cNvGraphicFramePr>
          <p:nvPr/>
        </p:nvGraphicFramePr>
        <p:xfrm>
          <a:off x="9529270" y="5960294"/>
          <a:ext cx="1320677" cy="640080"/>
        </p:xfrm>
        <a:graphic>
          <a:graphicData uri="http://schemas.openxmlformats.org/drawingml/2006/table">
            <a:tbl>
              <a:tblPr firstRow="1" bandRow="1">
                <a:tableStyleId>{5C22544A-7EE6-4342-B048-85BDC9FD1C3A}</a:tableStyleId>
              </a:tblPr>
              <a:tblGrid>
                <a:gridCol w="1320677">
                  <a:extLst>
                    <a:ext uri="{9D8B030D-6E8A-4147-A177-3AD203B41FA5}">
                      <a16:colId xmlns:a16="http://schemas.microsoft.com/office/drawing/2014/main" val="2811529148"/>
                    </a:ext>
                  </a:extLst>
                </a:gridCol>
              </a:tblGrid>
              <a:tr h="305384">
                <a:tc>
                  <a:txBody>
                    <a:bodyPr/>
                    <a:lstStyle/>
                    <a:p>
                      <a:r>
                        <a:rPr lang="en-US" dirty="0"/>
                        <a:t>Closeout Stage</a:t>
                      </a:r>
                    </a:p>
                  </a:txBody>
                  <a:tcPr>
                    <a:solidFill>
                      <a:schemeClr val="accent1">
                        <a:lumMod val="75000"/>
                      </a:schemeClr>
                    </a:solidFill>
                  </a:tcPr>
                </a:tc>
                <a:extLst>
                  <a:ext uri="{0D108BD9-81ED-4DB2-BD59-A6C34878D82A}">
                    <a16:rowId xmlns:a16="http://schemas.microsoft.com/office/drawing/2014/main" val="957030057"/>
                  </a:ext>
                </a:extLst>
              </a:tr>
            </a:tbl>
          </a:graphicData>
        </a:graphic>
      </p:graphicFrame>
      <p:graphicFrame>
        <p:nvGraphicFramePr>
          <p:cNvPr id="3" name="Table 2">
            <a:extLst>
              <a:ext uri="{FF2B5EF4-FFF2-40B4-BE49-F238E27FC236}">
                <a16:creationId xmlns:a16="http://schemas.microsoft.com/office/drawing/2014/main" id="{561FFB92-68A4-2BD6-E963-A416991115A0}"/>
              </a:ext>
            </a:extLst>
          </p:cNvPr>
          <p:cNvGraphicFramePr>
            <a:graphicFrameLocks noGrp="1"/>
          </p:cNvGraphicFramePr>
          <p:nvPr/>
        </p:nvGraphicFramePr>
        <p:xfrm>
          <a:off x="4397143" y="4481527"/>
          <a:ext cx="1634100" cy="544868"/>
        </p:xfrm>
        <a:graphic>
          <a:graphicData uri="http://schemas.openxmlformats.org/drawingml/2006/table">
            <a:tbl>
              <a:tblPr firstRow="1" bandRow="1">
                <a:tableStyleId>{5C22544A-7EE6-4342-B048-85BDC9FD1C3A}</a:tableStyleId>
              </a:tblPr>
              <a:tblGrid>
                <a:gridCol w="1634100">
                  <a:extLst>
                    <a:ext uri="{9D8B030D-6E8A-4147-A177-3AD203B41FA5}">
                      <a16:colId xmlns:a16="http://schemas.microsoft.com/office/drawing/2014/main" val="2811529148"/>
                    </a:ext>
                  </a:extLst>
                </a:gridCol>
              </a:tblGrid>
              <a:tr h="544868">
                <a:tc>
                  <a:txBody>
                    <a:bodyPr/>
                    <a:lstStyle/>
                    <a:p>
                      <a:r>
                        <a:rPr lang="en-US" sz="1200" dirty="0"/>
                        <a:t>Business Case Stage (ITGB-Step-2)</a:t>
                      </a:r>
                    </a:p>
                  </a:txBody>
                  <a:tcPr>
                    <a:solidFill>
                      <a:schemeClr val="tx2">
                        <a:lumMod val="75000"/>
                      </a:schemeClr>
                    </a:solidFill>
                  </a:tcPr>
                </a:tc>
                <a:extLst>
                  <a:ext uri="{0D108BD9-81ED-4DB2-BD59-A6C34878D82A}">
                    <a16:rowId xmlns:a16="http://schemas.microsoft.com/office/drawing/2014/main" val="957030057"/>
                  </a:ext>
                </a:extLst>
              </a:tr>
            </a:tbl>
          </a:graphicData>
        </a:graphic>
      </p:graphicFrame>
      <p:sp>
        <p:nvSpPr>
          <p:cNvPr id="4" name="Star: 5 Points 3">
            <a:extLst>
              <a:ext uri="{FF2B5EF4-FFF2-40B4-BE49-F238E27FC236}">
                <a16:creationId xmlns:a16="http://schemas.microsoft.com/office/drawing/2014/main" id="{427F5AA6-7455-663A-091A-7F6B83D3D24B}"/>
              </a:ext>
            </a:extLst>
          </p:cNvPr>
          <p:cNvSpPr/>
          <p:nvPr/>
        </p:nvSpPr>
        <p:spPr bwMode="gray">
          <a:xfrm>
            <a:off x="5507550" y="3012585"/>
            <a:ext cx="164592" cy="164592"/>
          </a:xfrm>
          <a:prstGeom prst="star5">
            <a:avLst/>
          </a:prstGeom>
          <a:solidFill>
            <a:schemeClr val="accent6">
              <a:lumMod val="75000"/>
            </a:schemeClr>
          </a:solidFill>
          <a:ln w="3175" algn="ctr">
            <a:solidFill>
              <a:schemeClr val="accent6">
                <a:lumMod val="50000"/>
              </a:schemeClr>
            </a:solidFill>
            <a:miter lim="800000"/>
            <a:headEnd/>
            <a:tailEnd/>
          </a:ln>
        </p:spPr>
        <p:txBody>
          <a:bodyPr wrap="square" lIns="66675" tIns="66675" rIns="66675" bIns="66675"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85800"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6" name="object 411">
            <a:extLst>
              <a:ext uri="{FF2B5EF4-FFF2-40B4-BE49-F238E27FC236}">
                <a16:creationId xmlns:a16="http://schemas.microsoft.com/office/drawing/2014/main" id="{11CF276E-0E0D-E748-A6BD-2133A943A078}"/>
              </a:ext>
            </a:extLst>
          </p:cNvPr>
          <p:cNvSpPr/>
          <p:nvPr/>
        </p:nvSpPr>
        <p:spPr>
          <a:xfrm>
            <a:off x="1475427" y="5870448"/>
            <a:ext cx="1320678" cy="443651"/>
          </a:xfrm>
          <a:custGeom>
            <a:avLst/>
            <a:gdLst/>
            <a:ahLst/>
            <a:cxnLst/>
            <a:rect l="l" t="t" r="r" b="b"/>
            <a:pathLst>
              <a:path w="1065530" h="1373505">
                <a:moveTo>
                  <a:pt x="0" y="0"/>
                </a:moveTo>
                <a:lnTo>
                  <a:pt x="1065276" y="0"/>
                </a:lnTo>
                <a:lnTo>
                  <a:pt x="1065276" y="1373124"/>
                </a:lnTo>
                <a:lnTo>
                  <a:pt x="0" y="1373124"/>
                </a:lnTo>
                <a:lnTo>
                  <a:pt x="0" y="0"/>
                </a:lnTo>
                <a:close/>
              </a:path>
            </a:pathLst>
          </a:custGeom>
          <a:solidFill>
            <a:srgbClr val="FFFFFF"/>
          </a:solidFill>
          <a:ln w="6350">
            <a:solidFill>
              <a:sysClr val="windowText" lastClr="000000"/>
            </a:solidFill>
          </a:ln>
        </p:spPr>
        <p:txBody>
          <a:bodyPr wrap="square" lIns="0" tIns="0" rIns="0" bIns="0" rtlCol="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sng" strike="noStrike" kern="0" cap="none" spc="0" normalizeH="0" baseline="0" noProof="0" dirty="0">
                <a:ln>
                  <a:noFill/>
                </a:ln>
                <a:solidFill>
                  <a:prstClr val="black"/>
                </a:solidFill>
                <a:effectLst/>
                <a:uLnTx/>
                <a:uFillTx/>
                <a:latin typeface="Calibri" panose="020F0502020204030204"/>
                <a:ea typeface="Verdana" panose="020B0604030504040204" pitchFamily="34" charset="0"/>
              </a:rPr>
              <a:t>Legend</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000" b="1" i="0" u="sng" strike="noStrike" kern="0" cap="none" spc="0" normalizeH="0" baseline="0" noProof="0" dirty="0">
              <a:ln>
                <a:noFill/>
              </a:ln>
              <a:solidFill>
                <a:prstClr val="black"/>
              </a:solidFill>
              <a:effectLst/>
              <a:uLnTx/>
              <a:uFillTx/>
              <a:latin typeface="Calibri" panose="020F0502020204030204"/>
              <a:ea typeface="Verdana" panose="020B060403050404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sz="1000" b="1" i="0" u="sng" strike="noStrike" kern="0" cap="none" spc="0" normalizeH="0" baseline="0" noProof="0" dirty="0">
              <a:ln>
                <a:noFill/>
              </a:ln>
              <a:solidFill>
                <a:prstClr val="black"/>
              </a:solidFill>
              <a:effectLst/>
              <a:uLnTx/>
              <a:uFillTx/>
              <a:latin typeface="Calibri" panose="020F0502020204030204"/>
              <a:ea typeface="Verdana" panose="020B0604030504040204" pitchFamily="34" charset="0"/>
            </a:endParaRPr>
          </a:p>
        </p:txBody>
      </p:sp>
      <p:sp>
        <p:nvSpPr>
          <p:cNvPr id="8" name="object 497">
            <a:extLst>
              <a:ext uri="{FF2B5EF4-FFF2-40B4-BE49-F238E27FC236}">
                <a16:creationId xmlns:a16="http://schemas.microsoft.com/office/drawing/2014/main" id="{5C5C3EEF-580E-764F-C778-FDA53565925F}"/>
              </a:ext>
            </a:extLst>
          </p:cNvPr>
          <p:cNvSpPr txBox="1"/>
          <p:nvPr/>
        </p:nvSpPr>
        <p:spPr>
          <a:xfrm>
            <a:off x="1770143" y="6004295"/>
            <a:ext cx="481542" cy="138499"/>
          </a:xfrm>
          <a:prstGeom prst="rect">
            <a:avLst/>
          </a:prstGeom>
        </p:spPr>
        <p:txBody>
          <a:bodyPr vert="horz" wrap="none" lIns="0" tIns="0" rIns="0" bIns="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5" normalizeH="0" baseline="0" noProof="0" dirty="0">
                <a:ln>
                  <a:noFill/>
                </a:ln>
                <a:solidFill>
                  <a:srgbClr val="2D2D2D"/>
                </a:solidFill>
                <a:effectLst/>
                <a:uLnTx/>
                <a:uFillTx/>
                <a:latin typeface="Calibri" panose="020F0502020204030204"/>
                <a:ea typeface="Verdana" panose="020B0604030504040204" pitchFamily="34" charset="0"/>
                <a:cs typeface="Verdana" panose="020B0604030504040204" pitchFamily="34" charset="0"/>
              </a:rPr>
              <a:t>Milestone</a:t>
            </a:r>
            <a:endParaRPr kumimoji="0" sz="900" b="0" i="0" u="none"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p:txBody>
      </p:sp>
      <p:sp>
        <p:nvSpPr>
          <p:cNvPr id="9" name="Star: 5 Points 8">
            <a:extLst>
              <a:ext uri="{FF2B5EF4-FFF2-40B4-BE49-F238E27FC236}">
                <a16:creationId xmlns:a16="http://schemas.microsoft.com/office/drawing/2014/main" id="{427F5AA6-7455-663A-091A-7F6B83D3D24B}"/>
              </a:ext>
            </a:extLst>
          </p:cNvPr>
          <p:cNvSpPr/>
          <p:nvPr/>
        </p:nvSpPr>
        <p:spPr bwMode="gray">
          <a:xfrm>
            <a:off x="1565948" y="6021532"/>
            <a:ext cx="126479" cy="102974"/>
          </a:xfrm>
          <a:prstGeom prst="star5">
            <a:avLst/>
          </a:prstGeom>
          <a:solidFill>
            <a:schemeClr val="accent6">
              <a:lumMod val="75000"/>
            </a:schemeClr>
          </a:solidFill>
          <a:ln w="3175" algn="ctr">
            <a:solidFill>
              <a:schemeClr val="accent6">
                <a:lumMod val="50000"/>
              </a:schemeClr>
            </a:solidFill>
            <a:miter lim="800000"/>
            <a:headEnd/>
            <a:tailEnd/>
          </a:ln>
        </p:spPr>
        <p:txBody>
          <a:bodyPr wrap="square" lIns="66675" tIns="66675" rIns="66675" bIns="66675"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85800"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0" name="Star: 5 Points 9">
            <a:extLst>
              <a:ext uri="{FF2B5EF4-FFF2-40B4-BE49-F238E27FC236}">
                <a16:creationId xmlns:a16="http://schemas.microsoft.com/office/drawing/2014/main" id="{7BF513E9-5B3B-4884-3DE1-DA4B66A54E83}"/>
              </a:ext>
            </a:extLst>
          </p:cNvPr>
          <p:cNvSpPr/>
          <p:nvPr/>
        </p:nvSpPr>
        <p:spPr bwMode="gray">
          <a:xfrm>
            <a:off x="3241839" y="1739600"/>
            <a:ext cx="164592" cy="164592"/>
          </a:xfrm>
          <a:prstGeom prst="star5">
            <a:avLst/>
          </a:prstGeom>
          <a:solidFill>
            <a:schemeClr val="accent6">
              <a:lumMod val="75000"/>
            </a:schemeClr>
          </a:solidFill>
          <a:ln w="3175" algn="ctr">
            <a:solidFill>
              <a:schemeClr val="accent6">
                <a:lumMod val="50000"/>
              </a:schemeClr>
            </a:solidFill>
            <a:miter lim="800000"/>
            <a:headEnd/>
            <a:tailEnd/>
          </a:ln>
        </p:spPr>
        <p:txBody>
          <a:bodyPr wrap="square" lIns="66675" tIns="66675" rIns="66675" bIns="66675"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85800"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1" name="Star: 5 Points 10">
            <a:extLst>
              <a:ext uri="{FF2B5EF4-FFF2-40B4-BE49-F238E27FC236}">
                <a16:creationId xmlns:a16="http://schemas.microsoft.com/office/drawing/2014/main" id="{721168CB-5753-1DEE-D7F6-6F200A535D92}"/>
              </a:ext>
            </a:extLst>
          </p:cNvPr>
          <p:cNvSpPr/>
          <p:nvPr/>
        </p:nvSpPr>
        <p:spPr bwMode="gray">
          <a:xfrm>
            <a:off x="5814851" y="4300866"/>
            <a:ext cx="164592" cy="164592"/>
          </a:xfrm>
          <a:prstGeom prst="star5">
            <a:avLst/>
          </a:prstGeom>
          <a:solidFill>
            <a:schemeClr val="accent6">
              <a:lumMod val="75000"/>
            </a:schemeClr>
          </a:solidFill>
          <a:ln w="3175" algn="ctr">
            <a:solidFill>
              <a:schemeClr val="accent6">
                <a:lumMod val="50000"/>
              </a:schemeClr>
            </a:solidFill>
            <a:miter lim="800000"/>
            <a:headEnd/>
            <a:tailEnd/>
          </a:ln>
        </p:spPr>
        <p:txBody>
          <a:bodyPr wrap="square" lIns="66675" tIns="66675" rIns="66675" bIns="66675"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685800" eaLnBrk="1" fontAlgn="auto" latinLnBrk="0" hangingPunct="1">
              <a:lnSpc>
                <a:spcPct val="106000"/>
              </a:lnSpc>
              <a:spcBef>
                <a:spcPts val="0"/>
              </a:spcBef>
              <a:spcAft>
                <a:spcPts val="0"/>
              </a:spcAft>
              <a:buClrTx/>
              <a:buSzTx/>
              <a:buFontTx/>
              <a:buNone/>
              <a:tabLst/>
              <a:defRPr/>
            </a:pPr>
            <a:endParaRPr kumimoji="0" lang="en-US" sz="1200" b="1" i="0" u="none" strike="noStrike" kern="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aphicFrame>
        <p:nvGraphicFramePr>
          <p:cNvPr id="5" name="Table 4">
            <a:extLst>
              <a:ext uri="{FF2B5EF4-FFF2-40B4-BE49-F238E27FC236}">
                <a16:creationId xmlns:a16="http://schemas.microsoft.com/office/drawing/2014/main" id="{CE3878E2-12E0-8081-B7CC-5187595EE45D}"/>
              </a:ext>
            </a:extLst>
          </p:cNvPr>
          <p:cNvGraphicFramePr>
            <a:graphicFrameLocks noGrp="1"/>
          </p:cNvGraphicFramePr>
          <p:nvPr/>
        </p:nvGraphicFramePr>
        <p:xfrm>
          <a:off x="4821750" y="3977917"/>
          <a:ext cx="3096954" cy="365760"/>
        </p:xfrm>
        <a:graphic>
          <a:graphicData uri="http://schemas.openxmlformats.org/drawingml/2006/table">
            <a:tbl>
              <a:tblPr firstRow="1" bandRow="1">
                <a:tableStyleId>{5C22544A-7EE6-4342-B048-85BDC9FD1C3A}</a:tableStyleId>
              </a:tblPr>
              <a:tblGrid>
                <a:gridCol w="3096954">
                  <a:extLst>
                    <a:ext uri="{9D8B030D-6E8A-4147-A177-3AD203B41FA5}">
                      <a16:colId xmlns:a16="http://schemas.microsoft.com/office/drawing/2014/main" val="2811529148"/>
                    </a:ext>
                  </a:extLst>
                </a:gridCol>
              </a:tblGrid>
              <a:tr h="0">
                <a:tc>
                  <a:txBody>
                    <a:bodyPr/>
                    <a:lstStyle/>
                    <a:p>
                      <a:r>
                        <a:rPr lang="en-US" dirty="0"/>
                        <a:t>UC#1-POV-(VRS &amp; SPLH)</a:t>
                      </a:r>
                    </a:p>
                  </a:txBody>
                  <a:tcPr>
                    <a:solidFill>
                      <a:schemeClr val="accent4"/>
                    </a:solidFill>
                  </a:tcPr>
                </a:tc>
                <a:extLst>
                  <a:ext uri="{0D108BD9-81ED-4DB2-BD59-A6C34878D82A}">
                    <a16:rowId xmlns:a16="http://schemas.microsoft.com/office/drawing/2014/main" val="957030057"/>
                  </a:ext>
                </a:extLst>
              </a:tr>
            </a:tbl>
          </a:graphicData>
        </a:graphic>
      </p:graphicFrame>
      <p:graphicFrame>
        <p:nvGraphicFramePr>
          <p:cNvPr id="7" name="Table 6">
            <a:extLst>
              <a:ext uri="{FF2B5EF4-FFF2-40B4-BE49-F238E27FC236}">
                <a16:creationId xmlns:a16="http://schemas.microsoft.com/office/drawing/2014/main" id="{8ED7E559-66AD-FDE4-CDC3-1BEA5CA7F0E6}"/>
              </a:ext>
            </a:extLst>
          </p:cNvPr>
          <p:cNvGraphicFramePr>
            <a:graphicFrameLocks noGrp="1"/>
          </p:cNvGraphicFramePr>
          <p:nvPr/>
        </p:nvGraphicFramePr>
        <p:xfrm>
          <a:off x="5787419" y="3513031"/>
          <a:ext cx="2039845" cy="365760"/>
        </p:xfrm>
        <a:graphic>
          <a:graphicData uri="http://schemas.openxmlformats.org/drawingml/2006/table">
            <a:tbl>
              <a:tblPr firstRow="1" bandRow="1">
                <a:tableStyleId>{5C22544A-7EE6-4342-B048-85BDC9FD1C3A}</a:tableStyleId>
              </a:tblPr>
              <a:tblGrid>
                <a:gridCol w="2039845">
                  <a:extLst>
                    <a:ext uri="{9D8B030D-6E8A-4147-A177-3AD203B41FA5}">
                      <a16:colId xmlns:a16="http://schemas.microsoft.com/office/drawing/2014/main" val="2811529148"/>
                    </a:ext>
                  </a:extLst>
                </a:gridCol>
              </a:tblGrid>
              <a:tr h="0">
                <a:tc>
                  <a:txBody>
                    <a:bodyPr/>
                    <a:lstStyle/>
                    <a:p>
                      <a:r>
                        <a:rPr lang="en-US" dirty="0"/>
                        <a:t>UC#2-</a:t>
                      </a:r>
                    </a:p>
                  </a:txBody>
                  <a:tcPr>
                    <a:solidFill>
                      <a:schemeClr val="accent4"/>
                    </a:solidFill>
                  </a:tcPr>
                </a:tc>
                <a:extLst>
                  <a:ext uri="{0D108BD9-81ED-4DB2-BD59-A6C34878D82A}">
                    <a16:rowId xmlns:a16="http://schemas.microsoft.com/office/drawing/2014/main" val="957030057"/>
                  </a:ext>
                </a:extLst>
              </a:tr>
            </a:tbl>
          </a:graphicData>
        </a:graphic>
      </p:graphicFrame>
      <p:graphicFrame>
        <p:nvGraphicFramePr>
          <p:cNvPr id="20" name="Table 19">
            <a:extLst>
              <a:ext uri="{FF2B5EF4-FFF2-40B4-BE49-F238E27FC236}">
                <a16:creationId xmlns:a16="http://schemas.microsoft.com/office/drawing/2014/main" id="{B270A887-5817-A04E-5DC2-2D5A918AC927}"/>
              </a:ext>
            </a:extLst>
          </p:cNvPr>
          <p:cNvGraphicFramePr>
            <a:graphicFrameLocks noGrp="1"/>
          </p:cNvGraphicFramePr>
          <p:nvPr/>
        </p:nvGraphicFramePr>
        <p:xfrm>
          <a:off x="6807341" y="3104676"/>
          <a:ext cx="2039845" cy="365760"/>
        </p:xfrm>
        <a:graphic>
          <a:graphicData uri="http://schemas.openxmlformats.org/drawingml/2006/table">
            <a:tbl>
              <a:tblPr firstRow="1" bandRow="1">
                <a:tableStyleId>{5C22544A-7EE6-4342-B048-85BDC9FD1C3A}</a:tableStyleId>
              </a:tblPr>
              <a:tblGrid>
                <a:gridCol w="2039845">
                  <a:extLst>
                    <a:ext uri="{9D8B030D-6E8A-4147-A177-3AD203B41FA5}">
                      <a16:colId xmlns:a16="http://schemas.microsoft.com/office/drawing/2014/main" val="2811529148"/>
                    </a:ext>
                  </a:extLst>
                </a:gridCol>
              </a:tblGrid>
              <a:tr h="0">
                <a:tc>
                  <a:txBody>
                    <a:bodyPr/>
                    <a:lstStyle/>
                    <a:p>
                      <a:r>
                        <a:rPr lang="en-US" dirty="0"/>
                        <a:t>UC#3-</a:t>
                      </a:r>
                    </a:p>
                  </a:txBody>
                  <a:tcPr>
                    <a:solidFill>
                      <a:schemeClr val="accent4"/>
                    </a:solidFill>
                  </a:tcPr>
                </a:tc>
                <a:extLst>
                  <a:ext uri="{0D108BD9-81ED-4DB2-BD59-A6C34878D82A}">
                    <a16:rowId xmlns:a16="http://schemas.microsoft.com/office/drawing/2014/main" val="957030057"/>
                  </a:ext>
                </a:extLst>
              </a:tr>
            </a:tbl>
          </a:graphicData>
        </a:graphic>
      </p:graphicFrame>
      <p:sp>
        <p:nvSpPr>
          <p:cNvPr id="21" name="object 497">
            <a:extLst>
              <a:ext uri="{FF2B5EF4-FFF2-40B4-BE49-F238E27FC236}">
                <a16:creationId xmlns:a16="http://schemas.microsoft.com/office/drawing/2014/main" id="{7FAE7161-B56B-A9ED-6255-0EC4068B16C9}"/>
              </a:ext>
            </a:extLst>
          </p:cNvPr>
          <p:cNvSpPr txBox="1"/>
          <p:nvPr/>
        </p:nvSpPr>
        <p:spPr>
          <a:xfrm>
            <a:off x="1794508" y="6175600"/>
            <a:ext cx="432811" cy="138499"/>
          </a:xfrm>
          <a:prstGeom prst="rect">
            <a:avLst/>
          </a:prstGeom>
        </p:spPr>
        <p:txBody>
          <a:bodyPr vert="horz" wrap="none" lIns="0" tIns="0" rIns="0" bIns="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rPr>
              <a:t>Use Case</a:t>
            </a:r>
            <a:endParaRPr kumimoji="0" sz="900" b="0" i="0" u="none"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p:txBody>
      </p:sp>
      <p:sp>
        <p:nvSpPr>
          <p:cNvPr id="22" name="object 497">
            <a:extLst>
              <a:ext uri="{FF2B5EF4-FFF2-40B4-BE49-F238E27FC236}">
                <a16:creationId xmlns:a16="http://schemas.microsoft.com/office/drawing/2014/main" id="{DC915A53-C394-368B-5FB5-162575DBD619}"/>
              </a:ext>
            </a:extLst>
          </p:cNvPr>
          <p:cNvSpPr txBox="1"/>
          <p:nvPr/>
        </p:nvSpPr>
        <p:spPr>
          <a:xfrm>
            <a:off x="1529372" y="6177927"/>
            <a:ext cx="203261" cy="138499"/>
          </a:xfrm>
          <a:prstGeom prst="rect">
            <a:avLst/>
          </a:prstGeom>
        </p:spPr>
        <p:txBody>
          <a:bodyPr vert="horz" wrap="none" lIns="0" tIns="0" rIns="0" bIns="0" rtlCol="0" anchor="ctr" anchorCtr="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5" normalizeH="0" baseline="0" noProof="0" dirty="0">
                <a:ln>
                  <a:noFill/>
                </a:ln>
                <a:solidFill>
                  <a:srgbClr val="2D2D2D"/>
                </a:solidFill>
                <a:effectLst/>
                <a:uLnTx/>
                <a:uFillTx/>
                <a:latin typeface="Calibri" panose="020F0502020204030204"/>
                <a:ea typeface="Verdana" panose="020B0604030504040204" pitchFamily="34" charset="0"/>
                <a:cs typeface="Verdana" panose="020B0604030504040204" pitchFamily="34" charset="0"/>
              </a:rPr>
              <a:t>UC#</a:t>
            </a:r>
            <a:endParaRPr kumimoji="0" sz="900" b="0" i="0" u="none" strike="noStrike" kern="0" cap="none" spc="0" normalizeH="0" baseline="0" noProof="0" dirty="0">
              <a:ln>
                <a:noFill/>
              </a:ln>
              <a:solidFill>
                <a:prstClr val="black"/>
              </a:solidFill>
              <a:effectLst/>
              <a:uLnTx/>
              <a:uFillTx/>
              <a:latin typeface="Calibri" panose="020F05020202040302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914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582C0-8C87-66CE-6CE1-C1A131CB90BB}"/>
            </a:ext>
          </a:extLst>
        </p:cNvPr>
        <p:cNvGrpSpPr/>
        <p:nvPr/>
      </p:nvGrpSpPr>
      <p:grpSpPr>
        <a:xfrm>
          <a:off x="0" y="0"/>
          <a:ext cx="0" cy="0"/>
          <a:chOff x="0" y="0"/>
          <a:chExt cx="0" cy="0"/>
        </a:xfrm>
      </p:grpSpPr>
      <p:sp>
        <p:nvSpPr>
          <p:cNvPr id="14" name="Title 2">
            <a:extLst>
              <a:ext uri="{FF2B5EF4-FFF2-40B4-BE49-F238E27FC236}">
                <a16:creationId xmlns:a16="http://schemas.microsoft.com/office/drawing/2014/main" id="{5DDC7E6E-9D62-F6EE-FF53-6B79A7169CEA}"/>
              </a:ext>
            </a:extLst>
          </p:cNvPr>
          <p:cNvSpPr txBox="1">
            <a:spLocks/>
          </p:cNvSpPr>
          <p:nvPr/>
        </p:nvSpPr>
        <p:spPr>
          <a:xfrm>
            <a:off x="117912" y="540217"/>
            <a:ext cx="11350752" cy="592562"/>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0" i="0" kern="1200" baseline="0">
                <a:solidFill>
                  <a:schemeClr val="tx2">
                    <a:lumMod val="75000"/>
                  </a:schemeClr>
                </a:solidFill>
                <a:latin typeface="Franklin Gothic Demi Cond" panose="020B0706030402020204" pitchFamily="34" charset="0"/>
                <a:ea typeface="+mj-ea"/>
                <a:cs typeface="Times New Roman" panose="02020603050405020304" pitchFamily="18" charset="0"/>
              </a:defRPr>
            </a:lvl1pPr>
          </a:lstStyle>
          <a:p>
            <a:r>
              <a:rPr lang="en-US">
                <a:solidFill>
                  <a:schemeClr val="tx2">
                    <a:lumMod val="76000"/>
                  </a:schemeClr>
                </a:solidFill>
                <a:latin typeface="Franklin Gothic Demi Cond"/>
              </a:rPr>
              <a:t>DHHS Enterprise Data Strategy</a:t>
            </a:r>
          </a:p>
        </p:txBody>
      </p:sp>
      <p:sp>
        <p:nvSpPr>
          <p:cNvPr id="22" name="Rectangle 21">
            <a:extLst>
              <a:ext uri="{FF2B5EF4-FFF2-40B4-BE49-F238E27FC236}">
                <a16:creationId xmlns:a16="http://schemas.microsoft.com/office/drawing/2014/main" id="{6258D21C-76CA-6638-7912-6E4D9C59638D}"/>
              </a:ext>
            </a:extLst>
          </p:cNvPr>
          <p:cNvSpPr/>
          <p:nvPr/>
        </p:nvSpPr>
        <p:spPr>
          <a:xfrm>
            <a:off x="1472246" y="5104403"/>
            <a:ext cx="8691956" cy="978285"/>
          </a:xfrm>
          <a:prstGeom prst="rect">
            <a:avLst/>
          </a:prstGeom>
          <a:solidFill>
            <a:srgbClr val="183C5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281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Arial" panose="020B0604020202020204"/>
                <a:ea typeface="+mn-ea"/>
                <a:cs typeface="+mn-cs"/>
              </a:rPr>
              <a:t>High-quality, integrated, well-governed data available to DHHS &amp; </a:t>
            </a:r>
            <a:r>
              <a:rPr lang="en-US" sz="1600" b="1">
                <a:solidFill>
                  <a:prstClr val="white"/>
                </a:solidFill>
                <a:latin typeface="Arial" panose="020B0604020202020204"/>
              </a:rPr>
              <a:t>DPH</a:t>
            </a:r>
            <a:r>
              <a:rPr kumimoji="0" lang="en-US" sz="1600" b="1" i="0" u="none" strike="noStrike" kern="1200" cap="none" spc="0" normalizeH="0" baseline="0" noProof="0">
                <a:ln>
                  <a:noFill/>
                </a:ln>
                <a:solidFill>
                  <a:prstClr val="white"/>
                </a:solidFill>
                <a:effectLst/>
                <a:uLnTx/>
                <a:uFillTx/>
                <a:latin typeface="Arial" panose="020B0604020202020204"/>
                <a:ea typeface="+mn-ea"/>
                <a:cs typeface="+mn-cs"/>
              </a:rPr>
              <a:t> data-driven strategic and operational decisions</a:t>
            </a:r>
          </a:p>
        </p:txBody>
      </p:sp>
      <p:sp>
        <p:nvSpPr>
          <p:cNvPr id="24" name="Rectangle 23">
            <a:extLst>
              <a:ext uri="{FF2B5EF4-FFF2-40B4-BE49-F238E27FC236}">
                <a16:creationId xmlns:a16="http://schemas.microsoft.com/office/drawing/2014/main" id="{EE4B42DA-35AB-F6CA-ED04-2961EF8B70D2}"/>
              </a:ext>
            </a:extLst>
          </p:cNvPr>
          <p:cNvSpPr/>
          <p:nvPr/>
        </p:nvSpPr>
        <p:spPr>
          <a:xfrm>
            <a:off x="1472247" y="1668018"/>
            <a:ext cx="8691957" cy="874609"/>
          </a:xfrm>
          <a:prstGeom prst="rect">
            <a:avLst/>
          </a:prstGeom>
          <a:solidFill>
            <a:srgbClr val="236C9F"/>
          </a:solidFill>
          <a:ln>
            <a:noFill/>
          </a:ln>
          <a:effectLst>
            <a:innerShdw blurRad="482600" dist="317500" dir="5400000">
              <a:schemeClr val="tx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281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white"/>
                </a:solidFill>
                <a:effectLst/>
                <a:uLnTx/>
                <a:uFillTx/>
                <a:latin typeface="Arial" panose="020B0604020202020204"/>
                <a:ea typeface="+mn-ea"/>
                <a:cs typeface="+mn-cs"/>
              </a:rPr>
              <a:t>Data Infrastructure</a:t>
            </a:r>
          </a:p>
        </p:txBody>
      </p:sp>
      <p:sp>
        <p:nvSpPr>
          <p:cNvPr id="26" name="Rectangle 25">
            <a:extLst>
              <a:ext uri="{FF2B5EF4-FFF2-40B4-BE49-F238E27FC236}">
                <a16:creationId xmlns:a16="http://schemas.microsoft.com/office/drawing/2014/main" id="{D60C974B-B548-1A9A-DB31-65527581C028}"/>
              </a:ext>
            </a:extLst>
          </p:cNvPr>
          <p:cNvSpPr/>
          <p:nvPr/>
        </p:nvSpPr>
        <p:spPr>
          <a:xfrm>
            <a:off x="1472247" y="2463494"/>
            <a:ext cx="8691956" cy="874609"/>
          </a:xfrm>
          <a:prstGeom prst="rect">
            <a:avLst/>
          </a:prstGeom>
          <a:solidFill>
            <a:srgbClr val="236C9F"/>
          </a:solidFill>
          <a:ln>
            <a:noFill/>
          </a:ln>
          <a:effectLst>
            <a:innerShdw blurRad="482600" dist="317500" dir="5400000">
              <a:schemeClr val="tx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281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white"/>
                </a:solidFill>
                <a:effectLst/>
                <a:uLnTx/>
                <a:uFillTx/>
                <a:latin typeface="Arial" panose="020B0604020202020204"/>
                <a:ea typeface="+mn-ea"/>
                <a:cs typeface="+mn-cs"/>
              </a:rPr>
              <a:t>Data Governance &amp; Quality</a:t>
            </a:r>
          </a:p>
        </p:txBody>
      </p:sp>
      <p:sp>
        <p:nvSpPr>
          <p:cNvPr id="28" name="Rectangle 27">
            <a:extLst>
              <a:ext uri="{FF2B5EF4-FFF2-40B4-BE49-F238E27FC236}">
                <a16:creationId xmlns:a16="http://schemas.microsoft.com/office/drawing/2014/main" id="{0EFA1755-FF86-94C7-88C2-528F72BDF848}"/>
              </a:ext>
            </a:extLst>
          </p:cNvPr>
          <p:cNvSpPr/>
          <p:nvPr/>
        </p:nvSpPr>
        <p:spPr>
          <a:xfrm>
            <a:off x="1472247" y="3320323"/>
            <a:ext cx="8691956" cy="874609"/>
          </a:xfrm>
          <a:prstGeom prst="rect">
            <a:avLst/>
          </a:prstGeom>
          <a:solidFill>
            <a:srgbClr val="236C9F"/>
          </a:solidFill>
          <a:ln>
            <a:noFill/>
          </a:ln>
          <a:effectLst>
            <a:innerShdw blurRad="482600" dist="317500" dir="5400000">
              <a:schemeClr val="tx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281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white"/>
                </a:solidFill>
                <a:effectLst/>
                <a:uLnTx/>
                <a:uFillTx/>
                <a:latin typeface="Arial" panose="020B0604020202020204"/>
                <a:ea typeface="+mn-ea"/>
                <a:cs typeface="+mn-cs"/>
              </a:rPr>
              <a:t>Data Analytics, Visualization, &amp; Use</a:t>
            </a:r>
          </a:p>
        </p:txBody>
      </p:sp>
      <p:sp>
        <p:nvSpPr>
          <p:cNvPr id="30" name="Rectangle 29">
            <a:extLst>
              <a:ext uri="{FF2B5EF4-FFF2-40B4-BE49-F238E27FC236}">
                <a16:creationId xmlns:a16="http://schemas.microsoft.com/office/drawing/2014/main" id="{6C537016-0D50-2A5A-CE63-49E5DE897FA1}"/>
              </a:ext>
            </a:extLst>
          </p:cNvPr>
          <p:cNvSpPr/>
          <p:nvPr/>
        </p:nvSpPr>
        <p:spPr>
          <a:xfrm>
            <a:off x="1472247" y="4134118"/>
            <a:ext cx="8691956" cy="801757"/>
          </a:xfrm>
          <a:prstGeom prst="rect">
            <a:avLst/>
          </a:prstGeom>
          <a:solidFill>
            <a:srgbClr val="236C9F"/>
          </a:solidFill>
          <a:ln>
            <a:noFill/>
          </a:ln>
          <a:effectLst>
            <a:innerShdw blurRad="482600" dist="317500" dir="5400000">
              <a:schemeClr val="tx1">
                <a:alpha val="50000"/>
              </a:scheme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2810"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white"/>
                </a:solidFill>
                <a:effectLst/>
                <a:uLnTx/>
                <a:uFillTx/>
                <a:latin typeface="Arial" panose="020B0604020202020204"/>
                <a:ea typeface="+mn-ea"/>
                <a:cs typeface="+mn-cs"/>
              </a:rPr>
              <a:t>Data Literacy &amp; Training</a:t>
            </a:r>
          </a:p>
        </p:txBody>
      </p:sp>
      <p:sp>
        <p:nvSpPr>
          <p:cNvPr id="32" name="Rectangle 31">
            <a:extLst>
              <a:ext uri="{FF2B5EF4-FFF2-40B4-BE49-F238E27FC236}">
                <a16:creationId xmlns:a16="http://schemas.microsoft.com/office/drawing/2014/main" id="{2C0C416E-667A-FF1A-3AF3-A330CD0C2B80}"/>
              </a:ext>
            </a:extLst>
          </p:cNvPr>
          <p:cNvSpPr/>
          <p:nvPr/>
        </p:nvSpPr>
        <p:spPr>
          <a:xfrm>
            <a:off x="1472246" y="4873352"/>
            <a:ext cx="8691956" cy="230228"/>
          </a:xfrm>
          <a:prstGeom prst="rect">
            <a:avLst/>
          </a:prstGeom>
          <a:solidFill>
            <a:srgbClr val="58C9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281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Arrow: Pentagon 33">
            <a:extLst>
              <a:ext uri="{FF2B5EF4-FFF2-40B4-BE49-F238E27FC236}">
                <a16:creationId xmlns:a16="http://schemas.microsoft.com/office/drawing/2014/main" id="{1E2D0700-A4DA-5106-E7E7-F71D19E66E0C}"/>
              </a:ext>
            </a:extLst>
          </p:cNvPr>
          <p:cNvSpPr/>
          <p:nvPr/>
        </p:nvSpPr>
        <p:spPr>
          <a:xfrm rot="5400000">
            <a:off x="5619953" y="4316016"/>
            <a:ext cx="396537" cy="1531379"/>
          </a:xfrm>
          <a:prstGeom prst="homePlate">
            <a:avLst/>
          </a:prstGeom>
          <a:solidFill>
            <a:srgbClr val="58C9E7"/>
          </a:solidFill>
          <a:ln>
            <a:solidFill>
              <a:srgbClr val="58C9E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81281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58C9E7"/>
              </a:solidFill>
              <a:effectLst/>
              <a:uLnTx/>
              <a:uFillTx/>
              <a:latin typeface="Arial" panose="020B0604020202020204"/>
              <a:ea typeface="+mn-ea"/>
              <a:cs typeface="+mn-cs"/>
            </a:endParaRPr>
          </a:p>
        </p:txBody>
      </p:sp>
      <p:sp>
        <p:nvSpPr>
          <p:cNvPr id="2" name="Oval 1">
            <a:extLst>
              <a:ext uri="{FF2B5EF4-FFF2-40B4-BE49-F238E27FC236}">
                <a16:creationId xmlns:a16="http://schemas.microsoft.com/office/drawing/2014/main" id="{3AF7B075-DAB7-0FB2-E47C-DE603925EFA3}"/>
              </a:ext>
            </a:extLst>
          </p:cNvPr>
          <p:cNvSpPr/>
          <p:nvPr/>
        </p:nvSpPr>
        <p:spPr>
          <a:xfrm>
            <a:off x="1828800" y="2463494"/>
            <a:ext cx="8123920" cy="929681"/>
          </a:xfrm>
          <a:prstGeom prst="ellipse">
            <a:avLst/>
          </a:prstGeom>
          <a:noFill/>
          <a:ln w="476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39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19BB9F87C132142989B0A7BFFBE5F76" ma:contentTypeVersion="4" ma:contentTypeDescription="Create a new document." ma:contentTypeScope="" ma:versionID="4fd56fc73012c29b790a3d4983fcc7e7">
  <xsd:schema xmlns:xsd="http://www.w3.org/2001/XMLSchema" xmlns:xs="http://www.w3.org/2001/XMLSchema" xmlns:p="http://schemas.microsoft.com/office/2006/metadata/properties" xmlns:ns2="2c0ace8c-98ff-469a-9f2f-a16e1bb1fa36" targetNamespace="http://schemas.microsoft.com/office/2006/metadata/properties" ma:root="true" ma:fieldsID="e84d6d83b0ff2ce203509ac8aaa5a5e2" ns2:_="">
    <xsd:import namespace="2c0ace8c-98ff-469a-9f2f-a16e1bb1fa3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0ace8c-98ff-469a-9f2f-a16e1bb1fa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3C06BC-8341-40CB-9A48-49A31535D4B0}">
  <ds:schemaRefs>
    <ds:schemaRef ds:uri="http://schemas.microsoft.com/sharepoint/v3/contenttype/forms"/>
  </ds:schemaRefs>
</ds:datastoreItem>
</file>

<file path=customXml/itemProps2.xml><?xml version="1.0" encoding="utf-8"?>
<ds:datastoreItem xmlns:ds="http://schemas.openxmlformats.org/officeDocument/2006/customXml" ds:itemID="{1E2B5916-F854-48FD-B833-2702105E37A0}">
  <ds:schemaRefs>
    <ds:schemaRef ds:uri="2c0ace8c-98ff-469a-9f2f-a16e1bb1fa3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67C1C39-016C-49ED-85A5-8D8AF56148B2}">
  <ds:schemaRefs>
    <ds:schemaRef ds:uri="2c0ace8c-98ff-469a-9f2f-a16e1bb1fa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12724</TotalTime>
  <Words>2680</Words>
  <Application>Microsoft Office PowerPoint</Application>
  <PresentationFormat>Widescreen</PresentationFormat>
  <Paragraphs>232</Paragraphs>
  <Slides>28</Slides>
  <Notes>15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28</vt:i4>
      </vt:variant>
    </vt:vector>
  </HeadingPairs>
  <TitlesOfParts>
    <vt:vector size="44" baseType="lpstr">
      <vt:lpstr>Aptos</vt:lpstr>
      <vt:lpstr>Arial</vt:lpstr>
      <vt:lpstr>Arial,Sans-Serif</vt:lpstr>
      <vt:lpstr>Calibri</vt:lpstr>
      <vt:lpstr>Calibri Light</vt:lpstr>
      <vt:lpstr>Cyntho Next</vt:lpstr>
      <vt:lpstr>Franklin Gothic Book</vt:lpstr>
      <vt:lpstr>Franklin Gothic Demi Cond</vt:lpstr>
      <vt:lpstr>Franklin Gothic Medium</vt:lpstr>
      <vt:lpstr>Franklin Gothic Medium Cond</vt:lpstr>
      <vt:lpstr>Franklin Gothic Medium,Sans-Serif</vt:lpstr>
      <vt:lpstr>inherit</vt:lpstr>
      <vt:lpstr>Nunito</vt:lpstr>
      <vt:lpstr>Telefonica-sans-regular</vt:lpstr>
      <vt:lpstr>Wingdings</vt:lpstr>
      <vt:lpstr>Office Theme</vt:lpstr>
      <vt:lpstr>PowerPoint Presentation</vt:lpstr>
      <vt:lpstr>PowerPoint Presentation</vt:lpstr>
      <vt:lpstr>PowerPoint Presentation</vt:lpstr>
      <vt:lpstr>PowerPoint Presentation</vt:lpstr>
      <vt:lpstr>    DPH Data Infrastructure – Consolidated Data Repository</vt:lpstr>
      <vt:lpstr>Proof of Value Use Case – Newborn Screening &amp; Birth Records</vt:lpstr>
      <vt:lpstr> Architecture Diagram</vt:lpstr>
      <vt:lpstr>DMI Project Roadmap</vt:lpstr>
      <vt:lpstr>PowerPoint Presentation</vt:lpstr>
      <vt:lpstr>Data Governance &amp; Quality – NCDHHS &amp; DPH </vt:lpstr>
      <vt:lpstr>DPH Data Governance Structure</vt:lpstr>
      <vt:lpstr>Data Modernization Council</vt:lpstr>
      <vt:lpstr>Data Governance Council (DGC)</vt:lpstr>
      <vt:lpstr>Data Modernization Strategic Plan</vt:lpstr>
      <vt:lpstr>Communications Plan</vt:lpstr>
      <vt:lpstr>PowerPoint Presentation</vt:lpstr>
      <vt:lpstr>PowerPoint Presentation</vt:lpstr>
      <vt:lpstr>PowerPoint Presentation</vt:lpstr>
      <vt:lpstr>NC Statewide Public Health Data Modernization Strategic Plan</vt:lpstr>
      <vt:lpstr>Data Modernization Plan Vision and Mission</vt:lpstr>
      <vt:lpstr>PowerPoint Presentation</vt:lpstr>
      <vt:lpstr>Data Modernization Goals and Objectives</vt:lpstr>
      <vt:lpstr>Goals/Objectives</vt:lpstr>
      <vt:lpstr>PowerPoint Presentation</vt:lpstr>
      <vt:lpstr>Appendix</vt:lpstr>
      <vt:lpstr>Data Office &amp; Modernization High Level Updates (July 2025)</vt:lpstr>
      <vt:lpstr>Next Steps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Jenkins, Willysha S</dc:creator>
  <cp:lastModifiedBy>Karen Davis</cp:lastModifiedBy>
  <cp:revision>14</cp:revision>
  <dcterms:created xsi:type="dcterms:W3CDTF">2023-08-23T15:26:17Z</dcterms:created>
  <dcterms:modified xsi:type="dcterms:W3CDTF">2025-08-20T19:59:08Z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0x010100E19BB9F87C132142989B0A7BFFBE5F76</vt:lpwstr>
  </property>
</Properties>
</file>