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2" r:id="rId3"/>
  </p:sldMasterIdLst>
  <p:notesMasterIdLst>
    <p:notesMasterId r:id="rId21"/>
  </p:notesMasterIdLst>
  <p:sldIdLst>
    <p:sldId id="272" r:id="rId4"/>
    <p:sldId id="273" r:id="rId5"/>
    <p:sldId id="2146849235" r:id="rId6"/>
    <p:sldId id="266" r:id="rId7"/>
    <p:sldId id="2146849238" r:id="rId8"/>
    <p:sldId id="2146849239" r:id="rId9"/>
    <p:sldId id="2146849240" r:id="rId10"/>
    <p:sldId id="2146849241" r:id="rId11"/>
    <p:sldId id="2146849242" r:id="rId12"/>
    <p:sldId id="2146849243" r:id="rId13"/>
    <p:sldId id="2146849244" r:id="rId14"/>
    <p:sldId id="274" r:id="rId15"/>
    <p:sldId id="265" r:id="rId16"/>
    <p:sldId id="2146849245" r:id="rId17"/>
    <p:sldId id="269" r:id="rId18"/>
    <p:sldId id="270" r:id="rId19"/>
    <p:sldId id="2146849237" r:id="rId20"/>
  </p:sldIdLst>
  <p:sldSz cx="18288000" cy="10287000"/>
  <p:notesSz cx="6858000" cy="9144000"/>
  <p:embeddedFontLst>
    <p:embeddedFont>
      <p:font typeface="Barlow" panose="020F0502020204030204" pitchFamily="2" charset="0"/>
      <p:regular r:id="rId22"/>
      <p:bold r:id="rId23"/>
      <p:italic r:id="rId24"/>
      <p:boldItalic r:id="rId25"/>
    </p:embeddedFont>
    <p:embeddedFont>
      <p:font typeface="Barlow Bold" panose="020B0604020202020204" charset="0"/>
      <p:regular r:id="rId26"/>
    </p:embeddedFont>
    <p:embeddedFont>
      <p:font typeface="Barlow Semi-Bold" panose="020B0604020202020204" charset="0"/>
      <p:regular r:id="rId27"/>
    </p:embeddedFont>
    <p:embeddedFont>
      <p:font typeface="Bierstadt Display" panose="020F0502020204030204" pitchFamily="34" charset="0"/>
      <p:regular r:id="rId28"/>
      <p:bold r:id="rId29"/>
    </p:embeddedFont>
    <p:embeddedFont>
      <p:font typeface="Century Gothic" panose="020B0502020202020204" pitchFamily="34" charset="0"/>
      <p:regular r:id="rId30"/>
      <p:bold r:id="rId31"/>
      <p:italic r:id="rId32"/>
      <p:boldItalic r:id="rId33"/>
    </p:embeddedFont>
    <p:embeddedFont>
      <p:font typeface="Franklin Gothic Book" panose="020B0503020102020204" pitchFamily="34" charset="0"/>
      <p:regular r:id="rId34"/>
      <p:italic r:id="rId35"/>
    </p:embeddedFont>
    <p:embeddedFont>
      <p:font typeface="Franklin Gothic Demi Cond" panose="020B0706030402020204" pitchFamily="34" charset="0"/>
      <p:regular r:id="rId36"/>
    </p:embeddedFont>
    <p:embeddedFont>
      <p:font typeface="Franklin Gothic Medium" panose="020B0603020102020204" pitchFamily="34" charset="0"/>
      <p:regular r:id="rId37"/>
      <p:italic r:id="rId38"/>
    </p:embeddedFont>
    <p:embeddedFont>
      <p:font typeface="League Spartan" panose="020B0604020202020204" charset="0"/>
      <p:regular r:id="rId39"/>
    </p:embeddedFont>
    <p:embeddedFont>
      <p:font typeface="Poppins" panose="00000500000000000000" pitchFamily="2" charset="0"/>
      <p:regular r:id="rId40"/>
      <p:bold r:id="rId41"/>
      <p:italic r:id="rId42"/>
      <p:boldItalic r:id="rId43"/>
    </p:embeddedFont>
    <p:embeddedFont>
      <p:font typeface="Roboto" panose="02000000000000000000" pitchFamily="2" charset="0"/>
      <p:regular r:id="rId44"/>
      <p:bold r:id="rId45"/>
      <p:italic r:id="rId46"/>
      <p:boldItalic r:id="rId4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9939"/>
    <a:srgbClr val="F8DCB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F3CE321-32DC-41B7-B0AB-3E5D02DB84EA}" v="2" dt="2025-11-19T15:33:53.06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66942" autoAdjust="0"/>
  </p:normalViewPr>
  <p:slideViewPr>
    <p:cSldViewPr>
      <p:cViewPr varScale="1">
        <p:scale>
          <a:sx n="23" d="100"/>
          <a:sy n="23" d="100"/>
        </p:scale>
        <p:origin x="1157" y="53"/>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5.fntdata"/><Relationship Id="rId39" Type="http://schemas.openxmlformats.org/officeDocument/2006/relationships/font" Target="fonts/font18.fntdata"/><Relationship Id="rId21" Type="http://schemas.openxmlformats.org/officeDocument/2006/relationships/notesMaster" Target="notesMasters/notesMaster1.xml"/><Relationship Id="rId34" Type="http://schemas.openxmlformats.org/officeDocument/2006/relationships/font" Target="fonts/font13.fntdata"/><Relationship Id="rId42" Type="http://schemas.openxmlformats.org/officeDocument/2006/relationships/font" Target="fonts/font21.fntdata"/><Relationship Id="rId47" Type="http://schemas.openxmlformats.org/officeDocument/2006/relationships/font" Target="fonts/font26.fntdata"/><Relationship Id="rId50"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font" Target="fonts/font8.fntdata"/><Relationship Id="rId11" Type="http://schemas.openxmlformats.org/officeDocument/2006/relationships/slide" Target="slides/slide8.xml"/><Relationship Id="rId24" Type="http://schemas.openxmlformats.org/officeDocument/2006/relationships/font" Target="fonts/font3.fntdata"/><Relationship Id="rId32" Type="http://schemas.openxmlformats.org/officeDocument/2006/relationships/font" Target="fonts/font11.fntdata"/><Relationship Id="rId37" Type="http://schemas.openxmlformats.org/officeDocument/2006/relationships/font" Target="fonts/font16.fntdata"/><Relationship Id="rId40" Type="http://schemas.openxmlformats.org/officeDocument/2006/relationships/font" Target="fonts/font19.fntdata"/><Relationship Id="rId45" Type="http://schemas.openxmlformats.org/officeDocument/2006/relationships/font" Target="fonts/font24.fnt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font" Target="fonts/font15.fntdata"/><Relationship Id="rId49"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10.fntdata"/><Relationship Id="rId44" Type="http://schemas.openxmlformats.org/officeDocument/2006/relationships/font" Target="fonts/font23.fntdata"/><Relationship Id="rId52" Type="http://schemas.microsoft.com/office/2015/10/relationships/revisionInfo" Target="revisionInfo.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font" Target="fonts/font14.fntdata"/><Relationship Id="rId43" Type="http://schemas.openxmlformats.org/officeDocument/2006/relationships/font" Target="fonts/font22.fntdata"/><Relationship Id="rId48"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font" Target="fonts/font4.fntdata"/><Relationship Id="rId33" Type="http://schemas.openxmlformats.org/officeDocument/2006/relationships/font" Target="fonts/font12.fntdata"/><Relationship Id="rId38" Type="http://schemas.openxmlformats.org/officeDocument/2006/relationships/font" Target="fonts/font17.fntdata"/><Relationship Id="rId46" Type="http://schemas.openxmlformats.org/officeDocument/2006/relationships/font" Target="fonts/font25.fntdata"/><Relationship Id="rId20" Type="http://schemas.openxmlformats.org/officeDocument/2006/relationships/slide" Target="slides/slide17.xml"/><Relationship Id="rId41" Type="http://schemas.openxmlformats.org/officeDocument/2006/relationships/font" Target="fonts/font20.fntdata"/><Relationship Id="rId1" Type="http://schemas.openxmlformats.org/officeDocument/2006/relationships/slideMaster" Target="slideMasters/slideMaster1.xml"/><Relationship Id="rId6"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A6100B-3968-42B6-B3B4-8E40A3CC33CA}" type="datetimeFigureOut">
              <a:rPr lang="en-US" smtClean="0"/>
              <a:t>11/19/2025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361079-04F7-4BF0-A256-F60D49554270}" type="slidenum">
              <a:rPr lang="en-US" smtClean="0"/>
              <a:t>‹#›</a:t>
            </a:fld>
            <a:endParaRPr lang="en-US"/>
          </a:p>
        </p:txBody>
      </p:sp>
    </p:spTree>
    <p:extLst>
      <p:ext uri="{BB962C8B-B14F-4D97-AF65-F5344CB8AC3E}">
        <p14:creationId xmlns:p14="http://schemas.microsoft.com/office/powerpoint/2010/main" val="26311928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361079-04F7-4BF0-A256-F60D49554270}" type="slidenum">
              <a:rPr lang="en-US" smtClean="0"/>
              <a:t>1</a:t>
            </a:fld>
            <a:endParaRPr lang="en-US"/>
          </a:p>
        </p:txBody>
      </p:sp>
    </p:spTree>
    <p:extLst>
      <p:ext uri="{BB962C8B-B14F-4D97-AF65-F5344CB8AC3E}">
        <p14:creationId xmlns:p14="http://schemas.microsoft.com/office/powerpoint/2010/main" val="14253136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23D9AE-7E9A-4D1C-A511-4B19DAF6693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37269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361079-04F7-4BF0-A256-F60D49554270}" type="slidenum">
              <a:rPr lang="en-US" smtClean="0"/>
              <a:t>4</a:t>
            </a:fld>
            <a:endParaRPr lang="en-US"/>
          </a:p>
        </p:txBody>
      </p:sp>
    </p:spTree>
    <p:extLst>
      <p:ext uri="{BB962C8B-B14F-4D97-AF65-F5344CB8AC3E}">
        <p14:creationId xmlns:p14="http://schemas.microsoft.com/office/powerpoint/2010/main" val="1005947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361079-04F7-4BF0-A256-F60D495542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66640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Challenge:</a:t>
            </a:r>
            <a:br>
              <a:rPr lang="en-US" dirty="0"/>
            </a:br>
            <a:r>
              <a:rPr lang="en-US" dirty="0"/>
              <a:t>Region 3 was experiencing challenges in recruiting and retaining Environmental Health staff, especially Registered Environmental Health Specialists. This created gaps in our ability to maintain core services effectively.</a:t>
            </a:r>
          </a:p>
          <a:p>
            <a:endParaRPr lang="en-US" b="1" dirty="0"/>
          </a:p>
          <a:p>
            <a:r>
              <a:rPr lang="en-US" b="1" dirty="0"/>
              <a:t>Action Taken:</a:t>
            </a:r>
            <a:br>
              <a:rPr lang="en-US" dirty="0"/>
            </a:br>
            <a:r>
              <a:rPr lang="en-US" dirty="0"/>
              <a:t>To address this, health directors advocated for expanding the qualifications for EH positions. This widened the recruitment pool. We also leveraged ARPA funding to create EH Technician positions to fill immediate staffing gaps and support ongoing work while staff gained the experience needed to become Registered Environmental Health Specialists.</a:t>
            </a:r>
          </a:p>
          <a:p>
            <a:endParaRPr lang="en-US" dirty="0"/>
          </a:p>
          <a:p>
            <a:r>
              <a:rPr lang="en-US" b="1" dirty="0"/>
              <a:t>Outcome:</a:t>
            </a:r>
            <a:br>
              <a:rPr lang="en-US" dirty="0"/>
            </a:br>
            <a:r>
              <a:rPr lang="en-US" dirty="0"/>
              <a:t>As a result, we successfully hired EH Technicians who were just shy of REHS certification. We provided them with targeted training and mentorship, enabling them to achieve REHS status in about a year. This approach strengthened the Environmental Health workforce across several Local Health Departments.</a:t>
            </a:r>
          </a:p>
          <a:p>
            <a:endParaRPr lang="en-US" dirty="0"/>
          </a:p>
          <a:p>
            <a:r>
              <a:rPr lang="en-US" b="1" dirty="0"/>
              <a:t>Impact:</a:t>
            </a:r>
            <a:br>
              <a:rPr lang="en-US" dirty="0"/>
            </a:br>
            <a:r>
              <a:rPr lang="en-US" dirty="0"/>
              <a:t>This strategy increased our recruitment pool, filled critical staffing gaps, and established a sustainable pipeline for future REHS staff, ensuring long-term stability for our Environmental Health programs.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361079-04F7-4BF0-A256-F60D495542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40822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Our focus in region 5 has been aligning our counties with organizational development best practices.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have gathered many resources in various topics (i.e. internal communications, recruiting, onboarding, interviewing). We created a playbook that contains all of these topics and links to resources.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have a website to gather resources by topic to share with all counties. The more consistent we can get across departments within counties with the same language and templates and guides to make implementing these best practices easier, the more standardized these practices will become.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held retreats, trainings and events for various staff in order to teach these best practices in leadership and organizational development.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QR code links to playbook. We would love to talk about how to keep this playbook updated and continue to add pieces relevant to PH and being a health director specifically. Email Erica Thomas to contribute to that or if you have ideas.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D64F23-2677-4770-9216-9945938C5F88}"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837101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Slide Image Placeholder 3"/>
          <p:cNvSpPr>
            <a:spLocks noGrp="1" noRot="1" noChangeAspect="1"/>
          </p:cNvSpPr>
          <p:nvPr>
            <p:ph type="sldImg" idx="2"/>
          </p:nvPr>
        </p:nvSpPr>
        <p:spPr>
          <a:xfrm>
            <a:off x="1147763" y="552450"/>
            <a:ext cx="4562475" cy="2566988"/>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228600" y="3421062"/>
            <a:ext cx="6087762" cy="3081338"/>
          </a:xfrm>
          <a:prstGeom prst="rect">
            <a:avLst/>
          </a:prstGeom>
        </p:spPr>
        <p:txBody>
          <a:bodyPr vert="horz" lIns="91440" tIns="45720" rIns="91440" bIns="45720" rtlCol="0"/>
          <a:lstStyle/>
          <a:p>
            <a:r>
              <a:rPr lang="en-US" dirty="0"/>
              <a:t>Discussion Points:</a:t>
            </a:r>
          </a:p>
          <a:p>
            <a:endParaRPr lang="en-US" dirty="0"/>
          </a:p>
          <a:p>
            <a:r>
              <a:rPr lang="en-US" dirty="0"/>
              <a:t>- Health Directors from the South-Central region initiated an internship program aimed at promoting workforce development and enhancing access for rural and minority students to explore careers in public health.</a:t>
            </a:r>
          </a:p>
          <a:p>
            <a:endParaRPr lang="en-US" dirty="0"/>
          </a:p>
          <a:p>
            <a:r>
              <a:rPr lang="en-US" dirty="0"/>
              <a:t>- By collaborating with career services representatives, department chairs, and professors across 10 NC HBCUs and 4 MSIs, the region successfully received 76 impressive student applications.</a:t>
            </a:r>
          </a:p>
          <a:p>
            <a:endParaRPr lang="en-US" dirty="0"/>
          </a:p>
          <a:p>
            <a:r>
              <a:rPr lang="en-US" dirty="0"/>
              <a:t>- Throughout an 8-week period, students engaged in various development opportunities, including:</a:t>
            </a:r>
          </a:p>
          <a:p>
            <a:r>
              <a:rPr lang="en-US" dirty="0"/>
              <a:t>  - An introductory course on public health in North Carolina</a:t>
            </a:r>
          </a:p>
          <a:p>
            <a:r>
              <a:rPr lang="en-US" dirty="0"/>
              <a:t>  - Job interviewing skills</a:t>
            </a:r>
          </a:p>
          <a:p>
            <a:r>
              <a:rPr lang="en-US" dirty="0"/>
              <a:t>  - Group engagement and team-building exercises</a:t>
            </a:r>
          </a:p>
          <a:p>
            <a:r>
              <a:rPr lang="en-US" dirty="0"/>
              <a:t>  - Health promotion activities, among others</a:t>
            </a:r>
          </a:p>
          <a:p>
            <a:endParaRPr lang="en-US" dirty="0"/>
          </a:p>
          <a:p>
            <a:r>
              <a:rPr lang="en-US" dirty="0"/>
              <a:t>- Local Health Department staff, who are graduates of HBCUs/MSIs, served as mentors, providing valuable insights into their public health careers.</a:t>
            </a:r>
          </a:p>
          <a:p>
            <a:endParaRPr lang="en-US" dirty="0"/>
          </a:p>
          <a:p>
            <a:r>
              <a:rPr lang="en-US" dirty="0"/>
              <a:t>- The South-Central region is fortunate to maintain a strong relationship with local colleges and will continue to collaborate with them to offer students opportunities to learn about public health at the community level.</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Talking Points:</a:t>
            </a:r>
          </a:p>
          <a:p>
            <a:pPr marL="171450" indent="-171450">
              <a:buFont typeface="Arial" panose="020B0604020202020204" pitchFamily="34" charset="0"/>
              <a:buChar char="•"/>
            </a:pPr>
            <a:r>
              <a:rPr lang="en-US" dirty="0"/>
              <a:t>Region 9 and Region 10 came together to build a dedicated campaign that introduces youth and young adults to meaningful careers in public health.</a:t>
            </a:r>
          </a:p>
          <a:p>
            <a:pPr marL="171450" indent="-171450">
              <a:buFont typeface="Arial" panose="020B0604020202020204" pitchFamily="34" charset="0"/>
              <a:buChar char="•"/>
            </a:pPr>
            <a:r>
              <a:rPr lang="en-US" dirty="0"/>
              <a:t>The website helps visitors understand what public health is, the variety of careers available, and why this field is so rewarding—especially for people who want to serve their communities and work close to home.</a:t>
            </a:r>
          </a:p>
          <a:p>
            <a:pPr marL="171450" indent="-171450">
              <a:buFont typeface="Arial" panose="020B0604020202020204" pitchFamily="34" charset="0"/>
              <a:buChar char="•"/>
            </a:pPr>
            <a:r>
              <a:rPr lang="en-US" dirty="0"/>
              <a:t>Public health staff across the region contributed personal testimonials, helping viewers connect with real stories and real career journeys.</a:t>
            </a:r>
          </a:p>
          <a:p>
            <a:pPr marL="171450" indent="-171450">
              <a:buFont typeface="Arial" panose="020B0604020202020204" pitchFamily="34" charset="0"/>
              <a:buChar char="•"/>
            </a:pPr>
            <a:r>
              <a:rPr lang="en-US" dirty="0"/>
              <a:t>There was also had a segment on CBS17’s My Carolina Show, where two leaders shared how they found their way into public health.</a:t>
            </a:r>
          </a:p>
          <a:p>
            <a:pPr marL="171450" indent="-171450">
              <a:buFont typeface="Arial" panose="020B0604020202020204" pitchFamily="34" charset="0"/>
              <a:buChar char="•"/>
            </a:pPr>
            <a:r>
              <a:rPr lang="en-US" dirty="0"/>
              <a:t>Internships have been a major part of the campaign’s success. Our interns worked on substance use initiatives, tobacco prevention, school outreach, regional campaigns, policy advocacy, and more. </a:t>
            </a:r>
          </a:p>
          <a:p>
            <a:pPr marL="171450" indent="-171450">
              <a:buFont typeface="Arial" panose="020B0604020202020204" pitchFamily="34" charset="0"/>
              <a:buChar char="•"/>
            </a:pPr>
            <a:r>
              <a:rPr lang="en-US" dirty="0"/>
              <a:t>The site directs students to the county health departments for internship inquiries—making it easy to connect with local opportunities.</a:t>
            </a:r>
          </a:p>
          <a:p>
            <a:pPr marL="171450" indent="-171450">
              <a:buFont typeface="Arial" panose="020B0604020202020204" pitchFamily="34" charset="0"/>
              <a:buChar char="•"/>
            </a:pPr>
            <a:r>
              <a:rPr lang="en-US" dirty="0"/>
              <a:t>Overall, this campaign supports a pipeline of future public health professionals and builds awareness about the rewarding careers that exist right here in our region.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65CF13-0123-4049-9F87-731376CF2EE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405313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6361079-04F7-4BF0-A256-F60D49554270}" type="slidenum">
              <a:rPr lang="en-US" smtClean="0"/>
              <a:t>17</a:t>
            </a:fld>
            <a:endParaRPr lang="en-US"/>
          </a:p>
        </p:txBody>
      </p:sp>
    </p:spTree>
    <p:extLst>
      <p:ext uri="{BB962C8B-B14F-4D97-AF65-F5344CB8AC3E}">
        <p14:creationId xmlns:p14="http://schemas.microsoft.com/office/powerpoint/2010/main" val="24787398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3.xml"/></Relationships>
</file>

<file path=ppt/slideLayouts/_rels/slideLayout3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6EB1B-99D5-D685-ACDF-DB478F1A30A1}"/>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A2B59839-9AEA-5B4B-66BC-D5379AC6C247}"/>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7DB28D06-2036-7178-0BC4-1A9230FBB4AB}"/>
              </a:ext>
            </a:extLst>
          </p:cNvPr>
          <p:cNvSpPr>
            <a:spLocks noGrp="1"/>
          </p:cNvSpPr>
          <p:nvPr>
            <p:ph type="dt" sz="half" idx="10"/>
          </p:nvPr>
        </p:nvSpPr>
        <p:spPr/>
        <p:txBody>
          <a:bodyPr/>
          <a:lstStyle/>
          <a:p>
            <a:fld id="{2BF029C0-752F-4502-BC77-61F713079D7E}" type="datetimeFigureOut">
              <a:rPr lang="en-US" smtClean="0"/>
              <a:t>11/19/2025</a:t>
            </a:fld>
            <a:endParaRPr lang="en-US"/>
          </a:p>
        </p:txBody>
      </p:sp>
      <p:sp>
        <p:nvSpPr>
          <p:cNvPr id="5" name="Footer Placeholder 4">
            <a:extLst>
              <a:ext uri="{FF2B5EF4-FFF2-40B4-BE49-F238E27FC236}">
                <a16:creationId xmlns:a16="http://schemas.microsoft.com/office/drawing/2014/main" id="{02EED4D7-F44D-CC08-F0BE-60598333A7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DFFBB0-1927-0A5C-ECAF-1C73CAAF5034}"/>
              </a:ext>
            </a:extLst>
          </p:cNvPr>
          <p:cNvSpPr>
            <a:spLocks noGrp="1"/>
          </p:cNvSpPr>
          <p:nvPr>
            <p:ph type="sldNum" sz="quarter" idx="12"/>
          </p:nvPr>
        </p:nvSpPr>
        <p:spPr/>
        <p:txBody>
          <a:bodyPr/>
          <a:lstStyle/>
          <a:p>
            <a:fld id="{EF089214-B95D-42F7-ABBD-450B685A7D4C}" type="slidenum">
              <a:rPr lang="en-US" smtClean="0"/>
              <a:t>‹#›</a:t>
            </a:fld>
            <a:endParaRPr lang="en-US"/>
          </a:p>
        </p:txBody>
      </p:sp>
    </p:spTree>
    <p:extLst>
      <p:ext uri="{BB962C8B-B14F-4D97-AF65-F5344CB8AC3E}">
        <p14:creationId xmlns:p14="http://schemas.microsoft.com/office/powerpoint/2010/main" val="15146486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2B24D-367B-A114-BA1F-1638C68EE7B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B92175-2FED-C28C-1706-45D1C221990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C4695A-2A87-AD19-8286-72ED3744ADA0}"/>
              </a:ext>
            </a:extLst>
          </p:cNvPr>
          <p:cNvSpPr>
            <a:spLocks noGrp="1"/>
          </p:cNvSpPr>
          <p:nvPr>
            <p:ph type="dt" sz="half" idx="10"/>
          </p:nvPr>
        </p:nvSpPr>
        <p:spPr/>
        <p:txBody>
          <a:bodyPr/>
          <a:lstStyle/>
          <a:p>
            <a:fld id="{2BF029C0-752F-4502-BC77-61F713079D7E}" type="datetimeFigureOut">
              <a:rPr lang="en-US" smtClean="0"/>
              <a:t>11/19/2025</a:t>
            </a:fld>
            <a:endParaRPr lang="en-US"/>
          </a:p>
        </p:txBody>
      </p:sp>
      <p:sp>
        <p:nvSpPr>
          <p:cNvPr id="5" name="Footer Placeholder 4">
            <a:extLst>
              <a:ext uri="{FF2B5EF4-FFF2-40B4-BE49-F238E27FC236}">
                <a16:creationId xmlns:a16="http://schemas.microsoft.com/office/drawing/2014/main" id="{F7964409-84BC-67AF-7B0E-61BDE073D3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37F178-AAAA-8EAE-91DF-E312902046DB}"/>
              </a:ext>
            </a:extLst>
          </p:cNvPr>
          <p:cNvSpPr>
            <a:spLocks noGrp="1"/>
          </p:cNvSpPr>
          <p:nvPr>
            <p:ph type="sldNum" sz="quarter" idx="12"/>
          </p:nvPr>
        </p:nvSpPr>
        <p:spPr/>
        <p:txBody>
          <a:bodyPr/>
          <a:lstStyle/>
          <a:p>
            <a:fld id="{EF089214-B95D-42F7-ABBD-450B685A7D4C}" type="slidenum">
              <a:rPr lang="en-US" smtClean="0"/>
              <a:t>‹#›</a:t>
            </a:fld>
            <a:endParaRPr lang="en-US"/>
          </a:p>
        </p:txBody>
      </p:sp>
    </p:spTree>
    <p:extLst>
      <p:ext uri="{BB962C8B-B14F-4D97-AF65-F5344CB8AC3E}">
        <p14:creationId xmlns:p14="http://schemas.microsoft.com/office/powerpoint/2010/main" val="1200088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38BA7-A60B-7482-74EF-869E429DC109}"/>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6CBBA7C9-B075-AA59-0F79-4DA9CBD38E1A}"/>
              </a:ext>
            </a:extLst>
          </p:cNvPr>
          <p:cNvSpPr>
            <a:spLocks noGrp="1"/>
          </p:cNvSpPr>
          <p:nvPr>
            <p:ph type="body" idx="1"/>
          </p:nvPr>
        </p:nvSpPr>
        <p:spPr>
          <a:xfrm>
            <a:off x="1247775" y="6884195"/>
            <a:ext cx="15773400" cy="2250281"/>
          </a:xfr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53AD023-2239-01AE-09CE-CD5D4BF804FD}"/>
              </a:ext>
            </a:extLst>
          </p:cNvPr>
          <p:cNvSpPr>
            <a:spLocks noGrp="1"/>
          </p:cNvSpPr>
          <p:nvPr>
            <p:ph type="dt" sz="half" idx="10"/>
          </p:nvPr>
        </p:nvSpPr>
        <p:spPr/>
        <p:txBody>
          <a:bodyPr/>
          <a:lstStyle/>
          <a:p>
            <a:fld id="{2BF029C0-752F-4502-BC77-61F713079D7E}" type="datetimeFigureOut">
              <a:rPr lang="en-US" smtClean="0"/>
              <a:t>11/19/2025</a:t>
            </a:fld>
            <a:endParaRPr lang="en-US"/>
          </a:p>
        </p:txBody>
      </p:sp>
      <p:sp>
        <p:nvSpPr>
          <p:cNvPr id="5" name="Footer Placeholder 4">
            <a:extLst>
              <a:ext uri="{FF2B5EF4-FFF2-40B4-BE49-F238E27FC236}">
                <a16:creationId xmlns:a16="http://schemas.microsoft.com/office/drawing/2014/main" id="{6F67806A-46AE-7B48-0FC4-F26E79C5B6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7D386B-093B-0304-DE58-F7087ABB829B}"/>
              </a:ext>
            </a:extLst>
          </p:cNvPr>
          <p:cNvSpPr>
            <a:spLocks noGrp="1"/>
          </p:cNvSpPr>
          <p:nvPr>
            <p:ph type="sldNum" sz="quarter" idx="12"/>
          </p:nvPr>
        </p:nvSpPr>
        <p:spPr/>
        <p:txBody>
          <a:bodyPr/>
          <a:lstStyle/>
          <a:p>
            <a:fld id="{EF089214-B95D-42F7-ABBD-450B685A7D4C}" type="slidenum">
              <a:rPr lang="en-US" smtClean="0"/>
              <a:t>‹#›</a:t>
            </a:fld>
            <a:endParaRPr lang="en-US"/>
          </a:p>
        </p:txBody>
      </p:sp>
    </p:spTree>
    <p:extLst>
      <p:ext uri="{BB962C8B-B14F-4D97-AF65-F5344CB8AC3E}">
        <p14:creationId xmlns:p14="http://schemas.microsoft.com/office/powerpoint/2010/main" val="4374077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637B0F-F7F4-7463-4168-55B6057FA89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1F67D13-57CD-E3E9-7B92-9FDDBFA31EC9}"/>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EE496E2-0C96-9E5F-6A17-279EC68E54BE}"/>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FAD5552-2305-1A63-EF96-7A0BB8069CD9}"/>
              </a:ext>
            </a:extLst>
          </p:cNvPr>
          <p:cNvSpPr>
            <a:spLocks noGrp="1"/>
          </p:cNvSpPr>
          <p:nvPr>
            <p:ph type="dt" sz="half" idx="10"/>
          </p:nvPr>
        </p:nvSpPr>
        <p:spPr/>
        <p:txBody>
          <a:bodyPr/>
          <a:lstStyle/>
          <a:p>
            <a:fld id="{2BF029C0-752F-4502-BC77-61F713079D7E}" type="datetimeFigureOut">
              <a:rPr lang="en-US" smtClean="0"/>
              <a:t>11/19/2025</a:t>
            </a:fld>
            <a:endParaRPr lang="en-US"/>
          </a:p>
        </p:txBody>
      </p:sp>
      <p:sp>
        <p:nvSpPr>
          <p:cNvPr id="6" name="Footer Placeholder 5">
            <a:extLst>
              <a:ext uri="{FF2B5EF4-FFF2-40B4-BE49-F238E27FC236}">
                <a16:creationId xmlns:a16="http://schemas.microsoft.com/office/drawing/2014/main" id="{543FA698-B762-3F9F-AAF3-187A7AFD051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42FF75D-D30C-8299-C6E5-B0F577927CC7}"/>
              </a:ext>
            </a:extLst>
          </p:cNvPr>
          <p:cNvSpPr>
            <a:spLocks noGrp="1"/>
          </p:cNvSpPr>
          <p:nvPr>
            <p:ph type="sldNum" sz="quarter" idx="12"/>
          </p:nvPr>
        </p:nvSpPr>
        <p:spPr/>
        <p:txBody>
          <a:bodyPr/>
          <a:lstStyle/>
          <a:p>
            <a:fld id="{EF089214-B95D-42F7-ABBD-450B685A7D4C}" type="slidenum">
              <a:rPr lang="en-US" smtClean="0"/>
              <a:t>‹#›</a:t>
            </a:fld>
            <a:endParaRPr lang="en-US"/>
          </a:p>
        </p:txBody>
      </p:sp>
    </p:spTree>
    <p:extLst>
      <p:ext uri="{BB962C8B-B14F-4D97-AF65-F5344CB8AC3E}">
        <p14:creationId xmlns:p14="http://schemas.microsoft.com/office/powerpoint/2010/main" val="37794740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B2D241-9900-DF04-0186-E4F40764CFFF}"/>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5E6BEE0B-0319-2F11-74B9-4A3D4B84600C}"/>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FDE1860F-1AED-6C5B-7DAB-C740B73B41C9}"/>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5DF9BF1-F80F-5A1F-CB2F-3234876D129B}"/>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2546F779-B4AB-4DDE-B741-064DE5BDF7F3}"/>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A36947D-2BF8-33A3-295C-E4F8F4F7FC07}"/>
              </a:ext>
            </a:extLst>
          </p:cNvPr>
          <p:cNvSpPr>
            <a:spLocks noGrp="1"/>
          </p:cNvSpPr>
          <p:nvPr>
            <p:ph type="dt" sz="half" idx="10"/>
          </p:nvPr>
        </p:nvSpPr>
        <p:spPr/>
        <p:txBody>
          <a:bodyPr/>
          <a:lstStyle/>
          <a:p>
            <a:fld id="{2BF029C0-752F-4502-BC77-61F713079D7E}" type="datetimeFigureOut">
              <a:rPr lang="en-US" smtClean="0"/>
              <a:t>11/19/2025</a:t>
            </a:fld>
            <a:endParaRPr lang="en-US"/>
          </a:p>
        </p:txBody>
      </p:sp>
      <p:sp>
        <p:nvSpPr>
          <p:cNvPr id="8" name="Footer Placeholder 7">
            <a:extLst>
              <a:ext uri="{FF2B5EF4-FFF2-40B4-BE49-F238E27FC236}">
                <a16:creationId xmlns:a16="http://schemas.microsoft.com/office/drawing/2014/main" id="{EC6A66B5-8516-FAF3-80D4-506D6A25D2D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4E3C56B-6782-4A4C-F5A1-398CB84D2D4A}"/>
              </a:ext>
            </a:extLst>
          </p:cNvPr>
          <p:cNvSpPr>
            <a:spLocks noGrp="1"/>
          </p:cNvSpPr>
          <p:nvPr>
            <p:ph type="sldNum" sz="quarter" idx="12"/>
          </p:nvPr>
        </p:nvSpPr>
        <p:spPr/>
        <p:txBody>
          <a:bodyPr/>
          <a:lstStyle/>
          <a:p>
            <a:fld id="{EF089214-B95D-42F7-ABBD-450B685A7D4C}" type="slidenum">
              <a:rPr lang="en-US" smtClean="0"/>
              <a:t>‹#›</a:t>
            </a:fld>
            <a:endParaRPr lang="en-US"/>
          </a:p>
        </p:txBody>
      </p:sp>
    </p:spTree>
    <p:extLst>
      <p:ext uri="{BB962C8B-B14F-4D97-AF65-F5344CB8AC3E}">
        <p14:creationId xmlns:p14="http://schemas.microsoft.com/office/powerpoint/2010/main" val="39269995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27F34-F92F-AC8B-C750-6E454A4CAD0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A718870-C76B-24E3-3066-55D363D1154F}"/>
              </a:ext>
            </a:extLst>
          </p:cNvPr>
          <p:cNvSpPr>
            <a:spLocks noGrp="1"/>
          </p:cNvSpPr>
          <p:nvPr>
            <p:ph type="dt" sz="half" idx="10"/>
          </p:nvPr>
        </p:nvSpPr>
        <p:spPr/>
        <p:txBody>
          <a:bodyPr/>
          <a:lstStyle/>
          <a:p>
            <a:fld id="{2BF029C0-752F-4502-BC77-61F713079D7E}" type="datetimeFigureOut">
              <a:rPr lang="en-US" smtClean="0"/>
              <a:t>11/19/2025</a:t>
            </a:fld>
            <a:endParaRPr lang="en-US"/>
          </a:p>
        </p:txBody>
      </p:sp>
      <p:sp>
        <p:nvSpPr>
          <p:cNvPr id="4" name="Footer Placeholder 3">
            <a:extLst>
              <a:ext uri="{FF2B5EF4-FFF2-40B4-BE49-F238E27FC236}">
                <a16:creationId xmlns:a16="http://schemas.microsoft.com/office/drawing/2014/main" id="{D38DBC7E-F77D-3743-44E5-7AA96173913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6F9FAC8-C237-39DA-E569-7EFD072F961B}"/>
              </a:ext>
            </a:extLst>
          </p:cNvPr>
          <p:cNvSpPr>
            <a:spLocks noGrp="1"/>
          </p:cNvSpPr>
          <p:nvPr>
            <p:ph type="sldNum" sz="quarter" idx="12"/>
          </p:nvPr>
        </p:nvSpPr>
        <p:spPr/>
        <p:txBody>
          <a:bodyPr/>
          <a:lstStyle/>
          <a:p>
            <a:fld id="{EF089214-B95D-42F7-ABBD-450B685A7D4C}" type="slidenum">
              <a:rPr lang="en-US" smtClean="0"/>
              <a:t>‹#›</a:t>
            </a:fld>
            <a:endParaRPr lang="en-US"/>
          </a:p>
        </p:txBody>
      </p:sp>
    </p:spTree>
    <p:extLst>
      <p:ext uri="{BB962C8B-B14F-4D97-AF65-F5344CB8AC3E}">
        <p14:creationId xmlns:p14="http://schemas.microsoft.com/office/powerpoint/2010/main" val="4056821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C6E6D86-C200-C73B-14C4-8198711E9441}"/>
              </a:ext>
            </a:extLst>
          </p:cNvPr>
          <p:cNvSpPr>
            <a:spLocks noGrp="1"/>
          </p:cNvSpPr>
          <p:nvPr>
            <p:ph type="dt" sz="half" idx="10"/>
          </p:nvPr>
        </p:nvSpPr>
        <p:spPr/>
        <p:txBody>
          <a:bodyPr/>
          <a:lstStyle/>
          <a:p>
            <a:fld id="{2BF029C0-752F-4502-BC77-61F713079D7E}" type="datetimeFigureOut">
              <a:rPr lang="en-US" smtClean="0"/>
              <a:t>11/19/2025</a:t>
            </a:fld>
            <a:endParaRPr lang="en-US"/>
          </a:p>
        </p:txBody>
      </p:sp>
      <p:sp>
        <p:nvSpPr>
          <p:cNvPr id="3" name="Footer Placeholder 2">
            <a:extLst>
              <a:ext uri="{FF2B5EF4-FFF2-40B4-BE49-F238E27FC236}">
                <a16:creationId xmlns:a16="http://schemas.microsoft.com/office/drawing/2014/main" id="{A22C6988-2CFC-086E-3144-E40DC49FC3D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FF4FB67-6CA2-B252-D786-14C283680CAC}"/>
              </a:ext>
            </a:extLst>
          </p:cNvPr>
          <p:cNvSpPr>
            <a:spLocks noGrp="1"/>
          </p:cNvSpPr>
          <p:nvPr>
            <p:ph type="sldNum" sz="quarter" idx="12"/>
          </p:nvPr>
        </p:nvSpPr>
        <p:spPr/>
        <p:txBody>
          <a:bodyPr/>
          <a:lstStyle/>
          <a:p>
            <a:fld id="{EF089214-B95D-42F7-ABBD-450B685A7D4C}" type="slidenum">
              <a:rPr lang="en-US" smtClean="0"/>
              <a:t>‹#›</a:t>
            </a:fld>
            <a:endParaRPr lang="en-US"/>
          </a:p>
        </p:txBody>
      </p:sp>
    </p:spTree>
    <p:extLst>
      <p:ext uri="{BB962C8B-B14F-4D97-AF65-F5344CB8AC3E}">
        <p14:creationId xmlns:p14="http://schemas.microsoft.com/office/powerpoint/2010/main" val="39833388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BA7E2C-BEF7-3579-C91F-1B1CE7000FB8}"/>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993FF844-C9D9-CCEA-F155-41FFEF8A7947}"/>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99E0000-B499-CF1D-B0EE-419553C53C06}"/>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F585B9FD-187E-82B6-DFA2-A6031AB6E7B0}"/>
              </a:ext>
            </a:extLst>
          </p:cNvPr>
          <p:cNvSpPr>
            <a:spLocks noGrp="1"/>
          </p:cNvSpPr>
          <p:nvPr>
            <p:ph type="dt" sz="half" idx="10"/>
          </p:nvPr>
        </p:nvSpPr>
        <p:spPr/>
        <p:txBody>
          <a:bodyPr/>
          <a:lstStyle/>
          <a:p>
            <a:fld id="{2BF029C0-752F-4502-BC77-61F713079D7E}" type="datetimeFigureOut">
              <a:rPr lang="en-US" smtClean="0"/>
              <a:t>11/19/2025</a:t>
            </a:fld>
            <a:endParaRPr lang="en-US"/>
          </a:p>
        </p:txBody>
      </p:sp>
      <p:sp>
        <p:nvSpPr>
          <p:cNvPr id="6" name="Footer Placeholder 5">
            <a:extLst>
              <a:ext uri="{FF2B5EF4-FFF2-40B4-BE49-F238E27FC236}">
                <a16:creationId xmlns:a16="http://schemas.microsoft.com/office/drawing/2014/main" id="{8A358130-637C-833D-1F47-E25863184F2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B38ECC-2812-EC14-4859-2FC0A857D9AC}"/>
              </a:ext>
            </a:extLst>
          </p:cNvPr>
          <p:cNvSpPr>
            <a:spLocks noGrp="1"/>
          </p:cNvSpPr>
          <p:nvPr>
            <p:ph type="sldNum" sz="quarter" idx="12"/>
          </p:nvPr>
        </p:nvSpPr>
        <p:spPr/>
        <p:txBody>
          <a:bodyPr/>
          <a:lstStyle/>
          <a:p>
            <a:fld id="{EF089214-B95D-42F7-ABBD-450B685A7D4C}" type="slidenum">
              <a:rPr lang="en-US" smtClean="0"/>
              <a:t>‹#›</a:t>
            </a:fld>
            <a:endParaRPr lang="en-US"/>
          </a:p>
        </p:txBody>
      </p:sp>
    </p:spTree>
    <p:extLst>
      <p:ext uri="{BB962C8B-B14F-4D97-AF65-F5344CB8AC3E}">
        <p14:creationId xmlns:p14="http://schemas.microsoft.com/office/powerpoint/2010/main" val="25126085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35BDDA-4E27-B97C-D9AF-D4A4CDB8176C}"/>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9336CC88-0859-64FE-8901-04A6E74E5F8F}"/>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2556BF2A-0B04-1BD5-BFB4-EE167287D6D4}"/>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10D4F358-E9CA-D09D-47C9-229E733548B4}"/>
              </a:ext>
            </a:extLst>
          </p:cNvPr>
          <p:cNvSpPr>
            <a:spLocks noGrp="1"/>
          </p:cNvSpPr>
          <p:nvPr>
            <p:ph type="dt" sz="half" idx="10"/>
          </p:nvPr>
        </p:nvSpPr>
        <p:spPr/>
        <p:txBody>
          <a:bodyPr/>
          <a:lstStyle/>
          <a:p>
            <a:fld id="{2BF029C0-752F-4502-BC77-61F713079D7E}" type="datetimeFigureOut">
              <a:rPr lang="en-US" smtClean="0"/>
              <a:t>11/19/2025</a:t>
            </a:fld>
            <a:endParaRPr lang="en-US"/>
          </a:p>
        </p:txBody>
      </p:sp>
      <p:sp>
        <p:nvSpPr>
          <p:cNvPr id="6" name="Footer Placeholder 5">
            <a:extLst>
              <a:ext uri="{FF2B5EF4-FFF2-40B4-BE49-F238E27FC236}">
                <a16:creationId xmlns:a16="http://schemas.microsoft.com/office/drawing/2014/main" id="{2AB987C2-9BD3-A2CA-E135-913E27CC9F0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9FAA9D-F5A5-D9CF-904B-33372E9F8BC7}"/>
              </a:ext>
            </a:extLst>
          </p:cNvPr>
          <p:cNvSpPr>
            <a:spLocks noGrp="1"/>
          </p:cNvSpPr>
          <p:nvPr>
            <p:ph type="sldNum" sz="quarter" idx="12"/>
          </p:nvPr>
        </p:nvSpPr>
        <p:spPr/>
        <p:txBody>
          <a:bodyPr/>
          <a:lstStyle/>
          <a:p>
            <a:fld id="{EF089214-B95D-42F7-ABBD-450B685A7D4C}" type="slidenum">
              <a:rPr lang="en-US" smtClean="0"/>
              <a:t>‹#›</a:t>
            </a:fld>
            <a:endParaRPr lang="en-US"/>
          </a:p>
        </p:txBody>
      </p:sp>
    </p:spTree>
    <p:extLst>
      <p:ext uri="{BB962C8B-B14F-4D97-AF65-F5344CB8AC3E}">
        <p14:creationId xmlns:p14="http://schemas.microsoft.com/office/powerpoint/2010/main" val="17516564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19627-DB83-6B2B-5872-8C291BD4C75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74B4318-BFAE-F35B-A1FC-23400597B06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1AC8B2-05FC-E8D4-C570-4ABA153784F4}"/>
              </a:ext>
            </a:extLst>
          </p:cNvPr>
          <p:cNvSpPr>
            <a:spLocks noGrp="1"/>
          </p:cNvSpPr>
          <p:nvPr>
            <p:ph type="dt" sz="half" idx="10"/>
          </p:nvPr>
        </p:nvSpPr>
        <p:spPr/>
        <p:txBody>
          <a:bodyPr/>
          <a:lstStyle/>
          <a:p>
            <a:fld id="{2BF029C0-752F-4502-BC77-61F713079D7E}" type="datetimeFigureOut">
              <a:rPr lang="en-US" smtClean="0"/>
              <a:t>11/19/2025</a:t>
            </a:fld>
            <a:endParaRPr lang="en-US"/>
          </a:p>
        </p:txBody>
      </p:sp>
      <p:sp>
        <p:nvSpPr>
          <p:cNvPr id="5" name="Footer Placeholder 4">
            <a:extLst>
              <a:ext uri="{FF2B5EF4-FFF2-40B4-BE49-F238E27FC236}">
                <a16:creationId xmlns:a16="http://schemas.microsoft.com/office/drawing/2014/main" id="{8D96F5C4-F476-53E6-4D0F-618F28C195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6538E3-FA06-6925-862D-63F6DD076C1D}"/>
              </a:ext>
            </a:extLst>
          </p:cNvPr>
          <p:cNvSpPr>
            <a:spLocks noGrp="1"/>
          </p:cNvSpPr>
          <p:nvPr>
            <p:ph type="sldNum" sz="quarter" idx="12"/>
          </p:nvPr>
        </p:nvSpPr>
        <p:spPr/>
        <p:txBody>
          <a:bodyPr/>
          <a:lstStyle/>
          <a:p>
            <a:fld id="{EF089214-B95D-42F7-ABBD-450B685A7D4C}" type="slidenum">
              <a:rPr lang="en-US" smtClean="0"/>
              <a:t>‹#›</a:t>
            </a:fld>
            <a:endParaRPr lang="en-US"/>
          </a:p>
        </p:txBody>
      </p:sp>
    </p:spTree>
    <p:extLst>
      <p:ext uri="{BB962C8B-B14F-4D97-AF65-F5344CB8AC3E}">
        <p14:creationId xmlns:p14="http://schemas.microsoft.com/office/powerpoint/2010/main" val="2514911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D79F7A2-CB9C-E824-5364-35D9B0C57DE9}"/>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6CA69E3-1D83-F370-B300-2CE03E38D63D}"/>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9FFC46-91CE-8B7C-8AD8-499FAFC7DAE6}"/>
              </a:ext>
            </a:extLst>
          </p:cNvPr>
          <p:cNvSpPr>
            <a:spLocks noGrp="1"/>
          </p:cNvSpPr>
          <p:nvPr>
            <p:ph type="dt" sz="half" idx="10"/>
          </p:nvPr>
        </p:nvSpPr>
        <p:spPr/>
        <p:txBody>
          <a:bodyPr/>
          <a:lstStyle/>
          <a:p>
            <a:fld id="{2BF029C0-752F-4502-BC77-61F713079D7E}" type="datetimeFigureOut">
              <a:rPr lang="en-US" smtClean="0"/>
              <a:t>11/19/2025</a:t>
            </a:fld>
            <a:endParaRPr lang="en-US"/>
          </a:p>
        </p:txBody>
      </p:sp>
      <p:sp>
        <p:nvSpPr>
          <p:cNvPr id="5" name="Footer Placeholder 4">
            <a:extLst>
              <a:ext uri="{FF2B5EF4-FFF2-40B4-BE49-F238E27FC236}">
                <a16:creationId xmlns:a16="http://schemas.microsoft.com/office/drawing/2014/main" id="{7DEF0921-6BC0-A358-4BB2-1819DC630E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25101B-376A-97DD-2CA8-E4CA9647B00D}"/>
              </a:ext>
            </a:extLst>
          </p:cNvPr>
          <p:cNvSpPr>
            <a:spLocks noGrp="1"/>
          </p:cNvSpPr>
          <p:nvPr>
            <p:ph type="sldNum" sz="quarter" idx="12"/>
          </p:nvPr>
        </p:nvSpPr>
        <p:spPr/>
        <p:txBody>
          <a:bodyPr/>
          <a:lstStyle/>
          <a:p>
            <a:fld id="{EF089214-B95D-42F7-ABBD-450B685A7D4C}" type="slidenum">
              <a:rPr lang="en-US" smtClean="0"/>
              <a:t>‹#›</a:t>
            </a:fld>
            <a:endParaRPr lang="en-US"/>
          </a:p>
        </p:txBody>
      </p:sp>
    </p:spTree>
    <p:extLst>
      <p:ext uri="{BB962C8B-B14F-4D97-AF65-F5344CB8AC3E}">
        <p14:creationId xmlns:p14="http://schemas.microsoft.com/office/powerpoint/2010/main" val="22478423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B5841F1B-4504-0E43-818D-A592EF13E92B}"/>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tretch>
            <a:fillRect/>
          </a:stretch>
        </p:blipFill>
        <p:spPr>
          <a:xfrm>
            <a:off x="8467085" y="0"/>
            <a:ext cx="9833211" cy="9547935"/>
          </a:xfrm>
          <a:prstGeom prst="rect">
            <a:avLst/>
          </a:prstGeom>
        </p:spPr>
      </p:pic>
      <p:sp>
        <p:nvSpPr>
          <p:cNvPr id="19" name="Subtitle 2">
            <a:extLst>
              <a:ext uri="{FF2B5EF4-FFF2-40B4-BE49-F238E27FC236}">
                <a16:creationId xmlns:a16="http://schemas.microsoft.com/office/drawing/2014/main" id="{FB27D012-A4F8-BA49-A380-23B882DF962E}"/>
              </a:ext>
            </a:extLst>
          </p:cNvPr>
          <p:cNvSpPr>
            <a:spLocks noGrp="1"/>
          </p:cNvSpPr>
          <p:nvPr>
            <p:ph type="subTitle" idx="1"/>
          </p:nvPr>
        </p:nvSpPr>
        <p:spPr>
          <a:xfrm>
            <a:off x="721186" y="6336407"/>
            <a:ext cx="5618955" cy="492152"/>
          </a:xfrm>
          <a:prstGeom prst="rect">
            <a:avLst/>
          </a:prstGeom>
        </p:spPr>
        <p:txBody>
          <a:bodyPr anchor="b">
            <a:normAutofit lnSpcReduction="10000"/>
          </a:bodyPr>
          <a:lstStyle>
            <a:lvl1pPr marL="0" indent="0">
              <a:buNone/>
              <a:defRPr/>
            </a:lvl1pPr>
          </a:lstStyle>
          <a:p>
            <a:pPr algn="l"/>
            <a:endParaRPr lang="en-US" sz="2100">
              <a:cs typeface="Calibri" panose="020F0502020204030204" pitchFamily="34" charset="0"/>
            </a:endParaRPr>
          </a:p>
        </p:txBody>
      </p:sp>
      <p:sp>
        <p:nvSpPr>
          <p:cNvPr id="20" name="Rectangle 19">
            <a:extLst>
              <a:ext uri="{FF2B5EF4-FFF2-40B4-BE49-F238E27FC236}">
                <a16:creationId xmlns:a16="http://schemas.microsoft.com/office/drawing/2014/main" id="{9DE682AD-EAEA-2548-9622-F1691EF30534}"/>
              </a:ext>
            </a:extLst>
          </p:cNvPr>
          <p:cNvSpPr/>
          <p:nvPr userDrawn="1"/>
        </p:nvSpPr>
        <p:spPr>
          <a:xfrm>
            <a:off x="0" y="9068939"/>
            <a:ext cx="18288000" cy="1219056"/>
          </a:xfrm>
          <a:prstGeom prst="rect">
            <a:avLst/>
          </a:prstGeom>
          <a:solidFill>
            <a:srgbClr val="0A46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NC DHHS COVID-19 Response</a:t>
            </a:r>
          </a:p>
        </p:txBody>
      </p:sp>
      <p:pic>
        <p:nvPicPr>
          <p:cNvPr id="3" name="Picture 2">
            <a:extLst>
              <a:ext uri="{FF2B5EF4-FFF2-40B4-BE49-F238E27FC236}">
                <a16:creationId xmlns:a16="http://schemas.microsoft.com/office/drawing/2014/main" id="{69DC0948-870B-1B43-B66F-5B19A0178C7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58927" y="6997095"/>
            <a:ext cx="4996175" cy="1903305"/>
          </a:xfrm>
          <a:prstGeom prst="rect">
            <a:avLst/>
          </a:prstGeom>
        </p:spPr>
      </p:pic>
    </p:spTree>
    <p:extLst>
      <p:ext uri="{BB962C8B-B14F-4D97-AF65-F5344CB8AC3E}">
        <p14:creationId xmlns:p14="http://schemas.microsoft.com/office/powerpoint/2010/main" val="16872911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78E6F4-628E-4B04-B42E-71F26A433E17}"/>
              </a:ext>
            </a:extLst>
          </p:cNvPr>
          <p:cNvSpPr>
            <a:spLocks noGrp="1"/>
          </p:cNvSpPr>
          <p:nvPr>
            <p:ph type="title"/>
          </p:nvPr>
        </p:nvSpPr>
        <p:spPr>
          <a:xfrm>
            <a:off x="1257300" y="547688"/>
            <a:ext cx="15773400" cy="1988345"/>
          </a:xfrm>
          <a:prstGeom prst="rect">
            <a:avLst/>
          </a:prstGeo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532EC109-0073-46D7-9D24-4DDC7FC18FA8}"/>
              </a:ext>
            </a:extLst>
          </p:cNvPr>
          <p:cNvSpPr>
            <a:spLocks noGrp="1"/>
          </p:cNvSpPr>
          <p:nvPr>
            <p:ph type="sldNum" sz="quarter" idx="10"/>
          </p:nvPr>
        </p:nvSpPr>
        <p:spPr/>
        <p:txBody>
          <a:bodyPr/>
          <a:lstStyle/>
          <a:p>
            <a:fld id="{11F27F3A-B3E9-41ED-AF8F-A365F10BB65F}" type="slidenum">
              <a:rPr lang="en-US" smtClean="0"/>
              <a:pPr/>
              <a:t>‹#›</a:t>
            </a:fld>
            <a:endParaRPr lang="en-US"/>
          </a:p>
        </p:txBody>
      </p:sp>
    </p:spTree>
    <p:extLst>
      <p:ext uri="{BB962C8B-B14F-4D97-AF65-F5344CB8AC3E}">
        <p14:creationId xmlns:p14="http://schemas.microsoft.com/office/powerpoint/2010/main" val="16607049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D2E23A7-9AE0-483A-96A8-EE52FDA3E415}"/>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18537"/>
          <a:stretch/>
        </p:blipFill>
        <p:spPr>
          <a:xfrm>
            <a:off x="630936" y="9344330"/>
            <a:ext cx="1696719" cy="777021"/>
          </a:xfrm>
          <a:prstGeom prst="rect">
            <a:avLst/>
          </a:prstGeom>
        </p:spPr>
      </p:pic>
      <p:sp>
        <p:nvSpPr>
          <p:cNvPr id="8" name="Holder 6">
            <a:extLst>
              <a:ext uri="{FF2B5EF4-FFF2-40B4-BE49-F238E27FC236}">
                <a16:creationId xmlns:a16="http://schemas.microsoft.com/office/drawing/2014/main" id="{774018A9-8A9C-4543-9EC6-39716F313462}"/>
              </a:ext>
            </a:extLst>
          </p:cNvPr>
          <p:cNvSpPr txBox="1">
            <a:spLocks/>
          </p:cNvSpPr>
          <p:nvPr userDrawn="1"/>
        </p:nvSpPr>
        <p:spPr>
          <a:xfrm>
            <a:off x="17028552" y="9617488"/>
            <a:ext cx="628512" cy="230704"/>
          </a:xfrm>
          <a:prstGeom prst="rect">
            <a:avLst/>
          </a:prstGeom>
        </p:spPr>
        <p:txBody>
          <a:bodyPr wrap="square" lIns="0" tIns="0" rIns="0" bIns="0" anchor="ctr">
            <a:spAutoFit/>
          </a:bodyPr>
          <a:lstStyle>
            <a:defPPr>
              <a:defRPr lang="en-US"/>
            </a:defPPr>
            <a:lvl1pPr marL="0" algn="l" defTabSz="457200" rtl="0" eaLnBrk="1" latinLnBrk="0" hangingPunct="1">
              <a:defRPr sz="1500" b="0" i="0" kern="1200">
                <a:solidFill>
                  <a:srgbClr val="6F7072"/>
                </a:solidFill>
                <a:latin typeface="EYInterstate Light"/>
                <a:ea typeface="+mn-ea"/>
                <a:cs typeface="EYInterstate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28574" algn="r"/>
            <a:fld id="{81D60167-4931-47E6-BA6A-407CBD079E47}" type="slidenum">
              <a:rPr lang="en-US" sz="1499" smtClean="0">
                <a:solidFill>
                  <a:srgbClr val="808080"/>
                </a:solidFill>
                <a:latin typeface="+mn-lt"/>
              </a:rPr>
              <a:pPr marL="28574" algn="r"/>
              <a:t>‹#›</a:t>
            </a:fld>
            <a:endParaRPr lang="en-US" sz="1499">
              <a:solidFill>
                <a:srgbClr val="808080"/>
              </a:solidFill>
              <a:latin typeface="+mn-lt"/>
            </a:endParaRPr>
          </a:p>
        </p:txBody>
      </p:sp>
    </p:spTree>
    <p:extLst>
      <p:ext uri="{BB962C8B-B14F-4D97-AF65-F5344CB8AC3E}">
        <p14:creationId xmlns:p14="http://schemas.microsoft.com/office/powerpoint/2010/main" val="20208001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30935" y="277970"/>
            <a:ext cx="17026130" cy="888843"/>
          </a:xfrm>
        </p:spPr>
        <p:txBody>
          <a:bodyPr lIns="0" rIns="0" anchor="ctr"/>
          <a:lstStyle>
            <a:lvl1pPr>
              <a:defRPr sz="3000" b="1" cap="all" spc="195" baseline="0">
                <a:solidFill>
                  <a:srgbClr val="014373"/>
                </a:solidFill>
                <a:latin typeface="+mn-lt"/>
              </a:defRPr>
            </a:lvl1pPr>
          </a:lstStyle>
          <a:p>
            <a:r>
              <a:rPr lang="en-US"/>
              <a:t>CLICK TO EDIT MASTER TITLE STYLE</a:t>
            </a:r>
          </a:p>
        </p:txBody>
      </p:sp>
      <p:cxnSp>
        <p:nvCxnSpPr>
          <p:cNvPr id="6" name="Straight Arrow Connector 5">
            <a:extLst>
              <a:ext uri="{FF2B5EF4-FFF2-40B4-BE49-F238E27FC236}">
                <a16:creationId xmlns:a16="http://schemas.microsoft.com/office/drawing/2014/main" id="{6E2F2300-FD7F-49A2-AD1C-882AD5CF52CC}"/>
              </a:ext>
            </a:extLst>
          </p:cNvPr>
          <p:cNvCxnSpPr>
            <a:cxnSpLocks/>
          </p:cNvCxnSpPr>
          <p:nvPr userDrawn="1"/>
        </p:nvCxnSpPr>
        <p:spPr>
          <a:xfrm>
            <a:off x="630936" y="1166813"/>
            <a:ext cx="2057400" cy="0"/>
          </a:xfrm>
          <a:prstGeom prst="straightConnector1">
            <a:avLst/>
          </a:prstGeom>
          <a:noFill/>
          <a:ln w="38100" cap="flat" cmpd="sng" algn="ctr">
            <a:solidFill>
              <a:srgbClr val="014373"/>
            </a:solidFill>
            <a:prstDash val="solid"/>
            <a:miter lim="800000"/>
            <a:headEnd type="none" w="med" len="med"/>
            <a:tailEnd type="none" w="med" len="med"/>
          </a:ln>
          <a:effectLst/>
        </p:spPr>
      </p:cxnSp>
      <p:pic>
        <p:nvPicPr>
          <p:cNvPr id="9" name="Picture 8">
            <a:extLst>
              <a:ext uri="{FF2B5EF4-FFF2-40B4-BE49-F238E27FC236}">
                <a16:creationId xmlns:a16="http://schemas.microsoft.com/office/drawing/2014/main" id="{F9780461-BF97-45FF-888C-1942E648F70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18537"/>
          <a:stretch/>
        </p:blipFill>
        <p:spPr>
          <a:xfrm>
            <a:off x="630936" y="9344330"/>
            <a:ext cx="1696719" cy="777021"/>
          </a:xfrm>
          <a:prstGeom prst="rect">
            <a:avLst/>
          </a:prstGeom>
        </p:spPr>
      </p:pic>
      <p:sp>
        <p:nvSpPr>
          <p:cNvPr id="11" name="Holder 6">
            <a:extLst>
              <a:ext uri="{FF2B5EF4-FFF2-40B4-BE49-F238E27FC236}">
                <a16:creationId xmlns:a16="http://schemas.microsoft.com/office/drawing/2014/main" id="{4BB176CF-EDF3-48AF-914B-97F5C5946B35}"/>
              </a:ext>
            </a:extLst>
          </p:cNvPr>
          <p:cNvSpPr txBox="1">
            <a:spLocks/>
          </p:cNvSpPr>
          <p:nvPr userDrawn="1"/>
        </p:nvSpPr>
        <p:spPr>
          <a:xfrm>
            <a:off x="17028552" y="9617488"/>
            <a:ext cx="628512" cy="230704"/>
          </a:xfrm>
          <a:prstGeom prst="rect">
            <a:avLst/>
          </a:prstGeom>
        </p:spPr>
        <p:txBody>
          <a:bodyPr wrap="square" lIns="0" tIns="0" rIns="0" bIns="0" anchor="ctr">
            <a:spAutoFit/>
          </a:bodyPr>
          <a:lstStyle>
            <a:defPPr>
              <a:defRPr lang="en-US"/>
            </a:defPPr>
            <a:lvl1pPr marL="0" algn="l" defTabSz="457200" rtl="0" eaLnBrk="1" latinLnBrk="0" hangingPunct="1">
              <a:defRPr sz="1500" b="0" i="0" kern="1200">
                <a:solidFill>
                  <a:srgbClr val="6F7072"/>
                </a:solidFill>
                <a:latin typeface="EYInterstate Light"/>
                <a:ea typeface="+mn-ea"/>
                <a:cs typeface="EYInterstate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28574" algn="r"/>
            <a:fld id="{81D60167-4931-47E6-BA6A-407CBD079E47}" type="slidenum">
              <a:rPr lang="en-US" sz="1499" smtClean="0">
                <a:solidFill>
                  <a:srgbClr val="808080"/>
                </a:solidFill>
                <a:latin typeface="+mn-lt"/>
              </a:rPr>
              <a:pPr marL="28574" algn="r"/>
              <a:t>‹#›</a:t>
            </a:fld>
            <a:endParaRPr lang="en-US" sz="1499">
              <a:solidFill>
                <a:srgbClr val="808080"/>
              </a:solidFill>
              <a:latin typeface="+mn-lt"/>
            </a:endParaRPr>
          </a:p>
        </p:txBody>
      </p:sp>
    </p:spTree>
    <p:extLst>
      <p:ext uri="{BB962C8B-B14F-4D97-AF65-F5344CB8AC3E}">
        <p14:creationId xmlns:p14="http://schemas.microsoft.com/office/powerpoint/2010/main" val="39521386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D94B2A7-3C10-44C6-8E2C-D730D1BEF0B8}"/>
              </a:ext>
            </a:extLst>
          </p:cNvPr>
          <p:cNvSpPr>
            <a:spLocks noGrp="1"/>
          </p:cNvSpPr>
          <p:nvPr>
            <p:ph sz="quarter" idx="10"/>
          </p:nvPr>
        </p:nvSpPr>
        <p:spPr>
          <a:xfrm>
            <a:off x="630938" y="1453896"/>
            <a:ext cx="17026128" cy="1685076"/>
          </a:xfrm>
          <a:prstGeom prst="rect">
            <a:avLst/>
          </a:prstGeom>
        </p:spPr>
        <p:txBody>
          <a:bodyPr wrap="square" lIns="0" rIns="0">
            <a:spAutoFit/>
          </a:bodyPr>
          <a:lstStyle>
            <a:lvl1pPr>
              <a:lnSpc>
                <a:spcPct val="100000"/>
              </a:lnSpc>
              <a:spcBef>
                <a:spcPts val="0"/>
              </a:spcBef>
              <a:defRPr sz="2400"/>
            </a:lvl1pPr>
            <a:lvl2pPr>
              <a:lnSpc>
                <a:spcPct val="100000"/>
              </a:lnSpc>
              <a:spcBef>
                <a:spcPts val="0"/>
              </a:spcBef>
              <a:defRPr sz="2400"/>
            </a:lvl2pPr>
            <a:lvl3pPr>
              <a:lnSpc>
                <a:spcPct val="100000"/>
              </a:lnSpc>
              <a:spcBef>
                <a:spcPts val="0"/>
              </a:spcBef>
              <a:defRPr sz="2100"/>
            </a:lvl3pPr>
            <a:lvl4pPr>
              <a:lnSpc>
                <a:spcPct val="100000"/>
              </a:lnSpc>
              <a:spcBef>
                <a:spcPts val="0"/>
              </a:spcBef>
              <a:defRPr sz="1575"/>
            </a:lvl4pPr>
            <a:lvl5pPr>
              <a:lnSpc>
                <a:spcPct val="100000"/>
              </a:lnSpc>
              <a:spcBef>
                <a:spcPts val="0"/>
              </a:spcBef>
              <a:defRPr sz="157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a:xfrm>
            <a:off x="630936" y="277970"/>
            <a:ext cx="17026128" cy="888843"/>
          </a:xfrm>
        </p:spPr>
        <p:txBody>
          <a:bodyPr lIns="0" rIns="0" anchor="ctr"/>
          <a:lstStyle>
            <a:lvl1pPr>
              <a:defRPr sz="3000" b="1" cap="all" spc="195" baseline="0">
                <a:solidFill>
                  <a:srgbClr val="014373"/>
                </a:solidFill>
                <a:latin typeface="+mn-lt"/>
              </a:defRPr>
            </a:lvl1pPr>
          </a:lstStyle>
          <a:p>
            <a:r>
              <a:rPr lang="en-US"/>
              <a:t>CLICK TO EDIT MASTER TITLE STYLE</a:t>
            </a:r>
          </a:p>
        </p:txBody>
      </p:sp>
      <p:cxnSp>
        <p:nvCxnSpPr>
          <p:cNvPr id="6" name="Straight Arrow Connector 5">
            <a:extLst>
              <a:ext uri="{FF2B5EF4-FFF2-40B4-BE49-F238E27FC236}">
                <a16:creationId xmlns:a16="http://schemas.microsoft.com/office/drawing/2014/main" id="{6E2F2300-FD7F-49A2-AD1C-882AD5CF52CC}"/>
              </a:ext>
            </a:extLst>
          </p:cNvPr>
          <p:cNvCxnSpPr>
            <a:cxnSpLocks/>
          </p:cNvCxnSpPr>
          <p:nvPr userDrawn="1"/>
        </p:nvCxnSpPr>
        <p:spPr>
          <a:xfrm>
            <a:off x="630936" y="1166813"/>
            <a:ext cx="2057400" cy="0"/>
          </a:xfrm>
          <a:prstGeom prst="straightConnector1">
            <a:avLst/>
          </a:prstGeom>
          <a:noFill/>
          <a:ln w="38100" cap="flat" cmpd="sng" algn="ctr">
            <a:solidFill>
              <a:srgbClr val="014373"/>
            </a:solidFill>
            <a:prstDash val="solid"/>
            <a:miter lim="800000"/>
            <a:headEnd type="none" w="med" len="med"/>
            <a:tailEnd type="none" w="med" len="med"/>
          </a:ln>
          <a:effectLst/>
        </p:spPr>
      </p:cxnSp>
      <p:pic>
        <p:nvPicPr>
          <p:cNvPr id="9" name="Picture 8">
            <a:extLst>
              <a:ext uri="{FF2B5EF4-FFF2-40B4-BE49-F238E27FC236}">
                <a16:creationId xmlns:a16="http://schemas.microsoft.com/office/drawing/2014/main" id="{63175851-4D12-4852-84F5-C13C561B8F1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18537"/>
          <a:stretch/>
        </p:blipFill>
        <p:spPr>
          <a:xfrm>
            <a:off x="630936" y="9344330"/>
            <a:ext cx="1696719" cy="777021"/>
          </a:xfrm>
          <a:prstGeom prst="rect">
            <a:avLst/>
          </a:prstGeom>
        </p:spPr>
      </p:pic>
      <p:sp>
        <p:nvSpPr>
          <p:cNvPr id="11" name="Holder 6">
            <a:extLst>
              <a:ext uri="{FF2B5EF4-FFF2-40B4-BE49-F238E27FC236}">
                <a16:creationId xmlns:a16="http://schemas.microsoft.com/office/drawing/2014/main" id="{183789D2-8A26-402D-8A27-DE00690B5BEC}"/>
              </a:ext>
            </a:extLst>
          </p:cNvPr>
          <p:cNvSpPr txBox="1">
            <a:spLocks/>
          </p:cNvSpPr>
          <p:nvPr userDrawn="1"/>
        </p:nvSpPr>
        <p:spPr>
          <a:xfrm>
            <a:off x="17028552" y="9617488"/>
            <a:ext cx="628512" cy="230704"/>
          </a:xfrm>
          <a:prstGeom prst="rect">
            <a:avLst/>
          </a:prstGeom>
        </p:spPr>
        <p:txBody>
          <a:bodyPr wrap="square" lIns="0" tIns="0" rIns="0" bIns="0" anchor="ctr">
            <a:spAutoFit/>
          </a:bodyPr>
          <a:lstStyle>
            <a:defPPr>
              <a:defRPr lang="en-US"/>
            </a:defPPr>
            <a:lvl1pPr marL="0" algn="l" defTabSz="457200" rtl="0" eaLnBrk="1" latinLnBrk="0" hangingPunct="1">
              <a:defRPr sz="1500" b="0" i="0" kern="1200">
                <a:solidFill>
                  <a:srgbClr val="6F7072"/>
                </a:solidFill>
                <a:latin typeface="EYInterstate Light"/>
                <a:ea typeface="+mn-ea"/>
                <a:cs typeface="EYInterstate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28574" algn="r"/>
            <a:fld id="{81D60167-4931-47E6-BA6A-407CBD079E47}" type="slidenum">
              <a:rPr lang="en-US" sz="1499" smtClean="0">
                <a:solidFill>
                  <a:srgbClr val="808080"/>
                </a:solidFill>
                <a:latin typeface="+mn-lt"/>
              </a:rPr>
              <a:pPr marL="28574" algn="r"/>
              <a:t>‹#›</a:t>
            </a:fld>
            <a:endParaRPr lang="en-US" sz="1499">
              <a:solidFill>
                <a:srgbClr val="808080"/>
              </a:solidFill>
              <a:latin typeface="+mn-lt"/>
            </a:endParaRPr>
          </a:p>
        </p:txBody>
      </p:sp>
    </p:spTree>
    <p:extLst>
      <p:ext uri="{BB962C8B-B14F-4D97-AF65-F5344CB8AC3E}">
        <p14:creationId xmlns:p14="http://schemas.microsoft.com/office/powerpoint/2010/main" val="4194127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sp>
        <p:nvSpPr>
          <p:cNvPr id="8" name="Holder 6">
            <a:extLst>
              <a:ext uri="{FF2B5EF4-FFF2-40B4-BE49-F238E27FC236}">
                <a16:creationId xmlns:a16="http://schemas.microsoft.com/office/drawing/2014/main" id="{A670CC45-FBF9-1043-8627-72B5FC201475}"/>
              </a:ext>
            </a:extLst>
          </p:cNvPr>
          <p:cNvSpPr txBox="1">
            <a:spLocks/>
          </p:cNvSpPr>
          <p:nvPr userDrawn="1"/>
        </p:nvSpPr>
        <p:spPr>
          <a:xfrm>
            <a:off x="17028552" y="9617488"/>
            <a:ext cx="628512" cy="230704"/>
          </a:xfrm>
          <a:prstGeom prst="rect">
            <a:avLst/>
          </a:prstGeom>
        </p:spPr>
        <p:txBody>
          <a:bodyPr wrap="square" lIns="0" tIns="0" rIns="0" bIns="0" anchor="ctr">
            <a:spAutoFit/>
          </a:bodyPr>
          <a:lstStyle>
            <a:defPPr>
              <a:defRPr lang="en-US"/>
            </a:defPPr>
            <a:lvl1pPr marL="0" algn="l" defTabSz="457200" rtl="0" eaLnBrk="1" latinLnBrk="0" hangingPunct="1">
              <a:defRPr sz="1500" b="0" i="0" kern="1200">
                <a:solidFill>
                  <a:srgbClr val="6F7072"/>
                </a:solidFill>
                <a:latin typeface="EYInterstate Light"/>
                <a:ea typeface="+mn-ea"/>
                <a:cs typeface="EYInterstate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28574" algn="r"/>
            <a:fld id="{81D60167-4931-47E6-BA6A-407CBD079E47}" type="slidenum">
              <a:rPr lang="en-US" sz="1499" smtClean="0">
                <a:solidFill>
                  <a:srgbClr val="808080"/>
                </a:solidFill>
                <a:latin typeface="+mn-lt"/>
              </a:rPr>
              <a:pPr marL="28574" algn="r"/>
              <a:t>‹#›</a:t>
            </a:fld>
            <a:endParaRPr lang="en-US" sz="1499">
              <a:solidFill>
                <a:srgbClr val="808080"/>
              </a:solidFill>
              <a:latin typeface="+mn-lt"/>
            </a:endParaRPr>
          </a:p>
        </p:txBody>
      </p:sp>
      <p:pic>
        <p:nvPicPr>
          <p:cNvPr id="9" name="Picture 8">
            <a:extLst>
              <a:ext uri="{FF2B5EF4-FFF2-40B4-BE49-F238E27FC236}">
                <a16:creationId xmlns:a16="http://schemas.microsoft.com/office/drawing/2014/main" id="{95B968A7-424C-405F-A24E-08D3BF14E43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18537"/>
          <a:stretch/>
        </p:blipFill>
        <p:spPr>
          <a:xfrm>
            <a:off x="630936" y="9344330"/>
            <a:ext cx="1696719" cy="777021"/>
          </a:xfrm>
          <a:prstGeom prst="rect">
            <a:avLst/>
          </a:prstGeom>
        </p:spPr>
      </p:pic>
      <p:sp>
        <p:nvSpPr>
          <p:cNvPr id="3" name="Rectangle 2">
            <a:extLst>
              <a:ext uri="{FF2B5EF4-FFF2-40B4-BE49-F238E27FC236}">
                <a16:creationId xmlns:a16="http://schemas.microsoft.com/office/drawing/2014/main" id="{ED188714-B605-A748-A46C-16F68F1E3CC0}"/>
              </a:ext>
            </a:extLst>
          </p:cNvPr>
          <p:cNvSpPr/>
          <p:nvPr userDrawn="1"/>
        </p:nvSpPr>
        <p:spPr>
          <a:xfrm>
            <a:off x="0" y="2"/>
            <a:ext cx="18288000" cy="7882758"/>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4" name="Title 3">
            <a:extLst>
              <a:ext uri="{FF2B5EF4-FFF2-40B4-BE49-F238E27FC236}">
                <a16:creationId xmlns:a16="http://schemas.microsoft.com/office/drawing/2014/main" id="{2B49F9B8-BA8C-3F4A-A9F5-91FF675C782F}"/>
              </a:ext>
            </a:extLst>
          </p:cNvPr>
          <p:cNvSpPr>
            <a:spLocks noGrp="1"/>
          </p:cNvSpPr>
          <p:nvPr>
            <p:ph type="title"/>
          </p:nvPr>
        </p:nvSpPr>
        <p:spPr>
          <a:xfrm>
            <a:off x="1255152" y="4126462"/>
            <a:ext cx="15773400" cy="1988345"/>
          </a:xfrm>
          <a:prstGeom prst="rect">
            <a:avLst/>
          </a:prstGeom>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179706355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23777" y="181998"/>
            <a:ext cx="17240447" cy="888843"/>
          </a:xfrm>
        </p:spPr>
        <p:txBody>
          <a:bodyPr anchor="ctr"/>
          <a:lstStyle>
            <a:lvl1pPr>
              <a:defRPr sz="3600">
                <a:solidFill>
                  <a:srgbClr val="014373"/>
                </a:solidFill>
              </a:defRPr>
            </a:lvl1pPr>
          </a:lstStyle>
          <a:p>
            <a:r>
              <a:rPr lang="en-US"/>
              <a:t>Click to edit Master title style</a:t>
            </a:r>
          </a:p>
        </p:txBody>
      </p:sp>
      <p:sp>
        <p:nvSpPr>
          <p:cNvPr id="8" name="Holder 6">
            <a:extLst>
              <a:ext uri="{FF2B5EF4-FFF2-40B4-BE49-F238E27FC236}">
                <a16:creationId xmlns:a16="http://schemas.microsoft.com/office/drawing/2014/main" id="{A670CC45-FBF9-1043-8627-72B5FC201475}"/>
              </a:ext>
            </a:extLst>
          </p:cNvPr>
          <p:cNvSpPr txBox="1">
            <a:spLocks/>
          </p:cNvSpPr>
          <p:nvPr userDrawn="1"/>
        </p:nvSpPr>
        <p:spPr>
          <a:xfrm>
            <a:off x="17028552" y="9617488"/>
            <a:ext cx="628512" cy="230704"/>
          </a:xfrm>
          <a:prstGeom prst="rect">
            <a:avLst/>
          </a:prstGeom>
        </p:spPr>
        <p:txBody>
          <a:bodyPr wrap="square" lIns="0" tIns="0" rIns="0" bIns="0" anchor="ctr">
            <a:spAutoFit/>
          </a:bodyPr>
          <a:lstStyle>
            <a:defPPr>
              <a:defRPr lang="en-US"/>
            </a:defPPr>
            <a:lvl1pPr marL="0" algn="l" defTabSz="457200" rtl="0" eaLnBrk="1" latinLnBrk="0" hangingPunct="1">
              <a:defRPr sz="1500" b="0" i="0" kern="1200">
                <a:solidFill>
                  <a:srgbClr val="6F7072"/>
                </a:solidFill>
                <a:latin typeface="EYInterstate Light"/>
                <a:ea typeface="+mn-ea"/>
                <a:cs typeface="EYInterstate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28574" algn="r"/>
            <a:fld id="{81D60167-4931-47E6-BA6A-407CBD079E47}" type="slidenum">
              <a:rPr lang="en-US" sz="1499" smtClean="0">
                <a:solidFill>
                  <a:srgbClr val="808080"/>
                </a:solidFill>
                <a:latin typeface="+mn-lt"/>
              </a:rPr>
              <a:pPr marL="28574" algn="r"/>
              <a:t>‹#›</a:t>
            </a:fld>
            <a:endParaRPr lang="en-US" sz="1499">
              <a:solidFill>
                <a:srgbClr val="808080"/>
              </a:solidFill>
              <a:latin typeface="+mn-lt"/>
            </a:endParaRPr>
          </a:p>
        </p:txBody>
      </p:sp>
      <p:cxnSp>
        <p:nvCxnSpPr>
          <p:cNvPr id="6" name="Straight Arrow Connector 5">
            <a:extLst>
              <a:ext uri="{FF2B5EF4-FFF2-40B4-BE49-F238E27FC236}">
                <a16:creationId xmlns:a16="http://schemas.microsoft.com/office/drawing/2014/main" id="{6E2F2300-FD7F-49A2-AD1C-882AD5CF52CC}"/>
              </a:ext>
            </a:extLst>
          </p:cNvPr>
          <p:cNvCxnSpPr>
            <a:cxnSpLocks/>
          </p:cNvCxnSpPr>
          <p:nvPr userDrawn="1"/>
        </p:nvCxnSpPr>
        <p:spPr>
          <a:xfrm>
            <a:off x="523778" y="1072236"/>
            <a:ext cx="17133287" cy="0"/>
          </a:xfrm>
          <a:prstGeom prst="straightConnector1">
            <a:avLst/>
          </a:prstGeom>
          <a:noFill/>
          <a:ln w="28575" cap="flat" cmpd="sng" algn="ctr">
            <a:solidFill>
              <a:srgbClr val="014373"/>
            </a:solidFill>
            <a:prstDash val="solid"/>
            <a:miter lim="800000"/>
            <a:headEnd type="none" w="med" len="med"/>
            <a:tailEnd type="none" w="med" len="med"/>
          </a:ln>
          <a:effectLst/>
        </p:spPr>
      </p:cxnSp>
      <p:pic>
        <p:nvPicPr>
          <p:cNvPr id="9" name="Picture 8">
            <a:extLst>
              <a:ext uri="{FF2B5EF4-FFF2-40B4-BE49-F238E27FC236}">
                <a16:creationId xmlns:a16="http://schemas.microsoft.com/office/drawing/2014/main" id="{95B968A7-424C-405F-A24E-08D3BF14E43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18537"/>
          <a:stretch/>
        </p:blipFill>
        <p:spPr>
          <a:xfrm>
            <a:off x="630936" y="9344330"/>
            <a:ext cx="1696719" cy="777021"/>
          </a:xfrm>
          <a:prstGeom prst="rect">
            <a:avLst/>
          </a:prstGeom>
        </p:spPr>
      </p:pic>
    </p:spTree>
    <p:extLst>
      <p:ext uri="{BB962C8B-B14F-4D97-AF65-F5344CB8AC3E}">
        <p14:creationId xmlns:p14="http://schemas.microsoft.com/office/powerpoint/2010/main" val="34954736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3301" y="3101858"/>
            <a:ext cx="3026664" cy="2990088"/>
          </a:xfrm>
          <a:prstGeom prst="rect">
            <a:avLst/>
          </a:prstGeom>
        </p:spPr>
      </p:pic>
      <p:sp>
        <p:nvSpPr>
          <p:cNvPr id="12" name="Text Placeholder 2">
            <a:extLst>
              <a:ext uri="{FF2B5EF4-FFF2-40B4-BE49-F238E27FC236}">
                <a16:creationId xmlns:a16="http://schemas.microsoft.com/office/drawing/2014/main" id="{A4EDEA2F-8CAE-4566-9543-C37D8DA50AC0}"/>
              </a:ext>
            </a:extLst>
          </p:cNvPr>
          <p:cNvSpPr>
            <a:spLocks noGrp="1"/>
          </p:cNvSpPr>
          <p:nvPr>
            <p:ph type="body" sz="quarter" idx="11"/>
          </p:nvPr>
        </p:nvSpPr>
        <p:spPr>
          <a:xfrm>
            <a:off x="5537194" y="3060710"/>
            <a:ext cx="11551175" cy="3031236"/>
          </a:xfrm>
          <a:prstGeom prst="rect">
            <a:avLst/>
          </a:prstGeom>
        </p:spPr>
        <p:txBody>
          <a:bodyPr anchor="ctr">
            <a:noAutofit/>
          </a:bodyPr>
          <a:lstStyle>
            <a:lvl1pPr marL="0" indent="0">
              <a:buNone/>
              <a:defRPr lang="en-US" sz="4800" b="1" baseline="0" smtClean="0">
                <a:ea typeface="Arial" panose="020B0604020202020204" pitchFamily="34" charset="0"/>
              </a:defRPr>
            </a:lvl1pPr>
            <a:lvl2pPr>
              <a:defRPr lang="en-US" sz="4200" smtClean="0">
                <a:latin typeface="Franklin Gothic Demi Cond" panose="020B0706030402020204" pitchFamily="34" charset="0"/>
              </a:defRPr>
            </a:lvl2pPr>
            <a:lvl3pPr>
              <a:defRPr lang="en-US" sz="4200" smtClean="0">
                <a:latin typeface="Franklin Gothic Demi Cond" panose="020B0706030402020204" pitchFamily="34" charset="0"/>
              </a:defRPr>
            </a:lvl3pPr>
            <a:lvl4pPr>
              <a:defRPr lang="en-US" sz="4200" smtClean="0">
                <a:latin typeface="Franklin Gothic Demi Cond" panose="020B0706030402020204" pitchFamily="34" charset="0"/>
              </a:defRPr>
            </a:lvl4pPr>
            <a:lvl5pPr>
              <a:defRPr lang="en-US" sz="4200">
                <a:latin typeface="Franklin Gothic Demi Cond" panose="020B0706030402020204" pitchFamily="34" charset="0"/>
              </a:defRPr>
            </a:lvl5pPr>
          </a:lstStyle>
          <a:p>
            <a:pPr marL="257175" lvl="0" indent="-257175"/>
            <a:r>
              <a:rPr lang="en-US"/>
              <a:t>Click to edit Master text styles</a:t>
            </a:r>
          </a:p>
        </p:txBody>
      </p:sp>
      <p:sp>
        <p:nvSpPr>
          <p:cNvPr id="13" name="Text Placeholder 15">
            <a:extLst>
              <a:ext uri="{FF2B5EF4-FFF2-40B4-BE49-F238E27FC236}">
                <a16:creationId xmlns:a16="http://schemas.microsoft.com/office/drawing/2014/main" id="{741EA323-3686-46B3-9FEB-E98930398C56}"/>
              </a:ext>
            </a:extLst>
          </p:cNvPr>
          <p:cNvSpPr>
            <a:spLocks noGrp="1"/>
          </p:cNvSpPr>
          <p:nvPr>
            <p:ph type="body" sz="quarter" idx="12" hasCustomPrompt="1"/>
          </p:nvPr>
        </p:nvSpPr>
        <p:spPr>
          <a:xfrm>
            <a:off x="5537193" y="6107750"/>
            <a:ext cx="11548535" cy="1423128"/>
          </a:xfrm>
          <a:prstGeom prst="rect">
            <a:avLst/>
          </a:prstGeom>
        </p:spPr>
        <p:txBody>
          <a:bodyPr anchor="b">
            <a:noAutofit/>
          </a:bodyPr>
          <a:lstStyle>
            <a:lvl1pPr marL="0" indent="0">
              <a:lnSpc>
                <a:spcPct val="100000"/>
              </a:lnSpc>
              <a:spcBef>
                <a:spcPts val="0"/>
              </a:spcBef>
              <a:buNone/>
              <a:defRPr sz="4200" b="1" i="0" baseline="0">
                <a:latin typeface="Arial" panose="020B0604020202020204" pitchFamily="34" charset="0"/>
                <a:ea typeface="Arial" panose="020B0604020202020204" pitchFamily="34" charset="0"/>
                <a:cs typeface="Arial" panose="020B0604020202020204" pitchFamily="34" charset="0"/>
              </a:defRPr>
            </a:lvl1pPr>
          </a:lstStyle>
          <a:p>
            <a:pPr lvl="0"/>
            <a:r>
              <a:rPr lang="en-US"/>
              <a:t>Click to Add Presenter Name and Title</a:t>
            </a:r>
          </a:p>
        </p:txBody>
      </p:sp>
      <p:sp>
        <p:nvSpPr>
          <p:cNvPr id="5" name="Holder 6">
            <a:extLst>
              <a:ext uri="{FF2B5EF4-FFF2-40B4-BE49-F238E27FC236}">
                <a16:creationId xmlns:a16="http://schemas.microsoft.com/office/drawing/2014/main" id="{74B71ABA-3DFC-4885-98A2-CF2BA0AE09FA}"/>
              </a:ext>
            </a:extLst>
          </p:cNvPr>
          <p:cNvSpPr txBox="1">
            <a:spLocks/>
          </p:cNvSpPr>
          <p:nvPr userDrawn="1"/>
        </p:nvSpPr>
        <p:spPr>
          <a:xfrm>
            <a:off x="17343800" y="9762937"/>
            <a:ext cx="628512" cy="230704"/>
          </a:xfrm>
          <a:prstGeom prst="rect">
            <a:avLst/>
          </a:prstGeom>
        </p:spPr>
        <p:txBody>
          <a:bodyPr wrap="square" lIns="0" tIns="0" rIns="0" bIns="0" anchor="ctr">
            <a:spAutoFit/>
          </a:bodyPr>
          <a:lstStyle>
            <a:defPPr>
              <a:defRPr lang="en-US"/>
            </a:defPPr>
            <a:lvl1pPr marL="0" algn="l" defTabSz="457200" rtl="0" eaLnBrk="1" latinLnBrk="0" hangingPunct="1">
              <a:defRPr sz="1500" b="0" i="0" kern="1200">
                <a:solidFill>
                  <a:srgbClr val="6F7072"/>
                </a:solidFill>
                <a:latin typeface="EYInterstate Light"/>
                <a:ea typeface="+mn-ea"/>
                <a:cs typeface="EYInterstate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28574" algn="ctr"/>
            <a:fld id="{81D60167-4931-47E6-BA6A-407CBD079E47}" type="slidenum">
              <a:rPr lang="en-US" sz="1499" smtClean="0">
                <a:solidFill>
                  <a:srgbClr val="808080"/>
                </a:solidFill>
                <a:latin typeface="+mn-lt"/>
              </a:rPr>
              <a:pPr marL="28574" algn="ctr"/>
              <a:t>‹#›</a:t>
            </a:fld>
            <a:endParaRPr lang="en-US" sz="1499">
              <a:solidFill>
                <a:srgbClr val="808080"/>
              </a:solidFill>
              <a:latin typeface="+mn-lt"/>
            </a:endParaRPr>
          </a:p>
        </p:txBody>
      </p:sp>
    </p:spTree>
    <p:extLst>
      <p:ext uri="{BB962C8B-B14F-4D97-AF65-F5344CB8AC3E}">
        <p14:creationId xmlns:p14="http://schemas.microsoft.com/office/powerpoint/2010/main" val="36582786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DADE4F-38EA-4A46-A6C6-8446ECD6824C}"/>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CEFED499-052A-4DDC-B234-D11CDAA011E9}"/>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37A140CF-2593-42F0-A005-FEE83296F375}"/>
              </a:ext>
            </a:extLst>
          </p:cNvPr>
          <p:cNvSpPr>
            <a:spLocks noGrp="1"/>
          </p:cNvSpPr>
          <p:nvPr>
            <p:ph type="dt" sz="half" idx="10"/>
          </p:nvPr>
        </p:nvSpPr>
        <p:spPr/>
        <p:txBody>
          <a:bodyPr/>
          <a:lstStyle/>
          <a:p>
            <a:fld id="{6E0000FD-8915-45C0-80D6-1B15A6752E2A}" type="datetimeFigureOut">
              <a:rPr lang="en-US" smtClean="0"/>
              <a:t>11/19/2025</a:t>
            </a:fld>
            <a:endParaRPr lang="en-US"/>
          </a:p>
        </p:txBody>
      </p:sp>
      <p:sp>
        <p:nvSpPr>
          <p:cNvPr id="5" name="Footer Placeholder 4">
            <a:extLst>
              <a:ext uri="{FF2B5EF4-FFF2-40B4-BE49-F238E27FC236}">
                <a16:creationId xmlns:a16="http://schemas.microsoft.com/office/drawing/2014/main" id="{8A91CA11-90F8-48FE-8D0C-BB76D00E08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AD6B61-0F5C-41E3-8732-B7A6CDECA9A8}"/>
              </a:ext>
            </a:extLst>
          </p:cNvPr>
          <p:cNvSpPr>
            <a:spLocks noGrp="1"/>
          </p:cNvSpPr>
          <p:nvPr>
            <p:ph type="sldNum" sz="quarter" idx="12"/>
          </p:nvPr>
        </p:nvSpPr>
        <p:spPr/>
        <p:txBody>
          <a:bodyPr/>
          <a:lstStyle/>
          <a:p>
            <a:fld id="{20E648FA-4F72-42C3-929A-4FFCC0C831E5}" type="slidenum">
              <a:rPr lang="en-US" smtClean="0"/>
              <a:t>‹#›</a:t>
            </a:fld>
            <a:endParaRPr lang="en-US"/>
          </a:p>
        </p:txBody>
      </p:sp>
    </p:spTree>
    <p:extLst>
      <p:ext uri="{BB962C8B-B14F-4D97-AF65-F5344CB8AC3E}">
        <p14:creationId xmlns:p14="http://schemas.microsoft.com/office/powerpoint/2010/main" val="17180125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Blank/ Headline 1 lin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55805" y="756000"/>
            <a:ext cx="16775346" cy="1107996"/>
          </a:xfrm>
        </p:spPr>
        <p:txBody>
          <a:bodyPr/>
          <a:lstStyle/>
          <a:p>
            <a:r>
              <a:rPr lang="en-GB" noProof="0"/>
              <a:t>Headline in CorpoS (Body) 35 pt.</a:t>
            </a:r>
            <a:br>
              <a:rPr lang="en-GB" noProof="0"/>
            </a:br>
            <a:r>
              <a:rPr lang="en-GB" noProof="0"/>
              <a:t>in two lines</a:t>
            </a:r>
            <a:endParaRPr lang="en-GB"/>
          </a:p>
        </p:txBody>
      </p:sp>
      <p:sp>
        <p:nvSpPr>
          <p:cNvPr id="3" name="Footer Placeholder 2"/>
          <p:cNvSpPr>
            <a:spLocks noGrp="1"/>
          </p:cNvSpPr>
          <p:nvPr>
            <p:ph type="ftr" sz="quarter" idx="10"/>
          </p:nvPr>
        </p:nvSpPr>
        <p:spPr/>
        <p:txBody>
          <a:bodyPr/>
          <a:lstStyle/>
          <a:p>
            <a:r>
              <a:rPr lang="en-GB"/>
              <a:t>Title of presentation / Department / Date /</a:t>
            </a:r>
          </a:p>
        </p:txBody>
      </p:sp>
      <p:sp>
        <p:nvSpPr>
          <p:cNvPr id="4" name="Slide Number Placeholder 3"/>
          <p:cNvSpPr>
            <a:spLocks noGrp="1"/>
          </p:cNvSpPr>
          <p:nvPr>
            <p:ph type="sldNum" sz="quarter" idx="11"/>
          </p:nvPr>
        </p:nvSpPr>
        <p:spPr/>
        <p:txBody>
          <a:bodyPr/>
          <a:lstStyle/>
          <a:p>
            <a:r>
              <a:rPr lang="en-GB"/>
              <a:t>Page </a:t>
            </a:r>
            <a:fld id="{52531704-8F80-415D-BD2B-6B9991AE822F}" type="slidenum">
              <a:rPr lang="en-GB" smtClean="0"/>
              <a:pPr/>
              <a:t>‹#›</a:t>
            </a:fld>
            <a:endParaRPr lang="en-GB"/>
          </a:p>
        </p:txBody>
      </p:sp>
    </p:spTree>
    <p:extLst>
      <p:ext uri="{BB962C8B-B14F-4D97-AF65-F5344CB8AC3E}">
        <p14:creationId xmlns:p14="http://schemas.microsoft.com/office/powerpoint/2010/main" val="3004093426"/>
      </p:ext>
    </p:extLst>
  </p:cSld>
  <p:clrMapOvr>
    <a:masterClrMapping/>
  </p:clrMapOvr>
  <p:extLst>
    <p:ext uri="{DCECCB84-F9BA-43D5-87BE-67443E8EF086}">
      <p15:sldGuideLst xmlns:p15="http://schemas.microsoft.com/office/powerpoint/2012/main">
        <p15:guide id="1" orient="horz" pos="182">
          <p15:clr>
            <a:srgbClr val="FBAE40"/>
          </p15:clr>
        </p15:guide>
        <p15:guide id="2" orient="horz" pos="402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type="obj">
  <p:cSld name="3_Title and Content">
    <p:spTree>
      <p:nvGrpSpPr>
        <p:cNvPr id="1" name=""/>
        <p:cNvGrpSpPr/>
        <p:nvPr/>
      </p:nvGrpSpPr>
      <p:grpSpPr>
        <a:xfrm>
          <a:off x="0" y="0"/>
          <a:ext cx="0" cy="0"/>
          <a:chOff x="0" y="0"/>
          <a:chExt cx="0" cy="0"/>
        </a:xfrm>
      </p:grpSpPr>
      <p:sp>
        <p:nvSpPr>
          <p:cNvPr id="5" name="Do not remove" hidden="1">
            <a:extLst>
              <a:ext uri="{FF2B5EF4-FFF2-40B4-BE49-F238E27FC236}">
                <a16:creationId xmlns:a16="http://schemas.microsoft.com/office/drawing/2014/main" id="{297FA01E-24AC-49D4-8C41-C51389DC6FF8}"/>
              </a:ext>
            </a:extLst>
          </p:cNvPr>
          <p:cNvSpPr/>
          <p:nvPr>
            <p:custDataLst>
              <p:tags r:id="rId1"/>
            </p:custDataLst>
          </p:nvPr>
        </p:nvSpPr>
        <p:spPr>
          <a:xfrm>
            <a:off x="0" y="0"/>
            <a:ext cx="19050" cy="19050"/>
          </a:xfrm>
          <a:prstGeom prst="octagon">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cap="flat" cmpd="sng" algn="ctr">
                <a:solidFill>
                  <a:schemeClr val="accent1">
                    <a:shade val="50000"/>
                  </a:schemeClr>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en-US" sz="2700"/>
          </a:p>
        </p:txBody>
      </p:sp>
      <p:sp>
        <p:nvSpPr>
          <p:cNvPr id="2" name="Title 1"/>
          <p:cNvSpPr>
            <a:spLocks noGrp="1"/>
          </p:cNvSpPr>
          <p:nvPr>
            <p:ph type="title"/>
          </p:nvPr>
        </p:nvSpPr>
        <p:spPr>
          <a:xfrm>
            <a:off x="914400" y="411957"/>
            <a:ext cx="16459200" cy="1059135"/>
          </a:xfrm>
          <a:noFill/>
          <a:ln>
            <a:noFill/>
          </a:ln>
        </p:spPr>
        <p:txBody>
          <a:bodyPr>
            <a:normAutofit/>
          </a:bodyPr>
          <a:lstStyle>
            <a:lvl1pPr algn="l">
              <a:defRPr sz="4800">
                <a:solidFill>
                  <a:srgbClr val="FF0000"/>
                </a:solidFill>
              </a:defRPr>
            </a:lvl1pPr>
          </a:lstStyle>
          <a:p>
            <a:r>
              <a:rPr lang="en-US"/>
              <a:t>Click to edit Master title style</a:t>
            </a:r>
            <a:endParaRPr lang="fr-F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cxnSp>
        <p:nvCxnSpPr>
          <p:cNvPr id="8" name="Straight Connector 7"/>
          <p:cNvCxnSpPr/>
          <p:nvPr/>
        </p:nvCxnSpPr>
        <p:spPr>
          <a:xfrm>
            <a:off x="914400" y="1579104"/>
            <a:ext cx="1645920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566120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5" name="Holder 6">
            <a:extLst>
              <a:ext uri="{FF2B5EF4-FFF2-40B4-BE49-F238E27FC236}">
                <a16:creationId xmlns:a16="http://schemas.microsoft.com/office/drawing/2014/main" id="{7C078F04-0858-47C2-B1C3-DBB69868C94B}"/>
              </a:ext>
            </a:extLst>
          </p:cNvPr>
          <p:cNvSpPr txBox="1">
            <a:spLocks/>
          </p:cNvSpPr>
          <p:nvPr userDrawn="1"/>
        </p:nvSpPr>
        <p:spPr>
          <a:xfrm>
            <a:off x="17343800" y="9762937"/>
            <a:ext cx="628512" cy="230704"/>
          </a:xfrm>
          <a:prstGeom prst="rect">
            <a:avLst/>
          </a:prstGeom>
        </p:spPr>
        <p:txBody>
          <a:bodyPr wrap="square" lIns="0" tIns="0" rIns="0" bIns="0" anchor="ctr">
            <a:spAutoFit/>
          </a:bodyPr>
          <a:lstStyle>
            <a:defPPr>
              <a:defRPr lang="en-US"/>
            </a:defPPr>
            <a:lvl1pPr marL="0" algn="l" defTabSz="457200" rtl="0" eaLnBrk="1" latinLnBrk="0" hangingPunct="1">
              <a:defRPr sz="1500" b="0" i="0" kern="1200">
                <a:solidFill>
                  <a:srgbClr val="6F7072"/>
                </a:solidFill>
                <a:latin typeface="EYInterstate Light"/>
                <a:ea typeface="+mn-ea"/>
                <a:cs typeface="EYInterstate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28574" algn="ctr"/>
            <a:fld id="{81D60167-4931-47E6-BA6A-407CBD079E47}" type="slidenum">
              <a:rPr lang="en-US" sz="1499" smtClean="0">
                <a:solidFill>
                  <a:srgbClr val="808080"/>
                </a:solidFill>
                <a:latin typeface="Century Gothic" panose="020B0502020202020204" pitchFamily="34" charset="0"/>
              </a:rPr>
              <a:pPr marL="28574" algn="ctr"/>
              <a:t>‹#›</a:t>
            </a:fld>
            <a:endParaRPr lang="en-US" sz="1499">
              <a:solidFill>
                <a:srgbClr val="808080"/>
              </a:solidFill>
              <a:latin typeface="Century Gothic" panose="020B0502020202020204" pitchFamily="34" charset="0"/>
            </a:endParaRPr>
          </a:p>
        </p:txBody>
      </p:sp>
      <p:pic>
        <p:nvPicPr>
          <p:cNvPr id="3" name="Picture 2">
            <a:extLst>
              <a:ext uri="{FF2B5EF4-FFF2-40B4-BE49-F238E27FC236}">
                <a16:creationId xmlns:a16="http://schemas.microsoft.com/office/drawing/2014/main" id="{94F3CD28-3307-4B78-9D9F-54A02908B3B7}"/>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backgroundRemoval t="9856" b="89904" l="3514" r="98649">
                        <a14:foregroundMark x1="16351" y1="10096" x2="4324" y2="23317"/>
                        <a14:foregroundMark x1="4324" y1="23317" x2="4054" y2="50240"/>
                        <a14:foregroundMark x1="4054" y1="50240" x2="9054" y2="60577"/>
                        <a14:foregroundMark x1="9054" y1="60577" x2="15676" y2="64663"/>
                        <a14:foregroundMark x1="15676" y1="64663" x2="22973" y2="63221"/>
                        <a14:foregroundMark x1="22973" y1="63221" x2="25541" y2="51683"/>
                        <a14:foregroundMark x1="25541" y1="51683" x2="26216" y2="38702"/>
                        <a14:foregroundMark x1="26216" y1="38702" x2="23108" y2="27163"/>
                        <a14:foregroundMark x1="23108" y1="27163" x2="13919" y2="30769"/>
                        <a14:foregroundMark x1="13919" y1="30769" x2="8108" y2="43750"/>
                        <a14:foregroundMark x1="8108" y1="43750" x2="12703" y2="58654"/>
                        <a14:foregroundMark x1="12703" y1="58654" x2="19595" y2="55048"/>
                        <a14:foregroundMark x1="19595" y1="55048" x2="18649" y2="25962"/>
                        <a14:foregroundMark x1="18649" y1="25962" x2="12297" y2="19952"/>
                        <a14:foregroundMark x1="12297" y1="19952" x2="6892" y2="40144"/>
                        <a14:foregroundMark x1="6892" y1="40144" x2="8649" y2="54087"/>
                        <a14:foregroundMark x1="8649" y1="54087" x2="19865" y2="62260"/>
                        <a14:foregroundMark x1="19865" y1="62260" x2="29189" y2="63462"/>
                        <a14:foregroundMark x1="29189" y1="63462" x2="30676" y2="47356"/>
                        <a14:foregroundMark x1="30676" y1="47356" x2="23784" y2="22356"/>
                        <a14:foregroundMark x1="23784" y1="22356" x2="17162" y2="23317"/>
                        <a14:foregroundMark x1="40405" y1="25481" x2="87838" y2="27885"/>
                        <a14:foregroundMark x1="87838" y1="27885" x2="94730" y2="34615"/>
                        <a14:foregroundMark x1="94730" y1="34615" x2="95270" y2="48558"/>
                        <a14:foregroundMark x1="95270" y1="48558" x2="93919" y2="60337"/>
                        <a14:foregroundMark x1="93919" y1="60337" x2="61757" y2="51683"/>
                        <a14:foregroundMark x1="61757" y1="51683" x2="46892" y2="53365"/>
                        <a14:foregroundMark x1="46892" y1="53365" x2="39324" y2="51202"/>
                        <a14:foregroundMark x1="39324" y1="51202" x2="36622" y2="39904"/>
                        <a14:foregroundMark x1="36622" y1="39904" x2="37027" y2="27404"/>
                        <a14:foregroundMark x1="37027" y1="27404" x2="42297" y2="25962"/>
                        <a14:foregroundMark x1="81622" y1="54087" x2="66216" y2="53846"/>
                        <a14:foregroundMark x1="66216" y1="53846" x2="51486" y2="42788"/>
                        <a14:foregroundMark x1="51486" y1="42788" x2="53243" y2="31010"/>
                        <a14:foregroundMark x1="53243" y1="31010" x2="60270" y2="24519"/>
                        <a14:foregroundMark x1="60270" y1="24519" x2="69459" y2="23317"/>
                        <a14:foregroundMark x1="69459" y1="23317" x2="84189" y2="36779"/>
                        <a14:foregroundMark x1="84189" y1="36779" x2="83378" y2="50240"/>
                        <a14:foregroundMark x1="83378" y1="50240" x2="68514" y2="51202"/>
                        <a14:foregroundMark x1="66892" y1="28846" x2="59189" y2="32933"/>
                        <a14:foregroundMark x1="59189" y1="32933" x2="90405" y2="36298"/>
                        <a14:foregroundMark x1="90405" y1="36298" x2="62703" y2="51683"/>
                        <a14:foregroundMark x1="62703" y1="51683" x2="74595" y2="46394"/>
                        <a14:foregroundMark x1="73919" y1="42788" x2="73919" y2="38221"/>
                        <a14:foregroundMark x1="64730" y1="37019" x2="64730" y2="37019"/>
                        <a14:foregroundMark x1="64730" y1="38942" x2="71081" y2="43990"/>
                        <a14:foregroundMark x1="71081" y1="43990" x2="71216" y2="43990"/>
                        <a14:foregroundMark x1="54324" y1="37500" x2="64595" y2="38942"/>
                        <a14:foregroundMark x1="47297" y1="30529" x2="52027" y2="30529"/>
                        <a14:foregroundMark x1="37838" y1="41827" x2="47973" y2="40865"/>
                        <a14:foregroundMark x1="82297" y1="48798" x2="97703" y2="48798"/>
                        <a14:foregroundMark x1="40000" y1="31971" x2="54189" y2="38702"/>
                        <a14:foregroundMark x1="5811" y1="21875" x2="2838" y2="34856"/>
                        <a14:foregroundMark x1="2838" y1="34856" x2="2838" y2="48317"/>
                        <a14:foregroundMark x1="2838" y1="48317" x2="6757" y2="59375"/>
                        <a14:foregroundMark x1="6757" y1="59375" x2="7297" y2="59615"/>
                        <a14:foregroundMark x1="3378" y1="27404" x2="2027" y2="39663"/>
                        <a14:foregroundMark x1="2027" y1="39663" x2="3514" y2="51923"/>
                        <a14:foregroundMark x1="3514" y1="51923" x2="4459" y2="54327"/>
                        <a14:foregroundMark x1="40000" y1="48077" x2="81081" y2="48077"/>
                        <a14:foregroundMark x1="37838" y1="30288" x2="43649" y2="24038"/>
                        <a14:foregroundMark x1="43649" y1="24038" x2="50811" y2="24760"/>
                        <a14:foregroundMark x1="50811" y1="24760" x2="73378" y2="22115"/>
                        <a14:foregroundMark x1="73378" y1="22115" x2="94865" y2="23798"/>
                        <a14:foregroundMark x1="94865" y1="23798" x2="98649" y2="49279"/>
                        <a14:foregroundMark x1="98649" y1="49279" x2="94595" y2="59856"/>
                        <a14:foregroundMark x1="94595" y1="59856" x2="81081" y2="61298"/>
                        <a14:foregroundMark x1="81081" y1="61298" x2="74324" y2="55529"/>
                        <a14:foregroundMark x1="74324" y1="55529" x2="66757" y2="53365"/>
                        <a14:foregroundMark x1="66757" y1="53365" x2="43784" y2="58173"/>
                        <a14:foregroundMark x1="43784" y1="58173" x2="38108" y2="50721"/>
                        <a14:foregroundMark x1="38108" y1="50721" x2="37027" y2="30529"/>
                        <a14:backgroundMark x1="31081" y1="19471" x2="38108" y2="20673"/>
                        <a14:backgroundMark x1="38108" y1="20673" x2="39189" y2="21635"/>
                      </a14:backgroundRemoval>
                    </a14:imgEffect>
                  </a14:imgLayer>
                </a14:imgProps>
              </a:ext>
              <a:ext uri="{28A0092B-C50C-407E-A947-70E740481C1C}">
                <a14:useLocalDpi xmlns:a14="http://schemas.microsoft.com/office/drawing/2010/main" val="0"/>
              </a:ext>
            </a:extLst>
          </a:blip>
          <a:stretch>
            <a:fillRect/>
          </a:stretch>
        </p:blipFill>
        <p:spPr>
          <a:xfrm>
            <a:off x="630936" y="9350132"/>
            <a:ext cx="1696719" cy="936869"/>
          </a:xfrm>
          <a:prstGeom prst="rect">
            <a:avLst/>
          </a:prstGeom>
        </p:spPr>
      </p:pic>
    </p:spTree>
    <p:extLst>
      <p:ext uri="{BB962C8B-B14F-4D97-AF65-F5344CB8AC3E}">
        <p14:creationId xmlns:p14="http://schemas.microsoft.com/office/powerpoint/2010/main" val="69454441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B5841F1B-4504-0E43-818D-A592EF13E92B}"/>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tretch>
            <a:fillRect/>
          </a:stretch>
        </p:blipFill>
        <p:spPr>
          <a:xfrm>
            <a:off x="8467085" y="0"/>
            <a:ext cx="9833211" cy="9547935"/>
          </a:xfrm>
          <a:prstGeom prst="rect">
            <a:avLst/>
          </a:prstGeom>
        </p:spPr>
      </p:pic>
      <p:sp>
        <p:nvSpPr>
          <p:cNvPr id="19" name="Subtitle 2">
            <a:extLst>
              <a:ext uri="{FF2B5EF4-FFF2-40B4-BE49-F238E27FC236}">
                <a16:creationId xmlns:a16="http://schemas.microsoft.com/office/drawing/2014/main" id="{FB27D012-A4F8-BA49-A380-23B882DF962E}"/>
              </a:ext>
            </a:extLst>
          </p:cNvPr>
          <p:cNvSpPr>
            <a:spLocks noGrp="1"/>
          </p:cNvSpPr>
          <p:nvPr>
            <p:ph type="subTitle" idx="1"/>
          </p:nvPr>
        </p:nvSpPr>
        <p:spPr>
          <a:xfrm>
            <a:off x="721186" y="6336407"/>
            <a:ext cx="5618955" cy="492152"/>
          </a:xfrm>
          <a:prstGeom prst="rect">
            <a:avLst/>
          </a:prstGeom>
        </p:spPr>
        <p:txBody>
          <a:bodyPr anchor="b">
            <a:normAutofit lnSpcReduction="10000"/>
          </a:bodyPr>
          <a:lstStyle>
            <a:lvl1pPr marL="0" indent="0">
              <a:buNone/>
              <a:defRPr/>
            </a:lvl1pPr>
          </a:lstStyle>
          <a:p>
            <a:pPr algn="l"/>
            <a:endParaRPr lang="en-US" sz="2100">
              <a:cs typeface="Calibri" panose="020F0502020204030204" pitchFamily="34" charset="0"/>
            </a:endParaRPr>
          </a:p>
        </p:txBody>
      </p:sp>
      <p:sp>
        <p:nvSpPr>
          <p:cNvPr id="20" name="Rectangle 19">
            <a:extLst>
              <a:ext uri="{FF2B5EF4-FFF2-40B4-BE49-F238E27FC236}">
                <a16:creationId xmlns:a16="http://schemas.microsoft.com/office/drawing/2014/main" id="{9DE682AD-EAEA-2548-9622-F1691EF30534}"/>
              </a:ext>
            </a:extLst>
          </p:cNvPr>
          <p:cNvSpPr/>
          <p:nvPr userDrawn="1"/>
        </p:nvSpPr>
        <p:spPr>
          <a:xfrm>
            <a:off x="0" y="9068939"/>
            <a:ext cx="18288000" cy="1219056"/>
          </a:xfrm>
          <a:prstGeom prst="rect">
            <a:avLst/>
          </a:prstGeom>
          <a:solidFill>
            <a:srgbClr val="0A46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NC DHHS COVID-19 Response</a:t>
            </a:r>
          </a:p>
        </p:txBody>
      </p:sp>
      <p:pic>
        <p:nvPicPr>
          <p:cNvPr id="3" name="Picture 2">
            <a:extLst>
              <a:ext uri="{FF2B5EF4-FFF2-40B4-BE49-F238E27FC236}">
                <a16:creationId xmlns:a16="http://schemas.microsoft.com/office/drawing/2014/main" id="{69DC0948-870B-1B43-B66F-5B19A0178C7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58927" y="6997095"/>
            <a:ext cx="4996175" cy="1903305"/>
          </a:xfrm>
          <a:prstGeom prst="rect">
            <a:avLst/>
          </a:prstGeom>
        </p:spPr>
      </p:pic>
    </p:spTree>
    <p:extLst>
      <p:ext uri="{BB962C8B-B14F-4D97-AF65-F5344CB8AC3E}">
        <p14:creationId xmlns:p14="http://schemas.microsoft.com/office/powerpoint/2010/main" val="153923108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9D94B2A7-3C10-44C6-8E2C-D730D1BEF0B8}"/>
              </a:ext>
            </a:extLst>
          </p:cNvPr>
          <p:cNvSpPr>
            <a:spLocks noGrp="1"/>
          </p:cNvSpPr>
          <p:nvPr>
            <p:ph sz="quarter" idx="10"/>
          </p:nvPr>
        </p:nvSpPr>
        <p:spPr>
          <a:xfrm>
            <a:off x="630938" y="1453896"/>
            <a:ext cx="17026128" cy="1685076"/>
          </a:xfrm>
          <a:prstGeom prst="rect">
            <a:avLst/>
          </a:prstGeom>
        </p:spPr>
        <p:txBody>
          <a:bodyPr wrap="square" lIns="0" rIns="0">
            <a:spAutoFit/>
          </a:bodyPr>
          <a:lstStyle>
            <a:lvl1pPr>
              <a:lnSpc>
                <a:spcPct val="100000"/>
              </a:lnSpc>
              <a:spcBef>
                <a:spcPts val="0"/>
              </a:spcBef>
              <a:defRPr sz="2400"/>
            </a:lvl1pPr>
            <a:lvl2pPr>
              <a:lnSpc>
                <a:spcPct val="100000"/>
              </a:lnSpc>
              <a:spcBef>
                <a:spcPts val="0"/>
              </a:spcBef>
              <a:defRPr sz="2400"/>
            </a:lvl2pPr>
            <a:lvl3pPr>
              <a:lnSpc>
                <a:spcPct val="100000"/>
              </a:lnSpc>
              <a:spcBef>
                <a:spcPts val="0"/>
              </a:spcBef>
              <a:defRPr sz="2100"/>
            </a:lvl3pPr>
            <a:lvl4pPr>
              <a:lnSpc>
                <a:spcPct val="100000"/>
              </a:lnSpc>
              <a:spcBef>
                <a:spcPts val="0"/>
              </a:spcBef>
              <a:defRPr sz="1575"/>
            </a:lvl4pPr>
            <a:lvl5pPr>
              <a:lnSpc>
                <a:spcPct val="100000"/>
              </a:lnSpc>
              <a:spcBef>
                <a:spcPts val="0"/>
              </a:spcBef>
              <a:defRPr sz="1575"/>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a:xfrm>
            <a:off x="630936" y="277970"/>
            <a:ext cx="17026128" cy="888843"/>
          </a:xfrm>
          <a:prstGeom prst="rect">
            <a:avLst/>
          </a:prstGeom>
        </p:spPr>
        <p:txBody>
          <a:bodyPr lIns="0" rIns="0" anchor="ctr"/>
          <a:lstStyle>
            <a:lvl1pPr>
              <a:defRPr sz="3000" b="1" cap="all" spc="195" baseline="0">
                <a:solidFill>
                  <a:srgbClr val="014373"/>
                </a:solidFill>
                <a:latin typeface="+mn-lt"/>
              </a:defRPr>
            </a:lvl1pPr>
          </a:lstStyle>
          <a:p>
            <a:r>
              <a:rPr lang="en-US"/>
              <a:t>CLICK TO EDIT MASTER TITLE STYLE</a:t>
            </a:r>
          </a:p>
        </p:txBody>
      </p:sp>
      <p:cxnSp>
        <p:nvCxnSpPr>
          <p:cNvPr id="6" name="Straight Arrow Connector 5">
            <a:extLst>
              <a:ext uri="{FF2B5EF4-FFF2-40B4-BE49-F238E27FC236}">
                <a16:creationId xmlns:a16="http://schemas.microsoft.com/office/drawing/2014/main" id="{6E2F2300-FD7F-49A2-AD1C-882AD5CF52CC}"/>
              </a:ext>
            </a:extLst>
          </p:cNvPr>
          <p:cNvCxnSpPr>
            <a:cxnSpLocks/>
          </p:cNvCxnSpPr>
          <p:nvPr userDrawn="1"/>
        </p:nvCxnSpPr>
        <p:spPr>
          <a:xfrm>
            <a:off x="630936" y="1166813"/>
            <a:ext cx="2057400" cy="0"/>
          </a:xfrm>
          <a:prstGeom prst="straightConnector1">
            <a:avLst/>
          </a:prstGeom>
          <a:noFill/>
          <a:ln w="38100" cap="flat" cmpd="sng" algn="ctr">
            <a:solidFill>
              <a:srgbClr val="014373"/>
            </a:solidFill>
            <a:prstDash val="solid"/>
            <a:miter lim="800000"/>
            <a:headEnd type="none" w="med" len="med"/>
            <a:tailEnd type="none" w="med" len="med"/>
          </a:ln>
          <a:effectLst/>
        </p:spPr>
      </p:cxnSp>
      <p:pic>
        <p:nvPicPr>
          <p:cNvPr id="9" name="Picture 8">
            <a:extLst>
              <a:ext uri="{FF2B5EF4-FFF2-40B4-BE49-F238E27FC236}">
                <a16:creationId xmlns:a16="http://schemas.microsoft.com/office/drawing/2014/main" id="{63175851-4D12-4852-84F5-C13C561B8F1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18537"/>
          <a:stretch/>
        </p:blipFill>
        <p:spPr>
          <a:xfrm>
            <a:off x="630936" y="9344330"/>
            <a:ext cx="1696719" cy="777021"/>
          </a:xfrm>
          <a:prstGeom prst="rect">
            <a:avLst/>
          </a:prstGeom>
        </p:spPr>
      </p:pic>
      <p:sp>
        <p:nvSpPr>
          <p:cNvPr id="11" name="Holder 6">
            <a:extLst>
              <a:ext uri="{FF2B5EF4-FFF2-40B4-BE49-F238E27FC236}">
                <a16:creationId xmlns:a16="http://schemas.microsoft.com/office/drawing/2014/main" id="{183789D2-8A26-402D-8A27-DE00690B5BEC}"/>
              </a:ext>
            </a:extLst>
          </p:cNvPr>
          <p:cNvSpPr txBox="1">
            <a:spLocks/>
          </p:cNvSpPr>
          <p:nvPr userDrawn="1"/>
        </p:nvSpPr>
        <p:spPr>
          <a:xfrm>
            <a:off x="17028552" y="9617488"/>
            <a:ext cx="628512" cy="230704"/>
          </a:xfrm>
          <a:prstGeom prst="rect">
            <a:avLst/>
          </a:prstGeom>
        </p:spPr>
        <p:txBody>
          <a:bodyPr wrap="square" lIns="0" tIns="0" rIns="0" bIns="0" anchor="ctr">
            <a:spAutoFit/>
          </a:bodyPr>
          <a:lstStyle>
            <a:defPPr>
              <a:defRPr lang="en-US"/>
            </a:defPPr>
            <a:lvl1pPr marL="0" algn="l" defTabSz="457200" rtl="0" eaLnBrk="1" latinLnBrk="0" hangingPunct="1">
              <a:defRPr sz="1500" b="0" i="0" kern="1200">
                <a:solidFill>
                  <a:srgbClr val="6F7072"/>
                </a:solidFill>
                <a:latin typeface="EYInterstate Light"/>
                <a:ea typeface="+mn-ea"/>
                <a:cs typeface="EYInterstate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28574" algn="r"/>
            <a:fld id="{81D60167-4931-47E6-BA6A-407CBD079E47}" type="slidenum">
              <a:rPr lang="en-US" sz="1499" smtClean="0">
                <a:solidFill>
                  <a:srgbClr val="808080"/>
                </a:solidFill>
                <a:latin typeface="+mn-lt"/>
              </a:rPr>
              <a:pPr marL="28574" algn="r"/>
              <a:t>‹#›</a:t>
            </a:fld>
            <a:endParaRPr lang="en-US" sz="1499">
              <a:solidFill>
                <a:srgbClr val="808080"/>
              </a:solidFill>
              <a:latin typeface="+mn-lt"/>
            </a:endParaRPr>
          </a:p>
        </p:txBody>
      </p:sp>
    </p:spTree>
    <p:extLst>
      <p:ext uri="{BB962C8B-B14F-4D97-AF65-F5344CB8AC3E}">
        <p14:creationId xmlns:p14="http://schemas.microsoft.com/office/powerpoint/2010/main" val="332658521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30935" y="277970"/>
            <a:ext cx="17026130" cy="888843"/>
          </a:xfrm>
          <a:prstGeom prst="rect">
            <a:avLst/>
          </a:prstGeom>
        </p:spPr>
        <p:txBody>
          <a:bodyPr lIns="0" rIns="0" anchor="ctr"/>
          <a:lstStyle>
            <a:lvl1pPr>
              <a:defRPr sz="3000" b="1" cap="all" spc="195" baseline="0">
                <a:solidFill>
                  <a:srgbClr val="014373"/>
                </a:solidFill>
                <a:latin typeface="+mn-lt"/>
              </a:defRPr>
            </a:lvl1pPr>
          </a:lstStyle>
          <a:p>
            <a:r>
              <a:rPr lang="en-US"/>
              <a:t>CLICK TO EDIT MASTER TITLE STYLE</a:t>
            </a:r>
          </a:p>
        </p:txBody>
      </p:sp>
      <p:cxnSp>
        <p:nvCxnSpPr>
          <p:cNvPr id="6" name="Straight Arrow Connector 5">
            <a:extLst>
              <a:ext uri="{FF2B5EF4-FFF2-40B4-BE49-F238E27FC236}">
                <a16:creationId xmlns:a16="http://schemas.microsoft.com/office/drawing/2014/main" id="{6E2F2300-FD7F-49A2-AD1C-882AD5CF52CC}"/>
              </a:ext>
            </a:extLst>
          </p:cNvPr>
          <p:cNvCxnSpPr>
            <a:cxnSpLocks/>
          </p:cNvCxnSpPr>
          <p:nvPr userDrawn="1"/>
        </p:nvCxnSpPr>
        <p:spPr>
          <a:xfrm>
            <a:off x="630936" y="1166813"/>
            <a:ext cx="2057400" cy="0"/>
          </a:xfrm>
          <a:prstGeom prst="straightConnector1">
            <a:avLst/>
          </a:prstGeom>
          <a:noFill/>
          <a:ln w="38100" cap="flat" cmpd="sng" algn="ctr">
            <a:solidFill>
              <a:srgbClr val="014373"/>
            </a:solidFill>
            <a:prstDash val="solid"/>
            <a:miter lim="800000"/>
            <a:headEnd type="none" w="med" len="med"/>
            <a:tailEnd type="none" w="med" len="med"/>
          </a:ln>
          <a:effectLst/>
        </p:spPr>
      </p:cxnSp>
      <p:pic>
        <p:nvPicPr>
          <p:cNvPr id="9" name="Picture 8">
            <a:extLst>
              <a:ext uri="{FF2B5EF4-FFF2-40B4-BE49-F238E27FC236}">
                <a16:creationId xmlns:a16="http://schemas.microsoft.com/office/drawing/2014/main" id="{F9780461-BF97-45FF-888C-1942E648F70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18537"/>
          <a:stretch/>
        </p:blipFill>
        <p:spPr>
          <a:xfrm>
            <a:off x="630936" y="9344330"/>
            <a:ext cx="1696719" cy="777021"/>
          </a:xfrm>
          <a:prstGeom prst="rect">
            <a:avLst/>
          </a:prstGeom>
        </p:spPr>
      </p:pic>
      <p:sp>
        <p:nvSpPr>
          <p:cNvPr id="11" name="Holder 6">
            <a:extLst>
              <a:ext uri="{FF2B5EF4-FFF2-40B4-BE49-F238E27FC236}">
                <a16:creationId xmlns:a16="http://schemas.microsoft.com/office/drawing/2014/main" id="{4BB176CF-EDF3-48AF-914B-97F5C5946B35}"/>
              </a:ext>
            </a:extLst>
          </p:cNvPr>
          <p:cNvSpPr txBox="1">
            <a:spLocks/>
          </p:cNvSpPr>
          <p:nvPr userDrawn="1"/>
        </p:nvSpPr>
        <p:spPr>
          <a:xfrm>
            <a:off x="17028552" y="9617488"/>
            <a:ext cx="628512" cy="230704"/>
          </a:xfrm>
          <a:prstGeom prst="rect">
            <a:avLst/>
          </a:prstGeom>
        </p:spPr>
        <p:txBody>
          <a:bodyPr wrap="square" lIns="0" tIns="0" rIns="0" bIns="0" anchor="ctr">
            <a:spAutoFit/>
          </a:bodyPr>
          <a:lstStyle>
            <a:defPPr>
              <a:defRPr lang="en-US"/>
            </a:defPPr>
            <a:lvl1pPr marL="0" algn="l" defTabSz="457200" rtl="0" eaLnBrk="1" latinLnBrk="0" hangingPunct="1">
              <a:defRPr sz="1500" b="0" i="0" kern="1200">
                <a:solidFill>
                  <a:srgbClr val="6F7072"/>
                </a:solidFill>
                <a:latin typeface="EYInterstate Light"/>
                <a:ea typeface="+mn-ea"/>
                <a:cs typeface="EYInterstate Light"/>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28574" algn="r"/>
            <a:fld id="{81D60167-4931-47E6-BA6A-407CBD079E47}" type="slidenum">
              <a:rPr lang="en-US" sz="1499" smtClean="0">
                <a:solidFill>
                  <a:srgbClr val="808080"/>
                </a:solidFill>
                <a:latin typeface="+mn-lt"/>
              </a:rPr>
              <a:pPr marL="28574" algn="r"/>
              <a:t>‹#›</a:t>
            </a:fld>
            <a:endParaRPr lang="en-US" sz="1499">
              <a:solidFill>
                <a:srgbClr val="808080"/>
              </a:solidFill>
              <a:latin typeface="+mn-lt"/>
            </a:endParaRPr>
          </a:p>
        </p:txBody>
      </p:sp>
    </p:spTree>
    <p:extLst>
      <p:ext uri="{BB962C8B-B14F-4D97-AF65-F5344CB8AC3E}">
        <p14:creationId xmlns:p14="http://schemas.microsoft.com/office/powerpoint/2010/main" val="278595436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6DB91E-BD9D-357B-B8DC-157F08A779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A95DA28-EDEA-2229-4F3B-B2A96771398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235660-ABD8-FFB1-3CAF-D194ECDA9935}"/>
              </a:ext>
            </a:extLst>
          </p:cNvPr>
          <p:cNvSpPr>
            <a:spLocks noGrp="1"/>
          </p:cNvSpPr>
          <p:nvPr>
            <p:ph type="dt" sz="half" idx="10"/>
          </p:nvPr>
        </p:nvSpPr>
        <p:spPr/>
        <p:txBody>
          <a:bodyPr/>
          <a:lstStyle/>
          <a:p>
            <a:fld id="{9D405A0D-8217-6E45-9F64-4D20AAF89ABB}" type="datetimeFigureOut">
              <a:rPr lang="en-US" smtClean="0"/>
              <a:t>11/19/2025</a:t>
            </a:fld>
            <a:endParaRPr lang="en-US"/>
          </a:p>
        </p:txBody>
      </p:sp>
      <p:sp>
        <p:nvSpPr>
          <p:cNvPr id="5" name="Footer Placeholder 4">
            <a:extLst>
              <a:ext uri="{FF2B5EF4-FFF2-40B4-BE49-F238E27FC236}">
                <a16:creationId xmlns:a16="http://schemas.microsoft.com/office/drawing/2014/main" id="{1C514E20-D2D1-9E67-9170-DD05C6BD0A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4D735E-22D5-7E9E-2157-E6FA3E0FABEE}"/>
              </a:ext>
            </a:extLst>
          </p:cNvPr>
          <p:cNvSpPr>
            <a:spLocks noGrp="1"/>
          </p:cNvSpPr>
          <p:nvPr>
            <p:ph type="sldNum" sz="quarter" idx="12"/>
          </p:nvPr>
        </p:nvSpPr>
        <p:spPr/>
        <p:txBody>
          <a:bodyPr/>
          <a:lstStyle/>
          <a:p>
            <a:fld id="{0303374D-9244-7547-A2DD-8DAC6B1CD6FF}" type="slidenum">
              <a:rPr lang="en-US" smtClean="0"/>
              <a:t>‹#›</a:t>
            </a:fld>
            <a:endParaRPr lang="en-US"/>
          </a:p>
        </p:txBody>
      </p:sp>
    </p:spTree>
    <p:extLst>
      <p:ext uri="{BB962C8B-B14F-4D97-AF65-F5344CB8AC3E}">
        <p14:creationId xmlns:p14="http://schemas.microsoft.com/office/powerpoint/2010/main" val="19351335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tags" Target="../tags/tag1.xml"/><Relationship Id="rId3" Type="http://schemas.openxmlformats.org/officeDocument/2006/relationships/slideLayout" Target="../slideLayouts/slideLayout25.xml"/><Relationship Id="rId21" Type="http://schemas.openxmlformats.org/officeDocument/2006/relationships/image" Target="../media/image1.emf"/><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theme" Target="../theme/theme3.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oleObject" Target="../embeddings/oleObject1.bin"/><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19" Type="http://schemas.openxmlformats.org/officeDocument/2006/relationships/tags" Target="../tags/tag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11/19/2025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7DB909B-76E8-DB3C-D939-78D6A644B270}"/>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97F155E-617A-8B4E-77FB-CF719E202A0D}"/>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3C6C78-AFD8-C086-E5AA-F87B5C5EC5E6}"/>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fld id="{2BF029C0-752F-4502-BC77-61F713079D7E}" type="datetimeFigureOut">
              <a:rPr lang="en-US" smtClean="0"/>
              <a:t>11/19/2025</a:t>
            </a:fld>
            <a:endParaRPr lang="en-US"/>
          </a:p>
        </p:txBody>
      </p:sp>
      <p:sp>
        <p:nvSpPr>
          <p:cNvPr id="5" name="Footer Placeholder 4">
            <a:extLst>
              <a:ext uri="{FF2B5EF4-FFF2-40B4-BE49-F238E27FC236}">
                <a16:creationId xmlns:a16="http://schemas.microsoft.com/office/drawing/2014/main" id="{721DA66A-C1A4-881C-0E4B-5B0DBBF53940}"/>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233844A6-10E6-EE8A-C458-0835A3AFD46E}"/>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fld id="{EF089214-B95D-42F7-ABBD-450B685A7D4C}" type="slidenum">
              <a:rPr lang="en-US" smtClean="0"/>
              <a:t>‹#›</a:t>
            </a:fld>
            <a:endParaRPr lang="en-US"/>
          </a:p>
        </p:txBody>
      </p:sp>
    </p:spTree>
    <p:extLst>
      <p:ext uri="{BB962C8B-B14F-4D97-AF65-F5344CB8AC3E}">
        <p14:creationId xmlns:p14="http://schemas.microsoft.com/office/powerpoint/2010/main" val="15102037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7" name="Object 6" hidden="1"/>
          <p:cNvGraphicFramePr>
            <a:graphicFrameLocks noChangeAspect="1"/>
          </p:cNvGraphicFramePr>
          <p:nvPr userDrawn="1">
            <p:custDataLst>
              <p:tags r:id="rId18"/>
            </p:custDataLst>
            <p:extLst>
              <p:ext uri="{D42A27DB-BD31-4B8C-83A1-F6EECF244321}">
                <p14:modId xmlns:p14="http://schemas.microsoft.com/office/powerpoint/2010/main" val="1407594344"/>
              </p:ext>
            </p:extLst>
          </p:nvPr>
        </p:nvGraphicFramePr>
        <p:xfrm>
          <a:off x="3178" y="2382"/>
          <a:ext cx="3176" cy="2382"/>
        </p:xfrm>
        <a:graphic>
          <a:graphicData uri="http://schemas.openxmlformats.org/presentationml/2006/ole">
            <mc:AlternateContent xmlns:mc="http://schemas.openxmlformats.org/markup-compatibility/2006">
              <mc:Choice xmlns:v="urn:schemas-microsoft-com:vml" Requires="v">
                <p:oleObj name="think-cell Slide" r:id="rId20" imgW="270" imgH="270" progId="TCLayout.ActiveDocument.1">
                  <p:embed/>
                </p:oleObj>
              </mc:Choice>
              <mc:Fallback>
                <p:oleObj name="think-cell Slide" r:id="rId20" imgW="270" imgH="270" progId="TCLayout.ActiveDocument.1">
                  <p:embed/>
                  <p:pic>
                    <p:nvPicPr>
                      <p:cNvPr id="7" name="Object 6" hidden="1"/>
                      <p:cNvPicPr/>
                      <p:nvPr/>
                    </p:nvPicPr>
                    <p:blipFill>
                      <a:blip r:embed="rId21"/>
                      <a:stretch>
                        <a:fillRect/>
                      </a:stretch>
                    </p:blipFill>
                    <p:spPr>
                      <a:xfrm>
                        <a:off x="3178" y="2382"/>
                        <a:ext cx="3176" cy="2382"/>
                      </a:xfrm>
                      <a:prstGeom prst="rect">
                        <a:avLst/>
                      </a:prstGeom>
                    </p:spPr>
                  </p:pic>
                </p:oleObj>
              </mc:Fallback>
            </mc:AlternateContent>
          </a:graphicData>
        </a:graphic>
      </p:graphicFrame>
      <p:sp>
        <p:nvSpPr>
          <p:cNvPr id="4" name="Rectangle 3" hidden="1"/>
          <p:cNvSpPr/>
          <p:nvPr userDrawn="1">
            <p:custDataLst>
              <p:tags r:id="rId19"/>
            </p:custDataLst>
          </p:nvPr>
        </p:nvSpPr>
        <p:spPr>
          <a:xfrm>
            <a:off x="1" y="0"/>
            <a:ext cx="317501" cy="23812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sz="5400" b="1">
              <a:solidFill>
                <a:srgbClr val="FFFFFF"/>
              </a:solidFill>
              <a:sym typeface="Calibri"/>
            </a:endParaRPr>
          </a:p>
        </p:txBody>
      </p:sp>
      <p:sp>
        <p:nvSpPr>
          <p:cNvPr id="6" name="Slide Number Placeholder 5"/>
          <p:cNvSpPr>
            <a:spLocks noGrp="1"/>
          </p:cNvSpPr>
          <p:nvPr>
            <p:ph type="sldNum" sz="quarter" idx="4"/>
          </p:nvPr>
        </p:nvSpPr>
        <p:spPr>
          <a:xfrm>
            <a:off x="15699036" y="9551054"/>
            <a:ext cx="2174454" cy="547688"/>
          </a:xfrm>
          <a:prstGeom prst="rect">
            <a:avLst/>
          </a:prstGeom>
        </p:spPr>
        <p:txBody>
          <a:bodyPr vert="horz" lIns="91440" tIns="45720" rIns="91440" bIns="45720" rtlCol="0" anchor="ctr"/>
          <a:lstStyle>
            <a:lvl1pPr algn="r">
              <a:defRPr sz="1500" b="0" i="0">
                <a:solidFill>
                  <a:srgbClr val="014373"/>
                </a:solidFill>
                <a:latin typeface="Arial" panose="020B0604020202020204" pitchFamily="34" charset="0"/>
                <a:cs typeface="Arial" panose="020B0604020202020204" pitchFamily="34" charset="0"/>
              </a:defRPr>
            </a:lvl1pPr>
          </a:lstStyle>
          <a:p>
            <a:fld id="{11F27F3A-B3E9-41ED-AF8F-A365F10BB65F}" type="slidenum">
              <a:rPr lang="en-US" smtClean="0"/>
              <a:pPr/>
              <a:t>‹#›</a:t>
            </a:fld>
            <a:endParaRPr lang="en-US"/>
          </a:p>
        </p:txBody>
      </p:sp>
    </p:spTree>
    <p:extLst>
      <p:ext uri="{BB962C8B-B14F-4D97-AF65-F5344CB8AC3E}">
        <p14:creationId xmlns:p14="http://schemas.microsoft.com/office/powerpoint/2010/main" val="400491500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Lst>
  <p:hf hdr="0" ftr="0" dt="0"/>
  <p:txStyles>
    <p:titleStyle>
      <a:lvl1pPr algn="l" defTabSz="1028700" rtl="0" eaLnBrk="1" latinLnBrk="0" hangingPunct="1">
        <a:lnSpc>
          <a:spcPct val="90000"/>
        </a:lnSpc>
        <a:spcBef>
          <a:spcPct val="0"/>
        </a:spcBef>
        <a:buNone/>
        <a:defRPr sz="5400" b="0" i="0" kern="1200">
          <a:solidFill>
            <a:schemeClr val="tx1"/>
          </a:solidFill>
          <a:latin typeface="Arial" panose="020B0604020202020204" pitchFamily="34" charset="0"/>
          <a:ea typeface="+mj-ea"/>
          <a:cs typeface="Arial" panose="020B0604020202020204" pitchFamily="34" charset="0"/>
        </a:defRPr>
      </a:lvl1pPr>
    </p:titleStyle>
    <p:bodyStyle>
      <a:lvl1pPr marL="257175" indent="-257175" algn="l" defTabSz="1028700" rtl="0" eaLnBrk="1" latinLnBrk="0" hangingPunct="1">
        <a:lnSpc>
          <a:spcPct val="90000"/>
        </a:lnSpc>
        <a:spcBef>
          <a:spcPts val="1125"/>
        </a:spcBef>
        <a:buFont typeface="Arial" panose="020B0604020202020204" pitchFamily="34" charset="0"/>
        <a:buChar char="•"/>
        <a:defRPr sz="4200" b="0" i="0" kern="1200">
          <a:solidFill>
            <a:schemeClr val="tx1"/>
          </a:solidFill>
          <a:latin typeface="Arial" panose="020B0604020202020204" pitchFamily="34" charset="0"/>
          <a:ea typeface="+mn-ea"/>
          <a:cs typeface="Arial" panose="020B0604020202020204" pitchFamily="34" charset="0"/>
        </a:defRPr>
      </a:lvl1pPr>
      <a:lvl2pPr marL="864395" indent="-350045" algn="l" defTabSz="1028700" rtl="0" eaLnBrk="1" latinLnBrk="0" hangingPunct="1">
        <a:lnSpc>
          <a:spcPct val="90000"/>
        </a:lnSpc>
        <a:spcBef>
          <a:spcPts val="563"/>
        </a:spcBef>
        <a:buFont typeface="Franklin Gothic Medium" panose="020B0603020102020204" pitchFamily="34" charset="0"/>
        <a:buChar char="–"/>
        <a:defRPr sz="3600" b="0" i="0" kern="1200">
          <a:solidFill>
            <a:schemeClr val="tx1"/>
          </a:solidFill>
          <a:latin typeface="Arial" panose="020B0604020202020204" pitchFamily="34" charset="0"/>
          <a:ea typeface="+mn-ea"/>
          <a:cs typeface="Arial" panose="020B0604020202020204" pitchFamily="34" charset="0"/>
        </a:defRPr>
      </a:lvl2pPr>
      <a:lvl3pPr marL="1285875" indent="-257175" algn="l" defTabSz="1028700" rtl="0" eaLnBrk="1" latinLnBrk="0" hangingPunct="1">
        <a:lnSpc>
          <a:spcPct val="90000"/>
        </a:lnSpc>
        <a:spcBef>
          <a:spcPts val="563"/>
        </a:spcBef>
        <a:buFont typeface="Arial" panose="020B0604020202020204" pitchFamily="34" charset="0"/>
        <a:buChar char="•"/>
        <a:defRPr sz="3000" b="0" i="0" kern="1200">
          <a:solidFill>
            <a:schemeClr val="tx1"/>
          </a:solidFill>
          <a:latin typeface="Arial" panose="020B0604020202020204" pitchFamily="34" charset="0"/>
          <a:ea typeface="+mn-ea"/>
          <a:cs typeface="Arial" panose="020B0604020202020204" pitchFamily="34" charset="0"/>
        </a:defRPr>
      </a:lvl3pPr>
      <a:lvl4pPr marL="180022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Franklin Gothic Medium" panose="020B0603020102020204" pitchFamily="34" charset="0"/>
          <a:ea typeface="+mn-ea"/>
          <a:cs typeface="+mn-cs"/>
        </a:defRPr>
      </a:lvl4pPr>
      <a:lvl5pPr marL="231457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Franklin Gothic Medium" panose="020B0603020102020204" pitchFamily="34" charset="0"/>
          <a:ea typeface="+mn-ea"/>
          <a:cs typeface="+mn-cs"/>
        </a:defRPr>
      </a:lvl5pPr>
      <a:lvl6pPr marL="282892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6pPr>
      <a:lvl7pPr marL="334327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7pPr>
      <a:lvl8pPr marL="385762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8pPr>
      <a:lvl9pPr marL="437197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9pPr>
    </p:bodyStyle>
    <p:otherStyle>
      <a:defPPr>
        <a:defRPr lang="en-US"/>
      </a:defPPr>
      <a:lvl1pPr marL="0" algn="l" defTabSz="1028700" rtl="0" eaLnBrk="1" latinLnBrk="0" hangingPunct="1">
        <a:defRPr sz="2025" kern="1200">
          <a:solidFill>
            <a:schemeClr val="tx1"/>
          </a:solidFill>
          <a:latin typeface="+mn-lt"/>
          <a:ea typeface="+mn-ea"/>
          <a:cs typeface="+mn-cs"/>
        </a:defRPr>
      </a:lvl1pPr>
      <a:lvl2pPr marL="514350" algn="l" defTabSz="1028700" rtl="0" eaLnBrk="1" latinLnBrk="0" hangingPunct="1">
        <a:defRPr sz="2025" kern="1200">
          <a:solidFill>
            <a:schemeClr val="tx1"/>
          </a:solidFill>
          <a:latin typeface="+mn-lt"/>
          <a:ea typeface="+mn-ea"/>
          <a:cs typeface="+mn-cs"/>
        </a:defRPr>
      </a:lvl2pPr>
      <a:lvl3pPr marL="1028700" algn="l" defTabSz="1028700" rtl="0" eaLnBrk="1" latinLnBrk="0" hangingPunct="1">
        <a:defRPr sz="2025" kern="1200">
          <a:solidFill>
            <a:schemeClr val="tx1"/>
          </a:solidFill>
          <a:latin typeface="+mn-lt"/>
          <a:ea typeface="+mn-ea"/>
          <a:cs typeface="+mn-cs"/>
        </a:defRPr>
      </a:lvl3pPr>
      <a:lvl4pPr marL="1543050" algn="l" defTabSz="1028700" rtl="0" eaLnBrk="1" latinLnBrk="0" hangingPunct="1">
        <a:defRPr sz="2025" kern="1200">
          <a:solidFill>
            <a:schemeClr val="tx1"/>
          </a:solidFill>
          <a:latin typeface="+mn-lt"/>
          <a:ea typeface="+mn-ea"/>
          <a:cs typeface="+mn-cs"/>
        </a:defRPr>
      </a:lvl4pPr>
      <a:lvl5pPr marL="2057400" algn="l" defTabSz="1028700" rtl="0" eaLnBrk="1" latinLnBrk="0" hangingPunct="1">
        <a:defRPr sz="2025" kern="1200">
          <a:solidFill>
            <a:schemeClr val="tx1"/>
          </a:solidFill>
          <a:latin typeface="+mn-lt"/>
          <a:ea typeface="+mn-ea"/>
          <a:cs typeface="+mn-cs"/>
        </a:defRPr>
      </a:lvl5pPr>
      <a:lvl6pPr marL="2571750" algn="l" defTabSz="1028700" rtl="0" eaLnBrk="1" latinLnBrk="0" hangingPunct="1">
        <a:defRPr sz="2025" kern="1200">
          <a:solidFill>
            <a:schemeClr val="tx1"/>
          </a:solidFill>
          <a:latin typeface="+mn-lt"/>
          <a:ea typeface="+mn-ea"/>
          <a:cs typeface="+mn-cs"/>
        </a:defRPr>
      </a:lvl6pPr>
      <a:lvl7pPr marL="3086100" algn="l" defTabSz="1028700" rtl="0" eaLnBrk="1" latinLnBrk="0" hangingPunct="1">
        <a:defRPr sz="2025" kern="1200">
          <a:solidFill>
            <a:schemeClr val="tx1"/>
          </a:solidFill>
          <a:latin typeface="+mn-lt"/>
          <a:ea typeface="+mn-ea"/>
          <a:cs typeface="+mn-cs"/>
        </a:defRPr>
      </a:lvl7pPr>
      <a:lvl8pPr marL="3600450" algn="l" defTabSz="1028700" rtl="0" eaLnBrk="1" latinLnBrk="0" hangingPunct="1">
        <a:defRPr sz="2025" kern="1200">
          <a:solidFill>
            <a:schemeClr val="tx1"/>
          </a:solidFill>
          <a:latin typeface="+mn-lt"/>
          <a:ea typeface="+mn-ea"/>
          <a:cs typeface="+mn-cs"/>
        </a:defRPr>
      </a:lvl8pPr>
      <a:lvl9pPr marL="4114800" algn="l" defTabSz="1028700" rtl="0" eaLnBrk="1" latinLnBrk="0" hangingPunct="1">
        <a:defRPr sz="202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15.xml"/><Relationship Id="rId5" Type="http://schemas.openxmlformats.org/officeDocument/2006/relationships/image" Target="../media/image26.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29.jpeg"/><Relationship Id="rId4" Type="http://schemas.openxmlformats.org/officeDocument/2006/relationships/image" Target="../media/image28.jpeg"/></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6.xml"/><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18.xml"/><Relationship Id="rId5" Type="http://schemas.openxmlformats.org/officeDocument/2006/relationships/hyperlink" Target="careers2makeadifference.com" TargetMode="External"/><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6.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6.svg"/><Relationship Id="rId5" Type="http://schemas.openxmlformats.org/officeDocument/2006/relationships/image" Target="../media/image15.png"/><Relationship Id="rId10" Type="http://schemas.openxmlformats.org/officeDocument/2006/relationships/image" Target="../media/image20.svg"/><Relationship Id="rId4" Type="http://schemas.openxmlformats.org/officeDocument/2006/relationships/image" Target="../media/image14.png"/><Relationship Id="rId9"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6.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Silhouette of a person at the peak of a mountain">
            <a:extLst>
              <a:ext uri="{FF2B5EF4-FFF2-40B4-BE49-F238E27FC236}">
                <a16:creationId xmlns:a16="http://schemas.microsoft.com/office/drawing/2014/main" id="{BA8759BB-F5E0-FAA2-7A58-2D0FAA4F206E}"/>
              </a:ext>
            </a:extLst>
          </p:cNvPr>
          <p:cNvPicPr>
            <a:picLocks noChangeAspect="1"/>
          </p:cNvPicPr>
          <p:nvPr/>
        </p:nvPicPr>
        <p:blipFill>
          <a:blip r:embed="rId3" cstate="print">
            <a:extLst>
              <a:ext uri="{28A0092B-C50C-407E-A947-70E740481C1C}">
                <a14:useLocalDpi xmlns:a14="http://schemas.microsoft.com/office/drawing/2010/main" val="0"/>
              </a:ext>
            </a:extLst>
          </a:blip>
          <a:srcRect t="24242" r="9091"/>
          <a:stretch>
            <a:fillRect/>
          </a:stretch>
        </p:blipFill>
        <p:spPr>
          <a:xfrm>
            <a:off x="20" y="10"/>
            <a:ext cx="18287981" cy="10286990"/>
          </a:xfrm>
          <a:prstGeom prst="rect">
            <a:avLst/>
          </a:prstGeom>
        </p:spPr>
      </p:pic>
      <p:sp>
        <p:nvSpPr>
          <p:cNvPr id="26" name="Rectangle 25">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5699798" y="-2286767"/>
            <a:ext cx="6888405" cy="18288002"/>
          </a:xfrm>
          <a:prstGeom prst="rect">
            <a:avLst/>
          </a:prstGeom>
          <a:gradFill>
            <a:gsLst>
              <a:gs pos="35000">
                <a:schemeClr val="tx1">
                  <a:alpha val="46000"/>
                </a:schemeClr>
              </a:gs>
              <a:gs pos="21000">
                <a:schemeClr val="tx1">
                  <a:alpha val="30000"/>
                </a:schemeClr>
              </a:gs>
              <a:gs pos="0">
                <a:schemeClr val="tx1">
                  <a:alpha val="0"/>
                </a:schemeClr>
              </a:gs>
              <a:gs pos="100000">
                <a:schemeClr val="tx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64BB15D4-96E4-22E7-0997-F9ADAFFEA0FB}"/>
              </a:ext>
            </a:extLst>
          </p:cNvPr>
          <p:cNvSpPr>
            <a:spLocks noGrp="1"/>
          </p:cNvSpPr>
          <p:nvPr>
            <p:ph type="ctrTitle"/>
          </p:nvPr>
        </p:nvSpPr>
        <p:spPr>
          <a:xfrm>
            <a:off x="606829" y="4637892"/>
            <a:ext cx="13617843" cy="3581400"/>
          </a:xfrm>
        </p:spPr>
        <p:txBody>
          <a:bodyPr>
            <a:normAutofit/>
          </a:bodyPr>
          <a:lstStyle/>
          <a:p>
            <a:pPr marL="0" marR="0" lvl="0" indent="0" algn="l" defTabSz="1371600" rtl="0" eaLnBrk="1" fontAlgn="auto" latinLnBrk="0" hangingPunct="1">
              <a:spcBef>
                <a:spcPts val="1500"/>
              </a:spcBef>
              <a:spcAft>
                <a:spcPts val="0"/>
              </a:spcAft>
              <a:buClrTx/>
              <a:buSzTx/>
              <a:buFont typeface="Arial" panose="020B0604020202020204" pitchFamily="34" charset="0"/>
              <a:buNone/>
              <a:tabLst/>
              <a:defRPr/>
            </a:pPr>
            <a:r>
              <a:rPr lang="en-US" sz="6200">
                <a:solidFill>
                  <a:schemeClr val="bg1"/>
                </a:solidFill>
                <a:latin typeface="+mn-lt"/>
              </a:rPr>
              <a:t>ARPA</a:t>
            </a:r>
            <a:br>
              <a:rPr lang="en-US" sz="6200">
                <a:solidFill>
                  <a:schemeClr val="bg1"/>
                </a:solidFill>
                <a:latin typeface="+mn-lt"/>
              </a:rPr>
            </a:br>
            <a:r>
              <a:rPr lang="en-US" sz="6200">
                <a:solidFill>
                  <a:schemeClr val="bg1"/>
                </a:solidFill>
                <a:latin typeface="+mn-lt"/>
              </a:rPr>
              <a:t>Public Health Workforce Initiative:</a:t>
            </a:r>
            <a:br>
              <a:rPr lang="en-US" sz="6200">
                <a:solidFill>
                  <a:schemeClr val="bg1"/>
                </a:solidFill>
                <a:latin typeface="+mn-lt"/>
              </a:rPr>
            </a:br>
            <a:r>
              <a:rPr kumimoji="0" lang="en-US" sz="6200" b="0" i="0" u="none" strike="noStrike" kern="1200" cap="none" spc="0" normalizeH="0" baseline="0" noProof="0">
                <a:ln>
                  <a:noFill/>
                </a:ln>
                <a:solidFill>
                  <a:schemeClr val="bg1"/>
                </a:solidFill>
                <a:effectLst/>
                <a:uLnTx/>
                <a:uFillTx/>
                <a:latin typeface="+mn-lt"/>
                <a:ea typeface="+mn-ea"/>
                <a:cs typeface="+mn-cs"/>
              </a:rPr>
              <a:t>Looking Back &amp; To the Future</a:t>
            </a:r>
            <a:br>
              <a:rPr kumimoji="0" lang="en-US" sz="6200" b="0" i="0" u="none" strike="noStrike" kern="1200" cap="none" spc="0" normalizeH="0" baseline="0" noProof="0">
                <a:ln>
                  <a:noFill/>
                </a:ln>
                <a:solidFill>
                  <a:schemeClr val="bg1"/>
                </a:solidFill>
                <a:effectLst/>
                <a:uLnTx/>
                <a:uFillTx/>
                <a:latin typeface="Aptos" panose="02110004020202020204"/>
                <a:ea typeface="+mn-ea"/>
                <a:cs typeface="+mn-cs"/>
              </a:rPr>
            </a:br>
            <a:endParaRPr lang="en-US" sz="6200">
              <a:solidFill>
                <a:schemeClr val="bg1"/>
              </a:solidFill>
            </a:endParaRPr>
          </a:p>
        </p:txBody>
      </p:sp>
      <p:sp>
        <p:nvSpPr>
          <p:cNvPr id="25" name="Rectangle: Rounded Corners 24">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362558"/>
            <a:ext cx="14678845" cy="10287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ubtitle 4">
            <a:extLst>
              <a:ext uri="{FF2B5EF4-FFF2-40B4-BE49-F238E27FC236}">
                <a16:creationId xmlns:a16="http://schemas.microsoft.com/office/drawing/2014/main" id="{FE882A8F-FF05-A205-F292-A82DD324197C}"/>
              </a:ext>
            </a:extLst>
          </p:cNvPr>
          <p:cNvSpPr>
            <a:spLocks noGrp="1"/>
          </p:cNvSpPr>
          <p:nvPr>
            <p:ph type="subTitle" idx="1"/>
          </p:nvPr>
        </p:nvSpPr>
        <p:spPr>
          <a:xfrm>
            <a:off x="606829" y="8437417"/>
            <a:ext cx="13617843" cy="889463"/>
          </a:xfrm>
        </p:spPr>
        <p:txBody>
          <a:bodyPr anchor="ctr">
            <a:normAutofit/>
          </a:bodyPr>
          <a:lstStyle/>
          <a:p>
            <a:pPr algn="l"/>
            <a:r>
              <a:rPr lang="en-US">
                <a:solidFill>
                  <a:schemeClr val="bg1"/>
                </a:solidFill>
              </a:rPr>
              <a:t>NCALHD November 19,2025</a:t>
            </a:r>
          </a:p>
        </p:txBody>
      </p:sp>
    </p:spTree>
    <p:extLst>
      <p:ext uri="{BB962C8B-B14F-4D97-AF65-F5344CB8AC3E}">
        <p14:creationId xmlns:p14="http://schemas.microsoft.com/office/powerpoint/2010/main" val="13542561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1F30E-CDAA-8D3F-010E-D47BBE799423}"/>
              </a:ext>
            </a:extLst>
          </p:cNvPr>
          <p:cNvSpPr>
            <a:spLocks noGrp="1"/>
          </p:cNvSpPr>
          <p:nvPr>
            <p:ph type="title"/>
          </p:nvPr>
        </p:nvSpPr>
        <p:spPr>
          <a:xfrm>
            <a:off x="228600" y="279497"/>
            <a:ext cx="15773400" cy="1988345"/>
          </a:xfrm>
        </p:spPr>
        <p:txBody>
          <a:bodyPr/>
          <a:lstStyle/>
          <a:p>
            <a:r>
              <a:rPr lang="en-US" dirty="0"/>
              <a:t>FC: Organizational Competencies</a:t>
            </a:r>
            <a:br>
              <a:rPr lang="en-US" dirty="0"/>
            </a:br>
            <a:r>
              <a:rPr lang="en-US" dirty="0"/>
              <a:t>Region 5</a:t>
            </a:r>
          </a:p>
        </p:txBody>
      </p:sp>
      <p:pic>
        <p:nvPicPr>
          <p:cNvPr id="5" name="Content Placeholder 4" descr="Logo&#10;&#10;AI-generated content may be incorrect.">
            <a:extLst>
              <a:ext uri="{FF2B5EF4-FFF2-40B4-BE49-F238E27FC236}">
                <a16:creationId xmlns:a16="http://schemas.microsoft.com/office/drawing/2014/main" id="{4F95B931-BE68-42F1-CAC3-96D01D1D1417}"/>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rcRect t="33063" b="33875"/>
          <a:stretch>
            <a:fillRect/>
          </a:stretch>
        </p:blipFill>
        <p:spPr>
          <a:xfrm>
            <a:off x="11760993" y="0"/>
            <a:ext cx="6527007" cy="2157984"/>
          </a:xfrm>
        </p:spPr>
      </p:pic>
      <p:sp>
        <p:nvSpPr>
          <p:cNvPr id="8" name="Content Placeholder 7">
            <a:extLst>
              <a:ext uri="{FF2B5EF4-FFF2-40B4-BE49-F238E27FC236}">
                <a16:creationId xmlns:a16="http://schemas.microsoft.com/office/drawing/2014/main" id="{67F2F8AF-BD0C-2DB4-6FE2-6CFF534AD36E}"/>
              </a:ext>
            </a:extLst>
          </p:cNvPr>
          <p:cNvSpPr>
            <a:spLocks noGrp="1"/>
          </p:cNvSpPr>
          <p:nvPr>
            <p:ph sz="half" idx="2"/>
          </p:nvPr>
        </p:nvSpPr>
        <p:spPr>
          <a:xfrm>
            <a:off x="1257301" y="2516832"/>
            <a:ext cx="14388566" cy="6527007"/>
          </a:xfrm>
        </p:spPr>
        <p:txBody>
          <a:bodyPr/>
          <a:lstStyle/>
          <a:p>
            <a:r>
              <a:rPr lang="en-US" dirty="0"/>
              <a:t>Health Director Playbook</a:t>
            </a:r>
          </a:p>
          <a:p>
            <a:r>
              <a:rPr lang="en-US" dirty="0"/>
              <a:t>Health Director retreats</a:t>
            </a:r>
          </a:p>
          <a:p>
            <a:r>
              <a:rPr lang="en-US" dirty="0"/>
              <a:t>Retreats, events, leadership series-all centered on leadership skills and culture change</a:t>
            </a:r>
          </a:p>
          <a:p>
            <a:r>
              <a:rPr lang="en-US" dirty="0"/>
              <a:t>Sharing of resources and org. development best practices (i.e. internal communications, recruiting, onboarding, interviewing, </a:t>
            </a:r>
          </a:p>
          <a:p>
            <a:endParaRPr lang="en-US" dirty="0"/>
          </a:p>
        </p:txBody>
      </p:sp>
      <p:pic>
        <p:nvPicPr>
          <p:cNvPr id="7" name="Picture 6" descr="A picture containing text, tableware, dishware, plate&#10;&#10;AI-generated content may be incorrect.">
            <a:extLst>
              <a:ext uri="{FF2B5EF4-FFF2-40B4-BE49-F238E27FC236}">
                <a16:creationId xmlns:a16="http://schemas.microsoft.com/office/drawing/2014/main" id="{F6D9E078-063C-C7E9-A281-89FECEE69433}"/>
              </a:ext>
            </a:extLst>
          </p:cNvPr>
          <p:cNvPicPr>
            <a:picLocks noChangeAspect="1"/>
          </p:cNvPicPr>
          <p:nvPr/>
        </p:nvPicPr>
        <p:blipFill>
          <a:blip r:embed="rId4" cstate="print">
            <a:extLst>
              <a:ext uri="{28A0092B-C50C-407E-A947-70E740481C1C}">
                <a14:useLocalDpi xmlns:a14="http://schemas.microsoft.com/office/drawing/2010/main" val="0"/>
              </a:ext>
            </a:extLst>
          </a:blip>
          <a:srcRect t="18990" b="16327"/>
          <a:stretch>
            <a:fillRect/>
          </a:stretch>
        </p:blipFill>
        <p:spPr>
          <a:xfrm>
            <a:off x="1" y="8233082"/>
            <a:ext cx="3175349" cy="2053919"/>
          </a:xfrm>
          <a:prstGeom prst="rect">
            <a:avLst/>
          </a:prstGeom>
        </p:spPr>
      </p:pic>
      <p:pic>
        <p:nvPicPr>
          <p:cNvPr id="10" name="Picture 9" descr="Qr code&#10;&#10;AI-generated content may be incorrect.">
            <a:extLst>
              <a:ext uri="{FF2B5EF4-FFF2-40B4-BE49-F238E27FC236}">
                <a16:creationId xmlns:a16="http://schemas.microsoft.com/office/drawing/2014/main" id="{CF2BCF76-6D76-D756-E550-6596735F9C3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777398" y="6619193"/>
            <a:ext cx="3667808" cy="3667808"/>
          </a:xfrm>
          <a:prstGeom prst="rect">
            <a:avLst/>
          </a:prstGeom>
        </p:spPr>
      </p:pic>
    </p:spTree>
    <p:extLst>
      <p:ext uri="{BB962C8B-B14F-4D97-AF65-F5344CB8AC3E}">
        <p14:creationId xmlns:p14="http://schemas.microsoft.com/office/powerpoint/2010/main" val="36868549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3"/>
          <p:cNvGrpSpPr/>
          <p:nvPr/>
        </p:nvGrpSpPr>
        <p:grpSpPr>
          <a:xfrm>
            <a:off x="1028700" y="8997950"/>
            <a:ext cx="2514600" cy="260350"/>
            <a:chOff x="0" y="0"/>
            <a:chExt cx="662281" cy="68570"/>
          </a:xfrm>
        </p:grpSpPr>
        <p:sp>
          <p:nvSpPr>
            <p:cNvPr id="4" name="Freeform 4"/>
            <p:cNvSpPr/>
            <p:nvPr/>
          </p:nvSpPr>
          <p:spPr>
            <a:xfrm>
              <a:off x="0" y="0"/>
              <a:ext cx="662281" cy="68570"/>
            </a:xfrm>
            <a:custGeom>
              <a:avLst/>
              <a:gdLst/>
              <a:ahLst/>
              <a:cxnLst/>
              <a:rect l="l" t="t" r="r" b="b"/>
              <a:pathLst>
                <a:path w="662281" h="68570">
                  <a:moveTo>
                    <a:pt x="0" y="0"/>
                  </a:moveTo>
                  <a:lnTo>
                    <a:pt x="662281" y="0"/>
                  </a:lnTo>
                  <a:lnTo>
                    <a:pt x="662281" y="68570"/>
                  </a:lnTo>
                  <a:lnTo>
                    <a:pt x="0" y="68570"/>
                  </a:lnTo>
                  <a:close/>
                </a:path>
              </a:pathLst>
            </a:custGeom>
            <a:solidFill>
              <a:srgbClr val="004AAD"/>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0" y="-47625"/>
              <a:ext cx="662281" cy="11619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a:off x="6334366" y="1584794"/>
            <a:ext cx="5964932" cy="3404179"/>
            <a:chOff x="0" y="0"/>
            <a:chExt cx="1571011" cy="896574"/>
          </a:xfrm>
        </p:grpSpPr>
        <p:sp>
          <p:nvSpPr>
            <p:cNvPr id="7" name="Freeform 7"/>
            <p:cNvSpPr/>
            <p:nvPr/>
          </p:nvSpPr>
          <p:spPr>
            <a:xfrm>
              <a:off x="0" y="0"/>
              <a:ext cx="1571011" cy="896574"/>
            </a:xfrm>
            <a:custGeom>
              <a:avLst/>
              <a:gdLst/>
              <a:ahLst/>
              <a:cxnLst/>
              <a:rect l="l" t="t" r="r" b="b"/>
              <a:pathLst>
                <a:path w="1571011" h="896574">
                  <a:moveTo>
                    <a:pt x="0" y="0"/>
                  </a:moveTo>
                  <a:lnTo>
                    <a:pt x="1571011" y="0"/>
                  </a:lnTo>
                  <a:lnTo>
                    <a:pt x="1571011" y="896574"/>
                  </a:lnTo>
                  <a:lnTo>
                    <a:pt x="0" y="896574"/>
                  </a:lnTo>
                  <a:close/>
                </a:path>
              </a:pathLst>
            </a:custGeom>
            <a:solidFill>
              <a:srgbClr val="004AAD"/>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8"/>
            <p:cNvSpPr txBox="1"/>
            <p:nvPr/>
          </p:nvSpPr>
          <p:spPr>
            <a:xfrm>
              <a:off x="0" y="-47625"/>
              <a:ext cx="1571011" cy="94419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Freeform 9"/>
          <p:cNvSpPr/>
          <p:nvPr/>
        </p:nvSpPr>
        <p:spPr>
          <a:xfrm>
            <a:off x="6481659" y="1783472"/>
            <a:ext cx="5670345" cy="3005283"/>
          </a:xfrm>
          <a:custGeom>
            <a:avLst/>
            <a:gdLst/>
            <a:ahLst/>
            <a:cxnLst/>
            <a:rect l="l" t="t" r="r" b="b"/>
            <a:pathLst>
              <a:path w="5670345" h="3005283">
                <a:moveTo>
                  <a:pt x="0" y="0"/>
                </a:moveTo>
                <a:lnTo>
                  <a:pt x="5670345" y="0"/>
                </a:lnTo>
                <a:lnTo>
                  <a:pt x="5670345" y="3005283"/>
                </a:lnTo>
                <a:lnTo>
                  <a:pt x="0" y="3005283"/>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10" name="Group 10"/>
          <p:cNvGrpSpPr/>
          <p:nvPr/>
        </p:nvGrpSpPr>
        <p:grpSpPr>
          <a:xfrm>
            <a:off x="12299298" y="5536954"/>
            <a:ext cx="5331982" cy="3492480"/>
            <a:chOff x="0" y="0"/>
            <a:chExt cx="1404308" cy="919830"/>
          </a:xfrm>
        </p:grpSpPr>
        <p:sp>
          <p:nvSpPr>
            <p:cNvPr id="11" name="Freeform 11"/>
            <p:cNvSpPr/>
            <p:nvPr/>
          </p:nvSpPr>
          <p:spPr>
            <a:xfrm>
              <a:off x="0" y="0"/>
              <a:ext cx="1404308" cy="919830"/>
            </a:xfrm>
            <a:custGeom>
              <a:avLst/>
              <a:gdLst/>
              <a:ahLst/>
              <a:cxnLst/>
              <a:rect l="l" t="t" r="r" b="b"/>
              <a:pathLst>
                <a:path w="1404308" h="919830">
                  <a:moveTo>
                    <a:pt x="0" y="0"/>
                  </a:moveTo>
                  <a:lnTo>
                    <a:pt x="1404308" y="0"/>
                  </a:lnTo>
                  <a:lnTo>
                    <a:pt x="1404308" y="919830"/>
                  </a:lnTo>
                  <a:lnTo>
                    <a:pt x="0" y="919830"/>
                  </a:lnTo>
                  <a:close/>
                </a:path>
              </a:pathLst>
            </a:custGeom>
            <a:solidFill>
              <a:srgbClr val="004AAD"/>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2"/>
            <p:cNvSpPr txBox="1"/>
            <p:nvPr/>
          </p:nvSpPr>
          <p:spPr>
            <a:xfrm>
              <a:off x="0" y="-47625"/>
              <a:ext cx="1404308" cy="96745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3" name="Freeform 13"/>
          <p:cNvSpPr/>
          <p:nvPr/>
        </p:nvSpPr>
        <p:spPr>
          <a:xfrm>
            <a:off x="12448812" y="5728037"/>
            <a:ext cx="4967717" cy="3175762"/>
          </a:xfrm>
          <a:custGeom>
            <a:avLst/>
            <a:gdLst/>
            <a:ahLst/>
            <a:cxnLst/>
            <a:rect l="l" t="t" r="r" b="b"/>
            <a:pathLst>
              <a:path w="4967717" h="3175762">
                <a:moveTo>
                  <a:pt x="0" y="0"/>
                </a:moveTo>
                <a:lnTo>
                  <a:pt x="4967717" y="0"/>
                </a:lnTo>
                <a:lnTo>
                  <a:pt x="4967717" y="3175763"/>
                </a:lnTo>
                <a:lnTo>
                  <a:pt x="0" y="3175763"/>
                </a:lnTo>
                <a:lnTo>
                  <a:pt x="0" y="0"/>
                </a:lnTo>
                <a:close/>
              </a:path>
            </a:pathLst>
          </a:custGeom>
          <a:blipFill>
            <a:blip r:embed="rId5"/>
            <a:stretch>
              <a:fillRect t="-2141" b="-2141"/>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TextBox 14"/>
          <p:cNvSpPr txBox="1"/>
          <p:nvPr/>
        </p:nvSpPr>
        <p:spPr>
          <a:xfrm>
            <a:off x="890467" y="8085035"/>
            <a:ext cx="4243380" cy="912915"/>
          </a:xfrm>
          <a:prstGeom prst="rect">
            <a:avLst/>
          </a:prstGeom>
        </p:spPr>
        <p:txBody>
          <a:bodyPr lIns="0" tIns="0" rIns="0" bIns="0" rtlCol="0" anchor="t">
            <a:spAutoFit/>
          </a:bodyPr>
          <a:lstStyle/>
          <a:p>
            <a:pPr marL="0" marR="0" lvl="0" indent="0" algn="l" defTabSz="914400" rtl="0" eaLnBrk="1" fontAlgn="auto" latinLnBrk="0" hangingPunct="1">
              <a:lnSpc>
                <a:spcPts val="7431"/>
              </a:lnSpc>
              <a:spcBef>
                <a:spcPts val="0"/>
              </a:spcBef>
              <a:spcAft>
                <a:spcPts val="0"/>
              </a:spcAft>
              <a:buClrTx/>
              <a:buSzTx/>
              <a:buFontTx/>
              <a:buNone/>
              <a:tabLst/>
              <a:defRPr/>
            </a:pPr>
            <a:r>
              <a:rPr kumimoji="0" lang="en-US" sz="5308" b="0" i="0" u="none" strike="noStrike" kern="1200" cap="none" spc="0" normalizeH="0" baseline="0" noProof="0">
                <a:ln>
                  <a:noFill/>
                </a:ln>
                <a:solidFill>
                  <a:srgbClr val="004AAD"/>
                </a:solidFill>
                <a:effectLst/>
                <a:uLnTx/>
                <a:uFillTx/>
                <a:latin typeface="League Spartan"/>
                <a:ea typeface="League Spartan"/>
                <a:cs typeface="League Spartan"/>
                <a:sym typeface="League Spartan"/>
              </a:rPr>
              <a:t>REGION</a:t>
            </a:r>
          </a:p>
        </p:txBody>
      </p:sp>
      <p:sp>
        <p:nvSpPr>
          <p:cNvPr id="15" name="TextBox 15"/>
          <p:cNvSpPr txBox="1"/>
          <p:nvPr/>
        </p:nvSpPr>
        <p:spPr>
          <a:xfrm>
            <a:off x="890467" y="7384226"/>
            <a:ext cx="5305666" cy="897853"/>
          </a:xfrm>
          <a:prstGeom prst="rect">
            <a:avLst/>
          </a:prstGeom>
        </p:spPr>
        <p:txBody>
          <a:bodyPr lIns="0" tIns="0" rIns="0" bIns="0" rtlCol="0" anchor="t">
            <a:spAutoFit/>
          </a:bodyPr>
          <a:lstStyle/>
          <a:p>
            <a:pPr marL="0" marR="0" lvl="0" indent="0" algn="l" defTabSz="914400" rtl="0" eaLnBrk="1" fontAlgn="auto" latinLnBrk="0" hangingPunct="1">
              <a:lnSpc>
                <a:spcPts val="7212"/>
              </a:lnSpc>
              <a:spcBef>
                <a:spcPts val="0"/>
              </a:spcBef>
              <a:spcAft>
                <a:spcPts val="0"/>
              </a:spcAft>
              <a:buClrTx/>
              <a:buSzTx/>
              <a:buFontTx/>
              <a:buNone/>
              <a:tabLst/>
              <a:defRPr/>
            </a:pPr>
            <a:r>
              <a:rPr kumimoji="0" lang="en-US" sz="5151" b="0" i="0" u="none" strike="noStrike" kern="1200" cap="none" spc="0" normalizeH="0" baseline="0" noProof="0">
                <a:ln>
                  <a:noFill/>
                </a:ln>
                <a:solidFill>
                  <a:srgbClr val="000000"/>
                </a:solidFill>
                <a:effectLst/>
                <a:uLnTx/>
                <a:uFillTx/>
                <a:latin typeface="Roboto"/>
                <a:ea typeface="Roboto"/>
                <a:cs typeface="Roboto"/>
                <a:sym typeface="Roboto"/>
              </a:rPr>
              <a:t>SOUTH-CENTRAL</a:t>
            </a:r>
          </a:p>
        </p:txBody>
      </p:sp>
      <p:sp>
        <p:nvSpPr>
          <p:cNvPr id="16" name="TextBox 16"/>
          <p:cNvSpPr txBox="1"/>
          <p:nvPr/>
        </p:nvSpPr>
        <p:spPr>
          <a:xfrm>
            <a:off x="404517" y="1707272"/>
            <a:ext cx="5634574" cy="5210657"/>
          </a:xfrm>
          <a:prstGeom prst="rect">
            <a:avLst/>
          </a:prstGeom>
        </p:spPr>
        <p:txBody>
          <a:bodyPr lIns="0" tIns="0" rIns="0" bIns="0" rtlCol="0" anchor="t">
            <a:spAutoFit/>
          </a:bodyPr>
          <a:lstStyle/>
          <a:p>
            <a:pPr marL="0" marR="0" lvl="0" indent="0" algn="l" defTabSz="914400" rtl="0" eaLnBrk="1" fontAlgn="auto" latinLnBrk="0" hangingPunct="1">
              <a:lnSpc>
                <a:spcPts val="3409"/>
              </a:lnSpc>
              <a:spcBef>
                <a:spcPts val="0"/>
              </a:spcBef>
              <a:spcAft>
                <a:spcPts val="0"/>
              </a:spcAft>
              <a:buClrTx/>
              <a:buSzTx/>
              <a:buFontTx/>
              <a:buNone/>
              <a:tabLst/>
              <a:defRPr/>
            </a:pPr>
            <a:r>
              <a:rPr kumimoji="0" lang="en-US" sz="2435" b="0" i="0" u="none" strike="noStrike" kern="1200" cap="none" spc="0" normalizeH="0" baseline="0" noProof="0" dirty="0">
                <a:ln>
                  <a:noFill/>
                </a:ln>
                <a:solidFill>
                  <a:srgbClr val="000000"/>
                </a:solidFill>
                <a:effectLst/>
                <a:highlight>
                  <a:srgbClr val="FFFF00"/>
                </a:highlight>
                <a:uLnTx/>
                <a:uFillTx/>
                <a:latin typeface="Poppins"/>
                <a:ea typeface="Poppins"/>
                <a:cs typeface="Poppins"/>
                <a:sym typeface="Poppins"/>
              </a:rPr>
              <a:t>Region 6 </a:t>
            </a:r>
            <a:r>
              <a:rPr kumimoji="0" lang="en-US" sz="2435" b="0" i="0" u="none" strike="noStrike" kern="1200" cap="none" spc="0" normalizeH="0" baseline="0" noProof="0" dirty="0">
                <a:ln>
                  <a:noFill/>
                </a:ln>
                <a:solidFill>
                  <a:srgbClr val="000000"/>
                </a:solidFill>
                <a:effectLst/>
                <a:uLnTx/>
                <a:uFillTx/>
                <a:latin typeface="Poppins"/>
                <a:ea typeface="Poppins"/>
                <a:cs typeface="Poppins"/>
                <a:sym typeface="Poppins"/>
              </a:rPr>
              <a:t>is proud to have established a Historically Black Colleges and Universities and Minority Serving Institutions (HBCUs/MSIs) Internship Program to build a strong and inclusive workforce. The program fosters workforce development and increases access for HBCU/MSI students, including rural students to learn about public health careers.</a:t>
            </a:r>
          </a:p>
          <a:p>
            <a:pPr marL="0" marR="0" lvl="0" indent="0" algn="l" defTabSz="914400" rtl="0" eaLnBrk="1" fontAlgn="auto" latinLnBrk="0" hangingPunct="1">
              <a:lnSpc>
                <a:spcPts val="3409"/>
              </a:lnSpc>
              <a:spcBef>
                <a:spcPct val="0"/>
              </a:spcBef>
              <a:spcAft>
                <a:spcPts val="0"/>
              </a:spcAft>
              <a:buClrTx/>
              <a:buSzTx/>
              <a:buFontTx/>
              <a:buNone/>
              <a:tabLst/>
              <a:defRPr/>
            </a:pPr>
            <a:endParaRPr kumimoji="0" lang="en-US" sz="2435" b="0" i="0" u="none" strike="noStrike" kern="1200" cap="none" spc="0" normalizeH="0" baseline="0" noProof="0" dirty="0">
              <a:ln>
                <a:noFill/>
              </a:ln>
              <a:solidFill>
                <a:srgbClr val="000000"/>
              </a:solidFill>
              <a:effectLst/>
              <a:uLnTx/>
              <a:uFillTx/>
              <a:latin typeface="Poppins"/>
              <a:ea typeface="Poppins"/>
              <a:cs typeface="Poppins"/>
              <a:sym typeface="Poppins"/>
            </a:endParaRPr>
          </a:p>
        </p:txBody>
      </p:sp>
      <p:sp>
        <p:nvSpPr>
          <p:cNvPr id="17" name="TextBox 17"/>
          <p:cNvSpPr txBox="1"/>
          <p:nvPr/>
        </p:nvSpPr>
        <p:spPr>
          <a:xfrm>
            <a:off x="890467" y="9386498"/>
            <a:ext cx="8115300" cy="746100"/>
          </a:xfrm>
          <a:prstGeom prst="rect">
            <a:avLst/>
          </a:prstGeom>
        </p:spPr>
        <p:txBody>
          <a:bodyPr lIns="0" tIns="0" rIns="0" bIns="0" rtlCol="0" anchor="t">
            <a:spAutoFit/>
          </a:bodyPr>
          <a:lstStyle/>
          <a:p>
            <a:pPr marL="0" marR="0" lvl="0" indent="0" algn="l" defTabSz="914400" rtl="0" eaLnBrk="1" fontAlgn="auto" latinLnBrk="0" hangingPunct="1">
              <a:lnSpc>
                <a:spcPts val="2976"/>
              </a:lnSpc>
              <a:spcBef>
                <a:spcPct val="0"/>
              </a:spcBef>
              <a:spcAft>
                <a:spcPts val="0"/>
              </a:spcAft>
              <a:buClrTx/>
              <a:buSzTx/>
              <a:buFontTx/>
              <a:buNone/>
              <a:tabLst/>
              <a:defRPr/>
            </a:pPr>
            <a:r>
              <a:rPr kumimoji="0" lang="en-US" sz="2125" b="0" i="0" u="none" strike="noStrike" kern="1200" cap="none" spc="0" normalizeH="0" baseline="0" noProof="0">
                <a:ln>
                  <a:noFill/>
                </a:ln>
                <a:solidFill>
                  <a:srgbClr val="000000"/>
                </a:solidFill>
                <a:effectLst/>
                <a:uLnTx/>
                <a:uFillTx/>
                <a:latin typeface="Poppins"/>
                <a:ea typeface="Poppins"/>
                <a:cs typeface="Poppins"/>
                <a:sym typeface="Poppins"/>
              </a:rPr>
              <a:t>Anson | Cumberland | Harnett | Hoke | Lee | Montgomery  Moore | Richmond | Scotland</a:t>
            </a:r>
          </a:p>
        </p:txBody>
      </p:sp>
      <p:sp>
        <p:nvSpPr>
          <p:cNvPr id="18" name="TextBox 18"/>
          <p:cNvSpPr txBox="1"/>
          <p:nvPr/>
        </p:nvSpPr>
        <p:spPr>
          <a:xfrm>
            <a:off x="6901896" y="6208309"/>
            <a:ext cx="5397402" cy="2148543"/>
          </a:xfrm>
          <a:prstGeom prst="rect">
            <a:avLst/>
          </a:prstGeom>
        </p:spPr>
        <p:txBody>
          <a:bodyPr lIns="0" tIns="0" rIns="0" bIns="0" rtlCol="0" anchor="t">
            <a:spAutoFit/>
          </a:bodyPr>
          <a:lstStyle/>
          <a:p>
            <a:pPr marL="0" marR="0" lvl="0" indent="0" algn="l" defTabSz="914400" rtl="0" eaLnBrk="1" fontAlgn="auto" latinLnBrk="0" hangingPunct="1">
              <a:lnSpc>
                <a:spcPts val="3376"/>
              </a:lnSpc>
              <a:spcBef>
                <a:spcPct val="0"/>
              </a:spcBef>
              <a:spcAft>
                <a:spcPts val="0"/>
              </a:spcAft>
              <a:buClrTx/>
              <a:buSzTx/>
              <a:buFontTx/>
              <a:buNone/>
              <a:tabLst/>
              <a:defRPr/>
            </a:pPr>
            <a:r>
              <a:rPr kumimoji="0" lang="en-US" sz="2411" b="0" i="0" u="none" strike="noStrike" kern="1200" cap="none" spc="0" normalizeH="0" baseline="0" noProof="0">
                <a:ln>
                  <a:noFill/>
                </a:ln>
                <a:solidFill>
                  <a:srgbClr val="000000"/>
                </a:solidFill>
                <a:effectLst/>
                <a:uLnTx/>
                <a:uFillTx/>
                <a:latin typeface="Poppins"/>
                <a:ea typeface="Poppins"/>
                <a:cs typeface="Poppins"/>
                <a:sym typeface="Poppins"/>
              </a:rPr>
              <a:t> The program fosters workforce development and increases access for HBCU/MSI students, including rural students to learn about public health careers.</a:t>
            </a:r>
          </a:p>
        </p:txBody>
      </p:sp>
      <p:sp>
        <p:nvSpPr>
          <p:cNvPr id="19" name="TextBox 19"/>
          <p:cNvSpPr txBox="1"/>
          <p:nvPr/>
        </p:nvSpPr>
        <p:spPr>
          <a:xfrm>
            <a:off x="1657350" y="464982"/>
            <a:ext cx="14973300" cy="827825"/>
          </a:xfrm>
          <a:prstGeom prst="rect">
            <a:avLst/>
          </a:prstGeom>
        </p:spPr>
        <p:txBody>
          <a:bodyPr lIns="0" tIns="0" rIns="0" bIns="0" rtlCol="0" anchor="t">
            <a:spAutoFit/>
          </a:bodyPr>
          <a:lstStyle/>
          <a:p>
            <a:pPr marL="0" marR="0" lvl="0" indent="0" algn="l" defTabSz="914400" rtl="0" eaLnBrk="1" fontAlgn="auto" latinLnBrk="0" hangingPunct="1">
              <a:lnSpc>
                <a:spcPts val="6871"/>
              </a:lnSpc>
              <a:spcBef>
                <a:spcPts val="0"/>
              </a:spcBef>
              <a:spcAft>
                <a:spcPts val="0"/>
              </a:spcAft>
              <a:buClrTx/>
              <a:buSzTx/>
              <a:buFontTx/>
              <a:buNone/>
              <a:tabLst/>
              <a:defRPr/>
            </a:pPr>
            <a:r>
              <a:rPr kumimoji="0" lang="en-US" sz="4908" b="0" i="0" u="none" strike="noStrike" kern="1200" cap="none" spc="0" normalizeH="0" baseline="0" noProof="0" dirty="0">
                <a:ln>
                  <a:noFill/>
                </a:ln>
                <a:solidFill>
                  <a:srgbClr val="004AAD"/>
                </a:solidFill>
                <a:effectLst/>
                <a:uLnTx/>
                <a:uFillTx/>
                <a:latin typeface="League Spartan"/>
                <a:ea typeface="League Spartan"/>
                <a:cs typeface="League Spartan"/>
                <a:sym typeface="League Spartan"/>
              </a:rPr>
              <a:t>FC: COMMUNITY PARTNERSHIP DEVELOPMENT</a:t>
            </a:r>
          </a:p>
        </p:txBody>
      </p:sp>
      <p:sp>
        <p:nvSpPr>
          <p:cNvPr id="20" name="TextBox 20"/>
          <p:cNvSpPr txBox="1"/>
          <p:nvPr/>
        </p:nvSpPr>
        <p:spPr>
          <a:xfrm>
            <a:off x="12594573" y="1499069"/>
            <a:ext cx="821709" cy="705270"/>
          </a:xfrm>
          <a:prstGeom prst="rect">
            <a:avLst/>
          </a:prstGeom>
        </p:spPr>
        <p:txBody>
          <a:bodyPr lIns="0" tIns="0" rIns="0" bIns="0" rtlCol="0" anchor="t">
            <a:spAutoFit/>
          </a:bodyPr>
          <a:lstStyle/>
          <a:p>
            <a:pPr marL="0" marR="0" lvl="0" indent="0" algn="l" defTabSz="914400" rtl="0" eaLnBrk="1" fontAlgn="auto" latinLnBrk="0" hangingPunct="1">
              <a:lnSpc>
                <a:spcPts val="5751"/>
              </a:lnSpc>
              <a:spcBef>
                <a:spcPts val="0"/>
              </a:spcBef>
              <a:spcAft>
                <a:spcPts val="0"/>
              </a:spcAft>
              <a:buClrTx/>
              <a:buSzTx/>
              <a:buFontTx/>
              <a:buNone/>
              <a:tabLst/>
              <a:defRPr/>
            </a:pPr>
            <a:r>
              <a:rPr kumimoji="0" lang="en-US" sz="4108" b="0" i="0" u="none" strike="noStrike" kern="1200" cap="none" spc="0" normalizeH="0" baseline="0" noProof="0">
                <a:ln>
                  <a:noFill/>
                </a:ln>
                <a:solidFill>
                  <a:srgbClr val="004AAD"/>
                </a:solidFill>
                <a:effectLst/>
                <a:uLnTx/>
                <a:uFillTx/>
                <a:latin typeface="League Spartan"/>
                <a:ea typeface="League Spartan"/>
                <a:cs typeface="League Spartan"/>
                <a:sym typeface="League Spartan"/>
              </a:rPr>
              <a:t>10 </a:t>
            </a:r>
          </a:p>
        </p:txBody>
      </p:sp>
      <p:sp>
        <p:nvSpPr>
          <p:cNvPr id="21" name="TextBox 21"/>
          <p:cNvSpPr txBox="1"/>
          <p:nvPr/>
        </p:nvSpPr>
        <p:spPr>
          <a:xfrm>
            <a:off x="12741839" y="2148597"/>
            <a:ext cx="578881" cy="738290"/>
          </a:xfrm>
          <a:prstGeom prst="rect">
            <a:avLst/>
          </a:prstGeom>
        </p:spPr>
        <p:txBody>
          <a:bodyPr lIns="0" tIns="0" rIns="0" bIns="0" rtlCol="0" anchor="t">
            <a:spAutoFit/>
          </a:bodyPr>
          <a:lstStyle/>
          <a:p>
            <a:pPr marL="0" marR="0" lvl="0" indent="0" algn="l" defTabSz="914400" rtl="0" eaLnBrk="1" fontAlgn="auto" latinLnBrk="0" hangingPunct="1">
              <a:lnSpc>
                <a:spcPts val="6031"/>
              </a:lnSpc>
              <a:spcBef>
                <a:spcPts val="0"/>
              </a:spcBef>
              <a:spcAft>
                <a:spcPts val="0"/>
              </a:spcAft>
              <a:buClrTx/>
              <a:buSzTx/>
              <a:buFontTx/>
              <a:buNone/>
              <a:tabLst/>
              <a:defRPr/>
            </a:pPr>
            <a:r>
              <a:rPr kumimoji="0" lang="en-US" sz="4308" b="0" i="0" u="none" strike="noStrike" kern="1200" cap="none" spc="0" normalizeH="0" baseline="0" noProof="0">
                <a:ln>
                  <a:noFill/>
                </a:ln>
                <a:solidFill>
                  <a:srgbClr val="004AAD"/>
                </a:solidFill>
                <a:effectLst/>
                <a:uLnTx/>
                <a:uFillTx/>
                <a:latin typeface="League Spartan"/>
                <a:ea typeface="League Spartan"/>
                <a:cs typeface="League Spartan"/>
                <a:sym typeface="League Spartan"/>
              </a:rPr>
              <a:t>4 </a:t>
            </a:r>
          </a:p>
        </p:txBody>
      </p:sp>
      <p:sp>
        <p:nvSpPr>
          <p:cNvPr id="22" name="TextBox 22"/>
          <p:cNvSpPr txBox="1"/>
          <p:nvPr/>
        </p:nvSpPr>
        <p:spPr>
          <a:xfrm>
            <a:off x="12594573" y="2926302"/>
            <a:ext cx="932086" cy="705270"/>
          </a:xfrm>
          <a:prstGeom prst="rect">
            <a:avLst/>
          </a:prstGeom>
        </p:spPr>
        <p:txBody>
          <a:bodyPr lIns="0" tIns="0" rIns="0" bIns="0" rtlCol="0" anchor="t">
            <a:spAutoFit/>
          </a:bodyPr>
          <a:lstStyle/>
          <a:p>
            <a:pPr marL="0" marR="0" lvl="0" indent="0" algn="l" defTabSz="914400" rtl="0" eaLnBrk="1" fontAlgn="auto" latinLnBrk="0" hangingPunct="1">
              <a:lnSpc>
                <a:spcPts val="5751"/>
              </a:lnSpc>
              <a:spcBef>
                <a:spcPts val="0"/>
              </a:spcBef>
              <a:spcAft>
                <a:spcPts val="0"/>
              </a:spcAft>
              <a:buClrTx/>
              <a:buSzTx/>
              <a:buFontTx/>
              <a:buNone/>
              <a:tabLst/>
              <a:defRPr/>
            </a:pPr>
            <a:r>
              <a:rPr kumimoji="0" lang="en-US" sz="4108" b="0" i="0" u="none" strike="noStrike" kern="1200" cap="none" spc="0" normalizeH="0" baseline="0" noProof="0">
                <a:ln>
                  <a:noFill/>
                </a:ln>
                <a:solidFill>
                  <a:srgbClr val="004AAD"/>
                </a:solidFill>
                <a:effectLst/>
                <a:uLnTx/>
                <a:uFillTx/>
                <a:latin typeface="League Spartan"/>
                <a:ea typeface="League Spartan"/>
                <a:cs typeface="League Spartan"/>
                <a:sym typeface="League Spartan"/>
              </a:rPr>
              <a:t>12</a:t>
            </a:r>
          </a:p>
        </p:txBody>
      </p:sp>
      <p:sp>
        <p:nvSpPr>
          <p:cNvPr id="23" name="TextBox 23"/>
          <p:cNvSpPr txBox="1"/>
          <p:nvPr/>
        </p:nvSpPr>
        <p:spPr>
          <a:xfrm>
            <a:off x="12594573" y="4353951"/>
            <a:ext cx="3205841" cy="705270"/>
          </a:xfrm>
          <a:prstGeom prst="rect">
            <a:avLst/>
          </a:prstGeom>
        </p:spPr>
        <p:txBody>
          <a:bodyPr lIns="0" tIns="0" rIns="0" bIns="0" rtlCol="0" anchor="t">
            <a:spAutoFit/>
          </a:bodyPr>
          <a:lstStyle/>
          <a:p>
            <a:pPr marL="0" marR="0" lvl="0" indent="0" algn="l" defTabSz="914400" rtl="0" eaLnBrk="1" fontAlgn="auto" latinLnBrk="0" hangingPunct="1">
              <a:lnSpc>
                <a:spcPts val="5751"/>
              </a:lnSpc>
              <a:spcBef>
                <a:spcPts val="0"/>
              </a:spcBef>
              <a:spcAft>
                <a:spcPts val="0"/>
              </a:spcAft>
              <a:buClrTx/>
              <a:buSzTx/>
              <a:buFontTx/>
              <a:buNone/>
              <a:tabLst/>
              <a:defRPr/>
            </a:pPr>
            <a:r>
              <a:rPr kumimoji="0" lang="en-US" sz="4108" b="0" i="0" u="none" strike="noStrike" kern="1200" cap="none" spc="0" normalizeH="0" baseline="0" noProof="0">
                <a:ln>
                  <a:noFill/>
                </a:ln>
                <a:solidFill>
                  <a:srgbClr val="004AAD"/>
                </a:solidFill>
                <a:effectLst/>
                <a:uLnTx/>
                <a:uFillTx/>
                <a:latin typeface="League Spartan"/>
                <a:ea typeface="League Spartan"/>
                <a:cs typeface="League Spartan"/>
                <a:sym typeface="League Spartan"/>
              </a:rPr>
              <a:t>$28,000</a:t>
            </a:r>
          </a:p>
        </p:txBody>
      </p:sp>
      <p:sp>
        <p:nvSpPr>
          <p:cNvPr id="24" name="TextBox 24"/>
          <p:cNvSpPr txBox="1"/>
          <p:nvPr/>
        </p:nvSpPr>
        <p:spPr>
          <a:xfrm>
            <a:off x="13316329" y="1492832"/>
            <a:ext cx="3957034" cy="662115"/>
          </a:xfrm>
          <a:prstGeom prst="rect">
            <a:avLst/>
          </a:prstGeom>
        </p:spPr>
        <p:txBody>
          <a:bodyPr lIns="0" tIns="0" rIns="0" bIns="0" rtlCol="0" anchor="t">
            <a:spAutoFit/>
          </a:bodyPr>
          <a:lstStyle/>
          <a:p>
            <a:pPr marL="0" marR="0" lvl="0" indent="0" algn="l" defTabSz="914400" rtl="0" eaLnBrk="1" fontAlgn="auto" latinLnBrk="0" hangingPunct="1">
              <a:lnSpc>
                <a:spcPts val="2610"/>
              </a:lnSpc>
              <a:spcBef>
                <a:spcPts val="0"/>
              </a:spcBef>
              <a:spcAft>
                <a:spcPts val="0"/>
              </a:spcAft>
              <a:buClrTx/>
              <a:buSzTx/>
              <a:buFontTx/>
              <a:buNone/>
              <a:tabLst/>
              <a:defRPr/>
            </a:pPr>
            <a:r>
              <a:rPr kumimoji="0" lang="en-US" sz="2270" b="0" i="0" u="none" strike="noStrike" kern="1200" cap="none" spc="0" normalizeH="0" baseline="0" noProof="0">
                <a:ln>
                  <a:noFill/>
                </a:ln>
                <a:solidFill>
                  <a:srgbClr val="000000"/>
                </a:solidFill>
                <a:effectLst/>
                <a:uLnTx/>
                <a:uFillTx/>
                <a:latin typeface="Roboto"/>
                <a:ea typeface="Roboto"/>
                <a:cs typeface="Roboto"/>
                <a:sym typeface="Roboto"/>
              </a:rPr>
              <a:t>NC HISTORICALLY BLACK COLLEGES AND UNIVERSITIES</a:t>
            </a:r>
          </a:p>
        </p:txBody>
      </p:sp>
      <p:sp>
        <p:nvSpPr>
          <p:cNvPr id="25" name="TextBox 25"/>
          <p:cNvSpPr txBox="1"/>
          <p:nvPr/>
        </p:nvSpPr>
        <p:spPr>
          <a:xfrm>
            <a:off x="13316329" y="2279224"/>
            <a:ext cx="4279306" cy="628028"/>
          </a:xfrm>
          <a:prstGeom prst="rect">
            <a:avLst/>
          </a:prstGeom>
        </p:spPr>
        <p:txBody>
          <a:bodyPr lIns="0" tIns="0" rIns="0" bIns="0" rtlCol="0" anchor="t">
            <a:spAutoFit/>
          </a:bodyPr>
          <a:lstStyle/>
          <a:p>
            <a:pPr marL="0" marR="0" lvl="0" indent="0" algn="l" defTabSz="914400" rtl="0" eaLnBrk="1" fontAlgn="auto" latinLnBrk="0" hangingPunct="1">
              <a:lnSpc>
                <a:spcPts val="2428"/>
              </a:lnSpc>
              <a:spcBef>
                <a:spcPts val="0"/>
              </a:spcBef>
              <a:spcAft>
                <a:spcPts val="0"/>
              </a:spcAft>
              <a:buClrTx/>
              <a:buSzTx/>
              <a:buFontTx/>
              <a:buNone/>
              <a:tabLst/>
              <a:defRPr/>
            </a:pPr>
            <a:r>
              <a:rPr kumimoji="0" lang="en-US" sz="2270" b="0" i="0" u="none" strike="noStrike" kern="1200" cap="none" spc="0" normalizeH="0" baseline="0" noProof="0">
                <a:ln>
                  <a:noFill/>
                </a:ln>
                <a:solidFill>
                  <a:srgbClr val="000000"/>
                </a:solidFill>
                <a:effectLst/>
                <a:uLnTx/>
                <a:uFillTx/>
                <a:latin typeface="Roboto"/>
                <a:ea typeface="Roboto"/>
                <a:cs typeface="Roboto"/>
                <a:sym typeface="Roboto"/>
              </a:rPr>
              <a:t>NC MINORITY SERVING INSTITUTIONS</a:t>
            </a:r>
          </a:p>
        </p:txBody>
      </p:sp>
      <p:sp>
        <p:nvSpPr>
          <p:cNvPr id="26" name="TextBox 26"/>
          <p:cNvSpPr txBox="1"/>
          <p:nvPr/>
        </p:nvSpPr>
        <p:spPr>
          <a:xfrm>
            <a:off x="13316329" y="3123375"/>
            <a:ext cx="4279306" cy="390016"/>
          </a:xfrm>
          <a:prstGeom prst="rect">
            <a:avLst/>
          </a:prstGeom>
        </p:spPr>
        <p:txBody>
          <a:bodyPr lIns="0" tIns="0" rIns="0" bIns="0" rtlCol="0" anchor="t">
            <a:spAutoFit/>
          </a:bodyPr>
          <a:lstStyle/>
          <a:p>
            <a:pPr marL="0" marR="0" lvl="0" indent="0" algn="l" defTabSz="914400" rtl="0" eaLnBrk="1" fontAlgn="auto" latinLnBrk="0" hangingPunct="1">
              <a:lnSpc>
                <a:spcPts val="3178"/>
              </a:lnSpc>
              <a:spcBef>
                <a:spcPts val="0"/>
              </a:spcBef>
              <a:spcAft>
                <a:spcPts val="0"/>
              </a:spcAft>
              <a:buClrTx/>
              <a:buSzTx/>
              <a:buFontTx/>
              <a:buNone/>
              <a:tabLst/>
              <a:defRPr/>
            </a:pPr>
            <a:r>
              <a:rPr kumimoji="0" lang="en-US" sz="2270" b="0" i="0" u="none" strike="noStrike" kern="1200" cap="none" spc="0" normalizeH="0" baseline="0" noProof="0">
                <a:ln>
                  <a:noFill/>
                </a:ln>
                <a:solidFill>
                  <a:srgbClr val="000000"/>
                </a:solidFill>
                <a:effectLst/>
                <a:uLnTx/>
                <a:uFillTx/>
                <a:latin typeface="Roboto"/>
                <a:ea typeface="Roboto"/>
                <a:cs typeface="Roboto"/>
                <a:sym typeface="Roboto"/>
              </a:rPr>
              <a:t>INTERNSHIP OPPORTUNITIES</a:t>
            </a:r>
          </a:p>
        </p:txBody>
      </p:sp>
      <p:sp>
        <p:nvSpPr>
          <p:cNvPr id="27" name="TextBox 27"/>
          <p:cNvSpPr txBox="1"/>
          <p:nvPr/>
        </p:nvSpPr>
        <p:spPr>
          <a:xfrm>
            <a:off x="15146270" y="4507363"/>
            <a:ext cx="2585264" cy="625145"/>
          </a:xfrm>
          <a:prstGeom prst="rect">
            <a:avLst/>
          </a:prstGeom>
        </p:spPr>
        <p:txBody>
          <a:bodyPr lIns="0" tIns="0" rIns="0" bIns="0" rtlCol="0" anchor="t">
            <a:spAutoFit/>
          </a:bodyPr>
          <a:lstStyle/>
          <a:p>
            <a:pPr marL="0" marR="0" lvl="0" indent="0" algn="l" defTabSz="914400" rtl="0" eaLnBrk="1" fontAlgn="auto" latinLnBrk="0" hangingPunct="1">
              <a:lnSpc>
                <a:spcPts val="2451"/>
              </a:lnSpc>
              <a:spcBef>
                <a:spcPts val="0"/>
              </a:spcBef>
              <a:spcAft>
                <a:spcPts val="0"/>
              </a:spcAft>
              <a:buClrTx/>
              <a:buSzTx/>
              <a:buFontTx/>
              <a:buNone/>
              <a:tabLst/>
              <a:defRPr/>
            </a:pPr>
            <a:r>
              <a:rPr kumimoji="0" lang="en-US" sz="2270" b="0" i="0" u="none" strike="noStrike" kern="1200" cap="none" spc="0" normalizeH="0" baseline="0" noProof="0">
                <a:ln>
                  <a:noFill/>
                </a:ln>
                <a:solidFill>
                  <a:srgbClr val="000000"/>
                </a:solidFill>
                <a:effectLst/>
                <a:uLnTx/>
                <a:uFillTx/>
                <a:latin typeface="Roboto"/>
                <a:ea typeface="Roboto"/>
                <a:cs typeface="Roboto"/>
                <a:sym typeface="Roboto"/>
              </a:rPr>
              <a:t>TOTAL STIPENDS AWARDED</a:t>
            </a:r>
          </a:p>
        </p:txBody>
      </p:sp>
      <p:sp>
        <p:nvSpPr>
          <p:cNvPr id="28" name="TextBox 28"/>
          <p:cNvSpPr txBox="1"/>
          <p:nvPr/>
        </p:nvSpPr>
        <p:spPr>
          <a:xfrm>
            <a:off x="12199043" y="9372334"/>
            <a:ext cx="5532491" cy="669300"/>
          </a:xfrm>
          <a:prstGeom prst="rect">
            <a:avLst/>
          </a:prstGeom>
        </p:spPr>
        <p:txBody>
          <a:bodyPr lIns="0" tIns="0" rIns="0" bIns="0" rtlCol="0" anchor="t">
            <a:spAutoFit/>
          </a:bodyPr>
          <a:lstStyle/>
          <a:p>
            <a:pPr marL="0" marR="0" lvl="0" indent="0" algn="l" defTabSz="914400" rtl="0" eaLnBrk="1" fontAlgn="auto" latinLnBrk="0" hangingPunct="1">
              <a:lnSpc>
                <a:spcPts val="2976"/>
              </a:lnSpc>
              <a:spcBef>
                <a:spcPts val="0"/>
              </a:spcBef>
              <a:spcAft>
                <a:spcPts val="0"/>
              </a:spcAft>
              <a:buClrTx/>
              <a:buSzTx/>
              <a:buFontTx/>
              <a:buNone/>
              <a:tabLst/>
              <a:defRPr/>
            </a:pPr>
            <a:r>
              <a:rPr kumimoji="0" lang="en-US" sz="2125" b="0" i="0" u="none" strike="noStrike" kern="1200" cap="none" spc="0" normalizeH="0" baseline="0" noProof="0">
                <a:ln>
                  <a:noFill/>
                </a:ln>
                <a:solidFill>
                  <a:srgbClr val="000000"/>
                </a:solidFill>
                <a:effectLst/>
                <a:uLnTx/>
                <a:uFillTx/>
                <a:latin typeface="Poppins"/>
                <a:ea typeface="Poppins"/>
                <a:cs typeface="Poppins"/>
                <a:sym typeface="Poppins"/>
              </a:rPr>
              <a:t>Amichia Gainey-Jones, MHA NCCM</a:t>
            </a:r>
          </a:p>
          <a:p>
            <a:pPr marL="0" marR="0" lvl="0" indent="0" algn="l" defTabSz="914400" rtl="0" eaLnBrk="1" fontAlgn="auto" latinLnBrk="0" hangingPunct="1">
              <a:lnSpc>
                <a:spcPts val="1785"/>
              </a:lnSpc>
              <a:spcBef>
                <a:spcPts val="0"/>
              </a:spcBef>
              <a:spcAft>
                <a:spcPts val="0"/>
              </a:spcAft>
              <a:buClrTx/>
              <a:buSzTx/>
              <a:buFontTx/>
              <a:buNone/>
              <a:tabLst/>
              <a:defRPr/>
            </a:pPr>
            <a:r>
              <a:rPr kumimoji="0" lang="en-US" sz="2125" b="0" i="0" u="none" strike="noStrike" kern="1200" cap="none" spc="0" normalizeH="0" baseline="0" noProof="0">
                <a:ln>
                  <a:noFill/>
                </a:ln>
                <a:solidFill>
                  <a:srgbClr val="000000"/>
                </a:solidFill>
                <a:effectLst/>
                <a:uLnTx/>
                <a:uFillTx/>
                <a:latin typeface="Poppins"/>
                <a:ea typeface="Poppins"/>
                <a:cs typeface="Poppins"/>
                <a:sym typeface="Poppins"/>
              </a:rPr>
              <a:t>Workforce Development Director</a:t>
            </a:r>
          </a:p>
        </p:txBody>
      </p:sp>
      <p:sp>
        <p:nvSpPr>
          <p:cNvPr id="29" name="TextBox 29"/>
          <p:cNvSpPr txBox="1"/>
          <p:nvPr/>
        </p:nvSpPr>
        <p:spPr>
          <a:xfrm>
            <a:off x="12594573" y="3639157"/>
            <a:ext cx="932086" cy="705270"/>
          </a:xfrm>
          <a:prstGeom prst="rect">
            <a:avLst/>
          </a:prstGeom>
        </p:spPr>
        <p:txBody>
          <a:bodyPr lIns="0" tIns="0" rIns="0" bIns="0" rtlCol="0" anchor="t">
            <a:spAutoFit/>
          </a:bodyPr>
          <a:lstStyle/>
          <a:p>
            <a:pPr marL="0" marR="0" lvl="0" indent="0" algn="l" defTabSz="914400" rtl="0" eaLnBrk="1" fontAlgn="auto" latinLnBrk="0" hangingPunct="1">
              <a:lnSpc>
                <a:spcPts val="5751"/>
              </a:lnSpc>
              <a:spcBef>
                <a:spcPts val="0"/>
              </a:spcBef>
              <a:spcAft>
                <a:spcPts val="0"/>
              </a:spcAft>
              <a:buClrTx/>
              <a:buSzTx/>
              <a:buFontTx/>
              <a:buNone/>
              <a:tabLst/>
              <a:defRPr/>
            </a:pPr>
            <a:r>
              <a:rPr kumimoji="0" lang="en-US" sz="4108" b="0" i="0" u="none" strike="noStrike" kern="1200" cap="none" spc="0" normalizeH="0" baseline="0" noProof="0">
                <a:ln>
                  <a:noFill/>
                </a:ln>
                <a:solidFill>
                  <a:srgbClr val="004AAD"/>
                </a:solidFill>
                <a:effectLst/>
                <a:uLnTx/>
                <a:uFillTx/>
                <a:latin typeface="League Spartan"/>
                <a:ea typeface="League Spartan"/>
                <a:cs typeface="League Spartan"/>
                <a:sym typeface="League Spartan"/>
              </a:rPr>
              <a:t>76</a:t>
            </a:r>
          </a:p>
        </p:txBody>
      </p:sp>
      <p:sp>
        <p:nvSpPr>
          <p:cNvPr id="30" name="TextBox 30"/>
          <p:cNvSpPr txBox="1"/>
          <p:nvPr/>
        </p:nvSpPr>
        <p:spPr>
          <a:xfrm>
            <a:off x="13452228" y="3783972"/>
            <a:ext cx="3178422" cy="390016"/>
          </a:xfrm>
          <a:prstGeom prst="rect">
            <a:avLst/>
          </a:prstGeom>
        </p:spPr>
        <p:txBody>
          <a:bodyPr lIns="0" tIns="0" rIns="0" bIns="0" rtlCol="0" anchor="t">
            <a:spAutoFit/>
          </a:bodyPr>
          <a:lstStyle/>
          <a:p>
            <a:pPr marL="0" marR="0" lvl="0" indent="0" algn="l" defTabSz="914400" rtl="0" eaLnBrk="1" fontAlgn="auto" latinLnBrk="0" hangingPunct="1">
              <a:lnSpc>
                <a:spcPts val="3178"/>
              </a:lnSpc>
              <a:spcBef>
                <a:spcPts val="0"/>
              </a:spcBef>
              <a:spcAft>
                <a:spcPts val="0"/>
              </a:spcAft>
              <a:buClrTx/>
              <a:buSzTx/>
              <a:buFontTx/>
              <a:buNone/>
              <a:tabLst/>
              <a:defRPr/>
            </a:pPr>
            <a:r>
              <a:rPr kumimoji="0" lang="en-US" sz="2270" b="0" i="0" u="none" strike="noStrike" kern="1200" cap="none" spc="0" normalizeH="0" baseline="0" noProof="0">
                <a:ln>
                  <a:noFill/>
                </a:ln>
                <a:solidFill>
                  <a:srgbClr val="000000"/>
                </a:solidFill>
                <a:effectLst/>
                <a:uLnTx/>
                <a:uFillTx/>
                <a:latin typeface="Roboto"/>
                <a:ea typeface="Roboto"/>
                <a:cs typeface="Roboto"/>
                <a:sym typeface="Roboto"/>
              </a:rPr>
              <a:t>APPLICATIONS</a:t>
            </a:r>
          </a:p>
        </p:txBody>
      </p:sp>
      <p:sp>
        <p:nvSpPr>
          <p:cNvPr id="32" name="TextBox 31">
            <a:extLst>
              <a:ext uri="{FF2B5EF4-FFF2-40B4-BE49-F238E27FC236}">
                <a16:creationId xmlns:a16="http://schemas.microsoft.com/office/drawing/2014/main" id="{3DE9A794-37AD-B11F-530B-319B1B80D5F2}"/>
              </a:ext>
            </a:extLst>
          </p:cNvPr>
          <p:cNvSpPr txBox="1"/>
          <p:nvPr/>
        </p:nvSpPr>
        <p:spPr>
          <a:xfrm>
            <a:off x="4572000" y="4966454"/>
            <a:ext cx="9144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a:extLst>
            <a:ext uri="{FF2B5EF4-FFF2-40B4-BE49-F238E27FC236}">
              <a16:creationId xmlns:a16="http://schemas.microsoft.com/office/drawing/2014/main" id="{7DA624CF-A071-21A5-8BE8-711481598E6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900FEE7-8F50-A587-8617-7D52B9887D0C}"/>
              </a:ext>
            </a:extLst>
          </p:cNvPr>
          <p:cNvSpPr>
            <a:spLocks noGrp="1"/>
          </p:cNvSpPr>
          <p:nvPr>
            <p:ph type="title"/>
          </p:nvPr>
        </p:nvSpPr>
        <p:spPr>
          <a:xfrm>
            <a:off x="5181600" y="495300"/>
            <a:ext cx="11887200" cy="1143000"/>
          </a:xfrm>
        </p:spPr>
        <p:txBody>
          <a:bodyPr>
            <a:noAutofit/>
          </a:bodyPr>
          <a:lstStyle/>
          <a:p>
            <a:r>
              <a:rPr lang="en-US" sz="8000" b="1" dirty="0">
                <a:solidFill>
                  <a:srgbClr val="00B050"/>
                </a:solidFill>
              </a:rPr>
              <a:t>REGION 7 </a:t>
            </a:r>
            <a:br>
              <a:rPr lang="en-US" sz="8000" b="1" dirty="0">
                <a:solidFill>
                  <a:srgbClr val="00B050"/>
                </a:solidFill>
              </a:rPr>
            </a:br>
            <a:r>
              <a:rPr lang="en-US" sz="8000" b="1" dirty="0">
                <a:solidFill>
                  <a:srgbClr val="00B050"/>
                </a:solidFill>
              </a:rPr>
              <a:t>FC:  Equity</a:t>
            </a:r>
          </a:p>
        </p:txBody>
      </p:sp>
      <p:pic>
        <p:nvPicPr>
          <p:cNvPr id="7" name="Content Placeholder 6">
            <a:extLst>
              <a:ext uri="{FF2B5EF4-FFF2-40B4-BE49-F238E27FC236}">
                <a16:creationId xmlns:a16="http://schemas.microsoft.com/office/drawing/2014/main" id="{CAF456F6-2F0A-9B19-BF71-C1ED63EFAF76}"/>
              </a:ext>
            </a:extLst>
          </p:cNvPr>
          <p:cNvPicPr>
            <a:picLocks noGrp="1" noChangeAspect="1"/>
          </p:cNvPicPr>
          <p:nvPr>
            <p:ph sz="half" idx="1"/>
          </p:nvPr>
        </p:nvPicPr>
        <p:blipFill>
          <a:blip r:embed="rId2"/>
          <a:stretch>
            <a:fillRect/>
          </a:stretch>
        </p:blipFill>
        <p:spPr>
          <a:xfrm>
            <a:off x="6327623" y="3086100"/>
            <a:ext cx="4032553" cy="4525963"/>
          </a:xfrm>
          <a:prstGeom prst="rect">
            <a:avLst/>
          </a:prstGeom>
        </p:spPr>
      </p:pic>
      <p:pic>
        <p:nvPicPr>
          <p:cNvPr id="4" name="Picture 3" descr="A triangle with text and images">
            <a:extLst>
              <a:ext uri="{FF2B5EF4-FFF2-40B4-BE49-F238E27FC236}">
                <a16:creationId xmlns:a16="http://schemas.microsoft.com/office/drawing/2014/main" id="{6100121A-EED2-5E4C-4CA7-F59EF18CE31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9392" y="265176"/>
            <a:ext cx="3569208" cy="2007209"/>
          </a:xfrm>
          <a:prstGeom prst="rect">
            <a:avLst/>
          </a:prstGeom>
        </p:spPr>
      </p:pic>
      <p:sp>
        <p:nvSpPr>
          <p:cNvPr id="8" name="TextBox 7">
            <a:extLst>
              <a:ext uri="{FF2B5EF4-FFF2-40B4-BE49-F238E27FC236}">
                <a16:creationId xmlns:a16="http://schemas.microsoft.com/office/drawing/2014/main" id="{82ED74CA-FFCB-A5B7-489E-C22C80E27F7C}"/>
              </a:ext>
            </a:extLst>
          </p:cNvPr>
          <p:cNvSpPr txBox="1"/>
          <p:nvPr/>
        </p:nvSpPr>
        <p:spPr>
          <a:xfrm>
            <a:off x="469392" y="2781301"/>
            <a:ext cx="5300024" cy="71711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00B050"/>
                </a:solidFill>
                <a:effectLst/>
                <a:uLnTx/>
                <a:uFillTx/>
                <a:latin typeface="Calibri"/>
                <a:ea typeface="+mn-ea"/>
                <a:cs typeface="+mn-cs"/>
              </a:rPr>
              <a:t>Organizational Competencies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Calibri"/>
                <a:ea typeface="+mn-ea"/>
                <a:cs typeface="+mn-cs"/>
              </a:rPr>
              <a:t>Analyses of recruitment and retention competitiveness in the N.C. economy; quantified N.C. labor force projections; and interactive tool to project costs and staffing needed to provide public health services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Calibri"/>
                <a:ea typeface="+mn-ea"/>
                <a:cs typeface="+mn-cs"/>
              </a:rPr>
              <a:t>Six-day Leadership Training for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Calibri"/>
                <a:ea typeface="+mn-ea"/>
                <a:cs typeface="+mn-cs"/>
              </a:rPr>
              <a:t>approximately 60 staff across the region’s seven LHDs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Calibri"/>
                <a:ea typeface="+mn-ea"/>
                <a:cs typeface="+mn-cs"/>
              </a:rPr>
              <a:t>Provided 150+ staff members with more than 50 conference, training, and certification opportunities to support LHD capacity-building across all foundational capabilities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TextBox 8">
            <a:extLst>
              <a:ext uri="{FF2B5EF4-FFF2-40B4-BE49-F238E27FC236}">
                <a16:creationId xmlns:a16="http://schemas.microsoft.com/office/drawing/2014/main" id="{686F1ACB-C25C-B657-FC7A-0E3E0599EDF6}"/>
              </a:ext>
            </a:extLst>
          </p:cNvPr>
          <p:cNvSpPr txBox="1"/>
          <p:nvPr/>
        </p:nvSpPr>
        <p:spPr>
          <a:xfrm>
            <a:off x="6754592" y="2741857"/>
            <a:ext cx="4778816" cy="717119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00B050"/>
                </a:solidFill>
                <a:effectLst/>
                <a:uLnTx/>
                <a:uFillTx/>
                <a:latin typeface="Calibri"/>
                <a:ea typeface="+mn-ea"/>
                <a:cs typeface="+mn-cs"/>
              </a:rPr>
              <a:t>Academic Health Department Partnerships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Calibri"/>
                <a:ea typeface="+mn-ea"/>
                <a:cs typeface="+mn-cs"/>
              </a:rPr>
              <a:t>Six fellows, six scholars and four interns were supported via new university partnerships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Calibri"/>
                <a:ea typeface="+mn-ea"/>
                <a:cs typeface="+mn-cs"/>
              </a:rPr>
              <a:t>Partnered on FC projects including communications (UNC Gillings), assessment and surveillance (NCCU) and communities of practice (Duke).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Calibri"/>
                <a:ea typeface="+mn-ea"/>
                <a:cs typeface="+mn-cs"/>
              </a:rPr>
              <a:t>Two campaigns launched to advertise and support the local public health workforce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Calibri"/>
                <a:ea typeface="+mn-ea"/>
                <a:cs typeface="+mn-cs"/>
              </a:rPr>
              <a:t>Two university pilots launched to continue public health research and implementation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TextBox 9">
            <a:extLst>
              <a:ext uri="{FF2B5EF4-FFF2-40B4-BE49-F238E27FC236}">
                <a16:creationId xmlns:a16="http://schemas.microsoft.com/office/drawing/2014/main" id="{20FEFE9D-91BC-70C2-BF42-3CFC3114A21F}"/>
              </a:ext>
            </a:extLst>
          </p:cNvPr>
          <p:cNvSpPr txBox="1"/>
          <p:nvPr/>
        </p:nvSpPr>
        <p:spPr>
          <a:xfrm>
            <a:off x="12261910" y="3086100"/>
            <a:ext cx="4778816" cy="560153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00B050"/>
                </a:solidFill>
                <a:effectLst/>
                <a:uLnTx/>
                <a:uFillTx/>
                <a:latin typeface="Calibri"/>
                <a:ea typeface="+mn-ea"/>
                <a:cs typeface="+mn-cs"/>
              </a:rPr>
              <a:t>Data Modernization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Calibri"/>
                <a:ea typeface="+mn-ea"/>
                <a:cs typeface="+mn-cs"/>
              </a:rPr>
              <a:t>Working across programs to modernize and automate data collection, reporting and visualization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Calibri"/>
                <a:ea typeface="+mn-ea"/>
                <a:cs typeface="+mn-cs"/>
              </a:rPr>
              <a:t>Developed a GIS-based decision-making tool created for use in determining LHD equity-assessment and surveillance, accountability performance, and policy development FCs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11409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a:extLst>
            <a:ext uri="{FF2B5EF4-FFF2-40B4-BE49-F238E27FC236}">
              <a16:creationId xmlns:a16="http://schemas.microsoft.com/office/drawing/2014/main" id="{7A9595A2-6627-933C-9429-73E39B33B35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3241E08-AE8A-3D9E-218E-D21C2574B02A}"/>
              </a:ext>
            </a:extLst>
          </p:cNvPr>
          <p:cNvSpPr>
            <a:spLocks noGrp="1"/>
          </p:cNvSpPr>
          <p:nvPr>
            <p:ph type="title"/>
          </p:nvPr>
        </p:nvSpPr>
        <p:spPr>
          <a:xfrm>
            <a:off x="-2464470" y="815719"/>
            <a:ext cx="8229600" cy="1143000"/>
          </a:xfrm>
        </p:spPr>
        <p:txBody>
          <a:bodyPr/>
          <a:lstStyle/>
          <a:p>
            <a:r>
              <a:rPr lang="en-US" dirty="0"/>
              <a:t>Region 8</a:t>
            </a:r>
          </a:p>
        </p:txBody>
      </p:sp>
      <p:pic>
        <p:nvPicPr>
          <p:cNvPr id="3" name="Picture 2">
            <a:extLst>
              <a:ext uri="{FF2B5EF4-FFF2-40B4-BE49-F238E27FC236}">
                <a16:creationId xmlns:a16="http://schemas.microsoft.com/office/drawing/2014/main" id="{72DF8D6E-8006-47D6-A11E-91B058A4ABE8}"/>
              </a:ext>
            </a:extLst>
          </p:cNvPr>
          <p:cNvPicPr>
            <a:picLocks noChangeAspect="1"/>
          </p:cNvPicPr>
          <p:nvPr/>
        </p:nvPicPr>
        <p:blipFill>
          <a:blip r:embed="rId2"/>
          <a:stretch>
            <a:fillRect/>
          </a:stretch>
        </p:blipFill>
        <p:spPr>
          <a:xfrm>
            <a:off x="9448800" y="581679"/>
            <a:ext cx="8121809" cy="3978341"/>
          </a:xfrm>
          <a:prstGeom prst="rect">
            <a:avLst/>
          </a:prstGeom>
        </p:spPr>
      </p:pic>
      <p:pic>
        <p:nvPicPr>
          <p:cNvPr id="4" name="Picture 3">
            <a:extLst>
              <a:ext uri="{FF2B5EF4-FFF2-40B4-BE49-F238E27FC236}">
                <a16:creationId xmlns:a16="http://schemas.microsoft.com/office/drawing/2014/main" id="{22008D0A-EE13-4A68-AFB9-EA0CACD7265F}"/>
              </a:ext>
            </a:extLst>
          </p:cNvPr>
          <p:cNvPicPr>
            <a:picLocks noChangeAspect="1"/>
          </p:cNvPicPr>
          <p:nvPr/>
        </p:nvPicPr>
        <p:blipFill>
          <a:blip r:embed="rId3"/>
          <a:stretch>
            <a:fillRect/>
          </a:stretch>
        </p:blipFill>
        <p:spPr>
          <a:xfrm>
            <a:off x="9448800" y="5143499"/>
            <a:ext cx="8121809" cy="3978341"/>
          </a:xfrm>
          <a:prstGeom prst="rect">
            <a:avLst/>
          </a:prstGeom>
        </p:spPr>
      </p:pic>
      <p:pic>
        <p:nvPicPr>
          <p:cNvPr id="5" name="Picture 4">
            <a:extLst>
              <a:ext uri="{FF2B5EF4-FFF2-40B4-BE49-F238E27FC236}">
                <a16:creationId xmlns:a16="http://schemas.microsoft.com/office/drawing/2014/main" id="{B1665DEA-0178-41BE-A813-ACA72ED24885}"/>
              </a:ext>
            </a:extLst>
          </p:cNvPr>
          <p:cNvPicPr>
            <a:picLocks noChangeAspect="1"/>
          </p:cNvPicPr>
          <p:nvPr/>
        </p:nvPicPr>
        <p:blipFill>
          <a:blip r:embed="rId4"/>
          <a:stretch>
            <a:fillRect/>
          </a:stretch>
        </p:blipFill>
        <p:spPr>
          <a:xfrm>
            <a:off x="3276600" y="581679"/>
            <a:ext cx="5347100" cy="1935688"/>
          </a:xfrm>
          <a:prstGeom prst="rect">
            <a:avLst/>
          </a:prstGeom>
        </p:spPr>
      </p:pic>
      <p:sp>
        <p:nvSpPr>
          <p:cNvPr id="6" name="TextBox 5">
            <a:extLst>
              <a:ext uri="{FF2B5EF4-FFF2-40B4-BE49-F238E27FC236}">
                <a16:creationId xmlns:a16="http://schemas.microsoft.com/office/drawing/2014/main" id="{A6284E1F-AC0E-4D69-8E28-996FFB08C99C}"/>
              </a:ext>
            </a:extLst>
          </p:cNvPr>
          <p:cNvSpPr txBox="1"/>
          <p:nvPr/>
        </p:nvSpPr>
        <p:spPr>
          <a:xfrm>
            <a:off x="1022731" y="2192759"/>
            <a:ext cx="7924801" cy="63709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5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a:ln>
                  <a:noFill/>
                </a:ln>
                <a:solidFill>
                  <a:prstClr val="black"/>
                </a:solidFill>
                <a:effectLst/>
                <a:uLnTx/>
                <a:uFillTx/>
                <a:latin typeface="Calibri"/>
                <a:ea typeface="+mn-ea"/>
                <a:cs typeface="+mn-cs"/>
              </a:rPr>
              <a:t>Workforce Development</a:t>
            </a:r>
          </a:p>
          <a:p>
            <a:pPr marL="685800" marR="0" lvl="0" indent="-685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800" b="0" i="0" u="none" strike="noStrike" kern="1200" cap="none" spc="0" normalizeH="0" baseline="0" noProof="0" dirty="0">
                <a:ln>
                  <a:noFill/>
                </a:ln>
                <a:solidFill>
                  <a:prstClr val="black"/>
                </a:solidFill>
                <a:effectLst/>
                <a:uLnTx/>
                <a:uFillTx/>
                <a:latin typeface="Calibri"/>
                <a:ea typeface="+mn-ea"/>
                <a:cs typeface="+mn-cs"/>
              </a:rPr>
              <a:t>Promoting Public Health Careers &amp; Services </a:t>
            </a:r>
          </a:p>
          <a:p>
            <a:pPr marL="685800" marR="0" lvl="0" indent="-6858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800" b="0" i="0" u="none" strike="noStrike" kern="1200" cap="none" spc="0" normalizeH="0" baseline="0" noProof="0" dirty="0">
                <a:ln>
                  <a:noFill/>
                </a:ln>
                <a:solidFill>
                  <a:prstClr val="black"/>
                </a:solidFill>
                <a:effectLst/>
                <a:uLnTx/>
                <a:uFillTx/>
                <a:latin typeface="Calibri"/>
                <a:ea typeface="+mn-ea"/>
                <a:cs typeface="+mn-cs"/>
              </a:rPr>
              <a:t>Quality Improvement related to Public Health Services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a:ln>
                  <a:noFill/>
                </a:ln>
                <a:solidFill>
                  <a:prstClr val="black"/>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5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8" name="TextBox 7">
            <a:extLst>
              <a:ext uri="{FF2B5EF4-FFF2-40B4-BE49-F238E27FC236}">
                <a16:creationId xmlns:a16="http://schemas.microsoft.com/office/drawing/2014/main" id="{A35D9630-EDF2-4FAF-BEBB-F9CE42C3E485}"/>
              </a:ext>
            </a:extLst>
          </p:cNvPr>
          <p:cNvSpPr txBox="1"/>
          <p:nvPr/>
        </p:nvSpPr>
        <p:spPr>
          <a:xfrm>
            <a:off x="1031952" y="6105630"/>
            <a:ext cx="7830109" cy="36009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a:ln>
                  <a:noFill/>
                </a:ln>
                <a:solidFill>
                  <a:prstClr val="black"/>
                </a:solidFill>
                <a:effectLst/>
                <a:uLnTx/>
                <a:uFillTx/>
                <a:latin typeface="Calibri"/>
                <a:ea typeface="+mn-ea"/>
                <a:cs typeface="+mn-cs"/>
              </a:rPr>
              <a:t>CMARC &amp; CMHRP</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800" b="0" i="0" u="none" strike="noStrike" kern="1200" cap="none" spc="0" normalizeH="0" baseline="0" noProof="0" dirty="0">
                <a:ln>
                  <a:noFill/>
                </a:ln>
                <a:solidFill>
                  <a:prstClr val="black"/>
                </a:solidFill>
                <a:effectLst/>
                <a:uLnTx/>
                <a:uFillTx/>
                <a:latin typeface="Calibri"/>
                <a:ea typeface="+mn-ea"/>
                <a:cs typeface="+mn-cs"/>
              </a:rPr>
              <a:t>Collaborations to support regional CM services </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800" b="0" i="0" u="none" strike="noStrike" kern="1200" cap="none" spc="0" normalizeH="0" baseline="0" noProof="0" dirty="0">
                <a:ln>
                  <a:noFill/>
                </a:ln>
                <a:solidFill>
                  <a:prstClr val="black"/>
                </a:solidFill>
                <a:effectLst/>
                <a:uLnTx/>
                <a:uFillTx/>
                <a:latin typeface="Calibri"/>
                <a:ea typeface="+mn-ea"/>
                <a:cs typeface="+mn-cs"/>
              </a:rPr>
              <a:t>Participation in the Care Management Demonstration Project </a:t>
            </a:r>
          </a:p>
        </p:txBody>
      </p:sp>
      <p:sp>
        <p:nvSpPr>
          <p:cNvPr id="7" name="TextBox 6">
            <a:extLst>
              <a:ext uri="{FF2B5EF4-FFF2-40B4-BE49-F238E27FC236}">
                <a16:creationId xmlns:a16="http://schemas.microsoft.com/office/drawing/2014/main" id="{B559D633-6F0D-85BE-C6F1-18C905105187}"/>
              </a:ext>
            </a:extLst>
          </p:cNvPr>
          <p:cNvSpPr txBox="1"/>
          <p:nvPr/>
        </p:nvSpPr>
        <p:spPr>
          <a:xfrm>
            <a:off x="9448800" y="9471281"/>
            <a:ext cx="8121808" cy="553998"/>
          </a:xfrm>
          <a:prstGeom prst="rect">
            <a:avLst/>
          </a:prstGeom>
          <a:noFill/>
        </p:spPr>
        <p:txBody>
          <a:bodyPr wrap="square" rtlCol="0">
            <a:spAutoFit/>
          </a:bodyPr>
          <a:lstStyle/>
          <a:p>
            <a:r>
              <a:rPr lang="en-US" sz="3000" dirty="0"/>
              <a:t>FC:  Accountability &amp; Performance Management</a:t>
            </a:r>
          </a:p>
        </p:txBody>
      </p:sp>
    </p:spTree>
    <p:extLst>
      <p:ext uri="{BB962C8B-B14F-4D97-AF65-F5344CB8AC3E}">
        <p14:creationId xmlns:p14="http://schemas.microsoft.com/office/powerpoint/2010/main" val="32137713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C8F91C9-AF7A-88B9-0311-645DC5547CB9}"/>
            </a:ext>
          </a:extLst>
        </p:cNvPr>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0B13E386-1F3D-A24E-8C0D-F00DAB6062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8288000"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Arc 15">
            <a:extLst>
              <a:ext uri="{FF2B5EF4-FFF2-40B4-BE49-F238E27FC236}">
                <a16:creationId xmlns:a16="http://schemas.microsoft.com/office/drawing/2014/main" id="{6DDCC86F-ADDC-480D-FB99-F49DD6F144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12947023" y="735740"/>
            <a:ext cx="4481849" cy="448184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0329EEDE-EE5C-718B-AA28-DDB02849F2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8229600"/>
            <a:ext cx="4009295" cy="20574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9" name="Picture 8" descr="A white circle with blue and orange text&#10;&#10;AI-generated content may be incorrect.">
            <a:extLst>
              <a:ext uri="{FF2B5EF4-FFF2-40B4-BE49-F238E27FC236}">
                <a16:creationId xmlns:a16="http://schemas.microsoft.com/office/drawing/2014/main" id="{87DB4F8F-16B6-E1CD-5C97-4BCAA57F06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8828" y="219506"/>
            <a:ext cx="2903150" cy="2903150"/>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p:spPr>
      </p:pic>
      <p:pic>
        <p:nvPicPr>
          <p:cNvPr id="17" name="Picture 16">
            <a:extLst>
              <a:ext uri="{FF2B5EF4-FFF2-40B4-BE49-F238E27FC236}">
                <a16:creationId xmlns:a16="http://schemas.microsoft.com/office/drawing/2014/main" id="{FC506741-02CC-4AA2-7699-3DEAEDEFE165}"/>
              </a:ext>
            </a:extLst>
          </p:cNvPr>
          <p:cNvPicPr>
            <a:picLocks noChangeAspect="1"/>
          </p:cNvPicPr>
          <p:nvPr/>
        </p:nvPicPr>
        <p:blipFill>
          <a:blip r:embed="rId4"/>
          <a:stretch>
            <a:fillRect/>
          </a:stretch>
        </p:blipFill>
        <p:spPr>
          <a:xfrm>
            <a:off x="9819706" y="8827852"/>
            <a:ext cx="8307443" cy="1337156"/>
          </a:xfrm>
          <a:prstGeom prst="rect">
            <a:avLst/>
          </a:prstGeom>
        </p:spPr>
      </p:pic>
      <p:sp>
        <p:nvSpPr>
          <p:cNvPr id="3" name="TextBox 2">
            <a:extLst>
              <a:ext uri="{FF2B5EF4-FFF2-40B4-BE49-F238E27FC236}">
                <a16:creationId xmlns:a16="http://schemas.microsoft.com/office/drawing/2014/main" id="{0F964937-3A0B-7310-FC7E-EC3829D70D03}"/>
              </a:ext>
            </a:extLst>
          </p:cNvPr>
          <p:cNvSpPr txBox="1"/>
          <p:nvPr/>
        </p:nvSpPr>
        <p:spPr>
          <a:xfrm>
            <a:off x="3484326" y="717922"/>
            <a:ext cx="11319348" cy="2031325"/>
          </a:xfrm>
          <a:prstGeom prst="rect">
            <a:avLst/>
          </a:prstGeom>
          <a:noFill/>
        </p:spPr>
        <p:txBody>
          <a:bodyPr wrap="square">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a:ln>
                  <a:noFill/>
                </a:ln>
                <a:solidFill>
                  <a:srgbClr val="0E2841">
                    <a:lumMod val="75000"/>
                    <a:lumOff val="25000"/>
                  </a:srgbClr>
                </a:solidFill>
                <a:effectLst/>
                <a:uLnTx/>
                <a:uFillTx/>
                <a:latin typeface="Bierstadt Display" panose="020B0004020202020204" pitchFamily="34" charset="0"/>
                <a:ea typeface="+mn-ea"/>
                <a:cs typeface="+mn-cs"/>
              </a:rPr>
              <a:t>Careers </a:t>
            </a:r>
            <a:r>
              <a:rPr kumimoji="0" lang="en-US" sz="4200" b="1" i="0" u="none" strike="noStrike" kern="1200" cap="none" spc="0" normalizeH="0" baseline="0" noProof="0" dirty="0">
                <a:ln>
                  <a:noFill/>
                </a:ln>
                <a:solidFill>
                  <a:srgbClr val="E97132"/>
                </a:solidFill>
                <a:effectLst/>
                <a:uLnTx/>
                <a:uFillTx/>
                <a:latin typeface="Bierstadt Display" panose="020B0004020202020204" pitchFamily="34" charset="0"/>
                <a:ea typeface="+mn-ea"/>
                <a:cs typeface="+mn-cs"/>
              </a:rPr>
              <a:t>2</a:t>
            </a:r>
            <a:r>
              <a:rPr kumimoji="0" lang="en-US" sz="4200" b="1" i="0" u="none" strike="noStrike" kern="1200" cap="none" spc="0" normalizeH="0" baseline="0" noProof="0" dirty="0">
                <a:ln>
                  <a:noFill/>
                </a:ln>
                <a:solidFill>
                  <a:srgbClr val="0E2841">
                    <a:lumMod val="75000"/>
                    <a:lumOff val="25000"/>
                  </a:srgbClr>
                </a:solidFill>
                <a:effectLst/>
                <a:uLnTx/>
                <a:uFillTx/>
                <a:latin typeface="Bierstadt Display" panose="020B0004020202020204" pitchFamily="34" charset="0"/>
                <a:ea typeface="+mn-ea"/>
                <a:cs typeface="+mn-cs"/>
              </a:rPr>
              <a:t> Make a Difference: </a:t>
            </a: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prstClr val="black"/>
                </a:solidFill>
                <a:effectLst/>
                <a:uLnTx/>
                <a:uFillTx/>
                <a:latin typeface="Bierstadt Display" panose="020B0004020202020204" pitchFamily="34" charset="0"/>
                <a:ea typeface="+mn-ea"/>
                <a:cs typeface="+mn-cs"/>
              </a:rPr>
              <a:t>Inspiring the Next Generation of Public Health Professionals</a:t>
            </a:r>
            <a:endParaRPr kumimoji="0" lang="en-US" sz="3000" b="0" i="0" u="none" strike="noStrike" kern="1200" cap="none" spc="0" normalizeH="0" baseline="0" noProof="0" dirty="0">
              <a:ln>
                <a:noFill/>
              </a:ln>
              <a:solidFill>
                <a:prstClr val="black"/>
              </a:solidFill>
              <a:effectLst/>
              <a:uLnTx/>
              <a:uFillTx/>
              <a:latin typeface="Bierstadt Display" panose="020B0004020202020204" pitchFamily="34" charset="0"/>
              <a:ea typeface="+mn-ea"/>
              <a:cs typeface="+mn-cs"/>
            </a:endParaRPr>
          </a:p>
        </p:txBody>
      </p:sp>
      <p:sp>
        <p:nvSpPr>
          <p:cNvPr id="6" name="TextBox 5">
            <a:extLst>
              <a:ext uri="{FF2B5EF4-FFF2-40B4-BE49-F238E27FC236}">
                <a16:creationId xmlns:a16="http://schemas.microsoft.com/office/drawing/2014/main" id="{A238A594-8C1C-0132-45B7-67CE519A69DC}"/>
              </a:ext>
            </a:extLst>
          </p:cNvPr>
          <p:cNvSpPr txBox="1"/>
          <p:nvPr/>
        </p:nvSpPr>
        <p:spPr>
          <a:xfrm>
            <a:off x="748827" y="3342161"/>
            <a:ext cx="8159094" cy="5563061"/>
          </a:xfrm>
          <a:prstGeom prst="rect">
            <a:avLst/>
          </a:prstGeom>
          <a:noFill/>
        </p:spPr>
        <p:txBody>
          <a:bodyPr wrap="square">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2250" b="1" i="0" u="sng" strike="noStrike" kern="1200" cap="none" spc="0" normalizeH="0" baseline="0" noProof="0" dirty="0">
                <a:ln>
                  <a:noFill/>
                </a:ln>
                <a:solidFill>
                  <a:srgbClr val="0E2841">
                    <a:lumMod val="75000"/>
                    <a:lumOff val="25000"/>
                  </a:srgbClr>
                </a:solidFill>
                <a:effectLst/>
                <a:uLnTx/>
                <a:uFillTx/>
                <a:latin typeface="Bierstadt Display" panose="020B0004020202020204" pitchFamily="34" charset="0"/>
                <a:ea typeface="+mn-ea"/>
                <a:cs typeface="+mn-cs"/>
              </a:rPr>
              <a:t>Region 9 &amp; 10 Collaboration</a:t>
            </a:r>
          </a:p>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250" b="0" i="0" u="none" strike="noStrike" kern="1200" cap="none" spc="0" normalizeH="0" baseline="0" noProof="0" dirty="0">
              <a:ln>
                <a:noFill/>
              </a:ln>
              <a:solidFill>
                <a:prstClr val="black"/>
              </a:solidFill>
              <a:effectLst/>
              <a:uLnTx/>
              <a:uFillTx/>
              <a:latin typeface="Bierstadt Display" panose="020B0004020202020204" pitchFamily="34" charset="0"/>
              <a:ea typeface="+mn-ea"/>
              <a:cs typeface="+mn-cs"/>
            </a:endParaRPr>
          </a:p>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Bierstadt Display" panose="020B0004020202020204" pitchFamily="34" charset="0"/>
                <a:ea typeface="+mn-ea"/>
                <a:cs typeface="+mn-cs"/>
              </a:rPr>
              <a:t>• Jointly launched </a:t>
            </a:r>
            <a:r>
              <a:rPr kumimoji="0" lang="en-US" sz="2100" b="1" i="0" u="none" strike="noStrike" kern="1200" cap="none" spc="0" normalizeH="0" baseline="0" noProof="0" dirty="0">
                <a:ln>
                  <a:noFill/>
                </a:ln>
                <a:solidFill>
                  <a:prstClr val="black"/>
                </a:solidFill>
                <a:effectLst/>
                <a:uLnTx/>
                <a:uFillTx/>
                <a:latin typeface="Bierstadt Display" panose="020B0004020202020204" pitchFamily="34" charset="0"/>
                <a:ea typeface="+mn-ea"/>
                <a:cs typeface="+mn-cs"/>
              </a:rPr>
              <a:t>Careers 2 Make a Difference</a:t>
            </a:r>
            <a:r>
              <a:rPr kumimoji="0" lang="en-US" sz="2100" b="0" i="0" u="none" strike="noStrike" kern="1200" cap="none" spc="0" normalizeH="0" baseline="0" noProof="0" dirty="0">
                <a:ln>
                  <a:noFill/>
                </a:ln>
                <a:solidFill>
                  <a:prstClr val="black"/>
                </a:solidFill>
                <a:effectLst/>
                <a:uLnTx/>
                <a:uFillTx/>
                <a:latin typeface="Bierstadt Display" panose="020B0004020202020204" pitchFamily="34" charset="0"/>
                <a:ea typeface="+mn-ea"/>
                <a:cs typeface="+mn-cs"/>
              </a:rPr>
              <a:t>, a public health career awareness campaign for high schoolers, college students, and young adults.</a:t>
            </a:r>
            <a:br>
              <a:rPr kumimoji="0" lang="en-US" sz="2100" b="0" i="0" u="none" strike="noStrike" kern="1200" cap="none" spc="0" normalizeH="0" baseline="0" noProof="0" dirty="0">
                <a:ln>
                  <a:noFill/>
                </a:ln>
                <a:solidFill>
                  <a:prstClr val="black"/>
                </a:solidFill>
                <a:effectLst/>
                <a:uLnTx/>
                <a:uFillTx/>
                <a:latin typeface="Bierstadt Display" panose="020B0004020202020204" pitchFamily="34" charset="0"/>
                <a:ea typeface="+mn-ea"/>
                <a:cs typeface="+mn-cs"/>
              </a:rPr>
            </a:br>
            <a:r>
              <a:rPr kumimoji="0" lang="en-US" sz="2100" b="0" i="0" u="none" strike="noStrike" kern="1200" cap="none" spc="0" normalizeH="0" baseline="0" noProof="0" dirty="0">
                <a:ln>
                  <a:noFill/>
                </a:ln>
                <a:solidFill>
                  <a:prstClr val="black"/>
                </a:solidFill>
                <a:effectLst/>
                <a:uLnTx/>
                <a:uFillTx/>
                <a:latin typeface="Bierstadt Display" panose="020B0004020202020204" pitchFamily="34" charset="0"/>
                <a:ea typeface="+mn-ea"/>
                <a:cs typeface="+mn-cs"/>
              </a:rPr>
              <a:t>• Funded through the </a:t>
            </a:r>
            <a:r>
              <a:rPr kumimoji="0" lang="en-US" sz="2100" b="1" i="0" u="none" strike="noStrike" kern="1200" cap="none" spc="0" normalizeH="0" baseline="0" noProof="0" dirty="0">
                <a:ln>
                  <a:noFill/>
                </a:ln>
                <a:solidFill>
                  <a:prstClr val="black"/>
                </a:solidFill>
                <a:effectLst/>
                <a:uLnTx/>
                <a:uFillTx/>
                <a:latin typeface="Bierstadt Display" panose="020B0004020202020204" pitchFamily="34" charset="0"/>
                <a:ea typeface="+mn-ea"/>
                <a:cs typeface="+mn-cs"/>
              </a:rPr>
              <a:t>American Rescue Plan Act (ARPA)</a:t>
            </a:r>
            <a:r>
              <a:rPr kumimoji="0" lang="en-US" sz="2100" b="0" i="0" u="none" strike="noStrike" kern="1200" cap="none" spc="0" normalizeH="0" baseline="0" noProof="0" dirty="0">
                <a:ln>
                  <a:noFill/>
                </a:ln>
                <a:solidFill>
                  <a:prstClr val="black"/>
                </a:solidFill>
                <a:effectLst/>
                <a:uLnTx/>
                <a:uFillTx/>
                <a:latin typeface="Bierstadt Display" panose="020B0004020202020204" pitchFamily="34" charset="0"/>
                <a:ea typeface="+mn-ea"/>
                <a:cs typeface="+mn-cs"/>
              </a:rPr>
              <a:t> in partnership with local health departments and NENCPPH.</a:t>
            </a:r>
          </a:p>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Bierstadt Display" panose="020B0004020202020204" pitchFamily="34" charset="0"/>
              <a:ea typeface="+mn-ea"/>
              <a:cs typeface="+mn-cs"/>
            </a:endParaRPr>
          </a:p>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2250" b="1" i="0" u="sng" strike="noStrike" kern="1200" cap="none" spc="0" normalizeH="0" baseline="0" noProof="0" dirty="0">
                <a:ln>
                  <a:noFill/>
                </a:ln>
                <a:solidFill>
                  <a:srgbClr val="0E2841">
                    <a:lumMod val="75000"/>
                    <a:lumOff val="25000"/>
                  </a:srgbClr>
                </a:solidFill>
                <a:effectLst/>
                <a:uLnTx/>
                <a:uFillTx/>
                <a:latin typeface="Bierstadt Display" panose="020B0004020202020204" pitchFamily="34" charset="0"/>
                <a:ea typeface="+mn-ea"/>
                <a:cs typeface="+mn-cs"/>
              </a:rPr>
              <a:t>What the Campaign Offers</a:t>
            </a:r>
            <a:br>
              <a:rPr kumimoji="0" lang="en-US" sz="2250" b="0" i="0" u="none" strike="noStrike" kern="1200" cap="none" spc="0" normalizeH="0" baseline="0" noProof="0" dirty="0">
                <a:ln>
                  <a:noFill/>
                </a:ln>
                <a:solidFill>
                  <a:prstClr val="black"/>
                </a:solidFill>
                <a:effectLst/>
                <a:uLnTx/>
                <a:uFillTx/>
                <a:latin typeface="Bierstadt Display" panose="020B0004020202020204" pitchFamily="34" charset="0"/>
                <a:ea typeface="+mn-ea"/>
                <a:cs typeface="+mn-cs"/>
              </a:rPr>
            </a:br>
            <a:r>
              <a:rPr kumimoji="0" lang="en-US" sz="2100" b="0" i="0" u="none" strike="noStrike" kern="1200" cap="none" spc="0" normalizeH="0" baseline="0" noProof="0" dirty="0">
                <a:ln>
                  <a:noFill/>
                </a:ln>
                <a:solidFill>
                  <a:prstClr val="black"/>
                </a:solidFill>
                <a:effectLst/>
                <a:uLnTx/>
                <a:uFillTx/>
                <a:latin typeface="Bierstadt Display" panose="020B0004020202020204" pitchFamily="34" charset="0"/>
                <a:ea typeface="+mn-ea"/>
                <a:cs typeface="+mn-cs"/>
              </a:rPr>
              <a:t>• Introduces </a:t>
            </a:r>
            <a:r>
              <a:rPr kumimoji="0" lang="en-US" sz="2100" b="0" i="1" u="none" strike="noStrike" kern="1200" cap="none" spc="0" normalizeH="0" baseline="0" noProof="0" dirty="0">
                <a:ln>
                  <a:noFill/>
                </a:ln>
                <a:solidFill>
                  <a:prstClr val="black"/>
                </a:solidFill>
                <a:effectLst/>
                <a:uLnTx/>
                <a:uFillTx/>
                <a:latin typeface="Bierstadt Display" panose="020B0004020202020204" pitchFamily="34" charset="0"/>
                <a:ea typeface="+mn-ea"/>
                <a:cs typeface="+mn-cs"/>
              </a:rPr>
              <a:t>what Public Health is</a:t>
            </a:r>
            <a:r>
              <a:rPr kumimoji="0" lang="en-US" sz="2100" b="0" i="0" u="none" strike="noStrike" kern="1200" cap="none" spc="0" normalizeH="0" baseline="0" noProof="0" dirty="0">
                <a:ln>
                  <a:noFill/>
                </a:ln>
                <a:solidFill>
                  <a:prstClr val="black"/>
                </a:solidFill>
                <a:effectLst/>
                <a:uLnTx/>
                <a:uFillTx/>
                <a:latin typeface="Bierstadt Display" panose="020B0004020202020204" pitchFamily="34" charset="0"/>
                <a:ea typeface="+mn-ea"/>
                <a:cs typeface="+mn-cs"/>
              </a:rPr>
              <a:t>, </a:t>
            </a:r>
            <a:r>
              <a:rPr kumimoji="0" lang="en-US" sz="2100" b="0" i="1" u="none" strike="noStrike" kern="1200" cap="none" spc="0" normalizeH="0" baseline="0" noProof="0" dirty="0">
                <a:ln>
                  <a:noFill/>
                </a:ln>
                <a:solidFill>
                  <a:prstClr val="black"/>
                </a:solidFill>
                <a:effectLst/>
                <a:uLnTx/>
                <a:uFillTx/>
                <a:latin typeface="Bierstadt Display" panose="020B0004020202020204" pitchFamily="34" charset="0"/>
                <a:ea typeface="+mn-ea"/>
                <a:cs typeface="+mn-cs"/>
              </a:rPr>
              <a:t>why it matters</a:t>
            </a:r>
            <a:r>
              <a:rPr kumimoji="0" lang="en-US" sz="2100" b="0" i="0" u="none" strike="noStrike" kern="1200" cap="none" spc="0" normalizeH="0" baseline="0" noProof="0" dirty="0">
                <a:ln>
                  <a:noFill/>
                </a:ln>
                <a:solidFill>
                  <a:prstClr val="black"/>
                </a:solidFill>
                <a:effectLst/>
                <a:uLnTx/>
                <a:uFillTx/>
                <a:latin typeface="Bierstadt Display" panose="020B0004020202020204" pitchFamily="34" charset="0"/>
                <a:ea typeface="+mn-ea"/>
                <a:cs typeface="+mn-cs"/>
              </a:rPr>
              <a:t>, and the </a:t>
            </a:r>
            <a:r>
              <a:rPr kumimoji="0" lang="en-US" sz="2100" b="0" i="1" u="none" strike="noStrike" kern="1200" cap="none" spc="0" normalizeH="0" baseline="0" noProof="0" dirty="0">
                <a:ln>
                  <a:noFill/>
                </a:ln>
                <a:solidFill>
                  <a:prstClr val="black"/>
                </a:solidFill>
                <a:effectLst/>
                <a:uLnTx/>
                <a:uFillTx/>
                <a:latin typeface="Bierstadt Display" panose="020B0004020202020204" pitchFamily="34" charset="0"/>
                <a:ea typeface="+mn-ea"/>
                <a:cs typeface="+mn-cs"/>
              </a:rPr>
              <a:t>wide range of career paths close to home</a:t>
            </a:r>
            <a:r>
              <a:rPr kumimoji="0" lang="en-US" sz="2100" b="0" i="0" u="none" strike="noStrike" kern="1200" cap="none" spc="0" normalizeH="0" baseline="0" noProof="0" dirty="0">
                <a:ln>
                  <a:noFill/>
                </a:ln>
                <a:solidFill>
                  <a:prstClr val="black"/>
                </a:solidFill>
                <a:effectLst/>
                <a:uLnTx/>
                <a:uFillTx/>
                <a:latin typeface="Bierstadt Display" panose="020B0004020202020204" pitchFamily="34" charset="0"/>
                <a:ea typeface="+mn-ea"/>
                <a:cs typeface="+mn-cs"/>
              </a:rPr>
              <a:t>.</a:t>
            </a:r>
            <a:br>
              <a:rPr kumimoji="0" lang="en-US" sz="2100" b="0" i="0" u="none" strike="noStrike" kern="1200" cap="none" spc="0" normalizeH="0" baseline="0" noProof="0" dirty="0">
                <a:ln>
                  <a:noFill/>
                </a:ln>
                <a:solidFill>
                  <a:prstClr val="black"/>
                </a:solidFill>
                <a:effectLst/>
                <a:uLnTx/>
                <a:uFillTx/>
                <a:latin typeface="Bierstadt Display" panose="020B0004020202020204" pitchFamily="34" charset="0"/>
                <a:ea typeface="+mn-ea"/>
                <a:cs typeface="+mn-cs"/>
              </a:rPr>
            </a:br>
            <a:r>
              <a:rPr kumimoji="0" lang="en-US" sz="2100" b="0" i="0" u="none" strike="noStrike" kern="1200" cap="none" spc="0" normalizeH="0" baseline="0" noProof="0" dirty="0">
                <a:ln>
                  <a:noFill/>
                </a:ln>
                <a:solidFill>
                  <a:prstClr val="black"/>
                </a:solidFill>
                <a:effectLst/>
                <a:uLnTx/>
                <a:uFillTx/>
                <a:latin typeface="Bierstadt Display" panose="020B0004020202020204" pitchFamily="34" charset="0"/>
                <a:ea typeface="+mn-ea"/>
                <a:cs typeface="+mn-cs"/>
              </a:rPr>
              <a:t>• Highlights internship opportunities through county health department contacts.</a:t>
            </a:r>
            <a:br>
              <a:rPr kumimoji="0" lang="en-US" sz="2100" b="0" i="0" u="none" strike="noStrike" kern="1200" cap="none" spc="0" normalizeH="0" baseline="0" noProof="0" dirty="0">
                <a:ln>
                  <a:noFill/>
                </a:ln>
                <a:solidFill>
                  <a:prstClr val="black"/>
                </a:solidFill>
                <a:effectLst/>
                <a:uLnTx/>
                <a:uFillTx/>
                <a:latin typeface="Bierstadt Display" panose="020B0004020202020204" pitchFamily="34" charset="0"/>
                <a:ea typeface="+mn-ea"/>
                <a:cs typeface="+mn-cs"/>
              </a:rPr>
            </a:br>
            <a:r>
              <a:rPr kumimoji="0" lang="en-US" sz="2100" b="0" i="0" u="none" strike="noStrike" kern="1200" cap="none" spc="0" normalizeH="0" baseline="0" noProof="0" dirty="0">
                <a:ln>
                  <a:noFill/>
                </a:ln>
                <a:solidFill>
                  <a:prstClr val="black"/>
                </a:solidFill>
                <a:effectLst/>
                <a:uLnTx/>
                <a:uFillTx/>
                <a:latin typeface="Bierstadt Display" panose="020B0004020202020204" pitchFamily="34" charset="0"/>
                <a:ea typeface="+mn-ea"/>
                <a:cs typeface="+mn-cs"/>
              </a:rPr>
              <a:t>• Features real public health workers sharing their stories and career journeys.</a:t>
            </a:r>
          </a:p>
          <a:p>
            <a:pPr marL="0" marR="0" lvl="0" indent="0" algn="l" defTabSz="1371600" rtl="0" eaLnBrk="1" fontAlgn="auto" latinLnBrk="0" hangingPunct="1">
              <a:lnSpc>
                <a:spcPct val="100000"/>
              </a:lnSpc>
              <a:spcBef>
                <a:spcPts val="0"/>
              </a:spcBef>
              <a:spcAft>
                <a:spcPts val="0"/>
              </a:spcAft>
              <a:buClrTx/>
              <a:buSzTx/>
              <a:buFontTx/>
              <a:buNone/>
              <a:tabLst/>
              <a:defRPr/>
            </a:pPr>
            <a:br>
              <a:rPr kumimoji="0" lang="en-US" sz="2250" b="0" i="0" u="none" strike="noStrike" kern="1200" cap="none" spc="0" normalizeH="0" baseline="0" noProof="0" dirty="0">
                <a:ln>
                  <a:noFill/>
                </a:ln>
                <a:solidFill>
                  <a:prstClr val="black"/>
                </a:solidFill>
                <a:effectLst/>
                <a:uLnTx/>
                <a:uFillTx/>
                <a:latin typeface="Aptos" panose="02110004020202020204"/>
                <a:ea typeface="+mn-ea"/>
                <a:cs typeface="+mn-cs"/>
              </a:rPr>
            </a:br>
            <a:endParaRPr kumimoji="0" lang="en-US" sz="225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8" name="TextBox 7">
            <a:extLst>
              <a:ext uri="{FF2B5EF4-FFF2-40B4-BE49-F238E27FC236}">
                <a16:creationId xmlns:a16="http://schemas.microsoft.com/office/drawing/2014/main" id="{405E9FF4-99F8-F9AC-431B-38B76EDA2108}"/>
              </a:ext>
            </a:extLst>
          </p:cNvPr>
          <p:cNvSpPr txBox="1"/>
          <p:nvPr/>
        </p:nvSpPr>
        <p:spPr>
          <a:xfrm>
            <a:off x="9656748" y="3342161"/>
            <a:ext cx="7777293" cy="5239896"/>
          </a:xfrm>
          <a:prstGeom prst="rect">
            <a:avLst/>
          </a:prstGeom>
          <a:noFill/>
        </p:spPr>
        <p:txBody>
          <a:bodyPr wrap="square">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Bierstadt Display" panose="020B0004020202020204" pitchFamily="34" charset="0"/>
                <a:ea typeface="+mn-ea"/>
                <a:cs typeface="+mn-cs"/>
              </a:rPr>
              <a:t>• Showcased on CBS17’s </a:t>
            </a:r>
            <a:r>
              <a:rPr kumimoji="0" lang="en-US" sz="2100" b="1" i="0" u="none" strike="noStrike" kern="1200" cap="none" spc="0" normalizeH="0" baseline="0" noProof="0" dirty="0">
                <a:ln>
                  <a:noFill/>
                </a:ln>
                <a:solidFill>
                  <a:prstClr val="black"/>
                </a:solidFill>
                <a:effectLst/>
                <a:uLnTx/>
                <a:uFillTx/>
                <a:latin typeface="Bierstadt Display" panose="020B0004020202020204" pitchFamily="34" charset="0"/>
                <a:ea typeface="+mn-ea"/>
                <a:cs typeface="+mn-cs"/>
              </a:rPr>
              <a:t>My Carolina Show</a:t>
            </a:r>
            <a:r>
              <a:rPr kumimoji="0" lang="en-US" sz="2100" b="0" i="0" u="none" strike="noStrike" kern="1200" cap="none" spc="0" normalizeH="0" baseline="0" noProof="0" dirty="0">
                <a:ln>
                  <a:noFill/>
                </a:ln>
                <a:solidFill>
                  <a:prstClr val="black"/>
                </a:solidFill>
                <a:effectLst/>
                <a:uLnTx/>
                <a:uFillTx/>
                <a:latin typeface="Bierstadt Display" panose="020B0004020202020204" pitchFamily="34" charset="0"/>
                <a:ea typeface="+mn-ea"/>
                <a:cs typeface="+mn-cs"/>
              </a:rPr>
              <a:t>, with leaders from Beaufort &amp; Lenoir counties.</a:t>
            </a:r>
          </a:p>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Bierstadt Display" panose="020B0004020202020204" pitchFamily="34" charset="0"/>
              <a:ea typeface="+mn-ea"/>
              <a:cs typeface="+mn-cs"/>
            </a:endParaRPr>
          </a:p>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2250" b="1" i="0" u="sng" strike="noStrike" kern="1200" cap="none" spc="0" normalizeH="0" baseline="0" noProof="0" dirty="0">
                <a:ln>
                  <a:noFill/>
                </a:ln>
                <a:solidFill>
                  <a:srgbClr val="0E2841">
                    <a:lumMod val="75000"/>
                    <a:lumOff val="25000"/>
                  </a:srgbClr>
                </a:solidFill>
                <a:effectLst/>
                <a:uLnTx/>
                <a:uFillTx/>
                <a:latin typeface="Bierstadt Display" panose="020B0004020202020204" pitchFamily="34" charset="0"/>
                <a:ea typeface="+mn-ea"/>
                <a:cs typeface="+mn-cs"/>
              </a:rPr>
              <a:t>Impact of Internships</a:t>
            </a:r>
            <a:br>
              <a:rPr kumimoji="0" lang="en-US" sz="2250" b="0" i="0" u="none" strike="noStrike" kern="1200" cap="none" spc="0" normalizeH="0" baseline="0" noProof="0" dirty="0">
                <a:ln>
                  <a:noFill/>
                </a:ln>
                <a:solidFill>
                  <a:prstClr val="black"/>
                </a:solidFill>
                <a:effectLst/>
                <a:uLnTx/>
                <a:uFillTx/>
                <a:latin typeface="Bierstadt Display" panose="020B0004020202020204" pitchFamily="34" charset="0"/>
                <a:ea typeface="+mn-ea"/>
                <a:cs typeface="+mn-cs"/>
              </a:rPr>
            </a:br>
            <a:r>
              <a:rPr kumimoji="0" lang="en-US" sz="2100" b="0" i="0" u="none" strike="noStrike" kern="1200" cap="none" spc="0" normalizeH="0" baseline="0" noProof="0" dirty="0">
                <a:ln>
                  <a:noFill/>
                </a:ln>
                <a:solidFill>
                  <a:prstClr val="black"/>
                </a:solidFill>
                <a:effectLst/>
                <a:uLnTx/>
                <a:uFillTx/>
                <a:latin typeface="Bierstadt Display" panose="020B0004020202020204" pitchFamily="34" charset="0"/>
                <a:ea typeface="+mn-ea"/>
                <a:cs typeface="+mn-cs"/>
              </a:rPr>
              <a:t>• Interns gain real-world experience in:</a:t>
            </a:r>
            <a:br>
              <a:rPr kumimoji="0" lang="en-US" sz="2100" b="0" i="0" u="none" strike="noStrike" kern="1200" cap="none" spc="0" normalizeH="0" baseline="0" noProof="0" dirty="0">
                <a:ln>
                  <a:noFill/>
                </a:ln>
                <a:solidFill>
                  <a:prstClr val="black"/>
                </a:solidFill>
                <a:effectLst/>
                <a:uLnTx/>
                <a:uFillTx/>
                <a:latin typeface="Bierstadt Display" panose="020B0004020202020204" pitchFamily="34" charset="0"/>
                <a:ea typeface="+mn-ea"/>
                <a:cs typeface="+mn-cs"/>
              </a:rPr>
            </a:br>
            <a:r>
              <a:rPr kumimoji="0" lang="en-US" sz="2100" b="0" i="0" u="none" strike="noStrike" kern="1200" cap="none" spc="0" normalizeH="0" baseline="0" noProof="0" dirty="0">
                <a:ln>
                  <a:noFill/>
                </a:ln>
                <a:solidFill>
                  <a:prstClr val="black"/>
                </a:solidFill>
                <a:effectLst/>
                <a:uLnTx/>
                <a:uFillTx/>
                <a:latin typeface="Bierstadt Display" panose="020B0004020202020204" pitchFamily="34" charset="0"/>
                <a:ea typeface="+mn-ea"/>
                <a:cs typeface="+mn-cs"/>
              </a:rPr>
              <a:t>   – Substance use prevention &amp; coalition engagement</a:t>
            </a:r>
            <a:br>
              <a:rPr kumimoji="0" lang="en-US" sz="2100" b="0" i="0" u="none" strike="noStrike" kern="1200" cap="none" spc="0" normalizeH="0" baseline="0" noProof="0" dirty="0">
                <a:ln>
                  <a:noFill/>
                </a:ln>
                <a:solidFill>
                  <a:prstClr val="black"/>
                </a:solidFill>
                <a:effectLst/>
                <a:uLnTx/>
                <a:uFillTx/>
                <a:latin typeface="Bierstadt Display" panose="020B0004020202020204" pitchFamily="34" charset="0"/>
                <a:ea typeface="+mn-ea"/>
                <a:cs typeface="+mn-cs"/>
              </a:rPr>
            </a:br>
            <a:r>
              <a:rPr kumimoji="0" lang="en-US" sz="2100" b="0" i="0" u="none" strike="noStrike" kern="1200" cap="none" spc="0" normalizeH="0" baseline="0" noProof="0" dirty="0">
                <a:ln>
                  <a:noFill/>
                </a:ln>
                <a:solidFill>
                  <a:prstClr val="black"/>
                </a:solidFill>
                <a:effectLst/>
                <a:uLnTx/>
                <a:uFillTx/>
                <a:latin typeface="Bierstadt Display" panose="020B0004020202020204" pitchFamily="34" charset="0"/>
                <a:ea typeface="+mn-ea"/>
                <a:cs typeface="+mn-cs"/>
              </a:rPr>
              <a:t>   – Tobacco-free policy efforts &amp; advocacy</a:t>
            </a:r>
            <a:br>
              <a:rPr kumimoji="0" lang="en-US" sz="2100" b="0" i="0" u="none" strike="noStrike" kern="1200" cap="none" spc="0" normalizeH="0" baseline="0" noProof="0" dirty="0">
                <a:ln>
                  <a:noFill/>
                </a:ln>
                <a:solidFill>
                  <a:prstClr val="black"/>
                </a:solidFill>
                <a:effectLst/>
                <a:uLnTx/>
                <a:uFillTx/>
                <a:latin typeface="Bierstadt Display" panose="020B0004020202020204" pitchFamily="34" charset="0"/>
                <a:ea typeface="+mn-ea"/>
                <a:cs typeface="+mn-cs"/>
              </a:rPr>
            </a:br>
            <a:r>
              <a:rPr kumimoji="0" lang="en-US" sz="2100" b="0" i="0" u="none" strike="noStrike" kern="1200" cap="none" spc="0" normalizeH="0" baseline="0" noProof="0" dirty="0">
                <a:ln>
                  <a:noFill/>
                </a:ln>
                <a:solidFill>
                  <a:prstClr val="black"/>
                </a:solidFill>
                <a:effectLst/>
                <a:uLnTx/>
                <a:uFillTx/>
                <a:latin typeface="Bierstadt Display" panose="020B0004020202020204" pitchFamily="34" charset="0"/>
                <a:ea typeface="+mn-ea"/>
                <a:cs typeface="+mn-cs"/>
              </a:rPr>
              <a:t>   – School outreach and community presentations</a:t>
            </a:r>
            <a:br>
              <a:rPr kumimoji="0" lang="en-US" sz="2100" b="0" i="0" u="none" strike="noStrike" kern="1200" cap="none" spc="0" normalizeH="0" baseline="0" noProof="0" dirty="0">
                <a:ln>
                  <a:noFill/>
                </a:ln>
                <a:solidFill>
                  <a:prstClr val="black"/>
                </a:solidFill>
                <a:effectLst/>
                <a:uLnTx/>
                <a:uFillTx/>
                <a:latin typeface="Bierstadt Display" panose="020B0004020202020204" pitchFamily="34" charset="0"/>
                <a:ea typeface="+mn-ea"/>
                <a:cs typeface="+mn-cs"/>
              </a:rPr>
            </a:br>
            <a:r>
              <a:rPr kumimoji="0" lang="en-US" sz="2100" b="0" i="0" u="none" strike="noStrike" kern="1200" cap="none" spc="0" normalizeH="0" baseline="0" noProof="0" dirty="0">
                <a:ln>
                  <a:noFill/>
                </a:ln>
                <a:solidFill>
                  <a:prstClr val="black"/>
                </a:solidFill>
                <a:effectLst/>
                <a:uLnTx/>
                <a:uFillTx/>
                <a:latin typeface="Bierstadt Display" panose="020B0004020202020204" pitchFamily="34" charset="0"/>
                <a:ea typeface="+mn-ea"/>
                <a:cs typeface="+mn-cs"/>
              </a:rPr>
              <a:t>   – NENC Connect updates &amp; the Regional Get Moving Challenge</a:t>
            </a:r>
            <a:br>
              <a:rPr kumimoji="0" lang="en-US" sz="2100" b="0" i="0" u="none" strike="noStrike" kern="1200" cap="none" spc="0" normalizeH="0" baseline="0" noProof="0" dirty="0">
                <a:ln>
                  <a:noFill/>
                </a:ln>
                <a:solidFill>
                  <a:prstClr val="black"/>
                </a:solidFill>
                <a:effectLst/>
                <a:uLnTx/>
                <a:uFillTx/>
                <a:latin typeface="Bierstadt Display" panose="020B0004020202020204" pitchFamily="34" charset="0"/>
                <a:ea typeface="+mn-ea"/>
                <a:cs typeface="+mn-cs"/>
              </a:rPr>
            </a:br>
            <a:r>
              <a:rPr kumimoji="0" lang="en-US" sz="2100" b="0" i="0" u="none" strike="noStrike" kern="1200" cap="none" spc="0" normalizeH="0" baseline="0" noProof="0" dirty="0">
                <a:ln>
                  <a:noFill/>
                </a:ln>
                <a:solidFill>
                  <a:prstClr val="black"/>
                </a:solidFill>
                <a:effectLst/>
                <a:uLnTx/>
                <a:uFillTx/>
                <a:latin typeface="Bierstadt Display" panose="020B0004020202020204" pitchFamily="34" charset="0"/>
                <a:ea typeface="+mn-ea"/>
                <a:cs typeface="+mn-cs"/>
              </a:rPr>
              <a:t>   – Implementing CATCH My Breath, newsletters, and partnership       building</a:t>
            </a:r>
          </a:p>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Bierstadt Display" panose="020B0004020202020204" pitchFamily="34" charset="0"/>
              <a:ea typeface="+mn-ea"/>
              <a:cs typeface="+mn-cs"/>
            </a:endParaRPr>
          </a:p>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Bierstadt Display" panose="020B0004020202020204" pitchFamily="34" charset="0"/>
                <a:ea typeface="+mn-ea"/>
                <a:cs typeface="+mn-cs"/>
              </a:rPr>
              <a:t>• Helps students understand career paths and cross-county collaboration.</a:t>
            </a:r>
          </a:p>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Bierstadt Display" panose="020B0004020202020204" pitchFamily="34" charset="0"/>
              <a:ea typeface="+mn-ea"/>
              <a:cs typeface="+mn-cs"/>
            </a:endParaRPr>
          </a:p>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2250" b="1" i="0" u="none" strike="noStrike" kern="1200" cap="none" spc="0" normalizeH="0" baseline="0" noProof="0" dirty="0">
                <a:ln>
                  <a:noFill/>
                </a:ln>
                <a:solidFill>
                  <a:srgbClr val="0E2841">
                    <a:lumMod val="75000"/>
                    <a:lumOff val="25000"/>
                  </a:srgbClr>
                </a:solidFill>
                <a:effectLst/>
                <a:uLnTx/>
                <a:uFillTx/>
                <a:latin typeface="Bierstadt Display" panose="020B0004020202020204" pitchFamily="34" charset="0"/>
                <a:ea typeface="+mn-ea"/>
                <a:cs typeface="+mn-cs"/>
              </a:rPr>
              <a:t>Learn More:</a:t>
            </a:r>
            <a:br>
              <a:rPr kumimoji="0" lang="en-US" sz="2250" b="0" i="0" u="none" strike="noStrike" kern="1200" cap="none" spc="0" normalizeH="0" baseline="0" noProof="0" dirty="0">
                <a:ln>
                  <a:noFill/>
                </a:ln>
                <a:solidFill>
                  <a:prstClr val="black"/>
                </a:solidFill>
                <a:effectLst/>
                <a:uLnTx/>
                <a:uFillTx/>
                <a:latin typeface="Bierstadt Display" panose="020B0004020202020204" pitchFamily="34" charset="0"/>
                <a:ea typeface="+mn-ea"/>
                <a:cs typeface="+mn-cs"/>
              </a:rPr>
            </a:br>
            <a:r>
              <a:rPr kumimoji="0" lang="en-US" sz="2250" b="0" i="0" u="none" strike="noStrike" kern="1200" cap="none" spc="0" normalizeH="0" baseline="0" noProof="0" dirty="0">
                <a:ln>
                  <a:noFill/>
                </a:ln>
                <a:solidFill>
                  <a:prstClr val="black"/>
                </a:solidFill>
                <a:effectLst/>
                <a:uLnTx/>
                <a:uFillTx/>
                <a:latin typeface="Bierstadt Display" panose="020B0004020202020204" pitchFamily="34" charset="0"/>
                <a:ea typeface="+mn-ea"/>
                <a:cs typeface="+mn-cs"/>
                <a:hlinkClick r:id="rId5"/>
              </a:rPr>
              <a:t>careers2makeadifference.com</a:t>
            </a:r>
            <a:endParaRPr kumimoji="0" lang="en-US" sz="2250" b="0" i="0" u="none" strike="noStrike" kern="1200" cap="none" spc="0" normalizeH="0" baseline="0" noProof="0" dirty="0">
              <a:ln>
                <a:noFill/>
              </a:ln>
              <a:solidFill>
                <a:prstClr val="black"/>
              </a:solidFill>
              <a:effectLst/>
              <a:uLnTx/>
              <a:uFillTx/>
              <a:latin typeface="Bierstadt Display" panose="020B0004020202020204" pitchFamily="34" charset="0"/>
              <a:ea typeface="+mn-ea"/>
              <a:cs typeface="+mn-cs"/>
            </a:endParaRPr>
          </a:p>
        </p:txBody>
      </p:sp>
      <p:sp>
        <p:nvSpPr>
          <p:cNvPr id="2" name="Title 1">
            <a:extLst>
              <a:ext uri="{FF2B5EF4-FFF2-40B4-BE49-F238E27FC236}">
                <a16:creationId xmlns:a16="http://schemas.microsoft.com/office/drawing/2014/main" id="{E54A0422-C1CD-12C8-A948-E44B46E18C17}"/>
              </a:ext>
            </a:extLst>
          </p:cNvPr>
          <p:cNvSpPr txBox="1">
            <a:spLocks/>
          </p:cNvSpPr>
          <p:nvPr/>
        </p:nvSpPr>
        <p:spPr>
          <a:xfrm>
            <a:off x="4724055" y="9372600"/>
            <a:ext cx="3429000" cy="647700"/>
          </a:xfrm>
          <a:prstGeom prst="rect">
            <a:avLst/>
          </a:prstGeom>
          <a:solidFill>
            <a:schemeClr val="bg1"/>
          </a:solidFill>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ptos Display" panose="02110004020202020204"/>
                <a:ea typeface="+mj-ea"/>
                <a:cs typeface="+mj-cs"/>
              </a:rPr>
              <a:t>FC: Sustainability</a:t>
            </a:r>
          </a:p>
        </p:txBody>
      </p:sp>
    </p:spTree>
    <p:extLst>
      <p:ext uri="{BB962C8B-B14F-4D97-AF65-F5344CB8AC3E}">
        <p14:creationId xmlns:p14="http://schemas.microsoft.com/office/powerpoint/2010/main" val="1820423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609FF9A-4FCE-468E-A86A-C9AB525EAE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8283428" cy="10286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021E12D4-3A88-428D-8E5E-AF1AFD923D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7" name="Picture 6" descr="A picture of a viewing telescope with a city on its background">
            <a:extLst>
              <a:ext uri="{FF2B5EF4-FFF2-40B4-BE49-F238E27FC236}">
                <a16:creationId xmlns:a16="http://schemas.microsoft.com/office/drawing/2014/main" id="{15A19CE9-B589-6A9A-98AC-C2EC1BCD6195}"/>
              </a:ext>
            </a:extLst>
          </p:cNvPr>
          <p:cNvPicPr>
            <a:picLocks noChangeAspect="1"/>
          </p:cNvPicPr>
          <p:nvPr/>
        </p:nvPicPr>
        <p:blipFill>
          <a:blip r:embed="rId2">
            <a:alphaModFix amt="60000"/>
          </a:blip>
          <a:srcRect t="11417"/>
          <a:stretch>
            <a:fillRect/>
          </a:stretch>
        </p:blipFill>
        <p:spPr>
          <a:xfrm>
            <a:off x="-1" y="10"/>
            <a:ext cx="18288001" cy="10286990"/>
          </a:xfrm>
          <a:prstGeom prst="rect">
            <a:avLst/>
          </a:prstGeom>
        </p:spPr>
      </p:pic>
      <p:sp>
        <p:nvSpPr>
          <p:cNvPr id="4" name="Title 3">
            <a:extLst>
              <a:ext uri="{FF2B5EF4-FFF2-40B4-BE49-F238E27FC236}">
                <a16:creationId xmlns:a16="http://schemas.microsoft.com/office/drawing/2014/main" id="{CF901C98-9FA5-B5C6-B881-F6AE84B1F415}"/>
              </a:ext>
            </a:extLst>
          </p:cNvPr>
          <p:cNvSpPr>
            <a:spLocks noGrp="1"/>
          </p:cNvSpPr>
          <p:nvPr>
            <p:ph type="ctrTitle"/>
          </p:nvPr>
        </p:nvSpPr>
        <p:spPr>
          <a:xfrm>
            <a:off x="1257300" y="1371603"/>
            <a:ext cx="15773400" cy="4478884"/>
          </a:xfrm>
        </p:spPr>
        <p:txBody>
          <a:bodyPr>
            <a:normAutofit/>
          </a:bodyPr>
          <a:lstStyle/>
          <a:p>
            <a:r>
              <a:rPr lang="en-US" sz="7800">
                <a:solidFill>
                  <a:srgbClr val="FFFFFF"/>
                </a:solidFill>
              </a:rPr>
              <a:t>Looking Ahead</a:t>
            </a:r>
          </a:p>
        </p:txBody>
      </p:sp>
      <p:sp>
        <p:nvSpPr>
          <p:cNvPr id="5" name="Subtitle 4">
            <a:extLst>
              <a:ext uri="{FF2B5EF4-FFF2-40B4-BE49-F238E27FC236}">
                <a16:creationId xmlns:a16="http://schemas.microsoft.com/office/drawing/2014/main" id="{057C91E5-51D3-C94A-2090-80F7B4ABFF3C}"/>
              </a:ext>
            </a:extLst>
          </p:cNvPr>
          <p:cNvSpPr>
            <a:spLocks noGrp="1"/>
          </p:cNvSpPr>
          <p:nvPr>
            <p:ph type="subTitle" idx="1"/>
          </p:nvPr>
        </p:nvSpPr>
        <p:spPr>
          <a:xfrm>
            <a:off x="1257300" y="6108060"/>
            <a:ext cx="15773400" cy="2076465"/>
          </a:xfrm>
        </p:spPr>
        <p:txBody>
          <a:bodyPr>
            <a:normAutofit/>
          </a:bodyPr>
          <a:lstStyle/>
          <a:p>
            <a:endParaRPr lang="en-US" dirty="0">
              <a:solidFill>
                <a:srgbClr val="FFFFFF"/>
              </a:solidFill>
            </a:endParaRPr>
          </a:p>
        </p:txBody>
      </p:sp>
    </p:spTree>
    <p:extLst>
      <p:ext uri="{BB962C8B-B14F-4D97-AF65-F5344CB8AC3E}">
        <p14:creationId xmlns:p14="http://schemas.microsoft.com/office/powerpoint/2010/main" val="3949137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4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solidFill>
            <a:srgbClr val="4452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5518" y="720090"/>
            <a:ext cx="16856964" cy="884682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445857B1-70D9-9B2B-EF23-A04C07B99BE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bwMode="auto">
          <a:xfrm>
            <a:off x="965200" y="1401700"/>
            <a:ext cx="16357599" cy="7483599"/>
          </a:xfrm>
          <a:prstGeom prst="rect">
            <a:avLst/>
          </a:prstGeom>
          <a:noFill/>
        </p:spPr>
      </p:pic>
    </p:spTree>
    <p:extLst>
      <p:ext uri="{BB962C8B-B14F-4D97-AF65-F5344CB8AC3E}">
        <p14:creationId xmlns:p14="http://schemas.microsoft.com/office/powerpoint/2010/main" val="3196452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F828D28-8E09-41CC-8229-3070B5467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8283427"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each with waves and a sunset&#10;&#10;AI-generated content may be incorrect.">
            <a:extLst>
              <a:ext uri="{FF2B5EF4-FFF2-40B4-BE49-F238E27FC236}">
                <a16:creationId xmlns:a16="http://schemas.microsoft.com/office/drawing/2014/main" id="{7EA62261-2AE7-0159-B8B8-FF66C6472042}"/>
              </a:ext>
            </a:extLst>
          </p:cNvPr>
          <p:cNvPicPr>
            <a:picLocks noChangeAspect="1"/>
          </p:cNvPicPr>
          <p:nvPr/>
        </p:nvPicPr>
        <p:blipFill>
          <a:blip r:embed="rId3">
            <a:extLst>
              <a:ext uri="{28A0092B-C50C-407E-A947-70E740481C1C}">
                <a14:useLocalDpi xmlns:a14="http://schemas.microsoft.com/office/drawing/2010/main" val="0"/>
              </a:ext>
            </a:extLst>
          </a:blip>
          <a:srcRect t="24506" b="33306"/>
          <a:stretch>
            <a:fillRect/>
          </a:stretch>
        </p:blipFill>
        <p:spPr>
          <a:xfrm>
            <a:off x="20" y="-33"/>
            <a:ext cx="18287975" cy="10287033"/>
          </a:xfrm>
          <a:prstGeom prst="rect">
            <a:avLst/>
          </a:prstGeom>
        </p:spPr>
      </p:pic>
      <p:sp>
        <p:nvSpPr>
          <p:cNvPr id="12" name="Rectangle 11">
            <a:extLst>
              <a:ext uri="{FF2B5EF4-FFF2-40B4-BE49-F238E27FC236}">
                <a16:creationId xmlns:a16="http://schemas.microsoft.com/office/drawing/2014/main" id="{D5B012D8-7F27-4758-9AC6-C889B154BD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655066" y="1650474"/>
            <a:ext cx="10287005" cy="6986021"/>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A5570BA-2532-1FCF-4B8C-939217178913}"/>
              </a:ext>
            </a:extLst>
          </p:cNvPr>
          <p:cNvSpPr>
            <a:spLocks noGrp="1"/>
          </p:cNvSpPr>
          <p:nvPr>
            <p:ph type="title"/>
          </p:nvPr>
        </p:nvSpPr>
        <p:spPr>
          <a:xfrm>
            <a:off x="965199" y="965200"/>
            <a:ext cx="8178793" cy="5353863"/>
          </a:xfrm>
        </p:spPr>
        <p:txBody>
          <a:bodyPr vert="horz" lIns="91440" tIns="45720" rIns="91440" bIns="45720" rtlCol="0" anchor="t">
            <a:normAutofit/>
          </a:bodyPr>
          <a:lstStyle/>
          <a:p>
            <a:pPr defTabSz="914400"/>
            <a:endParaRPr lang="en-US" sz="7800">
              <a:solidFill>
                <a:srgbClr val="FFFFFF"/>
              </a:solidFill>
            </a:endParaRPr>
          </a:p>
        </p:txBody>
      </p:sp>
      <p:sp>
        <p:nvSpPr>
          <p:cNvPr id="3" name="Text Placeholder 2">
            <a:extLst>
              <a:ext uri="{FF2B5EF4-FFF2-40B4-BE49-F238E27FC236}">
                <a16:creationId xmlns:a16="http://schemas.microsoft.com/office/drawing/2014/main" id="{0A6DA3AA-C33E-FE4D-F531-F71957F5F4C8}"/>
              </a:ext>
            </a:extLst>
          </p:cNvPr>
          <p:cNvSpPr>
            <a:spLocks noGrp="1"/>
          </p:cNvSpPr>
          <p:nvPr>
            <p:ph type="body" idx="1"/>
          </p:nvPr>
        </p:nvSpPr>
        <p:spPr>
          <a:xfrm>
            <a:off x="965199" y="6826555"/>
            <a:ext cx="8174218" cy="2367081"/>
          </a:xfrm>
        </p:spPr>
        <p:txBody>
          <a:bodyPr vert="horz" lIns="91440" tIns="45720" rIns="91440" bIns="45720" rtlCol="0" anchor="b">
            <a:normAutofit/>
          </a:bodyPr>
          <a:lstStyle/>
          <a:p>
            <a:pPr defTabSz="914400">
              <a:spcBef>
                <a:spcPts val="1000"/>
              </a:spcBef>
            </a:pPr>
            <a:r>
              <a:rPr lang="en-US" sz="8800" dirty="0">
                <a:solidFill>
                  <a:srgbClr val="FFFFFF"/>
                </a:solidFill>
              </a:rPr>
              <a:t>Thank You!</a:t>
            </a:r>
          </a:p>
        </p:txBody>
      </p:sp>
      <p:sp>
        <p:nvSpPr>
          <p:cNvPr id="14" name="Rectangle 13">
            <a:extLst>
              <a:ext uri="{FF2B5EF4-FFF2-40B4-BE49-F238E27FC236}">
                <a16:creationId xmlns:a16="http://schemas.microsoft.com/office/drawing/2014/main" id="{4063B759-00FC-46D1-9898-8E8625268F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310281" y="3309276"/>
            <a:ext cx="10287005" cy="3668436"/>
          </a:xfrm>
          <a:prstGeom prst="rect">
            <a:avLst/>
          </a:prstGeom>
          <a:gradFill flip="none" rotWithShape="1">
            <a:gsLst>
              <a:gs pos="48000">
                <a:srgbClr val="000000">
                  <a:alpha val="24000"/>
                </a:srgbClr>
              </a:gs>
              <a:gs pos="85000">
                <a:srgbClr val="000000">
                  <a:alpha val="45000"/>
                </a:srgbClr>
              </a:gs>
              <a:gs pos="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896530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3"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Hands forming circle">
            <a:extLst>
              <a:ext uri="{FF2B5EF4-FFF2-40B4-BE49-F238E27FC236}">
                <a16:creationId xmlns:a16="http://schemas.microsoft.com/office/drawing/2014/main" id="{C042066D-2746-510A-593B-9813C76662E0}"/>
              </a:ext>
            </a:extLst>
          </p:cNvPr>
          <p:cNvPicPr>
            <a:picLocks noChangeAspect="1"/>
          </p:cNvPicPr>
          <p:nvPr/>
        </p:nvPicPr>
        <p:blipFill>
          <a:blip r:embed="rId2" cstate="print">
            <a:extLst>
              <a:ext uri="{28A0092B-C50C-407E-A947-70E740481C1C}">
                <a14:useLocalDpi xmlns:a14="http://schemas.microsoft.com/office/drawing/2010/main" val="0"/>
              </a:ext>
            </a:extLst>
          </a:blip>
          <a:srcRect b="3176"/>
          <a:stretch>
            <a:fillRect/>
          </a:stretch>
        </p:blipFill>
        <p:spPr>
          <a:xfrm>
            <a:off x="3783534" y="10"/>
            <a:ext cx="14504463" cy="10286990"/>
          </a:xfrm>
          <a:prstGeom prst="rect">
            <a:avLst/>
          </a:prstGeom>
        </p:spPr>
      </p:pic>
      <p:sp>
        <p:nvSpPr>
          <p:cNvPr id="28" name="Rectangle 27">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1085394" cy="10287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3EBC13C-41B1-B7F0-36B1-F7C9FB5B5DF1}"/>
              </a:ext>
            </a:extLst>
          </p:cNvPr>
          <p:cNvSpPr>
            <a:spLocks noGrp="1"/>
          </p:cNvSpPr>
          <p:nvPr>
            <p:ph type="title"/>
          </p:nvPr>
        </p:nvSpPr>
        <p:spPr>
          <a:xfrm>
            <a:off x="1257300" y="547687"/>
            <a:ext cx="5733283" cy="2849868"/>
          </a:xfrm>
        </p:spPr>
        <p:txBody>
          <a:bodyPr>
            <a:normAutofit/>
          </a:bodyPr>
          <a:lstStyle/>
          <a:p>
            <a:r>
              <a:rPr lang="en-US" sz="5100" u="sng"/>
              <a:t>Acknowledgements </a:t>
            </a:r>
          </a:p>
        </p:txBody>
      </p:sp>
      <p:sp>
        <p:nvSpPr>
          <p:cNvPr id="3" name="Content Placeholder 2">
            <a:extLst>
              <a:ext uri="{FF2B5EF4-FFF2-40B4-BE49-F238E27FC236}">
                <a16:creationId xmlns:a16="http://schemas.microsoft.com/office/drawing/2014/main" id="{2424746D-1F8A-C28C-39C4-56D488AD0B82}"/>
              </a:ext>
            </a:extLst>
          </p:cNvPr>
          <p:cNvSpPr>
            <a:spLocks noGrp="1"/>
          </p:cNvSpPr>
          <p:nvPr>
            <p:ph idx="1"/>
          </p:nvPr>
        </p:nvSpPr>
        <p:spPr>
          <a:xfrm>
            <a:off x="1257300" y="3651301"/>
            <a:ext cx="5733283" cy="5614143"/>
          </a:xfrm>
        </p:spPr>
        <p:txBody>
          <a:bodyPr>
            <a:normAutofit/>
          </a:bodyPr>
          <a:lstStyle/>
          <a:p>
            <a:r>
              <a:rPr lang="en-US" sz="3000"/>
              <a:t>Health Directors &amp; NCALHD</a:t>
            </a:r>
          </a:p>
          <a:p>
            <a:r>
              <a:rPr lang="en-US" sz="3000"/>
              <a:t>10 Lead LHDs &amp; Directors</a:t>
            </a:r>
          </a:p>
          <a:p>
            <a:r>
              <a:rPr lang="en-US" sz="3000"/>
              <a:t>NC DHHS/DPH</a:t>
            </a:r>
          </a:p>
          <a:p>
            <a:r>
              <a:rPr lang="en-US" sz="3000"/>
              <a:t>Partners</a:t>
            </a:r>
          </a:p>
          <a:p>
            <a:r>
              <a:rPr lang="en-US" sz="3000"/>
              <a:t>ARPA Regional Leads</a:t>
            </a:r>
          </a:p>
        </p:txBody>
      </p:sp>
    </p:spTree>
    <p:extLst>
      <p:ext uri="{BB962C8B-B14F-4D97-AF65-F5344CB8AC3E}">
        <p14:creationId xmlns:p14="http://schemas.microsoft.com/office/powerpoint/2010/main" val="25308273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B2DED3-1AB6-E03E-AEC4-4E3972BD5D46}"/>
              </a:ext>
            </a:extLst>
          </p:cNvPr>
          <p:cNvSpPr>
            <a:spLocks noGrp="1"/>
          </p:cNvSpPr>
          <p:nvPr>
            <p:ph type="title"/>
          </p:nvPr>
        </p:nvSpPr>
        <p:spPr/>
        <p:txBody>
          <a:bodyPr lIns="0" tIns="68580" rIns="0" bIns="68580" anchor="ctr"/>
          <a:lstStyle/>
          <a:p>
            <a:r>
              <a:rPr lang="en-US" dirty="0">
                <a:cs typeface="Arial"/>
              </a:rPr>
              <a:t>AA 621 Regional Workforce Spending – Cumulative FY24-25 July</a:t>
            </a:r>
            <a:endParaRPr lang="en-US" dirty="0" err="1"/>
          </a:p>
        </p:txBody>
      </p:sp>
      <p:sp>
        <p:nvSpPr>
          <p:cNvPr id="6" name="TextBox 5">
            <a:extLst>
              <a:ext uri="{FF2B5EF4-FFF2-40B4-BE49-F238E27FC236}">
                <a16:creationId xmlns:a16="http://schemas.microsoft.com/office/drawing/2014/main" id="{369359DD-B79E-6635-2B23-C1756471E928}"/>
              </a:ext>
            </a:extLst>
          </p:cNvPr>
          <p:cNvSpPr txBox="1"/>
          <p:nvPr/>
        </p:nvSpPr>
        <p:spPr>
          <a:xfrm>
            <a:off x="3628373" y="9017318"/>
            <a:ext cx="11031251" cy="461665"/>
          </a:xfrm>
          <a:prstGeom prst="rect">
            <a:avLst/>
          </a:prstGeom>
          <a:noFill/>
        </p:spPr>
        <p:txBody>
          <a:bodyPr rot="0" spcFirstLastPara="0" vertOverflow="overflow" horzOverflow="overflow" vert="horz" wrap="square" lIns="137160" tIns="68580" rIns="137160" bIns="68580" numCol="1" spcCol="0" rtlCol="0" fromWordArt="0" anchor="t" anchorCtr="0" forceAA="0" compatLnSpc="1">
            <a:prstTxWarp prst="textNoShape">
              <a:avLst/>
            </a:prstTxWarp>
            <a:spAutoFit/>
          </a:bodyPr>
          <a:lstStyle/>
          <a:p>
            <a:pPr algn="ctr" defTabSz="1371600">
              <a:defRPr/>
            </a:pPr>
            <a:r>
              <a:rPr lang="en-US" sz="2100" dirty="0">
                <a:solidFill>
                  <a:prstClr val="black"/>
                </a:solidFill>
                <a:latin typeface="Franklin Gothic Book"/>
              </a:rPr>
              <a:t>Data: July ATC Report &amp; LHDs Expenditure Reporting</a:t>
            </a:r>
            <a:endParaRPr lang="en-US" sz="2100" dirty="0">
              <a:solidFill>
                <a:prstClr val="black"/>
              </a:solidFill>
              <a:latin typeface="Franklin Gothic Book" panose="020B0503020102020204" pitchFamily="34" charset="0"/>
            </a:endParaRPr>
          </a:p>
        </p:txBody>
      </p:sp>
      <p:graphicFrame>
        <p:nvGraphicFramePr>
          <p:cNvPr id="5" name="Table 4">
            <a:extLst>
              <a:ext uri="{FF2B5EF4-FFF2-40B4-BE49-F238E27FC236}">
                <a16:creationId xmlns:a16="http://schemas.microsoft.com/office/drawing/2014/main" id="{129B3E5F-0A93-D7FF-44A0-37DFB594A3EC}"/>
              </a:ext>
            </a:extLst>
          </p:cNvPr>
          <p:cNvGraphicFramePr>
            <a:graphicFrameLocks noGrp="1"/>
          </p:cNvGraphicFramePr>
          <p:nvPr/>
        </p:nvGraphicFramePr>
        <p:xfrm>
          <a:off x="1400175" y="1300163"/>
          <a:ext cx="16419430" cy="6646229"/>
        </p:xfrm>
        <a:graphic>
          <a:graphicData uri="http://schemas.openxmlformats.org/drawingml/2006/table">
            <a:tbl>
              <a:tblPr firstRow="1" bandRow="1">
                <a:tableStyleId>{93296810-A885-4BE3-A3E7-6D5BEEA58F35}</a:tableStyleId>
              </a:tblPr>
              <a:tblGrid>
                <a:gridCol w="6086475">
                  <a:extLst>
                    <a:ext uri="{9D8B030D-6E8A-4147-A177-3AD203B41FA5}">
                      <a16:colId xmlns:a16="http://schemas.microsoft.com/office/drawing/2014/main" val="970267039"/>
                    </a:ext>
                  </a:extLst>
                </a:gridCol>
                <a:gridCol w="2429981">
                  <a:extLst>
                    <a:ext uri="{9D8B030D-6E8A-4147-A177-3AD203B41FA5}">
                      <a16:colId xmlns:a16="http://schemas.microsoft.com/office/drawing/2014/main" val="544360071"/>
                    </a:ext>
                  </a:extLst>
                </a:gridCol>
                <a:gridCol w="3012959">
                  <a:extLst>
                    <a:ext uri="{9D8B030D-6E8A-4147-A177-3AD203B41FA5}">
                      <a16:colId xmlns:a16="http://schemas.microsoft.com/office/drawing/2014/main" val="127911050"/>
                    </a:ext>
                  </a:extLst>
                </a:gridCol>
                <a:gridCol w="2397324">
                  <a:extLst>
                    <a:ext uri="{9D8B030D-6E8A-4147-A177-3AD203B41FA5}">
                      <a16:colId xmlns:a16="http://schemas.microsoft.com/office/drawing/2014/main" val="3175782710"/>
                    </a:ext>
                  </a:extLst>
                </a:gridCol>
                <a:gridCol w="2492691">
                  <a:extLst>
                    <a:ext uri="{9D8B030D-6E8A-4147-A177-3AD203B41FA5}">
                      <a16:colId xmlns:a16="http://schemas.microsoft.com/office/drawing/2014/main" val="2693905226"/>
                    </a:ext>
                  </a:extLst>
                </a:gridCol>
              </a:tblGrid>
              <a:tr h="820299">
                <a:tc>
                  <a:txBody>
                    <a:bodyPr/>
                    <a:lstStyle/>
                    <a:p>
                      <a:pPr marL="0" algn="ctr" rtl="0" eaLnBrk="1" latinLnBrk="0" hangingPunct="1">
                        <a:spcBef>
                          <a:spcPts val="0"/>
                        </a:spcBef>
                        <a:spcAft>
                          <a:spcPts val="0"/>
                        </a:spcAft>
                      </a:pPr>
                      <a:r>
                        <a:rPr lang="en-US" sz="2100" kern="1200" dirty="0">
                          <a:effectLst/>
                        </a:rPr>
                        <a:t>LHD Regional Leads</a:t>
                      </a:r>
                      <a:endParaRPr lang="en-US" sz="2100" dirty="0">
                        <a:effectLst/>
                      </a:endParaRPr>
                    </a:p>
                  </a:txBody>
                  <a:tcPr marL="0" marR="0" marT="0" marB="0" anchor="ctr"/>
                </a:tc>
                <a:tc>
                  <a:txBody>
                    <a:bodyPr/>
                    <a:lstStyle/>
                    <a:p>
                      <a:pPr marL="0" algn="ctr" rtl="0" eaLnBrk="1" latinLnBrk="0" hangingPunct="1">
                        <a:spcBef>
                          <a:spcPts val="0"/>
                        </a:spcBef>
                        <a:spcAft>
                          <a:spcPts val="0"/>
                        </a:spcAft>
                      </a:pPr>
                      <a:r>
                        <a:rPr lang="en-US" sz="2100" kern="1200" dirty="0">
                          <a:effectLst/>
                        </a:rPr>
                        <a:t>Budgeted Amount</a:t>
                      </a:r>
                    </a:p>
                    <a:p>
                      <a:pPr marL="0" lvl="0" algn="ctr">
                        <a:spcBef>
                          <a:spcPts val="0"/>
                        </a:spcBef>
                        <a:spcAft>
                          <a:spcPts val="0"/>
                        </a:spcAft>
                        <a:buNone/>
                      </a:pPr>
                      <a:r>
                        <a:rPr lang="en-US" sz="2100" kern="1200" dirty="0">
                          <a:effectLst/>
                        </a:rPr>
                        <a:t>FY '24-25</a:t>
                      </a:r>
                    </a:p>
                  </a:txBody>
                  <a:tcPr marL="0" marR="0" marT="0" marB="0" anchor="ctr"/>
                </a:tc>
                <a:tc>
                  <a:txBody>
                    <a:bodyPr/>
                    <a:lstStyle/>
                    <a:p>
                      <a:pPr marL="0" lvl="0" algn="ctr">
                        <a:spcBef>
                          <a:spcPts val="0"/>
                        </a:spcBef>
                        <a:spcAft>
                          <a:spcPts val="0"/>
                        </a:spcAft>
                        <a:buNone/>
                      </a:pPr>
                      <a:r>
                        <a:rPr lang="en-US" sz="2100" kern="1200" dirty="0">
                          <a:effectLst/>
                        </a:rPr>
                        <a:t>Total Spent FY 24-25</a:t>
                      </a:r>
                    </a:p>
                  </a:txBody>
                  <a:tcPr marL="0" marR="0" marT="0" marB="0" anchor="ctr"/>
                </a:tc>
                <a:tc>
                  <a:txBody>
                    <a:bodyPr/>
                    <a:lstStyle/>
                    <a:p>
                      <a:pPr marL="0" algn="ctr" rtl="0" eaLnBrk="1" latinLnBrk="0" hangingPunct="1">
                        <a:spcBef>
                          <a:spcPts val="0"/>
                        </a:spcBef>
                        <a:spcAft>
                          <a:spcPts val="0"/>
                        </a:spcAft>
                      </a:pPr>
                      <a:r>
                        <a:rPr lang="en-US" sz="2100" kern="1200" dirty="0">
                          <a:effectLst/>
                        </a:rPr>
                        <a:t>Total Remaining</a:t>
                      </a:r>
                      <a:endParaRPr lang="en-US" sz="2100" dirty="0">
                        <a:effectLst/>
                      </a:endParaRPr>
                    </a:p>
                  </a:txBody>
                  <a:tcPr marL="0" marR="0" marT="0" marB="0" anchor="ctr"/>
                </a:tc>
                <a:tc>
                  <a:txBody>
                    <a:bodyPr/>
                    <a:lstStyle/>
                    <a:p>
                      <a:pPr marL="0" algn="ctr" rtl="0" eaLnBrk="1" latinLnBrk="0" hangingPunct="1">
                        <a:spcBef>
                          <a:spcPts val="0"/>
                        </a:spcBef>
                        <a:spcAft>
                          <a:spcPts val="0"/>
                        </a:spcAft>
                      </a:pPr>
                      <a:r>
                        <a:rPr lang="en-US" sz="2100" kern="1200" dirty="0">
                          <a:effectLst/>
                        </a:rPr>
                        <a:t>Percent Spent </a:t>
                      </a:r>
                    </a:p>
                  </a:txBody>
                  <a:tcPr marL="0" marR="0" marT="0" marB="0" anchor="ctr"/>
                </a:tc>
                <a:extLst>
                  <a:ext uri="{0D108BD9-81ED-4DB2-BD59-A6C34878D82A}">
                    <a16:rowId xmlns:a16="http://schemas.microsoft.com/office/drawing/2014/main" val="1782356465"/>
                  </a:ext>
                </a:extLst>
              </a:tr>
              <a:tr h="640080">
                <a:tc>
                  <a:txBody>
                    <a:bodyPr/>
                    <a:lstStyle/>
                    <a:p>
                      <a:pPr marL="0" algn="l" rtl="0" eaLnBrk="1" latinLnBrk="0" hangingPunct="1">
                        <a:spcBef>
                          <a:spcPts val="0"/>
                        </a:spcBef>
                        <a:spcAft>
                          <a:spcPts val="0"/>
                        </a:spcAft>
                      </a:pPr>
                      <a:r>
                        <a:rPr lang="en-US" sz="2100" kern="1200" dirty="0">
                          <a:effectLst/>
                        </a:rPr>
                        <a:t>Region 1-Transylvania County Department of Public Health</a:t>
                      </a:r>
                      <a:endParaRPr lang="en-US" sz="2100" dirty="0">
                        <a:effectLst/>
                      </a:endParaRPr>
                    </a:p>
                  </a:txBody>
                  <a:tcPr marL="0" marR="0" marT="0" marB="0" anchor="ctr"/>
                </a:tc>
                <a:tc>
                  <a:txBody>
                    <a:bodyPr/>
                    <a:lstStyle/>
                    <a:p>
                      <a:pPr marL="0" algn="r" rtl="0" eaLnBrk="1" latinLnBrk="0" hangingPunct="1">
                        <a:spcBef>
                          <a:spcPts val="0"/>
                        </a:spcBef>
                        <a:spcAft>
                          <a:spcPts val="0"/>
                        </a:spcAft>
                      </a:pPr>
                      <a:r>
                        <a:rPr lang="en-US" sz="2100" kern="1200" dirty="0">
                          <a:effectLst/>
                        </a:rPr>
                        <a:t>$163,389.00</a:t>
                      </a:r>
                      <a:endParaRPr lang="en-US" sz="2100" dirty="0">
                        <a:effectLst/>
                      </a:endParaRPr>
                    </a:p>
                  </a:txBody>
                  <a:tcPr marL="0" marR="0" marT="0" marB="0" anchor="ctr"/>
                </a:tc>
                <a:tc>
                  <a:txBody>
                    <a:bodyPr/>
                    <a:lstStyle/>
                    <a:p>
                      <a:pPr lvl="0" algn="r">
                        <a:buNone/>
                      </a:pPr>
                      <a:r>
                        <a:rPr lang="en-US" sz="2100" b="0" i="0" u="none" strike="noStrike" dirty="0">
                          <a:effectLst/>
                          <a:latin typeface="+mn-lt"/>
                        </a:rPr>
                        <a:t>$163,388.88</a:t>
                      </a:r>
                    </a:p>
                  </a:txBody>
                  <a:tcPr marL="14288" marR="14288" marT="14288" marB="0" anchor="ctr"/>
                </a:tc>
                <a:tc>
                  <a:txBody>
                    <a:bodyPr/>
                    <a:lstStyle/>
                    <a:p>
                      <a:pPr lvl="0" algn="r">
                        <a:buNone/>
                      </a:pPr>
                      <a:r>
                        <a:rPr lang="en-US" sz="2100" b="0" i="0" u="none" strike="noStrike" dirty="0">
                          <a:effectLst/>
                          <a:latin typeface="+mn-lt"/>
                        </a:rPr>
                        <a:t>$0.12</a:t>
                      </a:r>
                    </a:p>
                  </a:txBody>
                  <a:tcPr marL="14288" marR="14288" marT="14288" marB="0" anchor="ctr"/>
                </a:tc>
                <a:tc>
                  <a:txBody>
                    <a:bodyPr/>
                    <a:lstStyle/>
                    <a:p>
                      <a:pPr marL="0" algn="ctr" rtl="0" eaLnBrk="1" latinLnBrk="0" hangingPunct="1">
                        <a:spcBef>
                          <a:spcPts val="0"/>
                        </a:spcBef>
                        <a:spcAft>
                          <a:spcPts val="0"/>
                        </a:spcAft>
                      </a:pPr>
                      <a:r>
                        <a:rPr lang="en-US" sz="2100" dirty="0">
                          <a:effectLst/>
                        </a:rPr>
                        <a:t>100%</a:t>
                      </a:r>
                    </a:p>
                  </a:txBody>
                  <a:tcPr marL="0" marR="0" marT="0" marB="0" anchor="ctr"/>
                </a:tc>
                <a:extLst>
                  <a:ext uri="{0D108BD9-81ED-4DB2-BD59-A6C34878D82A}">
                    <a16:rowId xmlns:a16="http://schemas.microsoft.com/office/drawing/2014/main" val="3235689938"/>
                  </a:ext>
                </a:extLst>
              </a:tr>
              <a:tr h="475298">
                <a:tc>
                  <a:txBody>
                    <a:bodyPr/>
                    <a:lstStyle/>
                    <a:p>
                      <a:pPr marL="0" algn="l" rtl="0" eaLnBrk="1" latinLnBrk="0" hangingPunct="1">
                        <a:spcBef>
                          <a:spcPts val="0"/>
                        </a:spcBef>
                        <a:spcAft>
                          <a:spcPts val="0"/>
                        </a:spcAft>
                      </a:pPr>
                      <a:r>
                        <a:rPr lang="en-US" sz="2100" kern="1200" dirty="0">
                          <a:effectLst/>
                        </a:rPr>
                        <a:t>Region 2-Foothills Health District</a:t>
                      </a:r>
                      <a:endParaRPr lang="en-US" sz="2100" dirty="0">
                        <a:effectLst/>
                      </a:endParaRPr>
                    </a:p>
                  </a:txBody>
                  <a:tcPr marL="0" marR="0" marT="0" marB="0" anchor="ctr"/>
                </a:tc>
                <a:tc>
                  <a:txBody>
                    <a:bodyPr/>
                    <a:lstStyle/>
                    <a:p>
                      <a:pPr marL="0" algn="r" rtl="0" eaLnBrk="1" latinLnBrk="0" hangingPunct="1">
                        <a:spcBef>
                          <a:spcPts val="0"/>
                        </a:spcBef>
                        <a:spcAft>
                          <a:spcPts val="0"/>
                        </a:spcAft>
                      </a:pPr>
                      <a:r>
                        <a:rPr lang="en-US" sz="2100" kern="1200" dirty="0">
                          <a:effectLst/>
                        </a:rPr>
                        <a:t>$135,060.00</a:t>
                      </a:r>
                      <a:endParaRPr lang="en-US" sz="2100" dirty="0">
                        <a:effectLst/>
                      </a:endParaRPr>
                    </a:p>
                  </a:txBody>
                  <a:tcPr marL="0" marR="0" marT="0" marB="0" anchor="ctr"/>
                </a:tc>
                <a:tc>
                  <a:txBody>
                    <a:bodyPr/>
                    <a:lstStyle/>
                    <a:p>
                      <a:pPr lvl="0" algn="r">
                        <a:buNone/>
                      </a:pPr>
                      <a:r>
                        <a:rPr lang="en-US" sz="2100" b="0" i="0" u="none" strike="noStrike" dirty="0">
                          <a:effectLst/>
                          <a:latin typeface="+mn-lt"/>
                        </a:rPr>
                        <a:t>$119,598.85</a:t>
                      </a:r>
                    </a:p>
                  </a:txBody>
                  <a:tcPr marL="14288" marR="14288" marT="14288" marB="0" anchor="ctr"/>
                </a:tc>
                <a:tc>
                  <a:txBody>
                    <a:bodyPr/>
                    <a:lstStyle/>
                    <a:p>
                      <a:pPr lvl="0" algn="r">
                        <a:buNone/>
                      </a:pPr>
                      <a:r>
                        <a:rPr lang="en-US" sz="2100" b="0" i="0" u="none" strike="noStrike" dirty="0">
                          <a:effectLst/>
                          <a:latin typeface="+mn-lt"/>
                        </a:rPr>
                        <a:t>$15,461.15</a:t>
                      </a:r>
                    </a:p>
                  </a:txBody>
                  <a:tcPr marL="14288" marR="14288" marT="14288" marB="0" anchor="ctr"/>
                </a:tc>
                <a:tc>
                  <a:txBody>
                    <a:bodyPr/>
                    <a:lstStyle/>
                    <a:p>
                      <a:pPr marL="0" algn="ctr" rtl="0" eaLnBrk="1" latinLnBrk="0" hangingPunct="1">
                        <a:spcBef>
                          <a:spcPts val="0"/>
                        </a:spcBef>
                        <a:spcAft>
                          <a:spcPts val="0"/>
                        </a:spcAft>
                      </a:pPr>
                      <a:r>
                        <a:rPr lang="en-US" sz="2100" dirty="0">
                          <a:effectLst/>
                        </a:rPr>
                        <a:t>88%</a:t>
                      </a:r>
                    </a:p>
                  </a:txBody>
                  <a:tcPr marL="0" marR="0" marT="0" marB="0" anchor="ctr"/>
                </a:tc>
                <a:extLst>
                  <a:ext uri="{0D108BD9-81ED-4DB2-BD59-A6C34878D82A}">
                    <a16:rowId xmlns:a16="http://schemas.microsoft.com/office/drawing/2014/main" val="1904684708"/>
                  </a:ext>
                </a:extLst>
              </a:tr>
              <a:tr h="510302">
                <a:tc>
                  <a:txBody>
                    <a:bodyPr/>
                    <a:lstStyle/>
                    <a:p>
                      <a:pPr marL="0" algn="l" rtl="0" eaLnBrk="1" latinLnBrk="0" hangingPunct="1">
                        <a:spcBef>
                          <a:spcPts val="0"/>
                        </a:spcBef>
                        <a:spcAft>
                          <a:spcPts val="0"/>
                        </a:spcAft>
                      </a:pPr>
                      <a:r>
                        <a:rPr lang="en-US" sz="2100" kern="1200" dirty="0">
                          <a:effectLst/>
                        </a:rPr>
                        <a:t>Region 3-Appalachian District Health Department</a:t>
                      </a:r>
                      <a:endParaRPr lang="en-US" sz="2100" dirty="0">
                        <a:effectLst/>
                      </a:endParaRPr>
                    </a:p>
                  </a:txBody>
                  <a:tcPr marL="0" marR="0" marT="0" marB="0" anchor="ctr"/>
                </a:tc>
                <a:tc>
                  <a:txBody>
                    <a:bodyPr/>
                    <a:lstStyle/>
                    <a:p>
                      <a:pPr marL="0" algn="r" rtl="0" eaLnBrk="1" latinLnBrk="0" hangingPunct="1">
                        <a:spcBef>
                          <a:spcPts val="0"/>
                        </a:spcBef>
                        <a:spcAft>
                          <a:spcPts val="0"/>
                        </a:spcAft>
                      </a:pPr>
                      <a:r>
                        <a:rPr lang="en-US" sz="2100" kern="1200" dirty="0">
                          <a:effectLst/>
                        </a:rPr>
                        <a:t>$225,097.00</a:t>
                      </a:r>
                      <a:endParaRPr lang="en-US" sz="2100" dirty="0">
                        <a:effectLst/>
                      </a:endParaRPr>
                    </a:p>
                  </a:txBody>
                  <a:tcPr marL="0" marR="0" marT="0" marB="0" anchor="ctr"/>
                </a:tc>
                <a:tc>
                  <a:txBody>
                    <a:bodyPr/>
                    <a:lstStyle/>
                    <a:p>
                      <a:pPr lvl="0" algn="r">
                        <a:buNone/>
                      </a:pPr>
                      <a:r>
                        <a:rPr lang="en-US" sz="2100" b="0" i="0" u="none" strike="noStrike" dirty="0">
                          <a:effectLst/>
                          <a:latin typeface="+mn-lt"/>
                        </a:rPr>
                        <a:t>$225,097.00</a:t>
                      </a:r>
                    </a:p>
                  </a:txBody>
                  <a:tcPr marL="14288" marR="14288" marT="14288" marB="0" anchor="ctr"/>
                </a:tc>
                <a:tc>
                  <a:txBody>
                    <a:bodyPr/>
                    <a:lstStyle/>
                    <a:p>
                      <a:pPr lvl="0" algn="r">
                        <a:buNone/>
                      </a:pPr>
                      <a:r>
                        <a:rPr lang="en-US" sz="2100" b="0" i="0" u="none" strike="noStrike" dirty="0">
                          <a:effectLst/>
                          <a:latin typeface="+mn-lt"/>
                        </a:rPr>
                        <a:t>0</a:t>
                      </a:r>
                    </a:p>
                  </a:txBody>
                  <a:tcPr marL="14288" marR="14288" marT="14288" marB="0" anchor="ctr"/>
                </a:tc>
                <a:tc>
                  <a:txBody>
                    <a:bodyPr/>
                    <a:lstStyle/>
                    <a:p>
                      <a:pPr marL="0" algn="ctr" rtl="0" eaLnBrk="1" latinLnBrk="0" hangingPunct="1">
                        <a:spcBef>
                          <a:spcPts val="0"/>
                        </a:spcBef>
                        <a:spcAft>
                          <a:spcPts val="0"/>
                        </a:spcAft>
                      </a:pPr>
                      <a:r>
                        <a:rPr lang="en-US" sz="2100" dirty="0">
                          <a:effectLst/>
                        </a:rPr>
                        <a:t>100%</a:t>
                      </a:r>
                    </a:p>
                  </a:txBody>
                  <a:tcPr marL="0" marR="0" marT="0" marB="0" anchor="ctr"/>
                </a:tc>
                <a:extLst>
                  <a:ext uri="{0D108BD9-81ED-4DB2-BD59-A6C34878D82A}">
                    <a16:rowId xmlns:a16="http://schemas.microsoft.com/office/drawing/2014/main" val="192721073"/>
                  </a:ext>
                </a:extLst>
              </a:tr>
              <a:tr h="475298">
                <a:tc>
                  <a:txBody>
                    <a:bodyPr/>
                    <a:lstStyle/>
                    <a:p>
                      <a:pPr marL="0" algn="l" rtl="0" eaLnBrk="1" latinLnBrk="0" hangingPunct="1">
                        <a:spcBef>
                          <a:spcPts val="0"/>
                        </a:spcBef>
                        <a:spcAft>
                          <a:spcPts val="0"/>
                        </a:spcAft>
                      </a:pPr>
                      <a:r>
                        <a:rPr lang="en-US" sz="2100" kern="1200" dirty="0">
                          <a:effectLst/>
                        </a:rPr>
                        <a:t>Region 4-Cabarrus Health Alliance</a:t>
                      </a:r>
                      <a:endParaRPr lang="en-US" sz="2100" dirty="0">
                        <a:effectLst/>
                      </a:endParaRPr>
                    </a:p>
                  </a:txBody>
                  <a:tcPr marL="0" marR="0" marT="0" marB="0" anchor="ctr"/>
                </a:tc>
                <a:tc>
                  <a:txBody>
                    <a:bodyPr/>
                    <a:lstStyle/>
                    <a:p>
                      <a:pPr marL="0" algn="r" rtl="0" eaLnBrk="1" latinLnBrk="0" hangingPunct="1">
                        <a:spcBef>
                          <a:spcPts val="0"/>
                        </a:spcBef>
                        <a:spcAft>
                          <a:spcPts val="0"/>
                        </a:spcAft>
                      </a:pPr>
                      <a:r>
                        <a:rPr lang="en-US" sz="2100" kern="1200" dirty="0">
                          <a:effectLst/>
                        </a:rPr>
                        <a:t>$324,283.00</a:t>
                      </a:r>
                      <a:endParaRPr lang="en-US" sz="2100" dirty="0">
                        <a:effectLst/>
                      </a:endParaRPr>
                    </a:p>
                  </a:txBody>
                  <a:tcPr marL="0" marR="0" marT="0" marB="0" anchor="ctr"/>
                </a:tc>
                <a:tc>
                  <a:txBody>
                    <a:bodyPr/>
                    <a:lstStyle/>
                    <a:p>
                      <a:pPr lvl="0" algn="r">
                        <a:buNone/>
                      </a:pPr>
                      <a:r>
                        <a:rPr lang="en-US" sz="2100" b="0" i="0" u="none" strike="noStrike" dirty="0">
                          <a:effectLst/>
                          <a:latin typeface="+mn-lt"/>
                        </a:rPr>
                        <a:t>$324,283.00</a:t>
                      </a:r>
                    </a:p>
                  </a:txBody>
                  <a:tcPr marL="14288" marR="14288" marT="14288" marB="0" anchor="ctr"/>
                </a:tc>
                <a:tc>
                  <a:txBody>
                    <a:bodyPr/>
                    <a:lstStyle/>
                    <a:p>
                      <a:pPr lvl="0" algn="r">
                        <a:buNone/>
                      </a:pPr>
                      <a:r>
                        <a:rPr lang="en-US" sz="2100" b="0" i="0" u="none" strike="noStrike" dirty="0">
                          <a:effectLst/>
                          <a:latin typeface="+mn-lt"/>
                        </a:rPr>
                        <a:t>0</a:t>
                      </a:r>
                      <a:endParaRPr lang="en-US" sz="3000" dirty="0"/>
                    </a:p>
                  </a:txBody>
                  <a:tcPr marL="14288" marR="14288" marT="14288" marB="0" anchor="ctr"/>
                </a:tc>
                <a:tc>
                  <a:txBody>
                    <a:bodyPr/>
                    <a:lstStyle/>
                    <a:p>
                      <a:pPr marL="0" algn="ctr" rtl="0" eaLnBrk="1" latinLnBrk="0" hangingPunct="1">
                        <a:spcBef>
                          <a:spcPts val="0"/>
                        </a:spcBef>
                        <a:spcAft>
                          <a:spcPts val="0"/>
                        </a:spcAft>
                      </a:pPr>
                      <a:r>
                        <a:rPr lang="en-US" sz="2100" dirty="0">
                          <a:effectLst/>
                        </a:rPr>
                        <a:t>100%</a:t>
                      </a:r>
                    </a:p>
                  </a:txBody>
                  <a:tcPr marL="0" marR="0" marT="0" marB="0" anchor="ctr"/>
                </a:tc>
                <a:extLst>
                  <a:ext uri="{0D108BD9-81ED-4DB2-BD59-A6C34878D82A}">
                    <a16:rowId xmlns:a16="http://schemas.microsoft.com/office/drawing/2014/main" val="865568523"/>
                  </a:ext>
                </a:extLst>
              </a:tr>
              <a:tr h="504063">
                <a:tc>
                  <a:txBody>
                    <a:bodyPr/>
                    <a:lstStyle/>
                    <a:p>
                      <a:pPr marL="0" algn="l" rtl="0" eaLnBrk="1" latinLnBrk="0" hangingPunct="1">
                        <a:spcBef>
                          <a:spcPts val="0"/>
                        </a:spcBef>
                        <a:spcAft>
                          <a:spcPts val="0"/>
                        </a:spcAft>
                      </a:pPr>
                      <a:r>
                        <a:rPr lang="en-US" sz="2100" kern="1200" dirty="0">
                          <a:effectLst/>
                        </a:rPr>
                        <a:t>Region 5-Guilford County Division of Public Health</a:t>
                      </a:r>
                      <a:endParaRPr lang="en-US" sz="2100" dirty="0">
                        <a:effectLst/>
                      </a:endParaRPr>
                    </a:p>
                  </a:txBody>
                  <a:tcPr marL="0" marR="0" marT="0" marB="0" anchor="ctr"/>
                </a:tc>
                <a:tc>
                  <a:txBody>
                    <a:bodyPr/>
                    <a:lstStyle/>
                    <a:p>
                      <a:pPr marL="0" algn="r" rtl="0" eaLnBrk="1" latinLnBrk="0" hangingPunct="1">
                        <a:spcBef>
                          <a:spcPts val="0"/>
                        </a:spcBef>
                        <a:spcAft>
                          <a:spcPts val="0"/>
                        </a:spcAft>
                      </a:pPr>
                      <a:r>
                        <a:rPr lang="en-US" sz="2100" kern="1200" dirty="0">
                          <a:effectLst/>
                        </a:rPr>
                        <a:t>$306,221.00</a:t>
                      </a:r>
                      <a:endParaRPr lang="en-US" sz="2100" dirty="0">
                        <a:effectLst/>
                      </a:endParaRPr>
                    </a:p>
                  </a:txBody>
                  <a:tcPr marL="0" marR="0" marT="0" marB="0" anchor="ctr"/>
                </a:tc>
                <a:tc>
                  <a:txBody>
                    <a:bodyPr/>
                    <a:lstStyle/>
                    <a:p>
                      <a:pPr lvl="0" algn="r">
                        <a:buNone/>
                      </a:pPr>
                      <a:r>
                        <a:rPr lang="en-US" sz="2100" b="0" i="0" u="none" strike="noStrike" dirty="0">
                          <a:effectLst/>
                          <a:latin typeface="+mn-lt"/>
                        </a:rPr>
                        <a:t>$306,085.59</a:t>
                      </a:r>
                    </a:p>
                  </a:txBody>
                  <a:tcPr marL="14288" marR="14288" marT="14288" marB="0" anchor="ctr"/>
                </a:tc>
                <a:tc>
                  <a:txBody>
                    <a:bodyPr/>
                    <a:lstStyle/>
                    <a:p>
                      <a:pPr lvl="0" algn="r">
                        <a:buNone/>
                      </a:pPr>
                      <a:r>
                        <a:rPr lang="en-US" sz="2100" b="0" i="0" u="none" strike="noStrike" dirty="0">
                          <a:effectLst/>
                          <a:latin typeface="+mn-lt"/>
                        </a:rPr>
                        <a:t>$135.41</a:t>
                      </a:r>
                      <a:endParaRPr lang="en-US" sz="3000" b="0" dirty="0"/>
                    </a:p>
                  </a:txBody>
                  <a:tcPr marL="14288" marR="14288" marT="14288" marB="0" anchor="ctr"/>
                </a:tc>
                <a:tc>
                  <a:txBody>
                    <a:bodyPr/>
                    <a:lstStyle/>
                    <a:p>
                      <a:pPr marL="0" algn="ctr" rtl="0" eaLnBrk="1" latinLnBrk="0" hangingPunct="1">
                        <a:spcBef>
                          <a:spcPts val="0"/>
                        </a:spcBef>
                        <a:spcAft>
                          <a:spcPts val="0"/>
                        </a:spcAft>
                      </a:pPr>
                      <a:r>
                        <a:rPr lang="en-US" sz="2100" dirty="0">
                          <a:effectLst/>
                        </a:rPr>
                        <a:t>99%</a:t>
                      </a:r>
                    </a:p>
                  </a:txBody>
                  <a:tcPr marL="0" marR="0" marT="0" marB="0" anchor="ctr"/>
                </a:tc>
                <a:extLst>
                  <a:ext uri="{0D108BD9-81ED-4DB2-BD59-A6C34878D82A}">
                    <a16:rowId xmlns:a16="http://schemas.microsoft.com/office/drawing/2014/main" val="909423683"/>
                  </a:ext>
                </a:extLst>
              </a:tr>
              <a:tr h="467591">
                <a:tc>
                  <a:txBody>
                    <a:bodyPr/>
                    <a:lstStyle/>
                    <a:p>
                      <a:pPr marL="0" lvl="0" algn="l" rtl="0">
                        <a:spcBef>
                          <a:spcPts val="0"/>
                        </a:spcBef>
                        <a:spcAft>
                          <a:spcPts val="0"/>
                        </a:spcAft>
                        <a:buNone/>
                      </a:pPr>
                      <a:r>
                        <a:rPr lang="en-US" sz="2100" b="0" kern="1200" dirty="0">
                          <a:effectLst/>
                        </a:rPr>
                        <a:t>Region 6-Cumberland County Health Department</a:t>
                      </a:r>
                      <a:endParaRPr lang="en-US" sz="2100" b="0">
                        <a:effectLst/>
                      </a:endParaRPr>
                    </a:p>
                  </a:txBody>
                  <a:tcPr marL="0" marR="0" marT="0" marB="0" anchor="ctr"/>
                </a:tc>
                <a:tc>
                  <a:txBody>
                    <a:bodyPr/>
                    <a:lstStyle/>
                    <a:p>
                      <a:pPr marL="0" algn="r" rtl="0" eaLnBrk="1" latinLnBrk="0" hangingPunct="1">
                        <a:spcBef>
                          <a:spcPts val="0"/>
                        </a:spcBef>
                        <a:spcAft>
                          <a:spcPts val="0"/>
                        </a:spcAft>
                      </a:pPr>
                      <a:r>
                        <a:rPr lang="en-US" sz="2100" kern="1200" dirty="0">
                          <a:effectLst/>
                        </a:rPr>
                        <a:t>$276,373.00</a:t>
                      </a:r>
                      <a:endParaRPr lang="en-US" sz="2100" dirty="0">
                        <a:effectLst/>
                      </a:endParaRPr>
                    </a:p>
                  </a:txBody>
                  <a:tcPr marL="0" marR="0" marT="0" marB="0" anchor="ctr"/>
                </a:tc>
                <a:tc>
                  <a:txBody>
                    <a:bodyPr/>
                    <a:lstStyle/>
                    <a:p>
                      <a:pPr lvl="0" algn="r">
                        <a:buNone/>
                      </a:pPr>
                      <a:r>
                        <a:rPr lang="en-US" sz="2100" b="0" i="0" u="none" strike="noStrike" dirty="0">
                          <a:effectLst/>
                          <a:latin typeface="+mn-lt"/>
                        </a:rPr>
                        <a:t>$276,373.00</a:t>
                      </a:r>
                    </a:p>
                  </a:txBody>
                  <a:tcPr marL="14288" marR="14288" marT="14288" marB="0" anchor="ctr"/>
                </a:tc>
                <a:tc>
                  <a:txBody>
                    <a:bodyPr/>
                    <a:lstStyle/>
                    <a:p>
                      <a:pPr algn="r" fontAlgn="b"/>
                      <a:r>
                        <a:rPr lang="en-US" sz="2100" b="0" i="0" u="none" strike="noStrike" dirty="0">
                          <a:effectLst/>
                          <a:latin typeface="+mn-lt"/>
                        </a:rPr>
                        <a:t>0</a:t>
                      </a:r>
                    </a:p>
                  </a:txBody>
                  <a:tcPr marL="14288" marR="14288" marT="14288" marB="0" anchor="ctr"/>
                </a:tc>
                <a:tc>
                  <a:txBody>
                    <a:bodyPr/>
                    <a:lstStyle/>
                    <a:p>
                      <a:pPr marL="0" algn="ctr" rtl="0" eaLnBrk="1" latinLnBrk="0" hangingPunct="1">
                        <a:spcBef>
                          <a:spcPts val="0"/>
                        </a:spcBef>
                        <a:spcAft>
                          <a:spcPts val="0"/>
                        </a:spcAft>
                      </a:pPr>
                      <a:r>
                        <a:rPr lang="en-US" sz="2100" dirty="0">
                          <a:effectLst/>
                        </a:rPr>
                        <a:t>100%</a:t>
                      </a:r>
                    </a:p>
                  </a:txBody>
                  <a:tcPr marL="0" marR="0" marT="0" marB="0" anchor="ctr"/>
                </a:tc>
                <a:extLst>
                  <a:ext uri="{0D108BD9-81ED-4DB2-BD59-A6C34878D82A}">
                    <a16:rowId xmlns:a16="http://schemas.microsoft.com/office/drawing/2014/main" val="2382895115"/>
                  </a:ext>
                </a:extLst>
              </a:tr>
              <a:tr h="518351">
                <a:tc>
                  <a:txBody>
                    <a:bodyPr/>
                    <a:lstStyle/>
                    <a:p>
                      <a:pPr marL="0" algn="l" rtl="0" eaLnBrk="1" latinLnBrk="0" hangingPunct="1">
                        <a:spcBef>
                          <a:spcPts val="0"/>
                        </a:spcBef>
                        <a:spcAft>
                          <a:spcPts val="0"/>
                        </a:spcAft>
                      </a:pPr>
                      <a:r>
                        <a:rPr lang="en-US" sz="2100" kern="1200" dirty="0">
                          <a:effectLst/>
                        </a:rPr>
                        <a:t>Region 7-Granville-Vance Public Health</a:t>
                      </a:r>
                      <a:endParaRPr lang="en-US" sz="2100" dirty="0">
                        <a:effectLst/>
                      </a:endParaRPr>
                    </a:p>
                  </a:txBody>
                  <a:tcPr marL="0" marR="0" marT="0" marB="0" anchor="ctr"/>
                </a:tc>
                <a:tc>
                  <a:txBody>
                    <a:bodyPr/>
                    <a:lstStyle/>
                    <a:p>
                      <a:pPr marL="0" algn="r" rtl="0" eaLnBrk="1" latinLnBrk="0" hangingPunct="1">
                        <a:spcBef>
                          <a:spcPts val="0"/>
                        </a:spcBef>
                        <a:spcAft>
                          <a:spcPts val="0"/>
                        </a:spcAft>
                      </a:pPr>
                      <a:r>
                        <a:rPr lang="en-US" sz="2100" kern="1200" dirty="0">
                          <a:effectLst/>
                        </a:rPr>
                        <a:t>$305,209.00</a:t>
                      </a:r>
                      <a:endParaRPr lang="en-US" sz="2100" dirty="0">
                        <a:effectLst/>
                      </a:endParaRPr>
                    </a:p>
                  </a:txBody>
                  <a:tcPr marL="0" marR="0" marT="0" marB="0" anchor="ctr"/>
                </a:tc>
                <a:tc>
                  <a:txBody>
                    <a:bodyPr/>
                    <a:lstStyle/>
                    <a:p>
                      <a:pPr lvl="0" algn="r">
                        <a:buNone/>
                      </a:pPr>
                      <a:r>
                        <a:rPr lang="en-US" sz="2100" b="0" i="0" u="none" strike="noStrike" dirty="0">
                          <a:effectLst/>
                          <a:latin typeface="+mn-lt"/>
                        </a:rPr>
                        <a:t>$305,209.00</a:t>
                      </a:r>
                    </a:p>
                  </a:txBody>
                  <a:tcPr marL="14288" marR="14288" marT="14288" marB="0" anchor="ctr"/>
                </a:tc>
                <a:tc>
                  <a:txBody>
                    <a:bodyPr/>
                    <a:lstStyle/>
                    <a:p>
                      <a:pPr lvl="0" algn="r">
                        <a:buNone/>
                      </a:pPr>
                      <a:r>
                        <a:rPr lang="en-US" sz="2100" b="0" i="0" u="none" strike="noStrike" dirty="0">
                          <a:effectLst/>
                          <a:latin typeface="+mn-lt"/>
                        </a:rPr>
                        <a:t>0</a:t>
                      </a:r>
                      <a:endParaRPr lang="en-US" sz="3000" dirty="0"/>
                    </a:p>
                  </a:txBody>
                  <a:tcPr marL="14288" marR="14288" marT="14288" marB="0" anchor="ctr"/>
                </a:tc>
                <a:tc>
                  <a:txBody>
                    <a:bodyPr/>
                    <a:lstStyle/>
                    <a:p>
                      <a:pPr marL="0" algn="ctr" rtl="0" eaLnBrk="1" latinLnBrk="0" hangingPunct="1">
                        <a:spcBef>
                          <a:spcPts val="0"/>
                        </a:spcBef>
                        <a:spcAft>
                          <a:spcPts val="0"/>
                        </a:spcAft>
                      </a:pPr>
                      <a:r>
                        <a:rPr lang="en-US" sz="2100" dirty="0">
                          <a:effectLst/>
                        </a:rPr>
                        <a:t>100%</a:t>
                      </a:r>
                    </a:p>
                  </a:txBody>
                  <a:tcPr marL="0" marR="0" marT="0" marB="0" anchor="ctr"/>
                </a:tc>
                <a:extLst>
                  <a:ext uri="{0D108BD9-81ED-4DB2-BD59-A6C34878D82A}">
                    <a16:rowId xmlns:a16="http://schemas.microsoft.com/office/drawing/2014/main" val="1896048347"/>
                  </a:ext>
                </a:extLst>
              </a:tr>
              <a:tr h="504063">
                <a:tc>
                  <a:txBody>
                    <a:bodyPr/>
                    <a:lstStyle/>
                    <a:p>
                      <a:pPr marL="0" algn="l" rtl="0" eaLnBrk="1" latinLnBrk="0" hangingPunct="1">
                        <a:spcBef>
                          <a:spcPts val="0"/>
                        </a:spcBef>
                        <a:spcAft>
                          <a:spcPts val="0"/>
                        </a:spcAft>
                      </a:pPr>
                      <a:r>
                        <a:rPr lang="en-US" sz="2100" kern="1200" dirty="0">
                          <a:effectLst/>
                        </a:rPr>
                        <a:t>Region 8-Duplin County Health Department</a:t>
                      </a:r>
                      <a:endParaRPr lang="en-US" sz="2100" dirty="0">
                        <a:effectLst/>
                      </a:endParaRPr>
                    </a:p>
                  </a:txBody>
                  <a:tcPr marL="0" marR="0" marT="0" marB="0" anchor="ctr"/>
                </a:tc>
                <a:tc>
                  <a:txBody>
                    <a:bodyPr/>
                    <a:lstStyle/>
                    <a:p>
                      <a:pPr marL="0" algn="r" rtl="0" eaLnBrk="1" latinLnBrk="0" hangingPunct="1">
                        <a:spcBef>
                          <a:spcPts val="0"/>
                        </a:spcBef>
                        <a:spcAft>
                          <a:spcPts val="0"/>
                        </a:spcAft>
                      </a:pPr>
                      <a:r>
                        <a:rPr lang="en-US" sz="2100" kern="1200" dirty="0">
                          <a:effectLst/>
                        </a:rPr>
                        <a:t>$485,704.00</a:t>
                      </a:r>
                      <a:endParaRPr lang="en-US" sz="2100" dirty="0">
                        <a:effectLst/>
                      </a:endParaRPr>
                    </a:p>
                  </a:txBody>
                  <a:tcPr marL="0" marR="0" marT="0" marB="0" anchor="ctr"/>
                </a:tc>
                <a:tc>
                  <a:txBody>
                    <a:bodyPr/>
                    <a:lstStyle/>
                    <a:p>
                      <a:pPr lvl="0" algn="r">
                        <a:buNone/>
                      </a:pPr>
                      <a:r>
                        <a:rPr lang="en-US" sz="2100" b="0" i="0" u="none" strike="noStrike" dirty="0">
                          <a:effectLst/>
                          <a:latin typeface="+mn-lt"/>
                        </a:rPr>
                        <a:t>$461,266.30</a:t>
                      </a:r>
                    </a:p>
                  </a:txBody>
                  <a:tcPr marL="14288" marR="14288" marT="14288" marB="0" anchor="ctr"/>
                </a:tc>
                <a:tc>
                  <a:txBody>
                    <a:bodyPr/>
                    <a:lstStyle/>
                    <a:p>
                      <a:pPr algn="r" fontAlgn="b"/>
                      <a:r>
                        <a:rPr lang="en-US" sz="2100" b="0" i="0" u="none" strike="noStrike" dirty="0">
                          <a:effectLst/>
                          <a:latin typeface="+mn-lt"/>
                        </a:rPr>
                        <a:t>$24,437.70</a:t>
                      </a:r>
                    </a:p>
                  </a:txBody>
                  <a:tcPr marL="14288" marR="14288" marT="14288" marB="0" anchor="ctr"/>
                </a:tc>
                <a:tc>
                  <a:txBody>
                    <a:bodyPr/>
                    <a:lstStyle/>
                    <a:p>
                      <a:pPr marL="0" algn="ctr" rtl="0" eaLnBrk="1" latinLnBrk="0" hangingPunct="1">
                        <a:spcBef>
                          <a:spcPts val="0"/>
                        </a:spcBef>
                        <a:spcAft>
                          <a:spcPts val="0"/>
                        </a:spcAft>
                      </a:pPr>
                      <a:r>
                        <a:rPr lang="en-US" sz="2100" dirty="0">
                          <a:effectLst/>
                        </a:rPr>
                        <a:t>94%</a:t>
                      </a:r>
                    </a:p>
                  </a:txBody>
                  <a:tcPr marL="0" marR="0" marT="0" marB="0" anchor="ctr"/>
                </a:tc>
                <a:extLst>
                  <a:ext uri="{0D108BD9-81ED-4DB2-BD59-A6C34878D82A}">
                    <a16:rowId xmlns:a16="http://schemas.microsoft.com/office/drawing/2014/main" val="979595977"/>
                  </a:ext>
                </a:extLst>
              </a:tr>
              <a:tr h="432054">
                <a:tc>
                  <a:txBody>
                    <a:bodyPr/>
                    <a:lstStyle/>
                    <a:p>
                      <a:pPr marL="0" algn="l" rtl="0" eaLnBrk="1" latinLnBrk="0" hangingPunct="1">
                        <a:spcBef>
                          <a:spcPts val="0"/>
                        </a:spcBef>
                        <a:spcAft>
                          <a:spcPts val="0"/>
                        </a:spcAft>
                      </a:pPr>
                      <a:r>
                        <a:rPr lang="en-US" sz="2100" kern="1200" dirty="0">
                          <a:effectLst/>
                        </a:rPr>
                        <a:t>Region 9-Albemarle Regional Health Services</a:t>
                      </a:r>
                      <a:endParaRPr lang="en-US" sz="2100" dirty="0">
                        <a:effectLst/>
                      </a:endParaRPr>
                    </a:p>
                  </a:txBody>
                  <a:tcPr marL="0" marR="0" marT="0" marB="0" anchor="ctr"/>
                </a:tc>
                <a:tc>
                  <a:txBody>
                    <a:bodyPr/>
                    <a:lstStyle/>
                    <a:p>
                      <a:pPr marL="0" algn="r" rtl="0" eaLnBrk="1" latinLnBrk="0" hangingPunct="1">
                        <a:spcBef>
                          <a:spcPts val="0"/>
                        </a:spcBef>
                        <a:spcAft>
                          <a:spcPts val="0"/>
                        </a:spcAft>
                      </a:pPr>
                      <a:r>
                        <a:rPr lang="en-US" sz="2100" kern="1200" dirty="0">
                          <a:effectLst/>
                        </a:rPr>
                        <a:t>$151,623.00</a:t>
                      </a:r>
                      <a:endParaRPr lang="en-US" sz="2100" dirty="0">
                        <a:effectLst/>
                      </a:endParaRPr>
                    </a:p>
                  </a:txBody>
                  <a:tcPr marL="0" marR="0" marT="0" marB="0" anchor="ctr"/>
                </a:tc>
                <a:tc>
                  <a:txBody>
                    <a:bodyPr/>
                    <a:lstStyle/>
                    <a:p>
                      <a:pPr lvl="0" algn="r">
                        <a:buNone/>
                      </a:pPr>
                      <a:r>
                        <a:rPr lang="en-US" sz="2100" b="0" i="0" u="none" strike="noStrike" dirty="0">
                          <a:effectLst/>
                          <a:latin typeface="+mn-lt"/>
                        </a:rPr>
                        <a:t>$151,604.08</a:t>
                      </a:r>
                      <a:endParaRPr lang="en-US" sz="3000" dirty="0"/>
                    </a:p>
                  </a:txBody>
                  <a:tcPr marL="14288" marR="14288" marT="14288" marB="0" anchor="ctr"/>
                </a:tc>
                <a:tc>
                  <a:txBody>
                    <a:bodyPr/>
                    <a:lstStyle/>
                    <a:p>
                      <a:pPr lvl="0" algn="r">
                        <a:buNone/>
                      </a:pPr>
                      <a:r>
                        <a:rPr lang="en-US" sz="2100" b="0" i="0" u="none" strike="noStrike" dirty="0">
                          <a:effectLst/>
                          <a:latin typeface="+mn-lt"/>
                        </a:rPr>
                        <a:t>$18.92</a:t>
                      </a:r>
                    </a:p>
                  </a:txBody>
                  <a:tcPr marL="14288" marR="14288" marT="14288" marB="0" anchor="ctr"/>
                </a:tc>
                <a:tc>
                  <a:txBody>
                    <a:bodyPr/>
                    <a:lstStyle/>
                    <a:p>
                      <a:pPr marL="0" algn="ctr" rtl="0" eaLnBrk="1" latinLnBrk="0" hangingPunct="1">
                        <a:spcBef>
                          <a:spcPts val="0"/>
                        </a:spcBef>
                        <a:spcAft>
                          <a:spcPts val="0"/>
                        </a:spcAft>
                      </a:pPr>
                      <a:r>
                        <a:rPr lang="en-US" sz="2100" dirty="0">
                          <a:effectLst/>
                        </a:rPr>
                        <a:t>100%</a:t>
                      </a:r>
                    </a:p>
                  </a:txBody>
                  <a:tcPr marL="0" marR="0" marT="0" marB="0" anchor="ctr"/>
                </a:tc>
                <a:extLst>
                  <a:ext uri="{0D108BD9-81ED-4DB2-BD59-A6C34878D82A}">
                    <a16:rowId xmlns:a16="http://schemas.microsoft.com/office/drawing/2014/main" val="2395438365"/>
                  </a:ext>
                </a:extLst>
              </a:tr>
              <a:tr h="532829">
                <a:tc>
                  <a:txBody>
                    <a:bodyPr/>
                    <a:lstStyle/>
                    <a:p>
                      <a:pPr marL="0" algn="l" rtl="0" eaLnBrk="1" latinLnBrk="0" hangingPunct="1">
                        <a:spcBef>
                          <a:spcPts val="0"/>
                        </a:spcBef>
                        <a:spcAft>
                          <a:spcPts val="0"/>
                        </a:spcAft>
                      </a:pPr>
                      <a:r>
                        <a:rPr lang="en-US" sz="2100" kern="1200" dirty="0">
                          <a:effectLst/>
                        </a:rPr>
                        <a:t>Region 10-Pitt County Health Department</a:t>
                      </a:r>
                      <a:endParaRPr lang="en-US" sz="2100" dirty="0">
                        <a:effectLst/>
                      </a:endParaRPr>
                    </a:p>
                  </a:txBody>
                  <a:tcPr marL="0" marR="0" marT="0" marB="0" anchor="ctr"/>
                </a:tc>
                <a:tc>
                  <a:txBody>
                    <a:bodyPr/>
                    <a:lstStyle/>
                    <a:p>
                      <a:pPr marL="0" algn="r" rtl="0" eaLnBrk="1" latinLnBrk="0" hangingPunct="1">
                        <a:spcBef>
                          <a:spcPts val="0"/>
                        </a:spcBef>
                        <a:spcAft>
                          <a:spcPts val="0"/>
                        </a:spcAft>
                      </a:pPr>
                      <a:r>
                        <a:rPr lang="en-US" sz="2100" kern="1200" dirty="0">
                          <a:effectLst/>
                        </a:rPr>
                        <a:t>$423,454.00</a:t>
                      </a:r>
                      <a:endParaRPr lang="en-US" sz="2100" dirty="0">
                        <a:effectLst/>
                      </a:endParaRPr>
                    </a:p>
                  </a:txBody>
                  <a:tcPr marL="0" marR="0" marT="0" marB="0" anchor="ctr"/>
                </a:tc>
                <a:tc>
                  <a:txBody>
                    <a:bodyPr/>
                    <a:lstStyle/>
                    <a:p>
                      <a:pPr lvl="0" algn="r">
                        <a:buNone/>
                      </a:pPr>
                      <a:r>
                        <a:rPr lang="en-US" sz="2100" b="0" i="0" u="none" strike="noStrike">
                          <a:effectLst/>
                          <a:latin typeface="+mn-lt"/>
                        </a:rPr>
                        <a:t>$423,036.18</a:t>
                      </a:r>
                      <a:endParaRPr lang="en-US" sz="2100" b="0" i="0" u="none" strike="noStrike" dirty="0">
                        <a:effectLst/>
                        <a:latin typeface="+mn-lt"/>
                      </a:endParaRPr>
                    </a:p>
                  </a:txBody>
                  <a:tcPr marL="14288" marR="14288" marT="14288" marB="0" anchor="ctr"/>
                </a:tc>
                <a:tc>
                  <a:txBody>
                    <a:bodyPr/>
                    <a:lstStyle/>
                    <a:p>
                      <a:pPr lvl="0" algn="r">
                        <a:buNone/>
                      </a:pPr>
                      <a:r>
                        <a:rPr lang="en-US" sz="2100" b="0" i="0" u="none" strike="noStrike" dirty="0">
                          <a:effectLst/>
                          <a:latin typeface="+mn-lt"/>
                        </a:rPr>
                        <a:t>$417.82</a:t>
                      </a:r>
                      <a:endParaRPr lang="en-US" sz="3000" dirty="0"/>
                    </a:p>
                  </a:txBody>
                  <a:tcPr marL="14288" marR="14288" marT="14288" marB="0" anchor="ct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sz="2100" dirty="0">
                          <a:effectLst/>
                        </a:rPr>
                        <a:t>99%</a:t>
                      </a:r>
                    </a:p>
                  </a:txBody>
                  <a:tcPr marL="0" marR="0" marT="0" marB="0" anchor="ctr"/>
                </a:tc>
                <a:extLst>
                  <a:ext uri="{0D108BD9-81ED-4DB2-BD59-A6C34878D82A}">
                    <a16:rowId xmlns:a16="http://schemas.microsoft.com/office/drawing/2014/main" val="1023908836"/>
                  </a:ext>
                </a:extLst>
              </a:tr>
              <a:tr h="320040">
                <a:tc>
                  <a:txBody>
                    <a:bodyPr/>
                    <a:lstStyle/>
                    <a:p>
                      <a:pPr marL="0" algn="l" rtl="0" eaLnBrk="1" latinLnBrk="0" hangingPunct="1">
                        <a:spcBef>
                          <a:spcPts val="0"/>
                        </a:spcBef>
                        <a:spcAft>
                          <a:spcPts val="0"/>
                        </a:spcAft>
                      </a:pPr>
                      <a:endParaRPr lang="en-US" sz="1600">
                        <a:effectLst/>
                      </a:endParaRPr>
                    </a:p>
                  </a:txBody>
                  <a:tcPr marL="0" marR="0" marT="0" marB="0" anchor="ctr"/>
                </a:tc>
                <a:tc>
                  <a:txBody>
                    <a:bodyPr/>
                    <a:lstStyle/>
                    <a:p>
                      <a:pPr marL="0" algn="l" rtl="0" eaLnBrk="1" latinLnBrk="0" hangingPunct="1">
                        <a:spcBef>
                          <a:spcPts val="0"/>
                        </a:spcBef>
                        <a:spcAft>
                          <a:spcPts val="0"/>
                        </a:spcAft>
                      </a:pPr>
                      <a:endParaRPr lang="en-US" sz="2100">
                        <a:effectLst/>
                      </a:endParaRPr>
                    </a:p>
                  </a:txBody>
                  <a:tcPr marL="0" marR="0" marT="0" marB="0" anchor="ctr"/>
                </a:tc>
                <a:tc>
                  <a:txBody>
                    <a:bodyPr/>
                    <a:lstStyle/>
                    <a:p>
                      <a:pPr marL="0" lvl="0" algn="l">
                        <a:spcBef>
                          <a:spcPts val="0"/>
                        </a:spcBef>
                        <a:spcAft>
                          <a:spcPts val="0"/>
                        </a:spcAft>
                        <a:buNone/>
                      </a:pPr>
                      <a:endParaRPr lang="en-US" sz="2100">
                        <a:effectLst/>
                      </a:endParaRPr>
                    </a:p>
                  </a:txBody>
                  <a:tcPr marL="0" marR="0" marT="0" marB="0" anchor="ctr"/>
                </a:tc>
                <a:tc>
                  <a:txBody>
                    <a:bodyPr/>
                    <a:lstStyle/>
                    <a:p>
                      <a:pPr marL="0" algn="l" rtl="0" eaLnBrk="1" latinLnBrk="0" hangingPunct="1">
                        <a:spcBef>
                          <a:spcPts val="0"/>
                        </a:spcBef>
                        <a:spcAft>
                          <a:spcPts val="0"/>
                        </a:spcAft>
                      </a:pPr>
                      <a:endParaRPr lang="en-US" sz="2100" b="0" dirty="0">
                        <a:effectLst/>
                      </a:endParaRPr>
                    </a:p>
                  </a:txBody>
                  <a:tcPr marL="0" marR="0" marT="0" marB="0" anchor="ctr"/>
                </a:tc>
                <a:tc>
                  <a:txBody>
                    <a:bodyPr/>
                    <a:lstStyle/>
                    <a:p>
                      <a:pPr marL="0" algn="ctr" rtl="0" eaLnBrk="1" latinLnBrk="0" hangingPunct="1">
                        <a:spcBef>
                          <a:spcPts val="0"/>
                        </a:spcBef>
                        <a:spcAft>
                          <a:spcPts val="0"/>
                        </a:spcAft>
                      </a:pPr>
                      <a:endParaRPr lang="en-US" sz="2100" dirty="0">
                        <a:effectLst/>
                      </a:endParaRPr>
                    </a:p>
                  </a:txBody>
                  <a:tcPr marL="0" marR="0" marT="0" marB="0" anchor="ctr"/>
                </a:tc>
                <a:extLst>
                  <a:ext uri="{0D108BD9-81ED-4DB2-BD59-A6C34878D82A}">
                    <a16:rowId xmlns:a16="http://schemas.microsoft.com/office/drawing/2014/main" val="1014694615"/>
                  </a:ext>
                </a:extLst>
              </a:tr>
              <a:tr h="445961">
                <a:tc>
                  <a:txBody>
                    <a:bodyPr/>
                    <a:lstStyle/>
                    <a:p>
                      <a:pPr marL="0" algn="l" rtl="0" eaLnBrk="1" latinLnBrk="0" hangingPunct="1">
                        <a:spcBef>
                          <a:spcPts val="0"/>
                        </a:spcBef>
                        <a:spcAft>
                          <a:spcPts val="0"/>
                        </a:spcAft>
                      </a:pPr>
                      <a:r>
                        <a:rPr lang="en-US" sz="2100" kern="1200" dirty="0">
                          <a:effectLst/>
                        </a:rPr>
                        <a:t>Grand Total</a:t>
                      </a:r>
                      <a:endParaRPr lang="en-US" sz="2100" dirty="0">
                        <a:effectLst/>
                      </a:endParaRPr>
                    </a:p>
                  </a:txBody>
                  <a:tcPr marL="0" marR="0" marT="0" marB="0" anchor="ctr"/>
                </a:tc>
                <a:tc>
                  <a:txBody>
                    <a:bodyPr/>
                    <a:lstStyle/>
                    <a:p>
                      <a:pPr marL="0" algn="r" rtl="0" eaLnBrk="1" latinLnBrk="0" hangingPunct="1">
                        <a:spcBef>
                          <a:spcPts val="0"/>
                        </a:spcBef>
                        <a:spcAft>
                          <a:spcPts val="0"/>
                        </a:spcAft>
                      </a:pPr>
                      <a:r>
                        <a:rPr lang="en-US" sz="2100" kern="1200" dirty="0">
                          <a:effectLst/>
                        </a:rPr>
                        <a:t>$2,796,413.00</a:t>
                      </a:r>
                      <a:endParaRPr lang="en-US" sz="2100" dirty="0">
                        <a:effectLst/>
                      </a:endParaRPr>
                    </a:p>
                  </a:txBody>
                  <a:tcPr marL="0" marR="0" marT="0" marB="0" anchor="ctr"/>
                </a:tc>
                <a:tc>
                  <a:txBody>
                    <a:bodyPr/>
                    <a:lstStyle/>
                    <a:p>
                      <a:pPr marL="0" lvl="0" algn="r">
                        <a:spcBef>
                          <a:spcPts val="0"/>
                        </a:spcBef>
                        <a:spcAft>
                          <a:spcPts val="0"/>
                        </a:spcAft>
                        <a:buNone/>
                      </a:pPr>
                      <a:r>
                        <a:rPr lang="en-US" sz="2100" dirty="0">
                          <a:effectLst/>
                        </a:rPr>
                        <a:t>$2,755,941.88</a:t>
                      </a:r>
                    </a:p>
                  </a:txBody>
                  <a:tcPr marL="0" marR="0" marT="0" marB="0" anchor="ctr"/>
                </a:tc>
                <a:tc>
                  <a:txBody>
                    <a:bodyPr/>
                    <a:lstStyle/>
                    <a:p>
                      <a:pPr marL="0" lvl="0" algn="r">
                        <a:spcBef>
                          <a:spcPts val="0"/>
                        </a:spcBef>
                        <a:spcAft>
                          <a:spcPts val="0"/>
                        </a:spcAft>
                        <a:buNone/>
                      </a:pPr>
                      <a:r>
                        <a:rPr lang="en-US" sz="2100" b="0" i="0" u="none" strike="noStrike" noProof="0" dirty="0">
                          <a:effectLst/>
                          <a:latin typeface="Arial"/>
                        </a:rPr>
                        <a:t>$40,471.14</a:t>
                      </a:r>
                      <a:endParaRPr lang="en-US" sz="3000" b="0" dirty="0"/>
                    </a:p>
                  </a:txBody>
                  <a:tcPr marL="0" marR="0" marT="0" marB="0" anchor="ctr"/>
                </a:tc>
                <a:tc>
                  <a:txBody>
                    <a:bodyPr/>
                    <a:lstStyle/>
                    <a:p>
                      <a:pPr marL="0" algn="ctr" rtl="0" eaLnBrk="1" latinLnBrk="0" hangingPunct="1">
                        <a:spcBef>
                          <a:spcPts val="0"/>
                        </a:spcBef>
                        <a:spcAft>
                          <a:spcPts val="0"/>
                        </a:spcAft>
                      </a:pPr>
                      <a:r>
                        <a:rPr lang="en-US" sz="2100" dirty="0">
                          <a:effectLst/>
                        </a:rPr>
                        <a:t>99%</a:t>
                      </a:r>
                    </a:p>
                  </a:txBody>
                  <a:tcPr marL="0" marR="0" marT="0" marB="0" anchor="ctr"/>
                </a:tc>
                <a:extLst>
                  <a:ext uri="{0D108BD9-81ED-4DB2-BD59-A6C34878D82A}">
                    <a16:rowId xmlns:a16="http://schemas.microsoft.com/office/drawing/2014/main" val="1899296314"/>
                  </a:ext>
                </a:extLst>
              </a:tr>
            </a:tbl>
          </a:graphicData>
        </a:graphic>
      </p:graphicFrame>
    </p:spTree>
    <p:extLst>
      <p:ext uri="{BB962C8B-B14F-4D97-AF65-F5344CB8AC3E}">
        <p14:creationId xmlns:p14="http://schemas.microsoft.com/office/powerpoint/2010/main" val="16349265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6DCC5-D1BA-095E-884F-E6F56202F32C}"/>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A6BDD0E8-304C-6618-E8FB-6E634F23FB03}"/>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6D6F527D-F453-38F8-E20A-78EF9DF22000}"/>
              </a:ext>
            </a:extLst>
          </p:cNvPr>
          <p:cNvPicPr>
            <a:picLocks noChangeAspect="1"/>
          </p:cNvPicPr>
          <p:nvPr/>
        </p:nvPicPr>
        <p:blipFill>
          <a:blip r:embed="rId3"/>
          <a:stretch>
            <a:fillRect/>
          </a:stretch>
        </p:blipFill>
        <p:spPr>
          <a:xfrm>
            <a:off x="1676400" y="419100"/>
            <a:ext cx="14325600" cy="9005084"/>
          </a:xfrm>
          <a:prstGeom prst="rect">
            <a:avLst/>
          </a:prstGeom>
        </p:spPr>
      </p:pic>
    </p:spTree>
    <p:extLst>
      <p:ext uri="{BB962C8B-B14F-4D97-AF65-F5344CB8AC3E}">
        <p14:creationId xmlns:p14="http://schemas.microsoft.com/office/powerpoint/2010/main" val="1181209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8">
            <a:extLst>
              <a:ext uri="{FF2B5EF4-FFF2-40B4-BE49-F238E27FC236}">
                <a16:creationId xmlns:a16="http://schemas.microsoft.com/office/drawing/2014/main" id="{9B22926C-11E9-B2AA-7FA5-BD9519B81D16}"/>
              </a:ext>
            </a:extLst>
          </p:cNvPr>
          <p:cNvGraphicFramePr>
            <a:graphicFrameLocks noGrp="1"/>
          </p:cNvGraphicFramePr>
          <p:nvPr>
            <p:ph idx="1"/>
          </p:nvPr>
        </p:nvGraphicFramePr>
        <p:xfrm>
          <a:off x="310815" y="167626"/>
          <a:ext cx="17666369" cy="9654554"/>
        </p:xfrm>
        <a:graphic>
          <a:graphicData uri="http://schemas.openxmlformats.org/drawingml/2006/table">
            <a:tbl>
              <a:tblPr firstRow="1" bandRow="1">
                <a:tableStyleId>{5C22544A-7EE6-4342-B048-85BDC9FD1C3A}</a:tableStyleId>
              </a:tblPr>
              <a:tblGrid>
                <a:gridCol w="1670385">
                  <a:extLst>
                    <a:ext uri="{9D8B030D-6E8A-4147-A177-3AD203B41FA5}">
                      <a16:colId xmlns:a16="http://schemas.microsoft.com/office/drawing/2014/main" val="2835209853"/>
                    </a:ext>
                  </a:extLst>
                </a:gridCol>
                <a:gridCol w="3505200">
                  <a:extLst>
                    <a:ext uri="{9D8B030D-6E8A-4147-A177-3AD203B41FA5}">
                      <a16:colId xmlns:a16="http://schemas.microsoft.com/office/drawing/2014/main" val="2815830090"/>
                    </a:ext>
                  </a:extLst>
                </a:gridCol>
                <a:gridCol w="12490784">
                  <a:extLst>
                    <a:ext uri="{9D8B030D-6E8A-4147-A177-3AD203B41FA5}">
                      <a16:colId xmlns:a16="http://schemas.microsoft.com/office/drawing/2014/main" val="2241620694"/>
                    </a:ext>
                  </a:extLst>
                </a:gridCol>
              </a:tblGrid>
              <a:tr h="340881">
                <a:tc>
                  <a:txBody>
                    <a:bodyPr/>
                    <a:lstStyle/>
                    <a:p>
                      <a:r>
                        <a:rPr lang="en-US" sz="2600" dirty="0"/>
                        <a:t>Regions</a:t>
                      </a:r>
                    </a:p>
                  </a:txBody>
                  <a:tcPr/>
                </a:tc>
                <a:tc>
                  <a:txBody>
                    <a:bodyPr/>
                    <a:lstStyle/>
                    <a:p>
                      <a:r>
                        <a:rPr lang="en-US" sz="2600" dirty="0"/>
                        <a:t>Foundational Capability</a:t>
                      </a:r>
                    </a:p>
                  </a:txBody>
                  <a:tcPr/>
                </a:tc>
                <a:tc>
                  <a:txBody>
                    <a:bodyPr/>
                    <a:lstStyle/>
                    <a:p>
                      <a:r>
                        <a:rPr lang="en-US" sz="2600" dirty="0"/>
                        <a:t>Regional Illustration of Capabilities</a:t>
                      </a:r>
                    </a:p>
                  </a:txBody>
                  <a:tcPr/>
                </a:tc>
                <a:extLst>
                  <a:ext uri="{0D108BD9-81ED-4DB2-BD59-A6C34878D82A}">
                    <a16:rowId xmlns:a16="http://schemas.microsoft.com/office/drawing/2014/main" val="3253939706"/>
                  </a:ext>
                </a:extLst>
              </a:tr>
              <a:tr h="510554">
                <a:tc>
                  <a:txBody>
                    <a:bodyPr/>
                    <a:lstStyle/>
                    <a:p>
                      <a:pPr algn="ctr"/>
                      <a:r>
                        <a:rPr lang="en-US" sz="2200" b="1" dirty="0"/>
                        <a:t>1</a:t>
                      </a:r>
                    </a:p>
                  </a:txBody>
                  <a:tcPr/>
                </a:tc>
                <a:tc>
                  <a: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lang="en-US" sz="2200" kern="1200" dirty="0">
                          <a:solidFill>
                            <a:schemeClr val="dk1"/>
                          </a:solidFill>
                          <a:effectLst/>
                          <a:latin typeface="+mn-lt"/>
                          <a:ea typeface="+mn-ea"/>
                          <a:cs typeface="+mn-cs"/>
                        </a:rPr>
                        <a:t>Communications</a:t>
                      </a:r>
                      <a:endParaRPr lang="en-US" sz="2200" dirty="0"/>
                    </a:p>
                  </a:txBody>
                  <a:tcPr/>
                </a:tc>
                <a:tc>
                  <a: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lang="en-US" sz="2200" kern="1200" dirty="0">
                          <a:solidFill>
                            <a:schemeClr val="dk1"/>
                          </a:solidFill>
                          <a:effectLst/>
                          <a:latin typeface="+mn-lt"/>
                          <a:ea typeface="+mn-ea"/>
                          <a:cs typeface="+mn-cs"/>
                        </a:rPr>
                        <a:t>Region I: Regional Communications</a:t>
                      </a:r>
                      <a:endParaRPr lang="en-US" sz="2200" dirty="0"/>
                    </a:p>
                  </a:txBody>
                  <a:tcPr/>
                </a:tc>
                <a:extLst>
                  <a:ext uri="{0D108BD9-81ED-4DB2-BD59-A6C34878D82A}">
                    <a16:rowId xmlns:a16="http://schemas.microsoft.com/office/drawing/2014/main" val="2876873844"/>
                  </a:ext>
                </a:extLst>
              </a:tr>
              <a:tr h="812412">
                <a:tc>
                  <a:txBody>
                    <a:bodyPr/>
                    <a:lstStyle/>
                    <a:p>
                      <a:pPr algn="ctr"/>
                      <a:r>
                        <a:rPr lang="en-US" sz="2200" b="1" dirty="0"/>
                        <a:t>2</a:t>
                      </a:r>
                    </a:p>
                  </a:txBody>
                  <a:tcPr/>
                </a:tc>
                <a:tc>
                  <a:txBody>
                    <a:bodyPr/>
                    <a:lstStyle/>
                    <a:p>
                      <a:r>
                        <a:rPr lang="en-US" sz="2200" kern="1200" dirty="0">
                          <a:solidFill>
                            <a:schemeClr val="dk1"/>
                          </a:solidFill>
                          <a:effectLst/>
                          <a:latin typeface="+mn-lt"/>
                          <a:ea typeface="+mn-ea"/>
                          <a:cs typeface="+mn-cs"/>
                        </a:rPr>
                        <a:t>Emergency Preparedness &amp; Response</a:t>
                      </a:r>
                      <a:endParaRPr lang="en-US" sz="2200" dirty="0"/>
                    </a:p>
                  </a:txBody>
                  <a:tcPr/>
                </a:tc>
                <a:tc>
                  <a:txBody>
                    <a:bodyPr/>
                    <a:lstStyle/>
                    <a:p>
                      <a:r>
                        <a:rPr lang="en-US" sz="2200" kern="1200" dirty="0">
                          <a:solidFill>
                            <a:schemeClr val="dk1"/>
                          </a:solidFill>
                          <a:effectLst/>
                          <a:latin typeface="+mn-lt"/>
                          <a:ea typeface="+mn-ea"/>
                          <a:cs typeface="+mn-cs"/>
                        </a:rPr>
                        <a:t>Region II:  Point of Distribution (POD) kits were purchased for each of the region’s 9 health departments. The kits provide handheld radios, reflective vests, signs, traffic tape, flagging, and command boards for off-site operations. Additionally, Region 2 purchased Plum Case portable Wi-Fi units, which convert cellular tower signals into Wi-Fi for up to 25 iPads, laptops, and smartphones. These units are critical for off-site operations like flu shot clinics, POD activities, and emergency temporary sheltering.</a:t>
                      </a:r>
                      <a:endParaRPr lang="en-US" sz="2200" dirty="0"/>
                    </a:p>
                  </a:txBody>
                  <a:tcPr/>
                </a:tc>
                <a:extLst>
                  <a:ext uri="{0D108BD9-81ED-4DB2-BD59-A6C34878D82A}">
                    <a16:rowId xmlns:a16="http://schemas.microsoft.com/office/drawing/2014/main" val="2607866959"/>
                  </a:ext>
                </a:extLst>
              </a:tr>
              <a:tr h="525794">
                <a:tc>
                  <a:txBody>
                    <a:bodyPr/>
                    <a:lstStyle/>
                    <a:p>
                      <a:pPr algn="ctr"/>
                      <a:r>
                        <a:rPr lang="en-US" sz="2200" b="1" dirty="0"/>
                        <a:t>3</a:t>
                      </a:r>
                    </a:p>
                  </a:txBody>
                  <a:tcPr/>
                </a:tc>
                <a:tc>
                  <a:txBody>
                    <a:bodyPr/>
                    <a:lstStyle/>
                    <a:p>
                      <a:r>
                        <a:rPr lang="en-US" sz="2200" kern="1200" dirty="0">
                          <a:solidFill>
                            <a:schemeClr val="dk1"/>
                          </a:solidFill>
                          <a:effectLst/>
                          <a:latin typeface="+mn-lt"/>
                          <a:ea typeface="+mn-ea"/>
                          <a:cs typeface="+mn-cs"/>
                        </a:rPr>
                        <a:t>Policy Development &amp; Support</a:t>
                      </a:r>
                      <a:endParaRPr lang="en-US" sz="2200" dirty="0"/>
                    </a:p>
                  </a:txBody>
                  <a:tcPr/>
                </a:tc>
                <a:tc>
                  <a:txBody>
                    <a:bodyPr/>
                    <a:lstStyle/>
                    <a:p>
                      <a:r>
                        <a:rPr lang="en-US" sz="2200" kern="1200" dirty="0">
                          <a:solidFill>
                            <a:schemeClr val="dk1"/>
                          </a:solidFill>
                          <a:effectLst/>
                          <a:latin typeface="+mn-lt"/>
                          <a:ea typeface="+mn-ea"/>
                          <a:cs typeface="+mn-cs"/>
                        </a:rPr>
                        <a:t>Region III: New positions adopted (environmental health technicians) resulting in pipeline success in one district in region</a:t>
                      </a:r>
                      <a:endParaRPr lang="en-US" sz="2200" dirty="0"/>
                    </a:p>
                  </a:txBody>
                  <a:tcPr/>
                </a:tc>
                <a:extLst>
                  <a:ext uri="{0D108BD9-81ED-4DB2-BD59-A6C34878D82A}">
                    <a16:rowId xmlns:a16="http://schemas.microsoft.com/office/drawing/2014/main" val="1649029471"/>
                  </a:ext>
                </a:extLst>
              </a:tr>
              <a:tr h="881633">
                <a:tc>
                  <a:txBody>
                    <a:bodyPr/>
                    <a:lstStyle/>
                    <a:p>
                      <a:pPr algn="ctr"/>
                      <a:r>
                        <a:rPr lang="en-US" sz="2200" b="1" dirty="0"/>
                        <a:t>4</a:t>
                      </a:r>
                    </a:p>
                  </a:txBody>
                  <a:tcPr/>
                </a:tc>
                <a:tc>
                  <a: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lang="en-US" sz="2200" dirty="0">
                          <a:solidFill>
                            <a:schemeClr val="dk1"/>
                          </a:solidFill>
                        </a:rPr>
                        <a:t>Assessment &amp; Surveillance</a:t>
                      </a:r>
                      <a:endParaRPr lang="en-US" sz="2200" dirty="0"/>
                    </a:p>
                  </a:txBody>
                  <a:tcPr/>
                </a:tc>
                <a:tc>
                  <a: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lang="en-US" sz="2200" kern="1200" dirty="0">
                          <a:solidFill>
                            <a:schemeClr val="dk1"/>
                          </a:solidFill>
                          <a:effectLst/>
                          <a:latin typeface="+mn-lt"/>
                          <a:ea typeface="+mn-ea"/>
                          <a:cs typeface="+mn-cs"/>
                        </a:rPr>
                        <a:t>Region IV: Partnered with the N.C. Division of Public Health and University of Missouri CARES to create the N.C. Data Portal, which provides data, maps, and tools to support community health assessment</a:t>
                      </a:r>
                      <a:endParaRPr lang="en-US" sz="2200" dirty="0"/>
                    </a:p>
                  </a:txBody>
                  <a:tcPr/>
                </a:tc>
                <a:extLst>
                  <a:ext uri="{0D108BD9-81ED-4DB2-BD59-A6C34878D82A}">
                    <a16:rowId xmlns:a16="http://schemas.microsoft.com/office/drawing/2014/main" val="3441864074"/>
                  </a:ext>
                </a:extLst>
              </a:tr>
              <a:tr h="698017">
                <a:tc>
                  <a:txBody>
                    <a:bodyPr/>
                    <a:lstStyle/>
                    <a:p>
                      <a:pPr algn="ctr"/>
                      <a:r>
                        <a:rPr lang="en-US" sz="2200" b="1" dirty="0"/>
                        <a:t>5</a:t>
                      </a:r>
                    </a:p>
                  </a:txBody>
                  <a:tcPr/>
                </a:tc>
                <a:tc>
                  <a:txBody>
                    <a:bodyPr/>
                    <a:lstStyle/>
                    <a:p>
                      <a:r>
                        <a:rPr lang="en-US" sz="2200" kern="1200" dirty="0">
                          <a:solidFill>
                            <a:schemeClr val="dk1"/>
                          </a:solidFill>
                          <a:effectLst/>
                          <a:latin typeface="+mn-lt"/>
                          <a:ea typeface="+mn-ea"/>
                          <a:cs typeface="+mn-cs"/>
                        </a:rPr>
                        <a:t>Organizational Competencies</a:t>
                      </a:r>
                      <a:endParaRPr lang="en-US" sz="2200" dirty="0"/>
                    </a:p>
                  </a:txBody>
                  <a:tcPr/>
                </a:tc>
                <a:tc>
                  <a:txBody>
                    <a:bodyPr/>
                    <a:lstStyle/>
                    <a:p>
                      <a:r>
                        <a:rPr lang="en-US" sz="2200" kern="1200" dirty="0">
                          <a:solidFill>
                            <a:schemeClr val="dk1"/>
                          </a:solidFill>
                          <a:effectLst/>
                          <a:latin typeface="+mn-lt"/>
                          <a:ea typeface="+mn-ea"/>
                          <a:cs typeface="+mn-cs"/>
                        </a:rPr>
                        <a:t>Region V: In response to staff needs, Region 5 also sourced and developed several legal trainings on various topics, including environmental health, public health director considerations, N.C. contracts and records, and communicable disease law.</a:t>
                      </a:r>
                      <a:endParaRPr lang="en-US" sz="2200" dirty="0"/>
                    </a:p>
                  </a:txBody>
                  <a:tcPr/>
                </a:tc>
                <a:extLst>
                  <a:ext uri="{0D108BD9-81ED-4DB2-BD59-A6C34878D82A}">
                    <a16:rowId xmlns:a16="http://schemas.microsoft.com/office/drawing/2014/main" val="2372447489"/>
                  </a:ext>
                </a:extLst>
              </a:tr>
              <a:tr h="1012124">
                <a:tc>
                  <a:txBody>
                    <a:bodyPr/>
                    <a:lstStyle/>
                    <a:p>
                      <a:pPr marL="0" marR="0" algn="ctr">
                        <a:buNone/>
                      </a:pPr>
                      <a:r>
                        <a:rPr lang="en-US" sz="2200" b="1" kern="1200" dirty="0">
                          <a:solidFill>
                            <a:schemeClr val="dk1"/>
                          </a:solidFill>
                          <a:effectLst/>
                          <a:latin typeface="+mn-lt"/>
                          <a:ea typeface="+mn-ea"/>
                          <a:cs typeface="+mn-cs"/>
                        </a:rPr>
                        <a:t>6</a:t>
                      </a:r>
                    </a:p>
                  </a:txBody>
                  <a:tcPr marL="68580" marR="68580" marT="0" marB="0"/>
                </a:tc>
                <a:tc>
                  <a:txBody>
                    <a:bodyPr/>
                    <a:lstStyle/>
                    <a:p>
                      <a:r>
                        <a:rPr lang="en-US" sz="2200" kern="1200" dirty="0">
                          <a:solidFill>
                            <a:schemeClr val="dk1"/>
                          </a:solidFill>
                          <a:effectLst/>
                          <a:latin typeface="+mn-lt"/>
                          <a:ea typeface="+mn-ea"/>
                          <a:cs typeface="+mn-cs"/>
                        </a:rPr>
                        <a:t>Community Partnership Development</a:t>
                      </a:r>
                      <a:endParaRPr lang="en-US" sz="2200" dirty="0"/>
                    </a:p>
                  </a:txBody>
                  <a:tcPr/>
                </a:tc>
                <a:tc>
                  <a:txBody>
                    <a:bodyPr/>
                    <a:lstStyle/>
                    <a:p>
                      <a:pPr marL="0" marR="0">
                        <a:buNone/>
                      </a:pPr>
                      <a:r>
                        <a:rPr lang="en-US" sz="2200" kern="1200" dirty="0">
                          <a:solidFill>
                            <a:schemeClr val="dk1"/>
                          </a:solidFill>
                          <a:effectLst/>
                          <a:latin typeface="+mn-lt"/>
                          <a:ea typeface="+mn-ea"/>
                          <a:cs typeface="+mn-cs"/>
                        </a:rPr>
                        <a:t>Region VI: Region 6 is proud to have established a Historically Black Colleges and Universities and Minority Serving Institutions (HBCUs/MSIs) Internship Program to build a strong and inclusive workforce.</a:t>
                      </a:r>
                    </a:p>
                  </a:txBody>
                  <a:tcPr marL="68580" marR="68580" marT="0" marB="0"/>
                </a:tc>
                <a:extLst>
                  <a:ext uri="{0D108BD9-81ED-4DB2-BD59-A6C34878D82A}">
                    <a16:rowId xmlns:a16="http://schemas.microsoft.com/office/drawing/2014/main" val="808986903"/>
                  </a:ext>
                </a:extLst>
              </a:tr>
              <a:tr h="544643">
                <a:tc>
                  <a:txBody>
                    <a:bodyPr/>
                    <a:lstStyle/>
                    <a:p>
                      <a:pPr algn="ctr"/>
                      <a:r>
                        <a:rPr lang="en-US" sz="2200" b="1" dirty="0"/>
                        <a:t>7</a:t>
                      </a:r>
                    </a:p>
                  </a:txBody>
                  <a:tcPr/>
                </a:tc>
                <a:tc>
                  <a:txBody>
                    <a:bodyPr/>
                    <a:lstStyle/>
                    <a:p>
                      <a:r>
                        <a:rPr lang="en-US" sz="2200" kern="1200" dirty="0">
                          <a:solidFill>
                            <a:schemeClr val="dk1"/>
                          </a:solidFill>
                          <a:effectLst/>
                          <a:latin typeface="+mn-lt"/>
                          <a:ea typeface="+mn-ea"/>
                          <a:cs typeface="+mn-cs"/>
                        </a:rPr>
                        <a:t>Equity</a:t>
                      </a:r>
                      <a:endParaRPr lang="en-US" sz="2200" dirty="0"/>
                    </a:p>
                  </a:txBody>
                  <a:tcPr/>
                </a:tc>
                <a:tc>
                  <a:txBody>
                    <a:bodyPr/>
                    <a:lstStyle/>
                    <a:p>
                      <a:r>
                        <a:rPr lang="en-US" sz="2200" kern="1200" dirty="0">
                          <a:solidFill>
                            <a:schemeClr val="dk1"/>
                          </a:solidFill>
                          <a:effectLst/>
                          <a:latin typeface="+mn-lt"/>
                          <a:ea typeface="+mn-ea"/>
                          <a:cs typeface="+mn-cs"/>
                        </a:rPr>
                        <a:t>Region VII: Partnership with NCCU</a:t>
                      </a:r>
                      <a:endParaRPr lang="en-US" sz="2200" dirty="0"/>
                    </a:p>
                  </a:txBody>
                  <a:tcPr/>
                </a:tc>
                <a:extLst>
                  <a:ext uri="{0D108BD9-81ED-4DB2-BD59-A6C34878D82A}">
                    <a16:rowId xmlns:a16="http://schemas.microsoft.com/office/drawing/2014/main" val="4043242387"/>
                  </a:ext>
                </a:extLst>
              </a:tr>
              <a:tr h="525794">
                <a:tc>
                  <a:txBody>
                    <a:bodyPr/>
                    <a:lstStyle/>
                    <a:p>
                      <a:pPr algn="ctr"/>
                      <a:r>
                        <a:rPr lang="en-US" sz="2200" b="1" dirty="0"/>
                        <a:t>8</a:t>
                      </a:r>
                    </a:p>
                  </a:txBody>
                  <a:tcPr/>
                </a:tc>
                <a:tc>
                  <a:txBody>
                    <a:bodyPr/>
                    <a:lstStyle/>
                    <a:p>
                      <a:pPr marL="0" marR="0">
                        <a:buNone/>
                      </a:pPr>
                      <a:r>
                        <a:rPr lang="en-US" sz="2200" kern="1200" dirty="0">
                          <a:solidFill>
                            <a:schemeClr val="dk1"/>
                          </a:solidFill>
                          <a:effectLst/>
                          <a:latin typeface="+mn-lt"/>
                          <a:ea typeface="+mn-ea"/>
                          <a:cs typeface="+mn-cs"/>
                        </a:rPr>
                        <a:t>Accountability &amp; Performance Management</a:t>
                      </a:r>
                    </a:p>
                  </a:txBody>
                  <a:tcPr marL="68580" marR="68580" marT="0" marB="0"/>
                </a:tc>
                <a:tc>
                  <a:txBody>
                    <a:bodyPr/>
                    <a:lstStyle/>
                    <a:p>
                      <a:r>
                        <a:rPr lang="en-US" sz="2200" kern="1200" dirty="0">
                          <a:solidFill>
                            <a:schemeClr val="dk1"/>
                          </a:solidFill>
                          <a:effectLst/>
                          <a:latin typeface="+mn-lt"/>
                          <a:ea typeface="+mn-ea"/>
                          <a:cs typeface="+mn-cs"/>
                        </a:rPr>
                        <a:t>Region VIII: Partnered with the North Carolina Division of Public Health to create a shared services model of care for the local health departments supporting the Care Management for High-Risk Pregnancies (CMHRP) and Care Management for At-Risk Children (CMARC) programs</a:t>
                      </a:r>
                      <a:endParaRPr lang="en-US" sz="2200" dirty="0"/>
                    </a:p>
                  </a:txBody>
                  <a:tcPr/>
                </a:tc>
                <a:extLst>
                  <a:ext uri="{0D108BD9-81ED-4DB2-BD59-A6C34878D82A}">
                    <a16:rowId xmlns:a16="http://schemas.microsoft.com/office/drawing/2014/main" val="4247544479"/>
                  </a:ext>
                </a:extLst>
              </a:tr>
              <a:tr h="525794">
                <a:tc>
                  <a:txBody>
                    <a:bodyPr/>
                    <a:lstStyle/>
                    <a:p>
                      <a:pPr algn="ctr"/>
                      <a:r>
                        <a:rPr lang="en-US" sz="2200" b="1" dirty="0"/>
                        <a:t>9 &amp; 10</a:t>
                      </a:r>
                    </a:p>
                  </a:txBody>
                  <a:tcPr/>
                </a:tc>
                <a:tc>
                  <a:txBody>
                    <a:bodyPr/>
                    <a:lstStyle/>
                    <a:p>
                      <a:r>
                        <a:rPr lang="en-US" sz="2200" kern="1200" dirty="0">
                          <a:solidFill>
                            <a:schemeClr val="dk1"/>
                          </a:solidFill>
                          <a:effectLst/>
                          <a:latin typeface="+mn-lt"/>
                          <a:ea typeface="+mn-ea"/>
                          <a:cs typeface="+mn-cs"/>
                        </a:rPr>
                        <a:t>Sustainability</a:t>
                      </a:r>
                      <a:endParaRPr lang="en-US" sz="2200" dirty="0"/>
                    </a:p>
                  </a:txBody>
                  <a:tcPr/>
                </a:tc>
                <a:tc>
                  <a:txBody>
                    <a:bodyPr/>
                    <a:lstStyle/>
                    <a:p>
                      <a:r>
                        <a:rPr lang="en-US" sz="2200" kern="1200" dirty="0">
                          <a:solidFill>
                            <a:schemeClr val="dk1"/>
                          </a:solidFill>
                          <a:effectLst/>
                          <a:latin typeface="+mn-lt"/>
                          <a:ea typeface="+mn-ea"/>
                          <a:cs typeface="+mn-cs"/>
                        </a:rPr>
                        <a:t>Region 9 and 10 worked together to create a Careers in Public Health campaign, geared toward high schoolers, college students and young adults, titled “Careers 2 Make a Difference.”</a:t>
                      </a:r>
                      <a:endParaRPr lang="en-US" sz="2200" dirty="0"/>
                    </a:p>
                  </a:txBody>
                  <a:tcPr/>
                </a:tc>
                <a:extLst>
                  <a:ext uri="{0D108BD9-81ED-4DB2-BD59-A6C34878D82A}">
                    <a16:rowId xmlns:a16="http://schemas.microsoft.com/office/drawing/2014/main" val="1702145649"/>
                  </a:ext>
                </a:extLst>
              </a:tr>
            </a:tbl>
          </a:graphicData>
        </a:graphic>
      </p:graphicFrame>
    </p:spTree>
    <p:extLst>
      <p:ext uri="{BB962C8B-B14F-4D97-AF65-F5344CB8AC3E}">
        <p14:creationId xmlns:p14="http://schemas.microsoft.com/office/powerpoint/2010/main" val="26927067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0651818-F8A9-8142-114E-A3E4B5DB5925}"/>
              </a:ext>
            </a:extLst>
          </p:cNvPr>
          <p:cNvSpPr txBox="1"/>
          <p:nvPr/>
        </p:nvSpPr>
        <p:spPr>
          <a:xfrm>
            <a:off x="4572000" y="4956294"/>
            <a:ext cx="9144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p:txBody>
      </p:sp>
      <p:pic>
        <p:nvPicPr>
          <p:cNvPr id="5" name="Picture 4">
            <a:extLst>
              <a:ext uri="{FF2B5EF4-FFF2-40B4-BE49-F238E27FC236}">
                <a16:creationId xmlns:a16="http://schemas.microsoft.com/office/drawing/2014/main" id="{B615289D-44AE-4971-1E94-6BAFA8AE4DAC}"/>
              </a:ext>
            </a:extLst>
          </p:cNvPr>
          <p:cNvPicPr>
            <a:picLocks noChangeAspect="1"/>
          </p:cNvPicPr>
          <p:nvPr/>
        </p:nvPicPr>
        <p:blipFill>
          <a:blip r:embed="rId2"/>
          <a:stretch>
            <a:fillRect/>
          </a:stretch>
        </p:blipFill>
        <p:spPr>
          <a:xfrm>
            <a:off x="0" y="38100"/>
            <a:ext cx="18367032" cy="10248900"/>
          </a:xfrm>
          <a:prstGeom prst="rect">
            <a:avLst/>
          </a:prstGeom>
        </p:spPr>
      </p:pic>
      <p:sp>
        <p:nvSpPr>
          <p:cNvPr id="2" name="Title 1">
            <a:extLst>
              <a:ext uri="{FF2B5EF4-FFF2-40B4-BE49-F238E27FC236}">
                <a16:creationId xmlns:a16="http://schemas.microsoft.com/office/drawing/2014/main" id="{C2AFA11C-99EC-7F70-9162-215A60B4084F}"/>
              </a:ext>
            </a:extLst>
          </p:cNvPr>
          <p:cNvSpPr txBox="1">
            <a:spLocks/>
          </p:cNvSpPr>
          <p:nvPr/>
        </p:nvSpPr>
        <p:spPr>
          <a:xfrm>
            <a:off x="0" y="8420100"/>
            <a:ext cx="3429000" cy="1828800"/>
          </a:xfrm>
          <a:prstGeom prst="rect">
            <a:avLst/>
          </a:prstGeom>
          <a:solidFill>
            <a:schemeClr val="bg1"/>
          </a:solidFill>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a:ea typeface="+mj-ea"/>
                <a:cs typeface="+mj-cs"/>
              </a:rPr>
              <a:t>FC: Communications</a:t>
            </a:r>
          </a:p>
        </p:txBody>
      </p:sp>
    </p:spTree>
    <p:extLst>
      <p:ext uri="{BB962C8B-B14F-4D97-AF65-F5344CB8AC3E}">
        <p14:creationId xmlns:p14="http://schemas.microsoft.com/office/powerpoint/2010/main" val="10280545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BDA1B-F594-0D03-C393-990E7308441B}"/>
              </a:ext>
            </a:extLst>
          </p:cNvPr>
          <p:cNvSpPr>
            <a:spLocks noGrp="1"/>
          </p:cNvSpPr>
          <p:nvPr>
            <p:ph type="title"/>
          </p:nvPr>
        </p:nvSpPr>
        <p:spPr>
          <a:xfrm>
            <a:off x="-762000" y="-1200150"/>
            <a:ext cx="9067800" cy="2400300"/>
          </a:xfrm>
        </p:spPr>
        <p:txBody>
          <a:bodyPr/>
          <a:lstStyle/>
          <a:p>
            <a:pPr algn="ctr"/>
            <a:r>
              <a:rPr lang="en-US" dirty="0"/>
              <a:t>FC: Emergency Preparedness</a:t>
            </a:r>
          </a:p>
        </p:txBody>
      </p:sp>
      <p:pic>
        <p:nvPicPr>
          <p:cNvPr id="6" name="Picture Placeholder 5" descr="A black box with a sign in it">
            <a:extLst>
              <a:ext uri="{FF2B5EF4-FFF2-40B4-BE49-F238E27FC236}">
                <a16:creationId xmlns:a16="http://schemas.microsoft.com/office/drawing/2014/main" id="{6B8799D5-BBCE-C94F-F0BF-D91A49712F8E}"/>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896600" y="717430"/>
            <a:ext cx="6860382" cy="3821907"/>
          </a:xfrm>
        </p:spPr>
      </p:pic>
      <p:sp>
        <p:nvSpPr>
          <p:cNvPr id="4" name="Text Placeholder 3">
            <a:extLst>
              <a:ext uri="{FF2B5EF4-FFF2-40B4-BE49-F238E27FC236}">
                <a16:creationId xmlns:a16="http://schemas.microsoft.com/office/drawing/2014/main" id="{FAF76CF8-03B5-913E-FB69-4C4EC11AE543}"/>
              </a:ext>
            </a:extLst>
          </p:cNvPr>
          <p:cNvSpPr>
            <a:spLocks noGrp="1"/>
          </p:cNvSpPr>
          <p:nvPr>
            <p:ph type="body" sz="half" idx="2"/>
          </p:nvPr>
        </p:nvSpPr>
        <p:spPr>
          <a:xfrm>
            <a:off x="208547" y="1641018"/>
            <a:ext cx="10668000" cy="7004963"/>
          </a:xfrm>
        </p:spPr>
        <p:txBody>
          <a:bodyPr>
            <a:noAutofit/>
          </a:bodyPr>
          <a:lstStyle/>
          <a:p>
            <a:r>
              <a:rPr lang="en-US" sz="3600" b="1" u="sng" dirty="0"/>
              <a:t>Region 2</a:t>
            </a:r>
            <a:r>
              <a:rPr lang="en-US" sz="3600" dirty="0"/>
              <a:t> dedicated ARPA funds to purchase Point of Distribution (POD) kits and Plum Case portable Wi-Fi units. </a:t>
            </a:r>
          </a:p>
          <a:p>
            <a:r>
              <a:rPr lang="en-US" sz="3600" dirty="0"/>
              <a:t>POD kits incorporate materials needed to manage public health emergencies including reflective vests, signs, and command boards</a:t>
            </a:r>
          </a:p>
          <a:p>
            <a:r>
              <a:rPr lang="en-US" sz="3600" dirty="0"/>
              <a:t>Plum Cases convert signals from cellular towers to functional Wi-Fi capable of operating up to 25 iPads, computers, and smartphones at one time. </a:t>
            </a:r>
          </a:p>
          <a:p>
            <a:r>
              <a:rPr lang="en-US" sz="3600" dirty="0"/>
              <a:t>This equipment proved to be critical to the mission of conducting off-site emergency operations at medical shelters and command centers throughout our 11-county area after the devastation caused by Hurricane Helene.  </a:t>
            </a:r>
          </a:p>
        </p:txBody>
      </p:sp>
      <p:pic>
        <p:nvPicPr>
          <p:cNvPr id="8" name="Picture 7" descr="A black case with parts inside&#10;&#10;Description automatically generated">
            <a:extLst>
              <a:ext uri="{FF2B5EF4-FFF2-40B4-BE49-F238E27FC236}">
                <a16:creationId xmlns:a16="http://schemas.microsoft.com/office/drawing/2014/main" id="{035FFA9F-1E7F-C475-56E9-32761BF9B9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12173515" y="3887391"/>
            <a:ext cx="4343400" cy="6855618"/>
          </a:xfrm>
          <a:prstGeom prst="rect">
            <a:avLst/>
          </a:prstGeom>
        </p:spPr>
      </p:pic>
    </p:spTree>
    <p:extLst>
      <p:ext uri="{BB962C8B-B14F-4D97-AF65-F5344CB8AC3E}">
        <p14:creationId xmlns:p14="http://schemas.microsoft.com/office/powerpoint/2010/main" val="40491701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45174"/>
        </a:solidFill>
        <a:effectLst/>
      </p:bgPr>
    </p:bg>
    <p:spTree>
      <p:nvGrpSpPr>
        <p:cNvPr id="1" name=""/>
        <p:cNvGrpSpPr/>
        <p:nvPr/>
      </p:nvGrpSpPr>
      <p:grpSpPr>
        <a:xfrm>
          <a:off x="0" y="0"/>
          <a:ext cx="0" cy="0"/>
          <a:chOff x="0" y="0"/>
          <a:chExt cx="0" cy="0"/>
        </a:xfrm>
      </p:grpSpPr>
      <p:sp>
        <p:nvSpPr>
          <p:cNvPr id="38" name="Rectangle: Rounded Corners 37">
            <a:extLst>
              <a:ext uri="{FF2B5EF4-FFF2-40B4-BE49-F238E27FC236}">
                <a16:creationId xmlns:a16="http://schemas.microsoft.com/office/drawing/2014/main" id="{A59C90EB-AE46-7D0D-3C7F-BCC5EEB9018F}"/>
              </a:ext>
            </a:extLst>
          </p:cNvPr>
          <p:cNvSpPr/>
          <p:nvPr/>
        </p:nvSpPr>
        <p:spPr>
          <a:xfrm>
            <a:off x="7287817" y="7887306"/>
            <a:ext cx="1670112" cy="494282"/>
          </a:xfrm>
          <a:prstGeom prst="roundRect">
            <a:avLst/>
          </a:prstGeom>
          <a:solidFill>
            <a:srgbClr val="F8DC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7" name="Rectangle: Rounded Corners 36">
            <a:extLst>
              <a:ext uri="{FF2B5EF4-FFF2-40B4-BE49-F238E27FC236}">
                <a16:creationId xmlns:a16="http://schemas.microsoft.com/office/drawing/2014/main" id="{29E15267-16A6-5F8E-5CB9-7CC749ADF5FD}"/>
              </a:ext>
            </a:extLst>
          </p:cNvPr>
          <p:cNvSpPr/>
          <p:nvPr/>
        </p:nvSpPr>
        <p:spPr>
          <a:xfrm>
            <a:off x="7287817" y="2271177"/>
            <a:ext cx="1960415" cy="494282"/>
          </a:xfrm>
          <a:prstGeom prst="roundRect">
            <a:avLst/>
          </a:prstGeom>
          <a:solidFill>
            <a:srgbClr val="F8DC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2" name="Group 2"/>
          <p:cNvGrpSpPr/>
          <p:nvPr/>
        </p:nvGrpSpPr>
        <p:grpSpPr>
          <a:xfrm>
            <a:off x="0" y="-384869"/>
            <a:ext cx="6888768" cy="11056737"/>
            <a:chOff x="0" y="0"/>
            <a:chExt cx="1814326" cy="2912063"/>
          </a:xfrm>
        </p:grpSpPr>
        <p:sp>
          <p:nvSpPr>
            <p:cNvPr id="3" name="Freeform 3"/>
            <p:cNvSpPr/>
            <p:nvPr/>
          </p:nvSpPr>
          <p:spPr>
            <a:xfrm>
              <a:off x="0" y="0"/>
              <a:ext cx="1814326" cy="2912063"/>
            </a:xfrm>
            <a:custGeom>
              <a:avLst/>
              <a:gdLst/>
              <a:ahLst/>
              <a:cxnLst/>
              <a:rect l="l" t="t" r="r" b="b"/>
              <a:pathLst>
                <a:path w="1814326" h="2912063">
                  <a:moveTo>
                    <a:pt x="0" y="0"/>
                  </a:moveTo>
                  <a:lnTo>
                    <a:pt x="1814326" y="0"/>
                  </a:lnTo>
                  <a:lnTo>
                    <a:pt x="1814326" y="2912063"/>
                  </a:lnTo>
                  <a:lnTo>
                    <a:pt x="0" y="2912063"/>
                  </a:lnTo>
                  <a:close/>
                </a:path>
              </a:pathLst>
            </a:custGeom>
            <a:solidFill>
              <a:srgbClr val="162B47">
                <a:alpha val="42745"/>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0" y="-38100"/>
              <a:ext cx="1814326" cy="2950163"/>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Freeform 5"/>
          <p:cNvSpPr/>
          <p:nvPr/>
        </p:nvSpPr>
        <p:spPr>
          <a:xfrm rot="620825">
            <a:off x="3709743" y="1756396"/>
            <a:ext cx="2704690" cy="1259920"/>
          </a:xfrm>
          <a:custGeom>
            <a:avLst/>
            <a:gdLst/>
            <a:ahLst/>
            <a:cxnLst/>
            <a:rect l="l" t="t" r="r" b="b"/>
            <a:pathLst>
              <a:path w="2704690" h="1259920">
                <a:moveTo>
                  <a:pt x="0" y="0"/>
                </a:moveTo>
                <a:lnTo>
                  <a:pt x="2704691" y="0"/>
                </a:lnTo>
                <a:lnTo>
                  <a:pt x="2704691" y="1259919"/>
                </a:lnTo>
                <a:lnTo>
                  <a:pt x="0" y="1259919"/>
                </a:lnTo>
                <a:lnTo>
                  <a:pt x="0" y="0"/>
                </a:lnTo>
                <a:close/>
              </a:path>
            </a:pathLst>
          </a:custGeom>
          <a:blipFill>
            <a:blip r:embed="rId3"/>
            <a:stretch>
              <a:fillRect l="-5448" t="-35419" r="-19582" b="-32782"/>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6" name="Group 6"/>
          <p:cNvGrpSpPr/>
          <p:nvPr/>
        </p:nvGrpSpPr>
        <p:grpSpPr>
          <a:xfrm>
            <a:off x="821199" y="4314066"/>
            <a:ext cx="5246370" cy="5246370"/>
            <a:chOff x="0" y="0"/>
            <a:chExt cx="812800" cy="812800"/>
          </a:xfrm>
        </p:grpSpPr>
        <p:sp>
          <p:nvSpPr>
            <p:cNvPr id="7" name="Freeform 7"/>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blipFill>
              <a:blip r:embed="rId4"/>
              <a:stretch>
                <a:fillRect l="-24906" r="-2490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TextBox 8"/>
          <p:cNvSpPr txBox="1"/>
          <p:nvPr/>
        </p:nvSpPr>
        <p:spPr>
          <a:xfrm>
            <a:off x="821199" y="431011"/>
            <a:ext cx="4240890" cy="1232614"/>
          </a:xfrm>
          <a:prstGeom prst="rect">
            <a:avLst/>
          </a:prstGeom>
        </p:spPr>
        <p:txBody>
          <a:bodyPr lIns="0" tIns="0" rIns="0" bIns="0" rtlCol="0" anchor="t">
            <a:spAutoFit/>
          </a:bodyPr>
          <a:lstStyle/>
          <a:p>
            <a:pPr marL="0" marR="0" lvl="0" indent="0" algn="l" defTabSz="914400" rtl="0" eaLnBrk="1" fontAlgn="auto" latinLnBrk="0" hangingPunct="1">
              <a:lnSpc>
                <a:spcPts val="10060"/>
              </a:lnSpc>
              <a:spcBef>
                <a:spcPts val="0"/>
              </a:spcBef>
              <a:spcAft>
                <a:spcPts val="0"/>
              </a:spcAft>
              <a:buClrTx/>
              <a:buSzTx/>
              <a:buFontTx/>
              <a:buNone/>
              <a:tabLst/>
              <a:defRPr/>
            </a:pPr>
            <a:r>
              <a:rPr kumimoji="0" lang="en-US" sz="7186" b="1" i="0" u="none" strike="noStrike" kern="1200" cap="none" spc="0" normalizeH="0" baseline="0" noProof="0">
                <a:ln>
                  <a:noFill/>
                </a:ln>
                <a:solidFill>
                  <a:srgbClr val="FA9939"/>
                </a:solidFill>
                <a:effectLst/>
                <a:uLnTx/>
                <a:uFillTx/>
                <a:latin typeface="Barlow Bold"/>
                <a:ea typeface="Barlow Bold"/>
                <a:cs typeface="Barlow Bold"/>
                <a:sym typeface="Barlow Bold"/>
              </a:rPr>
              <a:t>Region 3</a:t>
            </a:r>
          </a:p>
        </p:txBody>
      </p:sp>
      <p:sp>
        <p:nvSpPr>
          <p:cNvPr id="9" name="TextBox 9"/>
          <p:cNvSpPr txBox="1"/>
          <p:nvPr/>
        </p:nvSpPr>
        <p:spPr>
          <a:xfrm>
            <a:off x="7396410" y="535786"/>
            <a:ext cx="10483141" cy="1324737"/>
          </a:xfrm>
          <a:prstGeom prst="rect">
            <a:avLst/>
          </a:prstGeom>
        </p:spPr>
        <p:txBody>
          <a:bodyPr lIns="0" tIns="0" rIns="0" bIns="0" rtlCol="0" anchor="t">
            <a:spAutoFit/>
          </a:bodyPr>
          <a:lstStyle/>
          <a:p>
            <a:pPr marL="0" marR="0" lvl="0" indent="0" algn="l" defTabSz="914400" rtl="0" eaLnBrk="1" fontAlgn="auto" latinLnBrk="0" hangingPunct="1">
              <a:lnSpc>
                <a:spcPts val="5289"/>
              </a:lnSpc>
              <a:spcBef>
                <a:spcPts val="0"/>
              </a:spcBef>
              <a:spcAft>
                <a:spcPts val="0"/>
              </a:spcAft>
              <a:buClrTx/>
              <a:buSzTx/>
              <a:buFontTx/>
              <a:buNone/>
              <a:tabLst/>
              <a:defRPr/>
            </a:pPr>
            <a:r>
              <a:rPr kumimoji="0" lang="en-US" sz="4100" b="1" i="0" u="none" strike="noStrike" kern="1200" cap="none" spc="0" normalizeH="0" baseline="0" noProof="0" dirty="0">
                <a:ln>
                  <a:noFill/>
                </a:ln>
                <a:solidFill>
                  <a:srgbClr val="FA9939"/>
                </a:solidFill>
                <a:effectLst/>
                <a:uLnTx/>
                <a:uFillTx/>
                <a:latin typeface="Barlow Semi-Bold"/>
                <a:ea typeface="Barlow Semi-Bold"/>
                <a:cs typeface="Barlow Semi-Bold"/>
                <a:sym typeface="Barlow Semi-Bold"/>
              </a:rPr>
              <a:t>Policy Changes to Improve EH Recruitment &amp; Retention</a:t>
            </a:r>
          </a:p>
        </p:txBody>
      </p:sp>
      <p:sp>
        <p:nvSpPr>
          <p:cNvPr id="10" name="TextBox 10"/>
          <p:cNvSpPr txBox="1"/>
          <p:nvPr/>
        </p:nvSpPr>
        <p:spPr>
          <a:xfrm>
            <a:off x="7396410" y="2329205"/>
            <a:ext cx="1747590" cy="398780"/>
          </a:xfrm>
          <a:prstGeom prst="rect">
            <a:avLst/>
          </a:prstGeom>
        </p:spPr>
        <p:txBody>
          <a:bodyPr lIns="0" tIns="0" rIns="0" bIns="0" rtlCol="0" anchor="t">
            <a:spAutoFit/>
          </a:bodyPr>
          <a:lstStyle/>
          <a:p>
            <a:pPr marL="0" marR="0" lvl="0" indent="0" algn="l" defTabSz="914400" rtl="0" eaLnBrk="1" fontAlgn="auto" latinLnBrk="0" hangingPunct="1">
              <a:lnSpc>
                <a:spcPts val="3219"/>
              </a:lnSpc>
              <a:spcBef>
                <a:spcPts val="0"/>
              </a:spcBef>
              <a:spcAft>
                <a:spcPts val="0"/>
              </a:spcAft>
              <a:buClrTx/>
              <a:buSzTx/>
              <a:buFontTx/>
              <a:buNone/>
              <a:tabLst/>
              <a:defRPr/>
            </a:pPr>
            <a:r>
              <a:rPr kumimoji="0" lang="en-US" sz="2299" b="1" i="0" u="none" strike="noStrike" kern="1200" cap="none" spc="9" normalizeH="0" baseline="0" noProof="0">
                <a:ln>
                  <a:noFill/>
                </a:ln>
                <a:solidFill>
                  <a:srgbClr val="162B47"/>
                </a:solidFill>
                <a:effectLst/>
                <a:uLnTx/>
                <a:uFillTx/>
                <a:latin typeface="Barlow Bold"/>
                <a:ea typeface="Barlow Bold"/>
                <a:cs typeface="Barlow Bold"/>
                <a:sym typeface="Barlow Bold"/>
              </a:rPr>
              <a:t>CHALLENGE:</a:t>
            </a:r>
          </a:p>
        </p:txBody>
      </p:sp>
      <p:grpSp>
        <p:nvGrpSpPr>
          <p:cNvPr id="11" name="Group 11"/>
          <p:cNvGrpSpPr/>
          <p:nvPr/>
        </p:nvGrpSpPr>
        <p:grpSpPr>
          <a:xfrm>
            <a:off x="7237225" y="4314066"/>
            <a:ext cx="2139848" cy="2759104"/>
            <a:chOff x="-24464" y="0"/>
            <a:chExt cx="2853131" cy="3678806"/>
          </a:xfrm>
        </p:grpSpPr>
        <p:sp>
          <p:nvSpPr>
            <p:cNvPr id="12" name="TextBox 12"/>
            <p:cNvSpPr txBox="1"/>
            <p:nvPr/>
          </p:nvSpPr>
          <p:spPr>
            <a:xfrm>
              <a:off x="-24464" y="2632748"/>
              <a:ext cx="2853131" cy="1046058"/>
            </a:xfrm>
            <a:prstGeom prst="rect">
              <a:avLst/>
            </a:prstGeom>
          </p:spPr>
          <p:txBody>
            <a:bodyPr wrap="square" lIns="0" tIns="0" rIns="0" bIns="0" rtlCol="0" anchor="t">
              <a:spAutoFit/>
            </a:bodyPr>
            <a:lstStyle/>
            <a:p>
              <a:pPr marL="0" marR="0" lvl="0" indent="0" algn="ctr" defTabSz="914400" rtl="0" eaLnBrk="1" fontAlgn="auto" latinLnBrk="0" hangingPunct="1">
                <a:lnSpc>
                  <a:spcPts val="3219"/>
                </a:lnSpc>
                <a:spcBef>
                  <a:spcPts val="0"/>
                </a:spcBef>
                <a:spcAft>
                  <a:spcPts val="0"/>
                </a:spcAft>
                <a:buClrTx/>
                <a:buSzTx/>
                <a:buFontTx/>
                <a:buNone/>
                <a:tabLst/>
                <a:defRPr/>
              </a:pPr>
              <a:r>
                <a:rPr kumimoji="0" lang="en-US" sz="2299" b="1" i="0" u="none" strike="noStrike" kern="1200" cap="none" spc="9" normalizeH="0" baseline="0" noProof="0" dirty="0">
                  <a:ln>
                    <a:noFill/>
                  </a:ln>
                  <a:solidFill>
                    <a:srgbClr val="F8DCBF"/>
                  </a:solidFill>
                  <a:effectLst/>
                  <a:uLnTx/>
                  <a:uFillTx/>
                  <a:latin typeface="Barlow Bold"/>
                  <a:ea typeface="Barlow Bold"/>
                  <a:cs typeface="Barlow Bold"/>
                  <a:sym typeface="Barlow Bold"/>
                </a:rPr>
                <a:t> </a:t>
              </a:r>
              <a:r>
                <a:rPr kumimoji="0" lang="en-US" sz="2299" b="0" i="0" u="none" strike="noStrike" kern="1200" cap="none" spc="9" normalizeH="0" baseline="0" noProof="0" dirty="0">
                  <a:ln>
                    <a:noFill/>
                  </a:ln>
                  <a:solidFill>
                    <a:srgbClr val="F8DCBF"/>
                  </a:solidFill>
                  <a:effectLst/>
                  <a:uLnTx/>
                  <a:uFillTx/>
                  <a:latin typeface="Barlow"/>
                  <a:ea typeface="Barlow"/>
                  <a:cs typeface="Barlow"/>
                  <a:sym typeface="Barlow"/>
                </a:rPr>
                <a:t>Expanded EH qualifications </a:t>
              </a:r>
            </a:p>
          </p:txBody>
        </p:sp>
        <p:grpSp>
          <p:nvGrpSpPr>
            <p:cNvPr id="13" name="Group 13"/>
            <p:cNvGrpSpPr/>
            <p:nvPr/>
          </p:nvGrpSpPr>
          <p:grpSpPr>
            <a:xfrm>
              <a:off x="538799" y="0"/>
              <a:ext cx="1731010" cy="1731010"/>
              <a:chOff x="0" y="0"/>
              <a:chExt cx="364165" cy="364165"/>
            </a:xfrm>
          </p:grpSpPr>
          <p:sp>
            <p:nvSpPr>
              <p:cNvPr id="14" name="Freeform 14"/>
              <p:cNvSpPr/>
              <p:nvPr/>
            </p:nvSpPr>
            <p:spPr>
              <a:xfrm>
                <a:off x="0" y="0"/>
                <a:ext cx="364165" cy="364165"/>
              </a:xfrm>
              <a:custGeom>
                <a:avLst/>
                <a:gdLst/>
                <a:ahLst/>
                <a:cxnLst/>
                <a:rect l="l" t="t" r="r" b="b"/>
                <a:pathLst>
                  <a:path w="364165" h="364165">
                    <a:moveTo>
                      <a:pt x="125230" y="0"/>
                    </a:moveTo>
                    <a:lnTo>
                      <a:pt x="238935" y="0"/>
                    </a:lnTo>
                    <a:cubicBezTo>
                      <a:pt x="272148" y="0"/>
                      <a:pt x="304001" y="13194"/>
                      <a:pt x="327486" y="36679"/>
                    </a:cubicBezTo>
                    <a:cubicBezTo>
                      <a:pt x="350971" y="60164"/>
                      <a:pt x="364165" y="92017"/>
                      <a:pt x="364165" y="125230"/>
                    </a:cubicBezTo>
                    <a:lnTo>
                      <a:pt x="364165" y="238935"/>
                    </a:lnTo>
                    <a:cubicBezTo>
                      <a:pt x="364165" y="272148"/>
                      <a:pt x="350971" y="304001"/>
                      <a:pt x="327486" y="327486"/>
                    </a:cubicBezTo>
                    <a:cubicBezTo>
                      <a:pt x="304001" y="350971"/>
                      <a:pt x="272148" y="364165"/>
                      <a:pt x="238935" y="364165"/>
                    </a:cubicBezTo>
                    <a:lnTo>
                      <a:pt x="125230" y="364165"/>
                    </a:lnTo>
                    <a:cubicBezTo>
                      <a:pt x="92017" y="364165"/>
                      <a:pt x="60164" y="350971"/>
                      <a:pt x="36679" y="327486"/>
                    </a:cubicBezTo>
                    <a:cubicBezTo>
                      <a:pt x="13194" y="304001"/>
                      <a:pt x="0" y="272148"/>
                      <a:pt x="0" y="238935"/>
                    </a:cubicBezTo>
                    <a:lnTo>
                      <a:pt x="0" y="125230"/>
                    </a:lnTo>
                    <a:cubicBezTo>
                      <a:pt x="0" y="92017"/>
                      <a:pt x="13194" y="60164"/>
                      <a:pt x="36679" y="36679"/>
                    </a:cubicBezTo>
                    <a:cubicBezTo>
                      <a:pt x="60164" y="13194"/>
                      <a:pt x="92017" y="0"/>
                      <a:pt x="125230" y="0"/>
                    </a:cubicBezTo>
                    <a:close/>
                  </a:path>
                </a:pathLst>
              </a:custGeom>
              <a:solidFill>
                <a:srgbClr val="F8DCB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TextBox 15"/>
              <p:cNvSpPr txBox="1"/>
              <p:nvPr/>
            </p:nvSpPr>
            <p:spPr>
              <a:xfrm>
                <a:off x="0" y="-57150"/>
                <a:ext cx="364165" cy="421315"/>
              </a:xfrm>
              <a:prstGeom prst="rect">
                <a:avLst/>
              </a:prstGeom>
            </p:spPr>
            <p:txBody>
              <a:bodyPr lIns="50800" tIns="50800" rIns="50800" bIns="50800" rtlCol="0" anchor="ctr"/>
              <a:lstStyle/>
              <a:p>
                <a:pPr marL="0" marR="0" lvl="0" indent="0" algn="ctr" defTabSz="914400" rtl="0" eaLnBrk="1" fontAlgn="auto" latinLnBrk="0" hangingPunct="1">
                  <a:lnSpc>
                    <a:spcPts val="321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6" name="Freeform 16"/>
            <p:cNvSpPr/>
            <p:nvPr/>
          </p:nvSpPr>
          <p:spPr>
            <a:xfrm>
              <a:off x="926141" y="323259"/>
              <a:ext cx="951923" cy="1079500"/>
            </a:xfrm>
            <a:custGeom>
              <a:avLst/>
              <a:gdLst/>
              <a:ahLst/>
              <a:cxnLst/>
              <a:rect l="l" t="t" r="r" b="b"/>
              <a:pathLst>
                <a:path w="951923" h="1079500">
                  <a:moveTo>
                    <a:pt x="0" y="0"/>
                  </a:moveTo>
                  <a:lnTo>
                    <a:pt x="951923" y="0"/>
                  </a:lnTo>
                  <a:lnTo>
                    <a:pt x="951923" y="1079500"/>
                  </a:lnTo>
                  <a:lnTo>
                    <a:pt x="0" y="10795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TextBox 17"/>
            <p:cNvSpPr txBox="1"/>
            <p:nvPr/>
          </p:nvSpPr>
          <p:spPr>
            <a:xfrm>
              <a:off x="95159" y="1916387"/>
              <a:ext cx="2613887" cy="489023"/>
            </a:xfrm>
            <a:prstGeom prst="rect">
              <a:avLst/>
            </a:prstGeom>
          </p:spPr>
          <p:txBody>
            <a:bodyPr wrap="square" lIns="0" tIns="0" rIns="0" bIns="0" rtlCol="0" anchor="t">
              <a:spAutoFit/>
            </a:bodyPr>
            <a:lstStyle/>
            <a:p>
              <a:pPr marL="0" marR="0" lvl="1" indent="0" algn="ctr" defTabSz="914400" rtl="0" eaLnBrk="1" fontAlgn="auto" latinLnBrk="0" hangingPunct="1">
                <a:lnSpc>
                  <a:spcPts val="3219"/>
                </a:lnSpc>
                <a:spcBef>
                  <a:spcPct val="0"/>
                </a:spcBef>
                <a:spcAft>
                  <a:spcPts val="0"/>
                </a:spcAft>
                <a:buClrTx/>
                <a:buSzTx/>
                <a:buFontTx/>
                <a:buNone/>
                <a:tabLst/>
                <a:defRPr/>
              </a:pPr>
              <a:r>
                <a:rPr kumimoji="0" lang="en-US" sz="2299" b="1" i="0" u="none" strike="noStrike" kern="1200" cap="none" spc="9" normalizeH="0" baseline="0" noProof="0" dirty="0">
                  <a:ln>
                    <a:noFill/>
                  </a:ln>
                  <a:solidFill>
                    <a:srgbClr val="F8DCBF"/>
                  </a:solidFill>
                  <a:effectLst/>
                  <a:uLnTx/>
                  <a:uFillTx/>
                  <a:latin typeface="Barlow Bold"/>
                  <a:ea typeface="Barlow Bold"/>
                  <a:cs typeface="Barlow Bold"/>
                  <a:sym typeface="Barlow Bold"/>
                </a:rPr>
                <a:t>Policy Change</a:t>
              </a:r>
            </a:p>
          </p:txBody>
        </p:sp>
      </p:grpSp>
      <p:grpSp>
        <p:nvGrpSpPr>
          <p:cNvPr id="18" name="Group 18"/>
          <p:cNvGrpSpPr/>
          <p:nvPr/>
        </p:nvGrpSpPr>
        <p:grpSpPr>
          <a:xfrm>
            <a:off x="10908971" y="4314066"/>
            <a:ext cx="2465486" cy="3159154"/>
            <a:chOff x="0" y="0"/>
            <a:chExt cx="3287314" cy="4212206"/>
          </a:xfrm>
        </p:grpSpPr>
        <p:grpSp>
          <p:nvGrpSpPr>
            <p:cNvPr id="19" name="Group 19"/>
            <p:cNvGrpSpPr/>
            <p:nvPr/>
          </p:nvGrpSpPr>
          <p:grpSpPr>
            <a:xfrm>
              <a:off x="778152" y="0"/>
              <a:ext cx="1731010" cy="1731010"/>
              <a:chOff x="0" y="0"/>
              <a:chExt cx="364165" cy="364165"/>
            </a:xfrm>
          </p:grpSpPr>
          <p:sp>
            <p:nvSpPr>
              <p:cNvPr id="20" name="Freeform 20"/>
              <p:cNvSpPr/>
              <p:nvPr/>
            </p:nvSpPr>
            <p:spPr>
              <a:xfrm>
                <a:off x="0" y="0"/>
                <a:ext cx="364165" cy="364165"/>
              </a:xfrm>
              <a:custGeom>
                <a:avLst/>
                <a:gdLst/>
                <a:ahLst/>
                <a:cxnLst/>
                <a:rect l="l" t="t" r="r" b="b"/>
                <a:pathLst>
                  <a:path w="364165" h="364165">
                    <a:moveTo>
                      <a:pt x="125230" y="0"/>
                    </a:moveTo>
                    <a:lnTo>
                      <a:pt x="238935" y="0"/>
                    </a:lnTo>
                    <a:cubicBezTo>
                      <a:pt x="272148" y="0"/>
                      <a:pt x="304001" y="13194"/>
                      <a:pt x="327486" y="36679"/>
                    </a:cubicBezTo>
                    <a:cubicBezTo>
                      <a:pt x="350971" y="60164"/>
                      <a:pt x="364165" y="92017"/>
                      <a:pt x="364165" y="125230"/>
                    </a:cubicBezTo>
                    <a:lnTo>
                      <a:pt x="364165" y="238935"/>
                    </a:lnTo>
                    <a:cubicBezTo>
                      <a:pt x="364165" y="272148"/>
                      <a:pt x="350971" y="304001"/>
                      <a:pt x="327486" y="327486"/>
                    </a:cubicBezTo>
                    <a:cubicBezTo>
                      <a:pt x="304001" y="350971"/>
                      <a:pt x="272148" y="364165"/>
                      <a:pt x="238935" y="364165"/>
                    </a:cubicBezTo>
                    <a:lnTo>
                      <a:pt x="125230" y="364165"/>
                    </a:lnTo>
                    <a:cubicBezTo>
                      <a:pt x="92017" y="364165"/>
                      <a:pt x="60164" y="350971"/>
                      <a:pt x="36679" y="327486"/>
                    </a:cubicBezTo>
                    <a:cubicBezTo>
                      <a:pt x="13194" y="304001"/>
                      <a:pt x="0" y="272148"/>
                      <a:pt x="0" y="238935"/>
                    </a:cubicBezTo>
                    <a:lnTo>
                      <a:pt x="0" y="125230"/>
                    </a:lnTo>
                    <a:cubicBezTo>
                      <a:pt x="0" y="92017"/>
                      <a:pt x="13194" y="60164"/>
                      <a:pt x="36679" y="36679"/>
                    </a:cubicBezTo>
                    <a:cubicBezTo>
                      <a:pt x="60164" y="13194"/>
                      <a:pt x="92017" y="0"/>
                      <a:pt x="125230" y="0"/>
                    </a:cubicBezTo>
                    <a:close/>
                  </a:path>
                </a:pathLst>
              </a:custGeom>
              <a:solidFill>
                <a:srgbClr val="F8DCB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TextBox 21"/>
              <p:cNvSpPr txBox="1"/>
              <p:nvPr/>
            </p:nvSpPr>
            <p:spPr>
              <a:xfrm>
                <a:off x="0" y="-57150"/>
                <a:ext cx="364165" cy="421315"/>
              </a:xfrm>
              <a:prstGeom prst="rect">
                <a:avLst/>
              </a:prstGeom>
            </p:spPr>
            <p:txBody>
              <a:bodyPr lIns="50800" tIns="50800" rIns="50800" bIns="50800" rtlCol="0" anchor="ctr"/>
              <a:lstStyle/>
              <a:p>
                <a:pPr marL="0" marR="0" lvl="0" indent="0" algn="ctr" defTabSz="914400" rtl="0" eaLnBrk="1" fontAlgn="auto" latinLnBrk="0" hangingPunct="1">
                  <a:lnSpc>
                    <a:spcPts val="321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2" name="Freeform 22"/>
            <p:cNvSpPr/>
            <p:nvPr/>
          </p:nvSpPr>
          <p:spPr>
            <a:xfrm>
              <a:off x="1237373" y="325755"/>
              <a:ext cx="812569" cy="1079500"/>
            </a:xfrm>
            <a:custGeom>
              <a:avLst/>
              <a:gdLst/>
              <a:ahLst/>
              <a:cxnLst/>
              <a:rect l="l" t="t" r="r" b="b"/>
              <a:pathLst>
                <a:path w="812569" h="1079500">
                  <a:moveTo>
                    <a:pt x="0" y="0"/>
                  </a:moveTo>
                  <a:lnTo>
                    <a:pt x="812569" y="0"/>
                  </a:lnTo>
                  <a:lnTo>
                    <a:pt x="812569" y="1079500"/>
                  </a:lnTo>
                  <a:lnTo>
                    <a:pt x="0" y="10795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TextBox 23"/>
            <p:cNvSpPr txBox="1"/>
            <p:nvPr/>
          </p:nvSpPr>
          <p:spPr>
            <a:xfrm>
              <a:off x="778153" y="1923242"/>
              <a:ext cx="1731009" cy="489023"/>
            </a:xfrm>
            <a:prstGeom prst="rect">
              <a:avLst/>
            </a:prstGeom>
          </p:spPr>
          <p:txBody>
            <a:bodyPr wrap="square" lIns="0" tIns="0" rIns="0" bIns="0" rtlCol="0" anchor="t">
              <a:spAutoFit/>
            </a:bodyPr>
            <a:lstStyle/>
            <a:p>
              <a:pPr marL="0" marR="0" lvl="0" indent="0" algn="ctr" defTabSz="914400" rtl="0" eaLnBrk="1" fontAlgn="auto" latinLnBrk="0" hangingPunct="1">
                <a:lnSpc>
                  <a:spcPts val="3219"/>
                </a:lnSpc>
                <a:spcBef>
                  <a:spcPts val="0"/>
                </a:spcBef>
                <a:spcAft>
                  <a:spcPts val="0"/>
                </a:spcAft>
                <a:buClrTx/>
                <a:buSzTx/>
                <a:buFontTx/>
                <a:buNone/>
                <a:tabLst/>
                <a:defRPr/>
              </a:pPr>
              <a:r>
                <a:rPr kumimoji="0" lang="en-US" sz="2299" b="1" i="0" u="none" strike="noStrike" kern="1200" cap="none" spc="9" normalizeH="0" baseline="0" noProof="0" dirty="0">
                  <a:ln>
                    <a:noFill/>
                  </a:ln>
                  <a:solidFill>
                    <a:srgbClr val="F8DCBF"/>
                  </a:solidFill>
                  <a:effectLst/>
                  <a:uLnTx/>
                  <a:uFillTx/>
                  <a:latin typeface="Barlow Bold"/>
                  <a:ea typeface="Barlow Bold"/>
                  <a:cs typeface="Barlow Bold"/>
                  <a:sym typeface="Barlow Bold"/>
                </a:rPr>
                <a:t>Funding</a:t>
              </a:r>
            </a:p>
          </p:txBody>
        </p:sp>
        <p:sp>
          <p:nvSpPr>
            <p:cNvPr id="24" name="TextBox 24"/>
            <p:cNvSpPr txBox="1"/>
            <p:nvPr/>
          </p:nvSpPr>
          <p:spPr>
            <a:xfrm>
              <a:off x="0" y="2632749"/>
              <a:ext cx="3287314" cy="1579457"/>
            </a:xfrm>
            <a:prstGeom prst="rect">
              <a:avLst/>
            </a:prstGeom>
          </p:spPr>
          <p:txBody>
            <a:bodyPr lIns="0" tIns="0" rIns="0" bIns="0" rtlCol="0" anchor="t">
              <a:spAutoFit/>
            </a:bodyPr>
            <a:lstStyle/>
            <a:p>
              <a:pPr marL="0" marR="0" lvl="0" indent="0" algn="ctr" defTabSz="914400" rtl="0" eaLnBrk="1" fontAlgn="auto" latinLnBrk="0" hangingPunct="1">
                <a:lnSpc>
                  <a:spcPts val="3219"/>
                </a:lnSpc>
                <a:spcBef>
                  <a:spcPts val="0"/>
                </a:spcBef>
                <a:spcAft>
                  <a:spcPts val="0"/>
                </a:spcAft>
                <a:buClrTx/>
                <a:buSzTx/>
                <a:buFontTx/>
                <a:buNone/>
                <a:tabLst/>
                <a:defRPr/>
              </a:pPr>
              <a:r>
                <a:rPr kumimoji="0" lang="en-US" sz="2299" b="1" i="0" u="none" strike="noStrike" kern="1200" cap="none" spc="9" normalizeH="0" baseline="0" noProof="0" dirty="0">
                  <a:ln>
                    <a:noFill/>
                  </a:ln>
                  <a:solidFill>
                    <a:srgbClr val="F8DCBF"/>
                  </a:solidFill>
                  <a:effectLst/>
                  <a:uLnTx/>
                  <a:uFillTx/>
                  <a:latin typeface="Barlow Bold"/>
                  <a:ea typeface="Barlow Bold"/>
                  <a:cs typeface="Barlow Bold"/>
                  <a:sym typeface="Barlow Bold"/>
                </a:rPr>
                <a:t> </a:t>
              </a:r>
              <a:r>
                <a:rPr kumimoji="0" lang="en-US" sz="2299" b="0" i="0" u="none" strike="noStrike" kern="1200" cap="none" spc="9" normalizeH="0" baseline="0" noProof="0" dirty="0">
                  <a:ln>
                    <a:noFill/>
                  </a:ln>
                  <a:solidFill>
                    <a:srgbClr val="F8DCBF"/>
                  </a:solidFill>
                  <a:effectLst/>
                  <a:uLnTx/>
                  <a:uFillTx/>
                  <a:latin typeface="Barlow"/>
                  <a:ea typeface="Barlow"/>
                  <a:cs typeface="Barlow"/>
                  <a:sym typeface="Barlow"/>
                </a:rPr>
                <a:t>Used </a:t>
              </a:r>
              <a:r>
                <a:rPr kumimoji="0" lang="en-US" sz="2299" b="1" i="0" u="none" strike="noStrike" kern="1200" cap="none" spc="9" normalizeH="0" baseline="0" noProof="0" dirty="0">
                  <a:ln>
                    <a:noFill/>
                  </a:ln>
                  <a:solidFill>
                    <a:srgbClr val="FA9939"/>
                  </a:solidFill>
                  <a:effectLst/>
                  <a:uLnTx/>
                  <a:uFillTx/>
                  <a:latin typeface="Barlow Bold"/>
                  <a:ea typeface="Barlow Bold"/>
                  <a:cs typeface="Barlow Bold"/>
                  <a:sym typeface="Barlow Bold"/>
                </a:rPr>
                <a:t>ARPA</a:t>
              </a:r>
              <a:r>
                <a:rPr kumimoji="0" lang="en-US" sz="2299" b="0" i="0" u="none" strike="noStrike" kern="1200" cap="none" spc="9" normalizeH="0" baseline="0" noProof="0" dirty="0">
                  <a:ln>
                    <a:noFill/>
                  </a:ln>
                  <a:solidFill>
                    <a:srgbClr val="F8DCBF"/>
                  </a:solidFill>
                  <a:effectLst/>
                  <a:uLnTx/>
                  <a:uFillTx/>
                  <a:latin typeface="Barlow"/>
                  <a:ea typeface="Barlow"/>
                  <a:cs typeface="Barlow"/>
                  <a:sym typeface="Barlow"/>
                </a:rPr>
                <a:t> dollars to create &amp; fund EH Tech positions</a:t>
              </a:r>
            </a:p>
          </p:txBody>
        </p:sp>
      </p:grpSp>
      <p:grpSp>
        <p:nvGrpSpPr>
          <p:cNvPr id="25" name="Group 25"/>
          <p:cNvGrpSpPr/>
          <p:nvPr/>
        </p:nvGrpSpPr>
        <p:grpSpPr>
          <a:xfrm>
            <a:off x="14921399" y="4314066"/>
            <a:ext cx="2692765" cy="2759104"/>
            <a:chOff x="0" y="0"/>
            <a:chExt cx="3590354" cy="3678806"/>
          </a:xfrm>
        </p:grpSpPr>
        <p:grpSp>
          <p:nvGrpSpPr>
            <p:cNvPr id="26" name="Group 26"/>
            <p:cNvGrpSpPr/>
            <p:nvPr/>
          </p:nvGrpSpPr>
          <p:grpSpPr>
            <a:xfrm>
              <a:off x="929672" y="0"/>
              <a:ext cx="1731010" cy="1731010"/>
              <a:chOff x="0" y="0"/>
              <a:chExt cx="364165" cy="364165"/>
            </a:xfrm>
          </p:grpSpPr>
          <p:sp>
            <p:nvSpPr>
              <p:cNvPr id="27" name="Freeform 27"/>
              <p:cNvSpPr/>
              <p:nvPr/>
            </p:nvSpPr>
            <p:spPr>
              <a:xfrm>
                <a:off x="0" y="0"/>
                <a:ext cx="364165" cy="364165"/>
              </a:xfrm>
              <a:custGeom>
                <a:avLst/>
                <a:gdLst/>
                <a:ahLst/>
                <a:cxnLst/>
                <a:rect l="l" t="t" r="r" b="b"/>
                <a:pathLst>
                  <a:path w="364165" h="364165">
                    <a:moveTo>
                      <a:pt x="125230" y="0"/>
                    </a:moveTo>
                    <a:lnTo>
                      <a:pt x="238935" y="0"/>
                    </a:lnTo>
                    <a:cubicBezTo>
                      <a:pt x="272148" y="0"/>
                      <a:pt x="304001" y="13194"/>
                      <a:pt x="327486" y="36679"/>
                    </a:cubicBezTo>
                    <a:cubicBezTo>
                      <a:pt x="350971" y="60164"/>
                      <a:pt x="364165" y="92017"/>
                      <a:pt x="364165" y="125230"/>
                    </a:cubicBezTo>
                    <a:lnTo>
                      <a:pt x="364165" y="238935"/>
                    </a:lnTo>
                    <a:cubicBezTo>
                      <a:pt x="364165" y="272148"/>
                      <a:pt x="350971" y="304001"/>
                      <a:pt x="327486" y="327486"/>
                    </a:cubicBezTo>
                    <a:cubicBezTo>
                      <a:pt x="304001" y="350971"/>
                      <a:pt x="272148" y="364165"/>
                      <a:pt x="238935" y="364165"/>
                    </a:cubicBezTo>
                    <a:lnTo>
                      <a:pt x="125230" y="364165"/>
                    </a:lnTo>
                    <a:cubicBezTo>
                      <a:pt x="92017" y="364165"/>
                      <a:pt x="60164" y="350971"/>
                      <a:pt x="36679" y="327486"/>
                    </a:cubicBezTo>
                    <a:cubicBezTo>
                      <a:pt x="13194" y="304001"/>
                      <a:pt x="0" y="272148"/>
                      <a:pt x="0" y="238935"/>
                    </a:cubicBezTo>
                    <a:lnTo>
                      <a:pt x="0" y="125230"/>
                    </a:lnTo>
                    <a:cubicBezTo>
                      <a:pt x="0" y="92017"/>
                      <a:pt x="13194" y="60164"/>
                      <a:pt x="36679" y="36679"/>
                    </a:cubicBezTo>
                    <a:cubicBezTo>
                      <a:pt x="60164" y="13194"/>
                      <a:pt x="92017" y="0"/>
                      <a:pt x="125230" y="0"/>
                    </a:cubicBezTo>
                    <a:close/>
                  </a:path>
                </a:pathLst>
              </a:custGeom>
              <a:solidFill>
                <a:srgbClr val="F8DCB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TextBox 28"/>
              <p:cNvSpPr txBox="1"/>
              <p:nvPr/>
            </p:nvSpPr>
            <p:spPr>
              <a:xfrm>
                <a:off x="0" y="-57150"/>
                <a:ext cx="364165" cy="421315"/>
              </a:xfrm>
              <a:prstGeom prst="rect">
                <a:avLst/>
              </a:prstGeom>
            </p:spPr>
            <p:txBody>
              <a:bodyPr lIns="50800" tIns="50800" rIns="50800" bIns="50800" rtlCol="0" anchor="ctr"/>
              <a:lstStyle/>
              <a:p>
                <a:pPr marL="0" marR="0" lvl="0" indent="0" algn="ctr" defTabSz="914400" rtl="0" eaLnBrk="1" fontAlgn="auto" latinLnBrk="0" hangingPunct="1">
                  <a:lnSpc>
                    <a:spcPts val="321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9" name="Freeform 29"/>
            <p:cNvSpPr/>
            <p:nvPr/>
          </p:nvSpPr>
          <p:spPr>
            <a:xfrm>
              <a:off x="1318234" y="248955"/>
              <a:ext cx="953885" cy="1079500"/>
            </a:xfrm>
            <a:custGeom>
              <a:avLst/>
              <a:gdLst/>
              <a:ahLst/>
              <a:cxnLst/>
              <a:rect l="l" t="t" r="r" b="b"/>
              <a:pathLst>
                <a:path w="953885" h="1079500">
                  <a:moveTo>
                    <a:pt x="0" y="0"/>
                  </a:moveTo>
                  <a:lnTo>
                    <a:pt x="953886" y="0"/>
                  </a:lnTo>
                  <a:lnTo>
                    <a:pt x="953886" y="1079500"/>
                  </a:lnTo>
                  <a:lnTo>
                    <a:pt x="0" y="10795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TextBox 30"/>
            <p:cNvSpPr txBox="1"/>
            <p:nvPr/>
          </p:nvSpPr>
          <p:spPr>
            <a:xfrm>
              <a:off x="0" y="2632749"/>
              <a:ext cx="3590354" cy="1046057"/>
            </a:xfrm>
            <a:prstGeom prst="rect">
              <a:avLst/>
            </a:prstGeom>
          </p:spPr>
          <p:txBody>
            <a:bodyPr lIns="0" tIns="0" rIns="0" bIns="0" rtlCol="0" anchor="t">
              <a:spAutoFit/>
            </a:bodyPr>
            <a:lstStyle/>
            <a:p>
              <a:pPr marL="0" marR="0" lvl="0" indent="0" algn="ctr" defTabSz="914400" rtl="0" eaLnBrk="1" fontAlgn="auto" latinLnBrk="0" hangingPunct="1">
                <a:lnSpc>
                  <a:spcPts val="3219"/>
                </a:lnSpc>
                <a:spcBef>
                  <a:spcPts val="0"/>
                </a:spcBef>
                <a:spcAft>
                  <a:spcPts val="0"/>
                </a:spcAft>
                <a:buClrTx/>
                <a:buSzTx/>
                <a:buFontTx/>
                <a:buNone/>
                <a:tabLst/>
                <a:defRPr/>
              </a:pPr>
              <a:r>
                <a:rPr kumimoji="0" lang="en-US" sz="2299" b="1" i="0" u="none" strike="noStrike" kern="1200" cap="none" spc="9" normalizeH="0" baseline="0" noProof="0">
                  <a:ln>
                    <a:noFill/>
                  </a:ln>
                  <a:solidFill>
                    <a:srgbClr val="F8DCBF"/>
                  </a:solidFill>
                  <a:effectLst/>
                  <a:uLnTx/>
                  <a:uFillTx/>
                  <a:latin typeface="Barlow Bold"/>
                  <a:ea typeface="Barlow Bold"/>
                  <a:cs typeface="Barlow Bold"/>
                  <a:sym typeface="Barlow Bold"/>
                </a:rPr>
                <a:t> </a:t>
              </a:r>
              <a:r>
                <a:rPr kumimoji="0" lang="en-US" sz="2299" b="0" i="0" u="none" strike="noStrike" kern="1200" cap="none" spc="9" normalizeH="0" baseline="0" noProof="0">
                  <a:ln>
                    <a:noFill/>
                  </a:ln>
                  <a:solidFill>
                    <a:srgbClr val="F8DCBF"/>
                  </a:solidFill>
                  <a:effectLst/>
                  <a:uLnTx/>
                  <a:uFillTx/>
                  <a:latin typeface="Barlow"/>
                  <a:ea typeface="Barlow"/>
                  <a:cs typeface="Barlow"/>
                  <a:sym typeface="Barlow"/>
                </a:rPr>
                <a:t>LHDs filled gaps by hiring EH Techs</a:t>
              </a:r>
            </a:p>
          </p:txBody>
        </p:sp>
        <p:sp>
          <p:nvSpPr>
            <p:cNvPr id="31" name="TextBox 31"/>
            <p:cNvSpPr txBox="1"/>
            <p:nvPr/>
          </p:nvSpPr>
          <p:spPr>
            <a:xfrm>
              <a:off x="1103662" y="1916387"/>
              <a:ext cx="1383030" cy="489023"/>
            </a:xfrm>
            <a:prstGeom prst="rect">
              <a:avLst/>
            </a:prstGeom>
          </p:spPr>
          <p:txBody>
            <a:bodyPr wrap="square" lIns="0" tIns="0" rIns="0" bIns="0" rtlCol="0" anchor="t">
              <a:spAutoFit/>
            </a:bodyPr>
            <a:lstStyle/>
            <a:p>
              <a:pPr marL="0" marR="0" lvl="1" indent="0" algn="ctr" defTabSz="914400" rtl="0" eaLnBrk="1" fontAlgn="auto" latinLnBrk="0" hangingPunct="1">
                <a:lnSpc>
                  <a:spcPts val="3219"/>
                </a:lnSpc>
                <a:spcBef>
                  <a:spcPct val="0"/>
                </a:spcBef>
                <a:spcAft>
                  <a:spcPts val="0"/>
                </a:spcAft>
                <a:buClrTx/>
                <a:buSzTx/>
                <a:buFontTx/>
                <a:buNone/>
                <a:tabLst/>
                <a:defRPr/>
              </a:pPr>
              <a:r>
                <a:rPr kumimoji="0" lang="en-US" sz="2299" b="1" i="0" u="none" strike="noStrike" kern="1200" cap="none" spc="9" normalizeH="0" baseline="0" noProof="0" dirty="0">
                  <a:ln>
                    <a:noFill/>
                  </a:ln>
                  <a:solidFill>
                    <a:srgbClr val="F8DCBF"/>
                  </a:solidFill>
                  <a:effectLst/>
                  <a:uLnTx/>
                  <a:uFillTx/>
                  <a:latin typeface="Barlow Bold"/>
                  <a:ea typeface="Barlow Bold"/>
                  <a:cs typeface="Barlow Bold"/>
                  <a:sym typeface="Barlow Bold"/>
                </a:rPr>
                <a:t>Hiring</a:t>
              </a:r>
            </a:p>
          </p:txBody>
        </p:sp>
      </p:grpSp>
      <p:sp>
        <p:nvSpPr>
          <p:cNvPr id="32" name="AutoShape 32"/>
          <p:cNvSpPr/>
          <p:nvPr/>
        </p:nvSpPr>
        <p:spPr>
          <a:xfrm>
            <a:off x="9356825" y="5124924"/>
            <a:ext cx="1557351" cy="0"/>
          </a:xfrm>
          <a:prstGeom prst="line">
            <a:avLst/>
          </a:prstGeom>
          <a:ln w="142875" cap="flat">
            <a:solidFill>
              <a:srgbClr val="FA9939"/>
            </a:solidFill>
            <a:prstDash val="solid"/>
            <a:headEnd type="none" w="sm" len="sm"/>
            <a:tailEnd type="arrow" w="med"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AutoShape 33"/>
          <p:cNvSpPr/>
          <p:nvPr/>
        </p:nvSpPr>
        <p:spPr>
          <a:xfrm>
            <a:off x="13369253" y="5124924"/>
            <a:ext cx="1557351" cy="0"/>
          </a:xfrm>
          <a:prstGeom prst="line">
            <a:avLst/>
          </a:prstGeom>
          <a:ln w="142875" cap="flat">
            <a:solidFill>
              <a:srgbClr val="FA9939"/>
            </a:solidFill>
            <a:prstDash val="solid"/>
            <a:headEnd type="none" w="sm" len="sm"/>
            <a:tailEnd type="arrow" w="med" len="sm"/>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4" name="TextBox 34"/>
          <p:cNvSpPr txBox="1"/>
          <p:nvPr/>
        </p:nvSpPr>
        <p:spPr>
          <a:xfrm>
            <a:off x="7396410" y="8414926"/>
            <a:ext cx="10018888" cy="1198880"/>
          </a:xfrm>
          <a:prstGeom prst="rect">
            <a:avLst/>
          </a:prstGeom>
        </p:spPr>
        <p:txBody>
          <a:bodyPr lIns="0" tIns="0" rIns="0" bIns="0" rtlCol="0" anchor="t">
            <a:spAutoFit/>
          </a:bodyPr>
          <a:lstStyle/>
          <a:p>
            <a:pPr marL="496569" marR="0" lvl="1" indent="-248284" algn="l" defTabSz="914400" rtl="0" eaLnBrk="1" fontAlgn="auto" latinLnBrk="0" hangingPunct="1">
              <a:lnSpc>
                <a:spcPts val="3219"/>
              </a:lnSpc>
              <a:spcBef>
                <a:spcPts val="0"/>
              </a:spcBef>
              <a:spcAft>
                <a:spcPts val="0"/>
              </a:spcAft>
              <a:buClrTx/>
              <a:buSzTx/>
              <a:buFont typeface="Arial"/>
              <a:buChar char="•"/>
              <a:tabLst/>
              <a:defRPr/>
            </a:pPr>
            <a:r>
              <a:rPr kumimoji="0" lang="en-US" sz="2299" b="0" i="0" u="none" strike="noStrike" kern="1200" cap="none" spc="9" normalizeH="0" baseline="0" noProof="0">
                <a:ln>
                  <a:noFill/>
                </a:ln>
                <a:solidFill>
                  <a:srgbClr val="F8DCBF"/>
                </a:solidFill>
                <a:effectLst/>
                <a:uLnTx/>
                <a:uFillTx/>
                <a:latin typeface="Barlow"/>
                <a:ea typeface="Barlow"/>
                <a:cs typeface="Barlow"/>
                <a:sym typeface="Barlow"/>
              </a:rPr>
              <a:t>EH Technicians trained to become REHS </a:t>
            </a:r>
          </a:p>
          <a:p>
            <a:pPr marL="496569" marR="0" lvl="1" indent="-248284" algn="l" defTabSz="914400" rtl="0" eaLnBrk="1" fontAlgn="auto" latinLnBrk="0" hangingPunct="1">
              <a:lnSpc>
                <a:spcPts val="3219"/>
              </a:lnSpc>
              <a:spcBef>
                <a:spcPts val="0"/>
              </a:spcBef>
              <a:spcAft>
                <a:spcPts val="0"/>
              </a:spcAft>
              <a:buClrTx/>
              <a:buSzTx/>
              <a:buFont typeface="Arial"/>
              <a:buChar char="•"/>
              <a:tabLst/>
              <a:defRPr/>
            </a:pPr>
            <a:r>
              <a:rPr kumimoji="0" lang="en-US" sz="2299" b="0" i="0" u="none" strike="noStrike" kern="1200" cap="none" spc="9" normalizeH="0" baseline="0" noProof="0">
                <a:ln>
                  <a:noFill/>
                </a:ln>
                <a:solidFill>
                  <a:srgbClr val="F8DCBF"/>
                </a:solidFill>
                <a:effectLst/>
                <a:uLnTx/>
                <a:uFillTx/>
                <a:latin typeface="Barlow"/>
                <a:ea typeface="Barlow"/>
                <a:cs typeface="Barlow"/>
                <a:sym typeface="Barlow"/>
              </a:rPr>
              <a:t>Built a sustainable EH workforce pipeline</a:t>
            </a:r>
          </a:p>
          <a:p>
            <a:pPr marL="496569" marR="0" lvl="1" indent="-248284" algn="l" defTabSz="914400" rtl="0" eaLnBrk="1" fontAlgn="auto" latinLnBrk="0" hangingPunct="1">
              <a:lnSpc>
                <a:spcPts val="3219"/>
              </a:lnSpc>
              <a:spcBef>
                <a:spcPts val="0"/>
              </a:spcBef>
              <a:spcAft>
                <a:spcPts val="0"/>
              </a:spcAft>
              <a:buClrTx/>
              <a:buSzTx/>
              <a:buFont typeface="Arial"/>
              <a:buChar char="•"/>
              <a:tabLst/>
              <a:defRPr/>
            </a:pPr>
            <a:r>
              <a:rPr kumimoji="0" lang="en-US" sz="2299" b="0" i="0" u="none" strike="noStrike" kern="1200" cap="none" spc="9" normalizeH="0" baseline="0" noProof="0">
                <a:ln>
                  <a:noFill/>
                </a:ln>
                <a:solidFill>
                  <a:srgbClr val="F8DCBF"/>
                </a:solidFill>
                <a:effectLst/>
                <a:uLnTx/>
                <a:uFillTx/>
                <a:latin typeface="Barlow"/>
                <a:ea typeface="Barlow"/>
                <a:cs typeface="Barlow"/>
                <a:sym typeface="Barlow"/>
              </a:rPr>
              <a:t>Increased recruitment pool &amp; strengthened capacity</a:t>
            </a:r>
          </a:p>
        </p:txBody>
      </p:sp>
      <p:sp>
        <p:nvSpPr>
          <p:cNvPr id="35" name="TextBox 35"/>
          <p:cNvSpPr txBox="1"/>
          <p:nvPr/>
        </p:nvSpPr>
        <p:spPr>
          <a:xfrm>
            <a:off x="7396410" y="2791336"/>
            <a:ext cx="9141254" cy="798830"/>
          </a:xfrm>
          <a:prstGeom prst="rect">
            <a:avLst/>
          </a:prstGeom>
        </p:spPr>
        <p:txBody>
          <a:bodyPr lIns="0" tIns="0" rIns="0" bIns="0" rtlCol="0" anchor="t">
            <a:spAutoFit/>
          </a:bodyPr>
          <a:lstStyle/>
          <a:p>
            <a:pPr marL="496569" marR="0" lvl="1" indent="-248284" algn="l" defTabSz="914400" rtl="0" eaLnBrk="1" fontAlgn="auto" latinLnBrk="0" hangingPunct="1">
              <a:lnSpc>
                <a:spcPts val="3219"/>
              </a:lnSpc>
              <a:spcBef>
                <a:spcPts val="0"/>
              </a:spcBef>
              <a:spcAft>
                <a:spcPts val="0"/>
              </a:spcAft>
              <a:buClrTx/>
              <a:buSzTx/>
              <a:buFont typeface="Arial"/>
              <a:buChar char="•"/>
              <a:tabLst/>
              <a:defRPr/>
            </a:pPr>
            <a:r>
              <a:rPr kumimoji="0" lang="en-US" sz="2299" b="0" i="0" u="none" strike="noStrike" kern="1200" cap="none" spc="9" normalizeH="0" baseline="0" noProof="0">
                <a:ln>
                  <a:noFill/>
                </a:ln>
                <a:solidFill>
                  <a:srgbClr val="F8DCBF"/>
                </a:solidFill>
                <a:effectLst/>
                <a:uLnTx/>
                <a:uFillTx/>
                <a:latin typeface="Barlow"/>
                <a:ea typeface="Barlow"/>
                <a:cs typeface="Barlow"/>
                <a:sym typeface="Barlow"/>
              </a:rPr>
              <a:t>Recruitment and retention of Environmental Health staff was a major pain point.</a:t>
            </a:r>
          </a:p>
        </p:txBody>
      </p:sp>
      <p:sp>
        <p:nvSpPr>
          <p:cNvPr id="36" name="TextBox 36"/>
          <p:cNvSpPr txBox="1"/>
          <p:nvPr/>
        </p:nvSpPr>
        <p:spPr>
          <a:xfrm>
            <a:off x="7396410" y="7949470"/>
            <a:ext cx="1747590" cy="398780"/>
          </a:xfrm>
          <a:prstGeom prst="rect">
            <a:avLst/>
          </a:prstGeom>
        </p:spPr>
        <p:txBody>
          <a:bodyPr lIns="0" tIns="0" rIns="0" bIns="0" rtlCol="0" anchor="t">
            <a:spAutoFit/>
          </a:bodyPr>
          <a:lstStyle/>
          <a:p>
            <a:pPr marL="0" marR="0" lvl="0" indent="0" algn="l" defTabSz="914400" rtl="0" eaLnBrk="1" fontAlgn="auto" latinLnBrk="0" hangingPunct="1">
              <a:lnSpc>
                <a:spcPts val="3219"/>
              </a:lnSpc>
              <a:spcBef>
                <a:spcPts val="0"/>
              </a:spcBef>
              <a:spcAft>
                <a:spcPts val="0"/>
              </a:spcAft>
              <a:buClrTx/>
              <a:buSzTx/>
              <a:buFontTx/>
              <a:buNone/>
              <a:tabLst/>
              <a:defRPr/>
            </a:pPr>
            <a:r>
              <a:rPr kumimoji="0" lang="en-US" sz="2299" b="1" i="0" u="none" strike="noStrike" kern="1200" cap="none" spc="9" normalizeH="0" baseline="0" noProof="0" dirty="0">
                <a:ln>
                  <a:noFill/>
                </a:ln>
                <a:solidFill>
                  <a:srgbClr val="162B47"/>
                </a:solidFill>
                <a:effectLst/>
                <a:uLnTx/>
                <a:uFillTx/>
                <a:latin typeface="Barlow Bold"/>
                <a:ea typeface="Barlow Bold"/>
                <a:cs typeface="Barlow Bold"/>
                <a:sym typeface="Barlow Bold"/>
              </a:rPr>
              <a:t>OUTCOME:</a:t>
            </a:r>
          </a:p>
        </p:txBody>
      </p:sp>
      <p:sp>
        <p:nvSpPr>
          <p:cNvPr id="40" name="TextBox 39">
            <a:extLst>
              <a:ext uri="{FF2B5EF4-FFF2-40B4-BE49-F238E27FC236}">
                <a16:creationId xmlns:a16="http://schemas.microsoft.com/office/drawing/2014/main" id="{822DF564-781D-CC73-E77B-DEF59CC79337}"/>
              </a:ext>
            </a:extLst>
          </p:cNvPr>
          <p:cNvSpPr txBox="1"/>
          <p:nvPr/>
        </p:nvSpPr>
        <p:spPr>
          <a:xfrm>
            <a:off x="4572000" y="4885174"/>
            <a:ext cx="9144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p:txBody>
      </p:sp>
      <p:sp>
        <p:nvSpPr>
          <p:cNvPr id="39" name="Title 1">
            <a:extLst>
              <a:ext uri="{FF2B5EF4-FFF2-40B4-BE49-F238E27FC236}">
                <a16:creationId xmlns:a16="http://schemas.microsoft.com/office/drawing/2014/main" id="{6DCFA8F4-DBA4-2503-A2B8-C9BEFCF12225}"/>
              </a:ext>
            </a:extLst>
          </p:cNvPr>
          <p:cNvSpPr txBox="1">
            <a:spLocks/>
          </p:cNvSpPr>
          <p:nvPr/>
        </p:nvSpPr>
        <p:spPr>
          <a:xfrm>
            <a:off x="-914400" y="2933700"/>
            <a:ext cx="9067800" cy="24003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Calibri"/>
                <a:ea typeface="+mj-ea"/>
                <a:cs typeface="+mj-cs"/>
              </a:rPr>
              <a:t>FC: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Calibri"/>
                <a:ea typeface="+mj-ea"/>
                <a:cs typeface="+mj-cs"/>
              </a:rPr>
              <a:t>Policy Development &amp; Support</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D5AF573-BA3E-BD79-A2CA-FA06C5ECC4FF}"/>
            </a:ext>
          </a:extLst>
        </p:cNvPr>
        <p:cNvGrpSpPr/>
        <p:nvPr/>
      </p:nvGrpSpPr>
      <p:grpSpPr>
        <a:xfrm>
          <a:off x="0" y="0"/>
          <a:ext cx="0" cy="0"/>
          <a:chOff x="0" y="0"/>
          <a:chExt cx="0" cy="0"/>
        </a:xfrm>
      </p:grpSpPr>
      <p:sp useBgFill="1">
        <p:nvSpPr>
          <p:cNvPr id="55" name="Rectangle 54">
            <a:extLst>
              <a:ext uri="{FF2B5EF4-FFF2-40B4-BE49-F238E27FC236}">
                <a16:creationId xmlns:a16="http://schemas.microsoft.com/office/drawing/2014/main" id="{9CB95732-565A-4D2C-A3AB-CC460C0D38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7" name="Rectangle 56">
            <a:extLst>
              <a:ext uri="{FF2B5EF4-FFF2-40B4-BE49-F238E27FC236}">
                <a16:creationId xmlns:a16="http://schemas.microsoft.com/office/drawing/2014/main" id="{77F1AF47-AE98-4034-BD91-1976FA4D9C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2126309" y="2126307"/>
            <a:ext cx="10313727" cy="6061116"/>
          </a:xfrm>
          <a:prstGeom prst="rect">
            <a:avLst/>
          </a:prstGeom>
          <a:gradFill>
            <a:gsLst>
              <a:gs pos="1100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9" name="Rectangle 58">
            <a:extLst>
              <a:ext uri="{FF2B5EF4-FFF2-40B4-BE49-F238E27FC236}">
                <a16:creationId xmlns:a16="http://schemas.microsoft.com/office/drawing/2014/main" id="{8EC0EE2B-2029-48DD-893D-F528E651B0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85800" y="12723"/>
            <a:ext cx="5352414" cy="10287000"/>
          </a:xfrm>
          <a:prstGeom prst="rect">
            <a:avLst/>
          </a:prstGeom>
          <a:gradFill>
            <a:gsLst>
              <a:gs pos="0">
                <a:schemeClr val="accent1">
                  <a:alpha val="32000"/>
                </a:schemeClr>
              </a:gs>
              <a:gs pos="70000">
                <a:srgbClr val="000000">
                  <a:alpha val="0"/>
                </a:srgb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1" name="Freeform: Shape 60">
            <a:extLst>
              <a:ext uri="{FF2B5EF4-FFF2-40B4-BE49-F238E27FC236}">
                <a16:creationId xmlns:a16="http://schemas.microsoft.com/office/drawing/2014/main" id="{45AE1D08-1ED1-4F59-B42F-4D8EA33DC8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1121033" y="1801968"/>
            <a:ext cx="7212453" cy="6132999"/>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3" name="Rectangle 62">
            <a:extLst>
              <a:ext uri="{FF2B5EF4-FFF2-40B4-BE49-F238E27FC236}">
                <a16:creationId xmlns:a16="http://schemas.microsoft.com/office/drawing/2014/main" id="{9A79B912-88EA-4640-BDEB-51B3B11A02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39348" y="3989106"/>
            <a:ext cx="6533391" cy="6061113"/>
          </a:xfrm>
          <a:prstGeom prst="rect">
            <a:avLst/>
          </a:prstGeom>
          <a:gradFill>
            <a:gsLst>
              <a:gs pos="0">
                <a:schemeClr val="accent1">
                  <a:alpha val="24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ADAE053D-690E-DA4D-5CC8-D86B32B1EA52}"/>
              </a:ext>
            </a:extLst>
          </p:cNvPr>
          <p:cNvSpPr>
            <a:spLocks noGrp="1"/>
          </p:cNvSpPr>
          <p:nvPr>
            <p:ph type="title"/>
          </p:nvPr>
        </p:nvSpPr>
        <p:spPr>
          <a:xfrm>
            <a:off x="993270" y="4293706"/>
            <a:ext cx="4562704" cy="4361703"/>
          </a:xfrm>
        </p:spPr>
        <p:txBody>
          <a:bodyPr vert="horz" lIns="91440" tIns="45720" rIns="91440" bIns="45720" rtlCol="0" anchor="t">
            <a:normAutofit/>
          </a:bodyPr>
          <a:lstStyle/>
          <a:p>
            <a:pPr algn="l">
              <a:lnSpc>
                <a:spcPct val="90000"/>
              </a:lnSpc>
            </a:pPr>
            <a:br>
              <a:rPr lang="en-US" sz="3800">
                <a:solidFill>
                  <a:srgbClr val="FFFFFF"/>
                </a:solidFill>
              </a:rPr>
            </a:br>
            <a:r>
              <a:rPr lang="en-US" sz="3800" b="1">
                <a:solidFill>
                  <a:srgbClr val="FFFFFF"/>
                </a:solidFill>
              </a:rPr>
              <a:t>FC: Assessment</a:t>
            </a:r>
            <a:br>
              <a:rPr lang="en-US" sz="3800">
                <a:solidFill>
                  <a:srgbClr val="FFFFFF"/>
                </a:solidFill>
              </a:rPr>
            </a:br>
            <a:br>
              <a:rPr lang="en-US" sz="3800">
                <a:solidFill>
                  <a:srgbClr val="FFFFFF"/>
                </a:solidFill>
              </a:rPr>
            </a:br>
            <a:r>
              <a:rPr lang="en-US" sz="3800">
                <a:solidFill>
                  <a:srgbClr val="FFFFFF"/>
                </a:solidFill>
              </a:rPr>
              <a:t>Regional Community Health Needs Assessment </a:t>
            </a:r>
            <a:br>
              <a:rPr lang="en-US" sz="3800">
                <a:solidFill>
                  <a:srgbClr val="FFFFFF"/>
                </a:solidFill>
              </a:rPr>
            </a:br>
            <a:br>
              <a:rPr lang="en-US" sz="3800">
                <a:solidFill>
                  <a:srgbClr val="FFFFFF"/>
                </a:solidFill>
              </a:rPr>
            </a:br>
            <a:r>
              <a:rPr lang="en-US" sz="3800">
                <a:solidFill>
                  <a:srgbClr val="FFFFFF"/>
                </a:solidFill>
              </a:rPr>
              <a:t>NC Data Portal</a:t>
            </a:r>
          </a:p>
        </p:txBody>
      </p:sp>
      <p:pic>
        <p:nvPicPr>
          <p:cNvPr id="5" name="Picture 4" descr="A logo with sun and blue and yellow colors&#10;&#10;AI-generated content may be incorrect.">
            <a:extLst>
              <a:ext uri="{FF2B5EF4-FFF2-40B4-BE49-F238E27FC236}">
                <a16:creationId xmlns:a16="http://schemas.microsoft.com/office/drawing/2014/main" id="{571756B9-5B9D-9F3A-5322-B8FCCB7EEEF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1378" y="214175"/>
            <a:ext cx="3971940" cy="4042685"/>
          </a:xfrm>
          <a:prstGeom prst="rect">
            <a:avLst/>
          </a:prstGeom>
        </p:spPr>
      </p:pic>
      <p:pic>
        <p:nvPicPr>
          <p:cNvPr id="6" name="Picture 5">
            <a:extLst>
              <a:ext uri="{FF2B5EF4-FFF2-40B4-BE49-F238E27FC236}">
                <a16:creationId xmlns:a16="http://schemas.microsoft.com/office/drawing/2014/main" id="{CCA5D2C7-5DDB-EC45-22E5-9B0F21961D17}"/>
              </a:ext>
            </a:extLst>
          </p:cNvPr>
          <p:cNvPicPr>
            <a:picLocks noChangeAspect="1"/>
          </p:cNvPicPr>
          <p:nvPr/>
        </p:nvPicPr>
        <p:blipFill>
          <a:blip r:embed="rId3"/>
          <a:stretch>
            <a:fillRect/>
          </a:stretch>
        </p:blipFill>
        <p:spPr>
          <a:xfrm>
            <a:off x="8153400" y="214175"/>
            <a:ext cx="8195183" cy="4548325"/>
          </a:xfrm>
          <a:prstGeom prst="rect">
            <a:avLst/>
          </a:prstGeom>
        </p:spPr>
      </p:pic>
      <p:pic>
        <p:nvPicPr>
          <p:cNvPr id="4" name="Picture 3">
            <a:extLst>
              <a:ext uri="{FF2B5EF4-FFF2-40B4-BE49-F238E27FC236}">
                <a16:creationId xmlns:a16="http://schemas.microsoft.com/office/drawing/2014/main" id="{5D089483-50DC-4E7A-B854-3B5FD206AE0A}"/>
              </a:ext>
            </a:extLst>
          </p:cNvPr>
          <p:cNvPicPr>
            <a:picLocks noChangeAspect="1"/>
          </p:cNvPicPr>
          <p:nvPr/>
        </p:nvPicPr>
        <p:blipFill>
          <a:blip r:embed="rId4"/>
          <a:stretch>
            <a:fillRect/>
          </a:stretch>
        </p:blipFill>
        <p:spPr>
          <a:xfrm>
            <a:off x="7170148" y="5143500"/>
            <a:ext cx="10131457" cy="4331197"/>
          </a:xfrm>
          <a:prstGeom prst="rect">
            <a:avLst/>
          </a:prstGeom>
        </p:spPr>
      </p:pic>
    </p:spTree>
    <p:extLst>
      <p:ext uri="{BB962C8B-B14F-4D97-AF65-F5344CB8AC3E}">
        <p14:creationId xmlns:p14="http://schemas.microsoft.com/office/powerpoint/2010/main" val="30752952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3SklsIi8gFyGZ5p8qYrZxA"/>
</p:tagLst>
</file>

<file path=ppt/tags/tag3.xml><?xml version="1.0" encoding="utf-8"?>
<p:tagLst xmlns:a="http://schemas.openxmlformats.org/drawingml/2006/main" xmlns:r="http://schemas.openxmlformats.org/officeDocument/2006/relationships" xmlns:p="http://schemas.openxmlformats.org/presentationml/2006/main">
  <p:tag name="MM_SLIDE_TYPE" val="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8_Office Theme">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1000" dirty="0" smtClean="0">
            <a:latin typeface="Franklin Gothic Book" panose="020B0503020102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204</TotalTime>
  <Words>2126</Words>
  <Application>Microsoft Office PowerPoint</Application>
  <PresentationFormat>Custom</PresentationFormat>
  <Paragraphs>245</Paragraphs>
  <Slides>17</Slides>
  <Notes>9</Notes>
  <HiddenSlides>0</HiddenSlides>
  <MMClips>0</MMClips>
  <ScaleCrop>false</ScaleCrop>
  <HeadingPairs>
    <vt:vector size="8" baseType="variant">
      <vt:variant>
        <vt:lpstr>Fonts Used</vt:lpstr>
      </vt:variant>
      <vt:variant>
        <vt:i4>15</vt:i4>
      </vt:variant>
      <vt:variant>
        <vt:lpstr>Theme</vt:lpstr>
      </vt:variant>
      <vt:variant>
        <vt:i4>3</vt:i4>
      </vt:variant>
      <vt:variant>
        <vt:lpstr>Embedded OLE Servers</vt:lpstr>
      </vt:variant>
      <vt:variant>
        <vt:i4>1</vt:i4>
      </vt:variant>
      <vt:variant>
        <vt:lpstr>Slide Titles</vt:lpstr>
      </vt:variant>
      <vt:variant>
        <vt:i4>17</vt:i4>
      </vt:variant>
    </vt:vector>
  </HeadingPairs>
  <TitlesOfParts>
    <vt:vector size="36" baseType="lpstr">
      <vt:lpstr>Calibri</vt:lpstr>
      <vt:lpstr>Aptos</vt:lpstr>
      <vt:lpstr>Franklin Gothic Book</vt:lpstr>
      <vt:lpstr>League Spartan</vt:lpstr>
      <vt:lpstr>Aptos Display</vt:lpstr>
      <vt:lpstr>Century Gothic</vt:lpstr>
      <vt:lpstr>Poppins</vt:lpstr>
      <vt:lpstr>Arial</vt:lpstr>
      <vt:lpstr>Franklin Gothic Medium</vt:lpstr>
      <vt:lpstr>Barlow Bold</vt:lpstr>
      <vt:lpstr>Franklin Gothic Demi Cond</vt:lpstr>
      <vt:lpstr>Barlow</vt:lpstr>
      <vt:lpstr>Roboto</vt:lpstr>
      <vt:lpstr>Barlow Semi-Bold</vt:lpstr>
      <vt:lpstr>Bierstadt Display</vt:lpstr>
      <vt:lpstr>Office Theme</vt:lpstr>
      <vt:lpstr>1_Office Theme</vt:lpstr>
      <vt:lpstr>8_Office Theme</vt:lpstr>
      <vt:lpstr>think-cell Slide</vt:lpstr>
      <vt:lpstr>ARPA Public Health Workforce Initiative: Looking Back &amp; To the Future </vt:lpstr>
      <vt:lpstr>Acknowledgements </vt:lpstr>
      <vt:lpstr>AA 621 Regional Workforce Spending – Cumulative FY24-25 July</vt:lpstr>
      <vt:lpstr>PowerPoint Presentation</vt:lpstr>
      <vt:lpstr>PowerPoint Presentation</vt:lpstr>
      <vt:lpstr>PowerPoint Presentation</vt:lpstr>
      <vt:lpstr>FC: Emergency Preparedness</vt:lpstr>
      <vt:lpstr>PowerPoint Presentation</vt:lpstr>
      <vt:lpstr> FC: Assessment  Regional Community Health Needs Assessment   NC Data Portal</vt:lpstr>
      <vt:lpstr>FC: Organizational Competencies Region 5</vt:lpstr>
      <vt:lpstr>PowerPoint Presentation</vt:lpstr>
      <vt:lpstr>REGION 7  FC:  Equity</vt:lpstr>
      <vt:lpstr>Region 8</vt:lpstr>
      <vt:lpstr>PowerPoint Presentation</vt:lpstr>
      <vt:lpstr>Looking Ahead</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ARPA Presentation Slide</dc:title>
  <dc:creator>Erin K Shoe</dc:creator>
  <cp:lastModifiedBy>Karen Davis</cp:lastModifiedBy>
  <cp:revision>10</cp:revision>
  <dcterms:created xsi:type="dcterms:W3CDTF">2006-08-16T00:00:00Z</dcterms:created>
  <dcterms:modified xsi:type="dcterms:W3CDTF">2025-11-19T17:56:12Z</dcterms:modified>
  <dc:identifier>DAG3qLMVqvY</dc:identifier>
</cp:coreProperties>
</file>