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56" r:id="rId5"/>
    <p:sldId id="257" r:id="rId6"/>
    <p:sldId id="258" r:id="rId7"/>
    <p:sldId id="259" r:id="rId8"/>
    <p:sldId id="262" r:id="rId9"/>
    <p:sldId id="264" r:id="rId10"/>
    <p:sldId id="265" r:id="rId11"/>
    <p:sldId id="266" r:id="rId12"/>
    <p:sldId id="267" r:id="rId13"/>
    <p:sldId id="270" r:id="rId14"/>
    <p:sldId id="272" r:id="rId15"/>
    <p:sldId id="27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C2384A-C871-4C60-B336-5521E206BB33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81EF0C14-65F8-47D4-AD11-566E12D0AA78}">
      <dgm:prSet/>
      <dgm:spPr/>
      <dgm:t>
        <a:bodyPr/>
        <a:lstStyle/>
        <a:p>
          <a:r>
            <a:rPr lang="en-US" dirty="0"/>
            <a:t>NC has 86 LHDS</a:t>
          </a:r>
        </a:p>
      </dgm:t>
    </dgm:pt>
    <dgm:pt modelId="{4B8E1EDA-9723-4118-9A33-E19BFD6E3198}" type="parTrans" cxnId="{F49E2FC9-0E0C-4851-8BCB-2802B7DA2478}">
      <dgm:prSet/>
      <dgm:spPr/>
      <dgm:t>
        <a:bodyPr/>
        <a:lstStyle/>
        <a:p>
          <a:endParaRPr lang="en-US"/>
        </a:p>
      </dgm:t>
    </dgm:pt>
    <dgm:pt modelId="{55A22E68-A7B1-4032-8758-713F6F20B216}" type="sibTrans" cxnId="{F49E2FC9-0E0C-4851-8BCB-2802B7DA2478}">
      <dgm:prSet/>
      <dgm:spPr/>
      <dgm:t>
        <a:bodyPr/>
        <a:lstStyle/>
        <a:p>
          <a:endParaRPr lang="en-US"/>
        </a:p>
      </dgm:t>
    </dgm:pt>
    <dgm:pt modelId="{E9553582-CDA5-4ABB-BB3D-8441A4185354}">
      <dgm:prSet/>
      <dgm:spPr/>
      <dgm:t>
        <a:bodyPr/>
        <a:lstStyle/>
        <a:p>
          <a:r>
            <a:rPr lang="en-US" dirty="0"/>
            <a:t>69 County Health Departments</a:t>
          </a:r>
        </a:p>
      </dgm:t>
    </dgm:pt>
    <dgm:pt modelId="{4F5C113B-9808-483D-8E59-EF25CB87A661}" type="parTrans" cxnId="{3804B92B-3331-4D6A-B89C-4476BF145930}">
      <dgm:prSet/>
      <dgm:spPr/>
      <dgm:t>
        <a:bodyPr/>
        <a:lstStyle/>
        <a:p>
          <a:endParaRPr lang="en-US"/>
        </a:p>
      </dgm:t>
    </dgm:pt>
    <dgm:pt modelId="{8D80DFB5-A5C8-47C9-980F-2B659A8FB8B3}" type="sibTrans" cxnId="{3804B92B-3331-4D6A-B89C-4476BF145930}">
      <dgm:prSet/>
      <dgm:spPr/>
      <dgm:t>
        <a:bodyPr/>
        <a:lstStyle/>
        <a:p>
          <a:endParaRPr lang="en-US"/>
        </a:p>
      </dgm:t>
    </dgm:pt>
    <dgm:pt modelId="{A1085BC0-4E32-4A38-BB1B-55940F5A6850}">
      <dgm:prSet/>
      <dgm:spPr/>
      <dgm:t>
        <a:bodyPr/>
        <a:lstStyle/>
        <a:p>
          <a:r>
            <a:rPr lang="en-US" dirty="0"/>
            <a:t>5 Health Districts</a:t>
          </a:r>
        </a:p>
      </dgm:t>
    </dgm:pt>
    <dgm:pt modelId="{43376224-F445-466E-B775-B1BEC462E6A8}" type="parTrans" cxnId="{78BF900C-4624-4A45-B056-7BE4621108FD}">
      <dgm:prSet/>
      <dgm:spPr/>
      <dgm:t>
        <a:bodyPr/>
        <a:lstStyle/>
        <a:p>
          <a:endParaRPr lang="en-US"/>
        </a:p>
      </dgm:t>
    </dgm:pt>
    <dgm:pt modelId="{4B6A2269-AF88-4F8C-BCDB-28504D3DC4BE}" type="sibTrans" cxnId="{78BF900C-4624-4A45-B056-7BE4621108FD}">
      <dgm:prSet/>
      <dgm:spPr/>
      <dgm:t>
        <a:bodyPr/>
        <a:lstStyle/>
        <a:p>
          <a:endParaRPr lang="en-US"/>
        </a:p>
      </dgm:t>
    </dgm:pt>
    <dgm:pt modelId="{7F65967D-1E64-4A6D-87AC-8234EE50043D}">
      <dgm:prSet/>
      <dgm:spPr/>
      <dgm:t>
        <a:bodyPr/>
        <a:lstStyle/>
        <a:p>
          <a:r>
            <a:rPr lang="en-US" dirty="0"/>
            <a:t>ARHS (8 counties)</a:t>
          </a:r>
        </a:p>
      </dgm:t>
    </dgm:pt>
    <dgm:pt modelId="{B643FDF0-1918-4505-9659-145027FEC070}" type="parTrans" cxnId="{9F2D0398-DF4D-4F45-9BE0-423A9C571E67}">
      <dgm:prSet/>
      <dgm:spPr/>
      <dgm:t>
        <a:bodyPr/>
        <a:lstStyle/>
        <a:p>
          <a:endParaRPr lang="en-US"/>
        </a:p>
      </dgm:t>
    </dgm:pt>
    <dgm:pt modelId="{A5FA3511-6CED-4A25-B2AC-C00C9F01EFC9}" type="sibTrans" cxnId="{9F2D0398-DF4D-4F45-9BE0-423A9C571E67}">
      <dgm:prSet/>
      <dgm:spPr/>
      <dgm:t>
        <a:bodyPr/>
        <a:lstStyle/>
        <a:p>
          <a:endParaRPr lang="en-US"/>
        </a:p>
      </dgm:t>
    </dgm:pt>
    <dgm:pt modelId="{B4D67C4D-0751-4803-BD7F-DBE4F7F340FD}">
      <dgm:prSet/>
      <dgm:spPr/>
      <dgm:t>
        <a:bodyPr/>
        <a:lstStyle/>
        <a:p>
          <a:r>
            <a:rPr lang="en-US" dirty="0"/>
            <a:t>Toe River (2 counties)</a:t>
          </a:r>
        </a:p>
      </dgm:t>
    </dgm:pt>
    <dgm:pt modelId="{ED437BC0-132B-4F95-8837-975CAABABABA}" type="parTrans" cxnId="{B439799F-87C7-49A0-B51C-FA11B7C537C8}">
      <dgm:prSet/>
      <dgm:spPr/>
      <dgm:t>
        <a:bodyPr/>
        <a:lstStyle/>
        <a:p>
          <a:endParaRPr lang="en-US"/>
        </a:p>
      </dgm:t>
    </dgm:pt>
    <dgm:pt modelId="{343B205E-5C73-4C5B-9210-632A09359DDB}" type="sibTrans" cxnId="{B439799F-87C7-49A0-B51C-FA11B7C537C8}">
      <dgm:prSet/>
      <dgm:spPr/>
      <dgm:t>
        <a:bodyPr/>
        <a:lstStyle/>
        <a:p>
          <a:endParaRPr lang="en-US"/>
        </a:p>
      </dgm:t>
    </dgm:pt>
    <dgm:pt modelId="{2D678416-E7CF-4999-B7DE-44F507A81C2B}">
      <dgm:prSet/>
      <dgm:spPr/>
      <dgm:t>
        <a:bodyPr/>
        <a:lstStyle/>
        <a:p>
          <a:r>
            <a:rPr lang="en-US" dirty="0"/>
            <a:t>Foothills (2 counties)</a:t>
          </a:r>
        </a:p>
      </dgm:t>
    </dgm:pt>
    <dgm:pt modelId="{C9EE5F37-3CF6-4D18-8002-2697D72A7BDE}" type="parTrans" cxnId="{163BEB5D-5B20-4F8C-8437-107DBD723115}">
      <dgm:prSet/>
      <dgm:spPr/>
      <dgm:t>
        <a:bodyPr/>
        <a:lstStyle/>
        <a:p>
          <a:endParaRPr lang="en-US"/>
        </a:p>
      </dgm:t>
    </dgm:pt>
    <dgm:pt modelId="{F4BA0229-84B1-465F-9984-31C96A5972A2}" type="sibTrans" cxnId="{163BEB5D-5B20-4F8C-8437-107DBD723115}">
      <dgm:prSet/>
      <dgm:spPr/>
      <dgm:t>
        <a:bodyPr/>
        <a:lstStyle/>
        <a:p>
          <a:endParaRPr lang="en-US"/>
        </a:p>
      </dgm:t>
    </dgm:pt>
    <dgm:pt modelId="{05F3F36D-5127-402D-ADC6-F76F0F0E1267}">
      <dgm:prSet/>
      <dgm:spPr/>
      <dgm:t>
        <a:bodyPr/>
        <a:lstStyle/>
        <a:p>
          <a:r>
            <a:rPr lang="en-US" dirty="0"/>
            <a:t>Granville-Vance (2 counties)</a:t>
          </a:r>
        </a:p>
      </dgm:t>
    </dgm:pt>
    <dgm:pt modelId="{F1E9DAA8-398E-48A3-90A4-7491D8D95CF5}" type="parTrans" cxnId="{1457D571-AE98-4C09-9AC6-8D6FD16814D2}">
      <dgm:prSet/>
      <dgm:spPr/>
      <dgm:t>
        <a:bodyPr/>
        <a:lstStyle/>
        <a:p>
          <a:endParaRPr lang="en-US"/>
        </a:p>
      </dgm:t>
    </dgm:pt>
    <dgm:pt modelId="{1FE352B5-8FC7-4870-8DE4-5F8E6A3D25FA}" type="sibTrans" cxnId="{1457D571-AE98-4C09-9AC6-8D6FD16814D2}">
      <dgm:prSet/>
      <dgm:spPr/>
      <dgm:t>
        <a:bodyPr/>
        <a:lstStyle/>
        <a:p>
          <a:endParaRPr lang="en-US"/>
        </a:p>
      </dgm:t>
    </dgm:pt>
    <dgm:pt modelId="{9BDD6D07-C18B-4651-BE96-856466A56732}">
      <dgm:prSet/>
      <dgm:spPr/>
      <dgm:t>
        <a:bodyPr/>
        <a:lstStyle/>
        <a:p>
          <a:r>
            <a:rPr lang="en-US" dirty="0"/>
            <a:t>MTW (3 counties)</a:t>
          </a:r>
        </a:p>
      </dgm:t>
    </dgm:pt>
    <dgm:pt modelId="{C5F318F2-C9CD-40FE-8AA0-CA060CEA1CBA}" type="parTrans" cxnId="{1EA3F65D-993A-4A04-B541-E36C24DFDE8B}">
      <dgm:prSet/>
      <dgm:spPr/>
      <dgm:t>
        <a:bodyPr/>
        <a:lstStyle/>
        <a:p>
          <a:endParaRPr lang="en-US"/>
        </a:p>
      </dgm:t>
    </dgm:pt>
    <dgm:pt modelId="{FCC77932-8F46-4E3D-A361-C9BA6E98C61E}" type="sibTrans" cxnId="{1EA3F65D-993A-4A04-B541-E36C24DFDE8B}">
      <dgm:prSet/>
      <dgm:spPr/>
      <dgm:t>
        <a:bodyPr/>
        <a:lstStyle/>
        <a:p>
          <a:endParaRPr lang="en-US"/>
        </a:p>
      </dgm:t>
    </dgm:pt>
    <dgm:pt modelId="{D08C3C2A-9D08-4A24-8FC5-FD72DB9E9217}">
      <dgm:prSet/>
      <dgm:spPr/>
      <dgm:t>
        <a:bodyPr/>
        <a:lstStyle/>
        <a:p>
          <a:r>
            <a:rPr lang="en-US" dirty="0"/>
            <a:t>Granville-Vance is the only health district submitting one CHA for both counties</a:t>
          </a:r>
        </a:p>
      </dgm:t>
    </dgm:pt>
    <dgm:pt modelId="{894C11D1-10CC-4238-A39F-66262DEFF50C}" type="parTrans" cxnId="{26A4A384-A852-40EF-BE7E-8BE524DB65CC}">
      <dgm:prSet/>
      <dgm:spPr/>
      <dgm:t>
        <a:bodyPr/>
        <a:lstStyle/>
        <a:p>
          <a:endParaRPr lang="en-US"/>
        </a:p>
      </dgm:t>
    </dgm:pt>
    <dgm:pt modelId="{A31D7687-74CA-48CA-9D83-26A1C6215A13}" type="sibTrans" cxnId="{26A4A384-A852-40EF-BE7E-8BE524DB65CC}">
      <dgm:prSet/>
      <dgm:spPr/>
      <dgm:t>
        <a:bodyPr/>
        <a:lstStyle/>
        <a:p>
          <a:endParaRPr lang="en-US"/>
        </a:p>
      </dgm:t>
    </dgm:pt>
    <dgm:pt modelId="{385D02AF-8CFD-44A0-9B25-D7F8D317027C}" type="pres">
      <dgm:prSet presAssocID="{8EC2384A-C871-4C60-B336-5521E206BB33}" presName="linear" presStyleCnt="0">
        <dgm:presLayoutVars>
          <dgm:animLvl val="lvl"/>
          <dgm:resizeHandles val="exact"/>
        </dgm:presLayoutVars>
      </dgm:prSet>
      <dgm:spPr/>
    </dgm:pt>
    <dgm:pt modelId="{8FFFB8F8-F1C9-4FB8-926A-148299D58884}" type="pres">
      <dgm:prSet presAssocID="{81EF0C14-65F8-47D4-AD11-566E12D0AA78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ED9F0FF3-1D80-49F6-B1EB-989CAD008D72}" type="pres">
      <dgm:prSet presAssocID="{81EF0C14-65F8-47D4-AD11-566E12D0AA78}" presName="childText" presStyleLbl="revTx" presStyleIdx="0" presStyleCnt="1">
        <dgm:presLayoutVars>
          <dgm:bulletEnabled val="1"/>
        </dgm:presLayoutVars>
      </dgm:prSet>
      <dgm:spPr/>
    </dgm:pt>
    <dgm:pt modelId="{9FA06ABE-312F-4813-9D6B-FDA457B2BC6B}" type="pres">
      <dgm:prSet presAssocID="{D08C3C2A-9D08-4A24-8FC5-FD72DB9E9217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A59E1F0B-F90B-437B-90AC-9D3C5C22B8B8}" type="presOf" srcId="{8EC2384A-C871-4C60-B336-5521E206BB33}" destId="{385D02AF-8CFD-44A0-9B25-D7F8D317027C}" srcOrd="0" destOrd="0" presId="urn:microsoft.com/office/officeart/2005/8/layout/vList2"/>
    <dgm:cxn modelId="{78BF900C-4624-4A45-B056-7BE4621108FD}" srcId="{81EF0C14-65F8-47D4-AD11-566E12D0AA78}" destId="{A1085BC0-4E32-4A38-BB1B-55940F5A6850}" srcOrd="1" destOrd="0" parTransId="{43376224-F445-466E-B775-B1BEC462E6A8}" sibTransId="{4B6A2269-AF88-4F8C-BCDB-28504D3DC4BE}"/>
    <dgm:cxn modelId="{188C0A12-01EF-4A2D-B22B-FEF05BD70EED}" type="presOf" srcId="{B4D67C4D-0751-4803-BD7F-DBE4F7F340FD}" destId="{ED9F0FF3-1D80-49F6-B1EB-989CAD008D72}" srcOrd="0" destOrd="3" presId="urn:microsoft.com/office/officeart/2005/8/layout/vList2"/>
    <dgm:cxn modelId="{BDC34316-AFEC-4D53-B11B-A6527433DB55}" type="presOf" srcId="{81EF0C14-65F8-47D4-AD11-566E12D0AA78}" destId="{8FFFB8F8-F1C9-4FB8-926A-148299D58884}" srcOrd="0" destOrd="0" presId="urn:microsoft.com/office/officeart/2005/8/layout/vList2"/>
    <dgm:cxn modelId="{3804B92B-3331-4D6A-B89C-4476BF145930}" srcId="{81EF0C14-65F8-47D4-AD11-566E12D0AA78}" destId="{E9553582-CDA5-4ABB-BB3D-8441A4185354}" srcOrd="0" destOrd="0" parTransId="{4F5C113B-9808-483D-8E59-EF25CB87A661}" sibTransId="{8D80DFB5-A5C8-47C9-980F-2B659A8FB8B3}"/>
    <dgm:cxn modelId="{163BEB5D-5B20-4F8C-8437-107DBD723115}" srcId="{A1085BC0-4E32-4A38-BB1B-55940F5A6850}" destId="{2D678416-E7CF-4999-B7DE-44F507A81C2B}" srcOrd="2" destOrd="0" parTransId="{C9EE5F37-3CF6-4D18-8002-2697D72A7BDE}" sibTransId="{F4BA0229-84B1-465F-9984-31C96A5972A2}"/>
    <dgm:cxn modelId="{1EA3F65D-993A-4A04-B541-E36C24DFDE8B}" srcId="{A1085BC0-4E32-4A38-BB1B-55940F5A6850}" destId="{9BDD6D07-C18B-4651-BE96-856466A56732}" srcOrd="4" destOrd="0" parTransId="{C5F318F2-C9CD-40FE-8AA0-CA060CEA1CBA}" sibTransId="{FCC77932-8F46-4E3D-A361-C9BA6E98C61E}"/>
    <dgm:cxn modelId="{08B28C63-95BA-4019-BB84-B668F306B2DA}" type="presOf" srcId="{E9553582-CDA5-4ABB-BB3D-8441A4185354}" destId="{ED9F0FF3-1D80-49F6-B1EB-989CAD008D72}" srcOrd="0" destOrd="0" presId="urn:microsoft.com/office/officeart/2005/8/layout/vList2"/>
    <dgm:cxn modelId="{A9660966-8A4F-4965-B470-B84CBB569AC1}" type="presOf" srcId="{7F65967D-1E64-4A6D-87AC-8234EE50043D}" destId="{ED9F0FF3-1D80-49F6-B1EB-989CAD008D72}" srcOrd="0" destOrd="2" presId="urn:microsoft.com/office/officeart/2005/8/layout/vList2"/>
    <dgm:cxn modelId="{1457D571-AE98-4C09-9AC6-8D6FD16814D2}" srcId="{A1085BC0-4E32-4A38-BB1B-55940F5A6850}" destId="{05F3F36D-5127-402D-ADC6-F76F0F0E1267}" srcOrd="3" destOrd="0" parTransId="{F1E9DAA8-398E-48A3-90A4-7491D8D95CF5}" sibTransId="{1FE352B5-8FC7-4870-8DE4-5F8E6A3D25FA}"/>
    <dgm:cxn modelId="{26A4A384-A852-40EF-BE7E-8BE524DB65CC}" srcId="{8EC2384A-C871-4C60-B336-5521E206BB33}" destId="{D08C3C2A-9D08-4A24-8FC5-FD72DB9E9217}" srcOrd="1" destOrd="0" parTransId="{894C11D1-10CC-4238-A39F-66262DEFF50C}" sibTransId="{A31D7687-74CA-48CA-9D83-26A1C6215A13}"/>
    <dgm:cxn modelId="{9F2D0398-DF4D-4F45-9BE0-423A9C571E67}" srcId="{A1085BC0-4E32-4A38-BB1B-55940F5A6850}" destId="{7F65967D-1E64-4A6D-87AC-8234EE50043D}" srcOrd="0" destOrd="0" parTransId="{B643FDF0-1918-4505-9659-145027FEC070}" sibTransId="{A5FA3511-6CED-4A25-B2AC-C00C9F01EFC9}"/>
    <dgm:cxn modelId="{B439799F-87C7-49A0-B51C-FA11B7C537C8}" srcId="{A1085BC0-4E32-4A38-BB1B-55940F5A6850}" destId="{B4D67C4D-0751-4803-BD7F-DBE4F7F340FD}" srcOrd="1" destOrd="0" parTransId="{ED437BC0-132B-4F95-8837-975CAABABABA}" sibTransId="{343B205E-5C73-4C5B-9210-632A09359DDB}"/>
    <dgm:cxn modelId="{F57916B5-1F02-4DF9-A8E1-8F552100666D}" type="presOf" srcId="{D08C3C2A-9D08-4A24-8FC5-FD72DB9E9217}" destId="{9FA06ABE-312F-4813-9D6B-FDA457B2BC6B}" srcOrd="0" destOrd="0" presId="urn:microsoft.com/office/officeart/2005/8/layout/vList2"/>
    <dgm:cxn modelId="{329689BC-B58D-4031-A1F1-474672D3DFF1}" type="presOf" srcId="{05F3F36D-5127-402D-ADC6-F76F0F0E1267}" destId="{ED9F0FF3-1D80-49F6-B1EB-989CAD008D72}" srcOrd="0" destOrd="5" presId="urn:microsoft.com/office/officeart/2005/8/layout/vList2"/>
    <dgm:cxn modelId="{F49E2FC9-0E0C-4851-8BCB-2802B7DA2478}" srcId="{8EC2384A-C871-4C60-B336-5521E206BB33}" destId="{81EF0C14-65F8-47D4-AD11-566E12D0AA78}" srcOrd="0" destOrd="0" parTransId="{4B8E1EDA-9723-4118-9A33-E19BFD6E3198}" sibTransId="{55A22E68-A7B1-4032-8758-713F6F20B216}"/>
    <dgm:cxn modelId="{9A9D57D1-33B7-423A-8B3F-3E45A50FAFC7}" type="presOf" srcId="{A1085BC0-4E32-4A38-BB1B-55940F5A6850}" destId="{ED9F0FF3-1D80-49F6-B1EB-989CAD008D72}" srcOrd="0" destOrd="1" presId="urn:microsoft.com/office/officeart/2005/8/layout/vList2"/>
    <dgm:cxn modelId="{79E295ED-C6F7-4FF4-BEF0-38D217EA241D}" type="presOf" srcId="{9BDD6D07-C18B-4651-BE96-856466A56732}" destId="{ED9F0FF3-1D80-49F6-B1EB-989CAD008D72}" srcOrd="0" destOrd="6" presId="urn:microsoft.com/office/officeart/2005/8/layout/vList2"/>
    <dgm:cxn modelId="{7024FAF5-ED98-4611-B5F9-42C00A01D393}" type="presOf" srcId="{2D678416-E7CF-4999-B7DE-44F507A81C2B}" destId="{ED9F0FF3-1D80-49F6-B1EB-989CAD008D72}" srcOrd="0" destOrd="4" presId="urn:microsoft.com/office/officeart/2005/8/layout/vList2"/>
    <dgm:cxn modelId="{E9A769B8-1EF0-4F9A-BC52-9346D7739A22}" type="presParOf" srcId="{385D02AF-8CFD-44A0-9B25-D7F8D317027C}" destId="{8FFFB8F8-F1C9-4FB8-926A-148299D58884}" srcOrd="0" destOrd="0" presId="urn:microsoft.com/office/officeart/2005/8/layout/vList2"/>
    <dgm:cxn modelId="{5AD4864E-44E2-4721-876D-B5106C1E8167}" type="presParOf" srcId="{385D02AF-8CFD-44A0-9B25-D7F8D317027C}" destId="{ED9F0FF3-1D80-49F6-B1EB-989CAD008D72}" srcOrd="1" destOrd="0" presId="urn:microsoft.com/office/officeart/2005/8/layout/vList2"/>
    <dgm:cxn modelId="{1679B127-8271-445F-96DE-D9E31C2382A4}" type="presParOf" srcId="{385D02AF-8CFD-44A0-9B25-D7F8D317027C}" destId="{9FA06ABE-312F-4813-9D6B-FDA457B2BC6B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FFB8F8-F1C9-4FB8-926A-148299D58884}">
      <dsp:nvSpPr>
        <dsp:cNvPr id="0" name=""/>
        <dsp:cNvSpPr/>
      </dsp:nvSpPr>
      <dsp:spPr>
        <a:xfrm>
          <a:off x="0" y="44521"/>
          <a:ext cx="6245265" cy="149262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NC has 86 LHDS</a:t>
          </a:r>
        </a:p>
      </dsp:txBody>
      <dsp:txXfrm>
        <a:off x="72864" y="117385"/>
        <a:ext cx="6099537" cy="1346899"/>
      </dsp:txXfrm>
    </dsp:sp>
    <dsp:sp modelId="{ED9F0FF3-1D80-49F6-B1EB-989CAD008D72}">
      <dsp:nvSpPr>
        <dsp:cNvPr id="0" name=""/>
        <dsp:cNvSpPr/>
      </dsp:nvSpPr>
      <dsp:spPr>
        <a:xfrm>
          <a:off x="0" y="1537148"/>
          <a:ext cx="6245265" cy="25150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287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100" kern="1200" dirty="0"/>
            <a:t>69 County Health Departments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100" kern="1200" dirty="0"/>
            <a:t>5 Health Districts</a:t>
          </a:r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100" kern="1200" dirty="0"/>
            <a:t>ARHS (8 counties)</a:t>
          </a:r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100" kern="1200" dirty="0"/>
            <a:t>Toe River (2 counties)</a:t>
          </a:r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100" kern="1200" dirty="0"/>
            <a:t>Foothills (2 counties)</a:t>
          </a:r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100" kern="1200" dirty="0"/>
            <a:t>Granville-Vance (2 counties)</a:t>
          </a:r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100" kern="1200" dirty="0"/>
            <a:t>MTW (3 counties)</a:t>
          </a:r>
        </a:p>
      </dsp:txBody>
      <dsp:txXfrm>
        <a:off x="0" y="1537148"/>
        <a:ext cx="6245265" cy="2515050"/>
      </dsp:txXfrm>
    </dsp:sp>
    <dsp:sp modelId="{9FA06ABE-312F-4813-9D6B-FDA457B2BC6B}">
      <dsp:nvSpPr>
        <dsp:cNvPr id="0" name=""/>
        <dsp:cNvSpPr/>
      </dsp:nvSpPr>
      <dsp:spPr>
        <a:xfrm>
          <a:off x="0" y="4052198"/>
          <a:ext cx="6245265" cy="1492627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Granville-Vance is the only health district submitting one CHA for both counties</a:t>
          </a:r>
        </a:p>
      </dsp:txBody>
      <dsp:txXfrm>
        <a:off x="72864" y="4125062"/>
        <a:ext cx="6099537" cy="13468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AB61B7-FE3F-48E6-AAEC-766EBD202E7D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071D96-99D7-497C-877A-30D23596868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709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071D96-99D7-497C-877A-30D235968681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8084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071D96-99D7-497C-877A-30D235968681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8261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1ADFDA-4D4D-C54A-C1BC-843724BB22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767576-E522-14B7-2594-9D6E761F03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C78202-0893-7BFD-2439-B3D1A5D20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B302A-B1E1-4A5B-B009-5FB4062F8C69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B21FE-BFAC-8BCF-45DA-D6AC4EE58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C30B1A-BC7A-8444-D394-AC2485FA8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1218-CCE2-45D8-AAF0-F44CC3156F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155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501BD-E48C-54B8-3D6F-FF5BDF32C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BAB391-951B-B60B-9583-58902E16F0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BF1CC8-51BD-4ACF-8474-C0265444E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B302A-B1E1-4A5B-B009-5FB4062F8C69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441C23-1B15-B9E0-7AF4-3EDCBDEE9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E0D2DF-4FF7-DAB4-7CDF-5AFD3C5D8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1218-CCE2-45D8-AAF0-F44CC3156F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328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2BAC8A-E4EE-60C9-306C-EA7E4CB278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215479-0503-B4D8-C1B0-B0A2F83938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EF1DCE-1CE9-284F-B716-9AE1B8BB8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B302A-B1E1-4A5B-B009-5FB4062F8C69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C5612C-B2B2-FEE1-C057-8D06D2037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208CD9-01A6-1D74-9222-7B4F9AD2F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1218-CCE2-45D8-AAF0-F44CC3156F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483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9E696-9E25-766A-57B2-8BCF218AC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0B5775-2ACD-BA31-F4B5-CF189FA5E8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FBD4C6-18FA-313E-C3C3-7EA6DD588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B302A-B1E1-4A5B-B009-5FB4062F8C69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FA6410-D9C1-0F75-F720-7353B77D9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51A7D2-1DB7-293A-53CB-EE751F941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1218-CCE2-45D8-AAF0-F44CC3156F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54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A0F530-A099-DCA3-3978-0328EDCFC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7F7343-5B15-92C7-B24D-952B7ED32D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C89188-FC41-52DC-0802-7880A8125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B302A-B1E1-4A5B-B009-5FB4062F8C69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F3DF74-352A-D41F-C069-16D696D0F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0FF69F-CE82-6386-9525-8AEA2C1DF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1218-CCE2-45D8-AAF0-F44CC3156F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098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C2847-DB85-8F2D-71F3-5513E5FD5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50AA80-D37D-DA21-F78F-5486B7B2AA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211122-A50E-6C9C-86B1-9D4A8C5959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C3451B-DDB2-69B5-733A-37CC629A2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B302A-B1E1-4A5B-B009-5FB4062F8C69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A179E4-4994-212A-89AF-284F23515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B2E515-4291-77C0-D99B-B7CD27081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1218-CCE2-45D8-AAF0-F44CC3156F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2249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036C5-A54C-C8C1-1026-E30D4C3B6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2661A4-7332-1C41-464D-273D40A741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B46D7C-3859-7A98-FF19-C897B2B3EB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56A52E-0883-EDF2-5923-F46523367F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F80378-D41F-7392-3124-E8308D3543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DF322A3-9BC0-8CFC-5949-4C62C03EE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B302A-B1E1-4A5B-B009-5FB4062F8C69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092D28-523E-A9EC-70EB-991168D19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048744-5A07-AC87-FA3A-8A4951555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1218-CCE2-45D8-AAF0-F44CC3156F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6783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0A66C-C4F9-7D59-CC56-6CD45F4D2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96BD0C-CBAE-EF6C-9067-3CF15399E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B302A-B1E1-4A5B-B009-5FB4062F8C69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63EEE3-1B82-D362-F9B1-6D3209832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E7C8FD-3B36-EA0F-02E2-237B41094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1218-CCE2-45D8-AAF0-F44CC3156F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937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7B4C8B-EDB0-621C-C492-EA1650B9C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B302A-B1E1-4A5B-B009-5FB4062F8C69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CE330B-263E-E16F-1E13-5771C65C8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0B9A64-A5AA-35D4-6CA7-730B01FA7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1218-CCE2-45D8-AAF0-F44CC3156F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87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AF1F87-F597-30CD-09D0-04EE12A0C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E23850-251A-1CA6-A6BC-6150017864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121629-1D04-2938-D62E-231419E198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8D1348-C59E-15E6-A633-C0E881ED0D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B302A-B1E1-4A5B-B009-5FB4062F8C69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BBFB9-C9FE-9B91-C642-F4C9B2539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52C299-D8B9-13DE-E943-E38B490EE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1218-CCE2-45D8-AAF0-F44CC3156F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2625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A5FC0-7B5B-A11A-3655-D271D4892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6A0BCE-CCBE-6787-7A69-3D3A9B1315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494798-C30D-3B14-CFDD-1246A7AE60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956D86-1506-441E-52CC-6674CEF97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B302A-B1E1-4A5B-B009-5FB4062F8C69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DEC398-A1BE-54B4-B7A8-BB8A6185F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041D54-99EC-3B1A-967E-632F2FDD6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1218-CCE2-45D8-AAF0-F44CC3156F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583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1C2BBD-AE64-BC4D-62EF-F3DA585BE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22C90A-504B-07A8-CD8F-BDC5AF4153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9FF127-CD9D-5E67-E174-8AF454F6D1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7B302A-B1E1-4A5B-B009-5FB4062F8C69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0940F1-A847-45BA-321F-5F873F0EAE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12EA2A-84D1-A9E3-0604-C89AC67A37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BCF1218-CCE2-45D8-AAF0-F44CC3156F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233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385A96-2E00-545D-6D56-177C2568A7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b">
            <a:normAutofit/>
          </a:bodyPr>
          <a:lstStyle/>
          <a:p>
            <a:pPr algn="l"/>
            <a:r>
              <a:rPr lang="en-US" sz="4800" dirty="0">
                <a:solidFill>
                  <a:srgbClr val="FFFFFF"/>
                </a:solidFill>
              </a:rPr>
              <a:t>Defining Regional Community Health Assessments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6A6216-43D8-4B64-A9FD-6FDF405BF4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0682" y="4870824"/>
            <a:ext cx="10005951" cy="1458258"/>
          </a:xfrm>
        </p:spPr>
        <p:txBody>
          <a:bodyPr anchor="ctr">
            <a:normAutofit/>
          </a:bodyPr>
          <a:lstStyle/>
          <a:p>
            <a:pPr algn="l"/>
            <a:r>
              <a:rPr lang="en-US" dirty="0"/>
              <a:t>Data and Performance Management Work Group</a:t>
            </a:r>
          </a:p>
          <a:p>
            <a:pPr algn="l"/>
            <a:r>
              <a:rPr lang="en-US" dirty="0"/>
              <a:t>NC Association of Local Health Directors</a:t>
            </a:r>
          </a:p>
          <a:p>
            <a:pPr algn="l"/>
            <a:r>
              <a:rPr lang="en-US" dirty="0"/>
              <a:t>Wednesday, August 19, 2026</a:t>
            </a:r>
          </a:p>
        </p:txBody>
      </p:sp>
    </p:spTree>
    <p:extLst>
      <p:ext uri="{BB962C8B-B14F-4D97-AF65-F5344CB8AC3E}">
        <p14:creationId xmlns:p14="http://schemas.microsoft.com/office/powerpoint/2010/main" val="17322269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61926-DBB2-8665-20EF-3FDFB67AE5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Related Changes to the CHA-CHIP-SOTCH Process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76021B-93D0-F23C-5A02-B8BCEB7CCE6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pPr algn="l"/>
            <a:r>
              <a:rPr lang="en-US" b="1" i="1" dirty="0"/>
              <a:t>Consolidated Agreement (proposed)</a:t>
            </a:r>
            <a:endParaRPr lang="en-US" dirty="0"/>
          </a:p>
          <a:p>
            <a:pPr algn="l"/>
            <a:r>
              <a:rPr lang="en-US" dirty="0"/>
              <a:t>Annually, in January, LHD will inform the DPH Director CHA and Improvement: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dirty="0"/>
              <a:t>Name/contact information of person who leads the CHA/CHIP initiative in each health department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dirty="0"/>
              <a:t>The calendar year that the LHD intends to conduct its next CHA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dirty="0"/>
              <a:t>Submitted by Smartsheet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0718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11D665-014A-8768-255D-7D9045CEFE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94548-928D-D996-D8E1-CFE636B285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4733" y="49582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dirty="0"/>
              <a:t>Related Changes to the CHA-CHIP-SOTCH Process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FB26D6-579F-3357-336F-213F89C002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726267"/>
            <a:ext cx="9144000" cy="3513666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b="1" i="1" dirty="0"/>
              <a:t>Explore interest in reverting to original timeline now that secondary data are available through the NC Data Portal</a:t>
            </a:r>
            <a:endParaRPr lang="en-US" dirty="0"/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i="1" dirty="0"/>
              <a:t>Conduct CHA January through December.  </a:t>
            </a:r>
            <a:endParaRPr lang="en-U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i="1" dirty="0"/>
              <a:t>Submit by January 30 of the year following the CHA.</a:t>
            </a:r>
            <a:endParaRPr lang="en-US" dirty="0"/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i="1" dirty="0"/>
              <a:t>Submit SOTCH in Clear Impact Scorecard by January 30 if not submitting a CHA.</a:t>
            </a:r>
            <a:endParaRPr lang="en-US" dirty="0"/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i="1" dirty="0"/>
              <a:t>Submit CHIP in Clear Impact Scorecard by March 30.</a:t>
            </a:r>
            <a:endParaRPr lang="en-US" dirty="0"/>
          </a:p>
          <a:p>
            <a:pPr algn="l"/>
            <a:endParaRPr lang="en-US" i="1" dirty="0"/>
          </a:p>
          <a:p>
            <a:pPr algn="l"/>
            <a:r>
              <a:rPr lang="en-US" i="1" dirty="0"/>
              <a:t>Advantage:  Reduce confusion!!!</a:t>
            </a:r>
          </a:p>
          <a:p>
            <a:pPr algn="l"/>
            <a:r>
              <a:rPr lang="en-US" i="1" dirty="0"/>
              <a:t>Reduce ½ hear lag time between CHA submission and improvement plans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2976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E7C85-E17A-1CE9-FA2B-D90FFD550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Action Items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F50AF9-517E-D7C9-FCC5-677EBE939D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Seek committee recommendation for pursuing the changes as outlined in this presentation.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Thank you.</a:t>
            </a:r>
          </a:p>
          <a:p>
            <a:pPr marL="0" indent="0">
              <a:buNone/>
            </a:pPr>
            <a:r>
              <a:rPr lang="en-US" dirty="0"/>
              <a:t>Kathy Dail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864702-D8F7-82F8-F2E5-F380A193DE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898" y="4324224"/>
            <a:ext cx="5951220" cy="1203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310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2" name="Rectangle 61">
            <a:extLst>
              <a:ext uri="{FF2B5EF4-FFF2-40B4-BE49-F238E27FC236}">
                <a16:creationId xmlns:a16="http://schemas.microsoft.com/office/drawing/2014/main" id="{9D25F302-27C5-414F-97F8-6EA0A6C02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4" name="Right Triangle 63">
            <a:extLst>
              <a:ext uri="{FF2B5EF4-FFF2-40B4-BE49-F238E27FC236}">
                <a16:creationId xmlns:a16="http://schemas.microsoft.com/office/drawing/2014/main" id="{830A36F8-48C2-4842-A87B-8CE8DF4E7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8F451A30-466B-4996-9BA5-CD6ABCC6D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04406A-3913-E9EE-A2CE-894165075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305" y="3415754"/>
            <a:ext cx="9471956" cy="1137111"/>
          </a:xfrm>
        </p:spPr>
        <p:txBody>
          <a:bodyPr>
            <a:normAutofit/>
          </a:bodyPr>
          <a:lstStyle/>
          <a:p>
            <a:r>
              <a:rPr lang="en-US" sz="5400" dirty="0"/>
              <a:t>Background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D0CB0A-3569-D4EC-EFCB-BF16FA8BFF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9304" y="1567660"/>
            <a:ext cx="7745969" cy="127808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D89252-2F8E-BB0E-E080-71E2211551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304" y="4612943"/>
            <a:ext cx="7745969" cy="1408222"/>
          </a:xfrm>
        </p:spPr>
        <p:txBody>
          <a:bodyPr anchor="t">
            <a:normAutofit/>
          </a:bodyPr>
          <a:lstStyle/>
          <a:p>
            <a:r>
              <a:rPr lang="en-US" sz="1400" dirty="0"/>
              <a:t>10A NCAC 48C. 0102(7) defines CHA as </a:t>
            </a:r>
            <a:r>
              <a:rPr lang="en-US" sz="1400" i="1" dirty="0"/>
              <a:t>a process to identify through the collection and analysis of data and to document in a written report the public health needs within an LHD's jurisdiction</a:t>
            </a:r>
            <a:endParaRPr lang="en-US" sz="1400" dirty="0"/>
          </a:p>
          <a:p>
            <a:endParaRPr lang="en-US" sz="1400" dirty="0"/>
          </a:p>
          <a:p>
            <a:r>
              <a:rPr lang="en-US" sz="1400" dirty="0"/>
              <a:t>The 2026 NC LHD Accreditation Interpretation Document introduces a new option - Regional CHA (A.1.1)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733347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382881-B8AA-ED9B-24F2-B91DE3458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Issue/Ask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EE0E65-37F3-771F-E738-E359A562A0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Regional CHA </a:t>
            </a:r>
            <a:r>
              <a:rPr lang="en-US" dirty="0"/>
              <a:t>is not defined in the Administrative Code nor is it defined in the Interpretative guidance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NC DPH is requesting input from the NCALHD to define and set parameters</a:t>
            </a:r>
          </a:p>
        </p:txBody>
      </p:sp>
    </p:spTree>
    <p:extLst>
      <p:ext uri="{BB962C8B-B14F-4D97-AF65-F5344CB8AC3E}">
        <p14:creationId xmlns:p14="http://schemas.microsoft.com/office/powerpoint/2010/main" val="2532743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42BDCF-2B1D-39FF-861F-B9498C014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5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Current CHA Submissions</a:t>
            </a:r>
            <a:br>
              <a:rPr lang="en-US" sz="5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(2021-2025)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Picture Placeholder 2">
            <a:extLst>
              <a:ext uri="{FF2B5EF4-FFF2-40B4-BE49-F238E27FC236}">
                <a16:creationId xmlns:a16="http://schemas.microsoft.com/office/drawing/2014/main" id="{403D1E6A-D126-5C76-5C6A-4C63847826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4647431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76016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21739CA5-F0F5-48E1-8E8C-F24B71827E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ounded Rectangle 3">
            <a:extLst>
              <a:ext uri="{FF2B5EF4-FFF2-40B4-BE49-F238E27FC236}">
                <a16:creationId xmlns:a16="http://schemas.microsoft.com/office/drawing/2014/main" id="{3EAD2937-F230-41D4-B9C5-975B129BFC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6745" y="640080"/>
            <a:ext cx="10920415" cy="557781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CD444A3-C338-4886-B7F1-4BA2AF46E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8024" y="960109"/>
            <a:ext cx="10277856" cy="49377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32E81C-D5AC-E64F-F3E5-0795DBD6C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2656" y="1444741"/>
            <a:ext cx="9357865" cy="1041901"/>
          </a:xfrm>
        </p:spPr>
        <p:txBody>
          <a:bodyPr>
            <a:normAutofit/>
          </a:bodyPr>
          <a:lstStyle/>
          <a:p>
            <a:r>
              <a:rPr lang="en-US" sz="3400" dirty="0"/>
              <a:t>Is there a difference between a multi-county CHA within a health district and a Regional CHA?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47262D-2FE9-1B1B-93AA-530BCA185E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52656" y="2701427"/>
            <a:ext cx="4483324" cy="2699968"/>
          </a:xfrm>
        </p:spPr>
        <p:txBody>
          <a:bodyPr>
            <a:normAutofit/>
          </a:bodyPr>
          <a:lstStyle/>
          <a:p>
            <a:r>
              <a:rPr lang="en-US" sz="2000" dirty="0"/>
              <a:t>Granville-Vance Health District is its own jurisdiction; it would not be considered a regional CHA – it conforms to the current definition of a CHA in the administrative code.</a:t>
            </a:r>
          </a:p>
          <a:p>
            <a:endParaRPr lang="en-US" sz="2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92770B-3C26-A050-17AA-55064E0A66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6020" y="2701427"/>
            <a:ext cx="4554501" cy="2699968"/>
          </a:xfrm>
        </p:spPr>
        <p:txBody>
          <a:bodyPr>
            <a:normAutofit/>
          </a:bodyPr>
          <a:lstStyle/>
          <a:p>
            <a:r>
              <a:rPr lang="en-US" sz="2000" dirty="0"/>
              <a:t>But what if multiple local health departments decided to work together on a CHA, what would that look like?</a:t>
            </a:r>
          </a:p>
          <a:p>
            <a:r>
              <a:rPr lang="en-US" sz="2000" dirty="0"/>
              <a:t>What if Hyde, Dare, and MTW wanted to conduct a Regional CHA?</a:t>
            </a:r>
          </a:p>
          <a:p>
            <a:r>
              <a:rPr lang="en-US" sz="2000" dirty="0"/>
              <a:t>Would they need to do anything differently?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26527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927314-54AB-4FEA-46CE-D3B169D93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i="1" dirty="0"/>
              <a:t>A process to identify through the collection and analysis of data and to document in a written </a:t>
            </a:r>
            <a:r>
              <a:rPr lang="en-US" sz="3600" i="1" dirty="0">
                <a:highlight>
                  <a:srgbClr val="FFFF00"/>
                </a:highlight>
              </a:rPr>
              <a:t>composite</a:t>
            </a:r>
            <a:r>
              <a:rPr lang="en-US" sz="3600" i="1" dirty="0"/>
              <a:t> report the public health needs of a </a:t>
            </a:r>
            <a:r>
              <a:rPr lang="en-US" sz="3600" i="1" dirty="0">
                <a:highlight>
                  <a:srgbClr val="FFFF00"/>
                </a:highlight>
              </a:rPr>
              <a:t>multi-county</a:t>
            </a:r>
            <a:r>
              <a:rPr lang="en-US" sz="3600" i="1" dirty="0"/>
              <a:t> jurisdiction. 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EF096C-E5DA-57B4-E4CD-594DEBE01C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Proposed Regional CHA Definition</a:t>
            </a:r>
          </a:p>
        </p:txBody>
      </p:sp>
    </p:spTree>
    <p:extLst>
      <p:ext uri="{BB962C8B-B14F-4D97-AF65-F5344CB8AC3E}">
        <p14:creationId xmlns:p14="http://schemas.microsoft.com/office/powerpoint/2010/main" val="2547577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29804A-312C-D32D-50AF-06ABAE17A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Guidance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7BBBE8-FE03-2CFE-030F-D46199E3C9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652" y="511293"/>
            <a:ext cx="4238441" cy="5665670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B1C4BF-B7CE-158E-601C-FC55D6646A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2" y="1984443"/>
            <a:ext cx="5458838" cy="419252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i="1" dirty="0"/>
              <a:t>Guidance is the same for Regional CHA as a traditional CHA, but the expectation is that the process must be explained to assure that each jurisdiction is represented equitably.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2550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29A407-E93F-BEAE-0D1F-AF471EB7E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Proposed Expectations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E53A29-2D58-1F20-C814-EFB811FEA6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lvl="1"/>
            <a:r>
              <a:rPr lang="en-US" sz="2200" i="1" dirty="0"/>
              <a:t>Multi-county process across multiple LHD jurisdictions</a:t>
            </a:r>
            <a:endParaRPr lang="en-US" sz="2200" dirty="0"/>
          </a:p>
          <a:p>
            <a:pPr lvl="1"/>
            <a:r>
              <a:rPr lang="en-US" sz="2200" i="1" dirty="0"/>
              <a:t>Adhere to same guidance for traditional CHA (12 Step Process)</a:t>
            </a:r>
            <a:endParaRPr lang="en-US" sz="2200" dirty="0"/>
          </a:p>
          <a:p>
            <a:pPr lvl="1"/>
            <a:r>
              <a:rPr lang="en-US" sz="2200" i="1" dirty="0"/>
              <a:t>Describe process used to establish Budget, Steering Committee, Advisory Committee, Framework, Partner Engagement, Identification of Health Problems, Prioritization Method</a:t>
            </a:r>
            <a:endParaRPr lang="en-US" sz="2200" dirty="0"/>
          </a:p>
          <a:p>
            <a:pPr lvl="1"/>
            <a:r>
              <a:rPr lang="en-US" sz="2200" i="1" dirty="0"/>
              <a:t>Describe process for the Asset Inventory</a:t>
            </a:r>
            <a:endParaRPr lang="en-US" sz="2200" dirty="0"/>
          </a:p>
          <a:p>
            <a:pPr lvl="1"/>
            <a:r>
              <a:rPr lang="en-US" sz="2200" i="1" dirty="0"/>
              <a:t>Describe the method and process for Secondary Data Collection and Analysis</a:t>
            </a:r>
            <a:endParaRPr lang="en-US" sz="2200" dirty="0"/>
          </a:p>
          <a:p>
            <a:pPr lvl="1"/>
            <a:r>
              <a:rPr lang="en-US" sz="2200" i="1" dirty="0"/>
              <a:t>Describe the method and process for Primary Data Collection and Analysis</a:t>
            </a:r>
            <a:endParaRPr lang="en-US" sz="2200" dirty="0"/>
          </a:p>
          <a:p>
            <a:pPr lvl="1"/>
            <a:r>
              <a:rPr lang="en-US" sz="2200" i="1" dirty="0"/>
              <a:t>Describe method for sharing results with community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393530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CB299CAB-C506-454B-90FC-4065728297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8D99311-F254-40F1-8AB5-EE3E7B9B6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17585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E1B97B-34D0-7696-59F8-76B22708B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6054" y="1070149"/>
            <a:ext cx="8959893" cy="1004836"/>
          </a:xfrm>
        </p:spPr>
        <p:txBody>
          <a:bodyPr anchor="ctr">
            <a:normAutofit/>
          </a:bodyPr>
          <a:lstStyle/>
          <a:p>
            <a:pPr algn="ctr"/>
            <a:r>
              <a:rPr lang="en-US" sz="3200" i="1" dirty="0">
                <a:solidFill>
                  <a:srgbClr val="595959"/>
                </a:solidFill>
              </a:rPr>
              <a:t>Community Health Improvement Plan</a:t>
            </a:r>
            <a:endParaRPr lang="en-US" sz="3200" dirty="0">
              <a:solidFill>
                <a:srgbClr val="595959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D89E3CB-00ED-4691-9F0F-F23EA35647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016" y="2444376"/>
            <a:ext cx="10824184" cy="3727824"/>
          </a:xfrm>
          <a:prstGeom prst="rect">
            <a:avLst/>
          </a:prstGeom>
          <a:solidFill>
            <a:schemeClr val="accent2">
              <a:lumMod val="20000"/>
              <a:lumOff val="80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08A57B-347D-9C86-7A32-F80B5DBB28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6054" y="2768321"/>
            <a:ext cx="8959892" cy="2828543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Each jurisdiction (local health department/health district) would have its own Scorecard, but the Scorecards could be shared through Partner Connect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578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FC6155449FB04BBEB2E686147925A6" ma:contentTypeVersion="17" ma:contentTypeDescription="Create a new document." ma:contentTypeScope="" ma:versionID="768633b54aa717ddefd80e8145dd5c4f">
  <xsd:schema xmlns:xsd="http://www.w3.org/2001/XMLSchema" xmlns:xs="http://www.w3.org/2001/XMLSchema" xmlns:p="http://schemas.microsoft.com/office/2006/metadata/properties" xmlns:ns3="f5b0c6c8-4d5a-47fc-894b-a93c96b78265" xmlns:ns4="b6f0898f-3499-4c69-9798-2e67cb58f854" targetNamespace="http://schemas.microsoft.com/office/2006/metadata/properties" ma:root="true" ma:fieldsID="697432a4ff1666e5362ebad8cab9ad6a" ns3:_="" ns4:_="">
    <xsd:import namespace="f5b0c6c8-4d5a-47fc-894b-a93c96b78265"/>
    <xsd:import namespace="b6f0898f-3499-4c69-9798-2e67cb58f85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LengthInSeconds" minOccurs="0"/>
                <xsd:element ref="ns3:MediaServiceAutoTag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SearchProperties" minOccurs="0"/>
                <xsd:element ref="ns3:MediaServiceBillingMetadata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b0c6c8-4d5a-47fc-894b-a93c96b7826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_activity" ma:index="16" nillable="true" ma:displayName="_activity" ma:hidden="true" ma:internalName="_activity">
      <xsd:simpleType>
        <xsd:restriction base="dms:Note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f0898f-3499-4c69-9798-2e67cb58f85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5b0c6c8-4d5a-47fc-894b-a93c96b78265" xsi:nil="true"/>
  </documentManagement>
</p:properties>
</file>

<file path=customXml/itemProps1.xml><?xml version="1.0" encoding="utf-8"?>
<ds:datastoreItem xmlns:ds="http://schemas.openxmlformats.org/officeDocument/2006/customXml" ds:itemID="{777724C3-21B4-49E5-BCA9-A65E49DBCBA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61C7559-BE7B-436D-90D4-D1CE64C3E3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5b0c6c8-4d5a-47fc-894b-a93c96b78265"/>
    <ds:schemaRef ds:uri="b6f0898f-3499-4c69-9798-2e67cb58f85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B033446-4302-4414-9B8F-4088A8557084}">
  <ds:schemaRefs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www.w3.org/XML/1998/namespace"/>
    <ds:schemaRef ds:uri="http://purl.org/dc/terms/"/>
    <ds:schemaRef ds:uri="b6f0898f-3499-4c69-9798-2e67cb58f854"/>
    <ds:schemaRef ds:uri="http://schemas.microsoft.com/office/infopath/2007/PartnerControls"/>
    <ds:schemaRef ds:uri="http://schemas.openxmlformats.org/package/2006/metadata/core-properties"/>
    <ds:schemaRef ds:uri="f5b0c6c8-4d5a-47fc-894b-a93c96b78265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597</Words>
  <Application>Microsoft Office PowerPoint</Application>
  <PresentationFormat>Widescreen</PresentationFormat>
  <Paragraphs>63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Aptos</vt:lpstr>
      <vt:lpstr>Aptos Display</vt:lpstr>
      <vt:lpstr>Arial</vt:lpstr>
      <vt:lpstr>Calibri</vt:lpstr>
      <vt:lpstr>Office Theme</vt:lpstr>
      <vt:lpstr>Defining Regional Community Health Assessments</vt:lpstr>
      <vt:lpstr>Background</vt:lpstr>
      <vt:lpstr>Issue/Ask</vt:lpstr>
      <vt:lpstr>Current CHA Submissions (2021-2025)</vt:lpstr>
      <vt:lpstr>Is there a difference between a multi-county CHA within a health district and a Regional CHA?</vt:lpstr>
      <vt:lpstr>A process to identify through the collection and analysis of data and to document in a written composite report the public health needs of a multi-county jurisdiction.  </vt:lpstr>
      <vt:lpstr>Guidance</vt:lpstr>
      <vt:lpstr>Proposed Expectations</vt:lpstr>
      <vt:lpstr>Community Health Improvement Plan</vt:lpstr>
      <vt:lpstr>Related Changes to the CHA-CHIP-SOTCH Process </vt:lpstr>
      <vt:lpstr>Related Changes to the CHA-CHIP-SOTCH Process </vt:lpstr>
      <vt:lpstr>Action Items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Dail, Kathy</dc:creator>
  <cp:lastModifiedBy>Karen Davis</cp:lastModifiedBy>
  <cp:revision>2</cp:revision>
  <dcterms:created xsi:type="dcterms:W3CDTF">2026-08-14T13:22:35Z</dcterms:created>
  <dcterms:modified xsi:type="dcterms:W3CDTF">2026-08-20T15:56:54Z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0x01010070FC6155449FB04BBEB2E686147925A6</vt:lpwstr>
  </property>
</Properties>
</file>