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7FFFEE76_D7243EC6.xml" ContentType="application/vnd.ms-powerpoint.comments+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notesMasterIdLst>
    <p:notesMasterId r:id="rId38"/>
  </p:notesMasterIdLst>
  <p:handoutMasterIdLst>
    <p:handoutMasterId r:id="rId39"/>
  </p:handoutMasterIdLst>
  <p:sldIdLst>
    <p:sldId id="2147479164" r:id="rId5"/>
    <p:sldId id="2147479012" r:id="rId6"/>
    <p:sldId id="2147479169" r:id="rId7"/>
    <p:sldId id="2147479193" r:id="rId8"/>
    <p:sldId id="2147479194" r:id="rId9"/>
    <p:sldId id="2147479195" r:id="rId10"/>
    <p:sldId id="2147479122" r:id="rId11"/>
    <p:sldId id="2147479126" r:id="rId12"/>
    <p:sldId id="2147479168" r:id="rId13"/>
    <p:sldId id="2147479182" r:id="rId14"/>
    <p:sldId id="2147479165" r:id="rId15"/>
    <p:sldId id="2147479148" r:id="rId16"/>
    <p:sldId id="2147479173" r:id="rId17"/>
    <p:sldId id="2147479183" r:id="rId18"/>
    <p:sldId id="2147479150" r:id="rId19"/>
    <p:sldId id="2147479184" r:id="rId20"/>
    <p:sldId id="2147479174" r:id="rId21"/>
    <p:sldId id="2147479170" r:id="rId22"/>
    <p:sldId id="2147479175" r:id="rId23"/>
    <p:sldId id="2147478998" r:id="rId24"/>
    <p:sldId id="2147478988" r:id="rId25"/>
    <p:sldId id="2147376647" r:id="rId26"/>
    <p:sldId id="2147376657" r:id="rId27"/>
    <p:sldId id="2147479003" r:id="rId28"/>
    <p:sldId id="2147479154" r:id="rId29"/>
    <p:sldId id="2147479181" r:id="rId30"/>
    <p:sldId id="2147479158" r:id="rId31"/>
    <p:sldId id="2147479027" r:id="rId32"/>
    <p:sldId id="2147479189" r:id="rId33"/>
    <p:sldId id="2147479156" r:id="rId34"/>
    <p:sldId id="2147479160" r:id="rId35"/>
    <p:sldId id="2147479178" r:id="rId36"/>
    <p:sldId id="2147479185" r:id="rId37"/>
  </p:sldIdLst>
  <p:sldSz cx="12192000" cy="6858000"/>
  <p:notesSz cx="6858000" cy="257175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60" userDrawn="1">
          <p15:clr>
            <a:srgbClr val="A4A3A4"/>
          </p15:clr>
        </p15:guide>
        <p15:guide id="4" pos="7320" userDrawn="1">
          <p15:clr>
            <a:srgbClr val="A4A3A4"/>
          </p15:clr>
        </p15:guide>
        <p15:guide id="5" orient="horz" pos="696" userDrawn="1">
          <p15:clr>
            <a:srgbClr val="A4A3A4"/>
          </p15:clr>
        </p15:guide>
        <p15:guide id="6" orient="horz" pos="432" userDrawn="1">
          <p15:clr>
            <a:srgbClr val="A4A3A4"/>
          </p15:clr>
        </p15:guide>
        <p15:guide id="7" orient="horz" pos="3768" userDrawn="1">
          <p15:clr>
            <a:srgbClr val="A4A3A4"/>
          </p15:clr>
        </p15:guide>
        <p15:guide id="8" orient="horz" pos="1080" userDrawn="1">
          <p15:clr>
            <a:srgbClr val="A4A3A4"/>
          </p15:clr>
        </p15:guide>
        <p15:guide id="9" orient="horz" pos="288" userDrawn="1">
          <p15:clr>
            <a:srgbClr val="A4A3A4"/>
          </p15:clr>
        </p15:guide>
        <p15:guide id="10" orient="horz" pos="30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123000-2028-A08D-37FE-A219BCB82E13}" name="Loza, Sharon E" initials="LS" userId="S::sharon.loza@dhhs.nc.gov::0e585705-a270-4992-919d-12ca4b46260f" providerId="AD"/>
  <p188:author id="{4E5A5C09-713E-694E-8487-432A77B8F278}" name="Colby DiMento" initials="CD" userId="S::cdimento@oakhillstrategies.com::e13c9f7f-033d-4408-8285-b033a68886d1" providerId="AD"/>
  <p188:author id="{8FD02E15-1A61-D6C6-80E4-B8A0D90A9C9C}" name="Jennifer Guzman" initials="JG" userId="S::jennifer_neimandcollaborative.com#ext#@ncconnect.onmicrosoft.com::d1fd53fc-b710-4950-b285-3211e5dc037a" providerId="AD"/>
  <p188:author id="{125A4E15-4A1B-325F-705D-D9432ED1EE78}" name="Karolyn Cooper" initials="" userId="S::karolyn@neimandcollaborative.com::401cfc8b-27cf-472e-9d7c-8f9707baf2e2" providerId="AD"/>
  <p188:author id="{08CAA625-B880-4CA3-BD31-FA7C5D7C4A39}" name="Ankrah, Terra" initials="AT" userId="S::terra.ankrah@dhhs.nc.gov::8bb19f5d-4dca-4e0b-a4f8-e56eff354360" providerId="AD"/>
  <p188:author id="{972DB837-562E-45BE-3C3F-F499C4A63A3B}" name="Brian Clark" initials="BC" userId="S::brian_clarkstrategiesllc.com#ext#@ncconnect.onmicrosoft.com::476dd426-798d-43c6-bdb4-5cc51c55d857" providerId="AD"/>
  <p188:author id="{E185E63A-EFF2-7FFB-54CB-3289940F4967}" name="Karolyn Cooper" initials="" userId="S::karolyn@ncollaborative.com::401cfc8b-27cf-472e-9d7c-8f9707baf2e2" providerId="AD"/>
  <p188:author id="{A273E244-B693-F33D-53DB-6A74160ED838}" name="Tracy Zimmerman" initials="TZ" userId="S::tracy@ncollaborative.com::d9847f8c-56a4-4136-9a53-5158504a243c" providerId="AD"/>
  <p188:author id="{247B8359-0892-BF03-0B7D-A7A638E3A1B1}" name="Christine LePottier" initials="CL" userId="ee32a44ed7f3565f" providerId="Windows Live"/>
  <p188:author id="{5252E66B-1491-8800-BD7B-FC8029AD0110}" name="Sarah Hutchinson" initials="SH" userId="S::sarah_neimandcollaborative.com#ext#@ncconnect.onmicrosoft.com::b58dcbc7-0afa-4a1c-baed-53722a993875" providerId="AD"/>
  <p188:author id="{BF755C70-D1F4-1F91-7B79-29607C04474F}" name="Natalie Wyss" initials="" userId="S::natalie@ncollaborative.com::cbae046f-a59c-4fb4-a767-a0c8f4d0ae81" providerId="AD"/>
  <p188:author id="{D3925679-B94D-4616-32B3-93B41208F96E}" name="Loza, Sharon E" initials="" userId="S::Sharon.Loza@dhhs.nc.gov::0e585705-a270-4992-919d-12ca4b46260f" providerId="AD"/>
  <p188:author id="{94C98290-AA59-DE86-F200-D2B56693EB80}" name="Sarah Hutchinson" initials="SH" userId="S::sarah@neimandcollaborative.com::a3a884bd-4415-41e9-9023-0c70583e82b6" providerId="AD"/>
  <p188:author id="{B73EBA92-E433-403A-1678-E1A7706351E3}" name="Colby DiMento" initials="CD" userId="S::cdimento_oakhillstrategies.com#ext#@ncconnect.onmicrosoft.com::d8606fec-3bbc-47f4-8f72-bcac598a9043" providerId="AD"/>
  <p188:author id="{C86B2F96-DA17-D1BB-F69F-B2F12393F201}" name="Tracy Zimmerman" initials="TZ" userId="S::tracy@neimandcollaborative.com::d9847f8c-56a4-4136-9a53-5158504a243c" providerId="AD"/>
  <p188:author id="{EDB2EB9A-5D32-C351-0155-3246A3BC9CB9}" name="Hawkes, Deanna" initials="HD" userId="S::deanna.hawkes@dhhs.nc.gov::3c064f46-76ae-4643-b912-e931f4826ded" providerId="AD"/>
  <p188:author id="{A1DB6EA2-B846-C48F-8CA0-2842760A8EEA}" name="Tracy Zimmerman" initials="TZ" userId="S::tracy_neimandcollaborative.com#ext#@ncconnect.onmicrosoft.com::e14eb1b0-097a-42cb-a01c-68a044f93d43" providerId="AD"/>
  <p188:author id="{BE2216AD-2145-6C76-EEE9-6B84673E6E6F}" name="Marnay Meyer" initials="" userId="S::marnay@ncollaborative.com::a449fada-48bd-49e2-8bc2-deb5e8b1231b" providerId="AD"/>
  <p188:author id="{AE37E2B2-9165-1938-7758-2CE8B0371F27}" name="Ally Agoglia" initials="AA" userId="S::ally@ncollaborative.com::38f20525-43a2-4857-8137-46f11494975f" providerId="AD"/>
  <p188:author id="{53C62FBF-0155-B9C3-90F4-61C03194B818}" name="Sarah Hutchinson" initials="SH" userId="S::sarah@ncollaborative.com::a3a884bd-4415-41e9-9023-0c70583e82b6" providerId="AD"/>
  <p188:author id="{55A51CC8-7A92-F56E-BF64-1544F6494097}" name="Jennifer Guzman" initials="JG" userId="S::jennifer@ncollaborative.com::00d2c156-4d02-456a-b684-b766aad4d042" providerId="AD"/>
  <p188:author id="{A7C4A1CC-5A36-DDA9-E34F-02050E59EF02}" name="Karolyn Cooper" initials="KC" userId="S::karolyn_neimandcollaborative.com#ext#@ncconnect.onmicrosoft.com::b70167df-ed86-4457-992e-b51083545616" providerId="AD"/>
  <p188:author id="{066385D7-0A0A-875E-027D-DECF313DB784}" name="Janie Bynum" initials="JB" userId="85da43f40a40861f" providerId="Windows Live"/>
  <p188:author id="{B5D0E0E8-D8F5-81C1-0A50-9A37796EB1E6}" name="Semon, Linzy A" initials="SL" userId="S::linzy.semon@dhhs.nc.gov::0a82e3b8-5646-41df-aa91-f099c251ab77" providerId="AD"/>
  <p188:author id="{3418B2F3-35D0-10B8-10D1-628AA39D4046}" name="Jim Webb" initials="" userId="S::jim@jimwebb.com::659a3323-62c7-4c0f-bc34-ed14bb7b7f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Rich Neimand" initials="RN" lastIdx="7" clrIdx="28">
    <p:extLst>
      <p:ext uri="{19B8F6BF-5375-455C-9EA6-DF929625EA0E}">
        <p15:presenceInfo xmlns:p15="http://schemas.microsoft.com/office/powerpoint/2012/main" userId="S::rich@neimandcollaborative.com::dfdd3ec1-39e6-4bc1-9f80-6b19f4f86232" providerId="AD"/>
      </p:ext>
    </p:extLst>
  </p:cmAuthor>
  <p:cmAuthor id="1" name="Kendall E Ford" initials="KEF" lastIdx="63" clrIdx="0">
    <p:extLst>
      <p:ext uri="{19B8F6BF-5375-455C-9EA6-DF929625EA0E}">
        <p15:presenceInfo xmlns:p15="http://schemas.microsoft.com/office/powerpoint/2012/main" userId="S::Kendall.Ford@ey.com::b4ee1cad-47ad-4eaa-a81b-e830ee22035f" providerId="AD"/>
      </p:ext>
    </p:extLst>
  </p:cmAuthor>
  <p:cmAuthor id="30" name="Christine LePottier" initials="CL" lastIdx="4" clrIdx="29">
    <p:extLst>
      <p:ext uri="{19B8F6BF-5375-455C-9EA6-DF929625EA0E}">
        <p15:presenceInfo xmlns:p15="http://schemas.microsoft.com/office/powerpoint/2012/main" userId="ee32a44ed7f3565f" providerId="Windows Live"/>
      </p:ext>
    </p:extLst>
  </p:cmAuthor>
  <p:cmAuthor id="2" name="Ludlam, Jay" initials="LJ" lastIdx="37" clrIdx="1">
    <p:extLst>
      <p:ext uri="{19B8F6BF-5375-455C-9EA6-DF929625EA0E}">
        <p15:presenceInfo xmlns:p15="http://schemas.microsoft.com/office/powerpoint/2012/main" userId="S::jay.ludlam@dhhs.nc.gov::6c1fc5a2-b90b-4bfa-b0c8-82f1a808e666" providerId="AD"/>
      </p:ext>
    </p:extLst>
  </p:cmAuthor>
  <p:cmAuthor id="31" name="Marjorie Bitar" initials="MB" lastIdx="3" clrIdx="30">
    <p:extLst>
      <p:ext uri="{19B8F6BF-5375-455C-9EA6-DF929625EA0E}">
        <p15:presenceInfo xmlns:p15="http://schemas.microsoft.com/office/powerpoint/2012/main" userId="Marjorie Bitar" providerId="None"/>
      </p:ext>
    </p:extLst>
  </p:cmAuthor>
  <p:cmAuthor id="3" name="Juan Carlos Falquez" initials="JCF" lastIdx="2" clrIdx="2">
    <p:extLst>
      <p:ext uri="{19B8F6BF-5375-455C-9EA6-DF929625EA0E}">
        <p15:presenceInfo xmlns:p15="http://schemas.microsoft.com/office/powerpoint/2012/main" userId="S::juan.carlos.falquez@ey.com::db337ff3-904f-4640-afbf-6ba50b630709" providerId="AD"/>
      </p:ext>
    </p:extLst>
  </p:cmAuthor>
  <p:cmAuthor id="4" name="Burns, Cardra E" initials="BCE" lastIdx="78" clrIdx="3">
    <p:extLst>
      <p:ext uri="{19B8F6BF-5375-455C-9EA6-DF929625EA0E}">
        <p15:presenceInfo xmlns:p15="http://schemas.microsoft.com/office/powerpoint/2012/main" userId="S::Cardra.Burns@dhhs.nc.gov::6e9fbe19-018a-4c05-84db-19588b1d7837" providerId="AD"/>
      </p:ext>
    </p:extLst>
  </p:cmAuthor>
  <p:cmAuthor id="5" name="Shone, Scott" initials="SS" lastIdx="35" clrIdx="4">
    <p:extLst>
      <p:ext uri="{19B8F6BF-5375-455C-9EA6-DF929625EA0E}">
        <p15:presenceInfo xmlns:p15="http://schemas.microsoft.com/office/powerpoint/2012/main" userId="S::scott.shone@dhhs.nc.gov::cd952ace-138c-400a-98cd-a6401bfca48a" providerId="AD"/>
      </p:ext>
    </p:extLst>
  </p:cmAuthor>
  <p:cmAuthor id="6" name="Brian A Weeks" initials="BAW" lastIdx="8" clrIdx="5">
    <p:extLst>
      <p:ext uri="{19B8F6BF-5375-455C-9EA6-DF929625EA0E}">
        <p15:presenceInfo xmlns:p15="http://schemas.microsoft.com/office/powerpoint/2012/main" userId="S::Brian.Weeks@ey.com::8abd5197-e88e-4a38-bc6c-fd991dfd6d32" providerId="AD"/>
      </p:ext>
    </p:extLst>
  </p:cmAuthor>
  <p:cmAuthor id="7" name="Ariel Kuo" initials="AK" lastIdx="7" clrIdx="6">
    <p:extLst>
      <p:ext uri="{19B8F6BF-5375-455C-9EA6-DF929625EA0E}">
        <p15:presenceInfo xmlns:p15="http://schemas.microsoft.com/office/powerpoint/2012/main" userId="S::Ariel.Kuo@ey.com::9b4a7998-d608-4c9c-aa22-848dbaaa3cf0" providerId="AD"/>
      </p:ext>
    </p:extLst>
  </p:cmAuthor>
  <p:cmAuthor id="8" name="Brian S Finney" initials="BSF" lastIdx="10" clrIdx="7">
    <p:extLst>
      <p:ext uri="{19B8F6BF-5375-455C-9EA6-DF929625EA0E}">
        <p15:presenceInfo xmlns:p15="http://schemas.microsoft.com/office/powerpoint/2012/main" userId="S::Brian.Finney@ey.com::e87ffd16-e125-4342-a074-aa6560253957" providerId="AD"/>
      </p:ext>
    </p:extLst>
  </p:cmAuthor>
  <p:cmAuthor id="9" name="Dowler, Shannon" initials="DS" lastIdx="2" clrIdx="8">
    <p:extLst>
      <p:ext uri="{19B8F6BF-5375-455C-9EA6-DF929625EA0E}">
        <p15:presenceInfo xmlns:p15="http://schemas.microsoft.com/office/powerpoint/2012/main" userId="S::Shannon.Dowler@dhhs.nc.gov::c4a34d52-3234-4824-9d62-813d74c00d00" providerId="AD"/>
      </p:ext>
    </p:extLst>
  </p:cmAuthor>
  <p:cmAuthor id="10" name="David Carey" initials="DC" lastIdx="7" clrIdx="9">
    <p:extLst>
      <p:ext uri="{19B8F6BF-5375-455C-9EA6-DF929625EA0E}">
        <p15:presenceInfo xmlns:p15="http://schemas.microsoft.com/office/powerpoint/2012/main" userId="S::david.carey@ey.com::0b705fc8-d6d8-4e26-b2a1-917c28117830" providerId="AD"/>
      </p:ext>
    </p:extLst>
  </p:cmAuthor>
  <p:cmAuthor id="11" name="Zimmerman, Tracy A" initials="ZA" lastIdx="58" clrIdx="10">
    <p:extLst>
      <p:ext uri="{19B8F6BF-5375-455C-9EA6-DF929625EA0E}">
        <p15:presenceInfo xmlns:p15="http://schemas.microsoft.com/office/powerpoint/2012/main" userId="S::tracy.zimmerman@dhhs.nc.gov::6b21ed79-23c3-410f-a0b0-4640357a976c" providerId="AD"/>
      </p:ext>
    </p:extLst>
  </p:cmAuthor>
  <p:cmAuthor id="12" name="Kinsley, Kody" initials="KK" lastIdx="16" clrIdx="11">
    <p:extLst>
      <p:ext uri="{19B8F6BF-5375-455C-9EA6-DF929625EA0E}">
        <p15:presenceInfo xmlns:p15="http://schemas.microsoft.com/office/powerpoint/2012/main" userId="S::kody.kinsley@dhhs.nc.gov::61580016-9588-4f0f-81e2-fe16fef31d16" providerId="AD"/>
      </p:ext>
    </p:extLst>
  </p:cmAuthor>
  <p:cmAuthor id="13" name="Lindsay Garfinkel" initials="LG" lastIdx="6" clrIdx="12">
    <p:extLst>
      <p:ext uri="{19B8F6BF-5375-455C-9EA6-DF929625EA0E}">
        <p15:presenceInfo xmlns:p15="http://schemas.microsoft.com/office/powerpoint/2012/main" userId="S::lindsay.garfinkel@ey.com::05e276c8-c392-44fa-8a60-7e2da3a569ef" providerId="AD"/>
      </p:ext>
    </p:extLst>
  </p:cmAuthor>
  <p:cmAuthor id="14" name="Powell, Elyse S" initials="PS" lastIdx="4" clrIdx="13">
    <p:extLst>
      <p:ext uri="{19B8F6BF-5375-455C-9EA6-DF929625EA0E}">
        <p15:presenceInfo xmlns:p15="http://schemas.microsoft.com/office/powerpoint/2012/main" userId="S::elyse.powell@dhhs.nc.gov::fe35bf47-b49b-4e79-b00f-52255fa0589c" providerId="AD"/>
      </p:ext>
    </p:extLst>
  </p:cmAuthor>
  <p:cmAuthor id="15" name="Meghan Benson" initials="MB" lastIdx="4" clrIdx="14">
    <p:extLst>
      <p:ext uri="{19B8F6BF-5375-455C-9EA6-DF929625EA0E}">
        <p15:presenceInfo xmlns:p15="http://schemas.microsoft.com/office/powerpoint/2012/main" userId="S::Meghan.Benson@ey.com::c0ee4572-2c36-4589-bbec-71c420ad8b97" providerId="AD"/>
      </p:ext>
    </p:extLst>
  </p:cmAuthor>
  <p:cmAuthor id="16" name="Combs, Brian" initials="CB" lastIdx="3" clrIdx="15">
    <p:extLst>
      <p:ext uri="{19B8F6BF-5375-455C-9EA6-DF929625EA0E}">
        <p15:presenceInfo xmlns:p15="http://schemas.microsoft.com/office/powerpoint/2012/main" userId="S::brian.combs@dhhs.nc.gov::51dd6c02-9bc2-4cc5-a110-d58c35f37319" providerId="AD"/>
      </p:ext>
    </p:extLst>
  </p:cmAuthor>
  <p:cmAuthor id="17" name="Brady, Danielle" initials="BD" lastIdx="1" clrIdx="16">
    <p:extLst>
      <p:ext uri="{19B8F6BF-5375-455C-9EA6-DF929625EA0E}">
        <p15:presenceInfo xmlns:p15="http://schemas.microsoft.com/office/powerpoint/2012/main" userId="S::danielle.brady@dhhs.nc.gov::565ab628-e42f-44e0-a0f8-a947740206ad" providerId="AD"/>
      </p:ext>
    </p:extLst>
  </p:cmAuthor>
  <p:cmAuthor id="18" name="Brian A Weeks" initials="BAW [2]" lastIdx="3" clrIdx="17">
    <p:extLst>
      <p:ext uri="{19B8F6BF-5375-455C-9EA6-DF929625EA0E}">
        <p15:presenceInfo xmlns:p15="http://schemas.microsoft.com/office/powerpoint/2012/main" userId="S-1-5-21-3814449816-1147414744-3287126245-450857" providerId="AD"/>
      </p:ext>
    </p:extLst>
  </p:cmAuthor>
  <p:cmAuthor id="19" name="Sonia Kolli" initials="SK" lastIdx="3" clrIdx="18">
    <p:extLst>
      <p:ext uri="{19B8F6BF-5375-455C-9EA6-DF929625EA0E}">
        <p15:presenceInfo xmlns:p15="http://schemas.microsoft.com/office/powerpoint/2012/main" userId="S::Sonia.Kolli@ey.com::b7b477a0-b12e-4781-afdf-bc87329ae201" providerId="AD"/>
      </p:ext>
    </p:extLst>
  </p:cmAuthor>
  <p:cmAuthor id="20" name="Christina Page" initials="CP" lastIdx="3" clrIdx="19">
    <p:extLst>
      <p:ext uri="{19B8F6BF-5375-455C-9EA6-DF929625EA0E}">
        <p15:presenceInfo xmlns:p15="http://schemas.microsoft.com/office/powerpoint/2012/main" userId="S::cpage3@nc.gov::7773cb97-c450-47ef-baa6-dee70a36956b" providerId="AD"/>
      </p:ext>
    </p:extLst>
  </p:cmAuthor>
  <p:cmAuthor id="21" name="Mina G Asghari" initials="MGA" lastIdx="11" clrIdx="20">
    <p:extLst>
      <p:ext uri="{19B8F6BF-5375-455C-9EA6-DF929625EA0E}">
        <p15:presenceInfo xmlns:p15="http://schemas.microsoft.com/office/powerpoint/2012/main" userId="S::Mina.Asghari@ey.com::d7919a8a-8aae-4016-b4f7-7f55f7877e03" providerId="AD"/>
      </p:ext>
    </p:extLst>
  </p:cmAuthor>
  <p:cmAuthor id="22" name="Tori R Penta" initials="TRP" lastIdx="3" clrIdx="21">
    <p:extLst>
      <p:ext uri="{19B8F6BF-5375-455C-9EA6-DF929625EA0E}">
        <p15:presenceInfo xmlns:p15="http://schemas.microsoft.com/office/powerpoint/2012/main" userId="S::Tori.R.Penta@ey.com::4807399c-2af4-4382-b120-817c36c3ea24" providerId="AD"/>
      </p:ext>
    </p:extLst>
  </p:cmAuthor>
  <p:cmAuthor id="23" name="Salona H Patel" initials="SHP" lastIdx="5" clrIdx="22">
    <p:extLst>
      <p:ext uri="{19B8F6BF-5375-455C-9EA6-DF929625EA0E}">
        <p15:presenceInfo xmlns:p15="http://schemas.microsoft.com/office/powerpoint/2012/main" userId="S::salona.h.patel@ey.com::bfe3c4a6-4f9c-479b-98cd-751659e1d9e1" providerId="AD"/>
      </p:ext>
    </p:extLst>
  </p:cmAuthor>
  <p:cmAuthor id="24" name="Bridges, Sandra" initials="BS" lastIdx="7" clrIdx="23">
    <p:extLst>
      <p:ext uri="{19B8F6BF-5375-455C-9EA6-DF929625EA0E}">
        <p15:presenceInfo xmlns:p15="http://schemas.microsoft.com/office/powerpoint/2012/main" userId="S-1-5-21-1754636130-3138122791-2791761897-785617" providerId="AD"/>
      </p:ext>
    </p:extLst>
  </p:cmAuthor>
  <p:cmAuthor id="25" name="Douglass, Kate" initials="DK" lastIdx="3" clrIdx="24">
    <p:extLst>
      <p:ext uri="{19B8F6BF-5375-455C-9EA6-DF929625EA0E}">
        <p15:presenceInfo xmlns:p15="http://schemas.microsoft.com/office/powerpoint/2012/main" userId="S::Kate.Douglass@dhhs.nc.gov::7e76028a-a0b1-470c-80fd-06b7b5b7e940" providerId="AD"/>
      </p:ext>
    </p:extLst>
  </p:cmAuthor>
  <p:cmAuthor id="26" name="Christian Kim" initials="CK" lastIdx="3" clrIdx="25">
    <p:extLst>
      <p:ext uri="{19B8F6BF-5375-455C-9EA6-DF929625EA0E}">
        <p15:presenceInfo xmlns:p15="http://schemas.microsoft.com/office/powerpoint/2012/main" userId="S::christian.kim1@ey.com::4fcd4461-13ae-41b8-99ae-3761d53bcf4d" providerId="AD"/>
      </p:ext>
    </p:extLst>
  </p:cmAuthor>
  <p:cmAuthor id="27" name="Sarah Hutchinson" initials="SH" lastIdx="1" clrIdx="26">
    <p:extLst>
      <p:ext uri="{19B8F6BF-5375-455C-9EA6-DF929625EA0E}">
        <p15:presenceInfo xmlns:p15="http://schemas.microsoft.com/office/powerpoint/2012/main" userId="S::sarah@neimandcollaborative.com::a3a884bd-4415-41e9-9023-0c70583e82b6" providerId="AD"/>
      </p:ext>
    </p:extLst>
  </p:cmAuthor>
  <p:cmAuthor id="28" name="Charlene Wong" initials="CW" lastIdx="2" clrIdx="27">
    <p:extLst>
      <p:ext uri="{19B8F6BF-5375-455C-9EA6-DF929625EA0E}">
        <p15:presenceInfo xmlns:p15="http://schemas.microsoft.com/office/powerpoint/2012/main" userId="S::charlene.wong@dhhs.nc.gov::087ac486-a028-46e4-b31d-3d74e5c519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529"/>
    <a:srgbClr val="043C71"/>
    <a:srgbClr val="043C72"/>
    <a:srgbClr val="0765BD"/>
    <a:srgbClr val="0A6ECD"/>
    <a:srgbClr val="072235"/>
    <a:srgbClr val="FCD20D"/>
    <a:srgbClr val="F9A033"/>
    <a:srgbClr val="CAE8FF"/>
    <a:srgbClr val="FF00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644A96-CBDA-4F5A-B2A7-22C715229C42}" v="1" dt="2026-05-18T14:00:39.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81" d="100"/>
          <a:sy n="81" d="100"/>
        </p:scale>
        <p:origin x="725" y="53"/>
      </p:cViewPr>
      <p:guideLst>
        <p:guide orient="horz" pos="2160"/>
        <p:guide pos="3840"/>
        <p:guide pos="360"/>
        <p:guide pos="7320"/>
        <p:guide orient="horz" pos="696"/>
        <p:guide orient="horz" pos="432"/>
        <p:guide orient="horz" pos="3768"/>
        <p:guide orient="horz" pos="1080"/>
        <p:guide orient="horz" pos="288"/>
        <p:guide orient="horz" pos="307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omments/modernComment_7FFFEE76_D7243EC6.xml><?xml version="1.0" encoding="utf-8"?>
<p188:cmLst xmlns:a="http://schemas.openxmlformats.org/drawingml/2006/main" xmlns:r="http://schemas.openxmlformats.org/officeDocument/2006/relationships" xmlns:p188="http://schemas.microsoft.com/office/powerpoint/2018/8/main">
  <p188:cm id="{31A2EF64-E6F0-4AF5-B743-155596BAAB60}" authorId="{8FD02E15-1A61-D6C6-80E4-B8A0D90A9C9C}" status="resolved" created="2026-04-28T18:11:26.388" complete="100000">
    <ac:txMkLst xmlns:ac="http://schemas.microsoft.com/office/drawing/2013/main/command">
      <pc:docMk xmlns:pc="http://schemas.microsoft.com/office/powerpoint/2013/main/command"/>
      <pc:sldMk xmlns:pc="http://schemas.microsoft.com/office/powerpoint/2013/main/command" cId="3609476806" sldId="2147479158"/>
      <ac:spMk id="4" creationId="{E63F73BA-213A-73C7-8C40-6772E9B39F93}"/>
      <ac:txMk cp="10" len="142">
        <ac:context len="836" hash="2490360371"/>
      </ac:txMk>
    </ac:txMkLst>
    <p188:pos x="9528313" y="569843"/>
    <p188:replyLst>
      <p188:reply id="{3A283D96-D3FB-4A94-A819-F8D82724225F}" authorId="{8FD02E15-1A61-D6C6-80E4-B8A0D90A9C9C}" created="2026-04-28T18:16:26.990">
        <p188:txBody>
          <a:bodyPr/>
          <a:lstStyle/>
          <a:p>
            <a:r>
              <a:rPr lang="en-US"/>
              <a:t>There isn't an efficient system to analyze birth and death data with other public health information.</a:t>
            </a:r>
          </a:p>
        </p188:txBody>
      </p188:reply>
      <p188:reply id="{AA626535-DCAF-47B5-987D-3C5A9B0B801C}" authorId="{8FD02E15-1A61-D6C6-80E4-B8A0D90A9C9C}" created="2026-04-28T18:17:53.725">
        <p188:txBody>
          <a:bodyPr/>
          <a:lstStyle/>
          <a:p>
            <a:r>
              <a:rPr lang="en-US"/>
              <a:t>Birth and death data cannot be efficiently synthesized and analyzed with other public health data to quickly understand important patterns.</a:t>
            </a:r>
          </a:p>
        </p188:txBody>
      </p188:reply>
    </p188:replyLst>
    <p188:txBody>
      <a:bodyPr/>
      <a:lstStyle/>
      <a:p>
        <a:r>
          <a:rPr lang="en-US"/>
          <a:t>More quick, centralized and ready access, increasing access and efficiency, leveraging data</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D0110-CFE7-4E84-8659-8459B2740B9F}"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C1520FF-0EAE-4ECB-9269-34F817FD9DD2}">
      <dgm:prSet custT="1"/>
      <dgm:spPr/>
      <dgm:t>
        <a:bodyPr/>
        <a:lstStyle/>
        <a:p>
          <a:pPr>
            <a:lnSpc>
              <a:spcPct val="100000"/>
            </a:lnSpc>
          </a:pPr>
          <a:r>
            <a:rPr lang="en-US" sz="1800"/>
            <a:t>Connect and Integrate Key Data Systems </a:t>
          </a:r>
        </a:p>
      </dgm:t>
    </dgm:pt>
    <dgm:pt modelId="{A0712E15-29D5-47B6-97C9-F0E201AF6140}" type="parTrans" cxnId="{341ECB3A-2C50-4A70-B8F4-4FC5161191FB}">
      <dgm:prSet/>
      <dgm:spPr/>
      <dgm:t>
        <a:bodyPr/>
        <a:lstStyle/>
        <a:p>
          <a:endParaRPr lang="en-US" sz="1800"/>
        </a:p>
      </dgm:t>
    </dgm:pt>
    <dgm:pt modelId="{1FBA0F8C-723F-425D-A3C4-6B835FCF129C}" type="sibTrans" cxnId="{341ECB3A-2C50-4A70-B8F4-4FC5161191FB}">
      <dgm:prSet/>
      <dgm:spPr/>
      <dgm:t>
        <a:bodyPr/>
        <a:lstStyle/>
        <a:p>
          <a:endParaRPr lang="en-US" sz="1800"/>
        </a:p>
      </dgm:t>
    </dgm:pt>
    <dgm:pt modelId="{4E25742B-371D-4DFC-8563-40F2292B4C44}">
      <dgm:prSet custT="1"/>
      <dgm:spPr/>
      <dgm:t>
        <a:bodyPr/>
        <a:lstStyle/>
        <a:p>
          <a:r>
            <a:rPr lang="en-US" sz="1800"/>
            <a:t>Link siloed program systems through shared standards, interoperability, and integration pilots to enable cross-program analysis and collaboration. </a:t>
          </a:r>
        </a:p>
      </dgm:t>
    </dgm:pt>
    <dgm:pt modelId="{298E68BC-AFA0-487C-A977-88B370CDAC1C}" type="parTrans" cxnId="{BA6B5D56-6648-4EC8-8DB8-D65E1213AB83}">
      <dgm:prSet/>
      <dgm:spPr/>
      <dgm:t>
        <a:bodyPr/>
        <a:lstStyle/>
        <a:p>
          <a:endParaRPr lang="en-US" sz="1800"/>
        </a:p>
      </dgm:t>
    </dgm:pt>
    <dgm:pt modelId="{F5A944E1-97EF-49F7-B298-72632A4C92D3}" type="sibTrans" cxnId="{BA6B5D56-6648-4EC8-8DB8-D65E1213AB83}">
      <dgm:prSet/>
      <dgm:spPr/>
      <dgm:t>
        <a:bodyPr/>
        <a:lstStyle/>
        <a:p>
          <a:endParaRPr lang="en-US" sz="1800"/>
        </a:p>
      </dgm:t>
    </dgm:pt>
    <dgm:pt modelId="{8E5DA429-7BB6-4D91-8C16-15D8A7BAD1A8}">
      <dgm:prSet custT="1"/>
      <dgm:spPr/>
      <dgm:t>
        <a:bodyPr/>
        <a:lstStyle/>
        <a:p>
          <a:pPr>
            <a:lnSpc>
              <a:spcPct val="100000"/>
            </a:lnSpc>
            <a:defRPr b="1"/>
          </a:pPr>
          <a:r>
            <a:rPr lang="en-US" sz="1800"/>
            <a:t>Improve</a:t>
          </a:r>
        </a:p>
      </dgm:t>
    </dgm:pt>
    <dgm:pt modelId="{7E497E8F-5744-40D3-A85D-1C159DCEF2BE}" type="parTrans" cxnId="{ABFE5763-77DF-415E-95A4-5D8850A523FB}">
      <dgm:prSet/>
      <dgm:spPr/>
      <dgm:t>
        <a:bodyPr/>
        <a:lstStyle/>
        <a:p>
          <a:endParaRPr lang="en-US" sz="1800"/>
        </a:p>
      </dgm:t>
    </dgm:pt>
    <dgm:pt modelId="{5CEC1564-DD82-4971-932B-916680D9EC1A}" type="sibTrans" cxnId="{ABFE5763-77DF-415E-95A4-5D8850A523FB}">
      <dgm:prSet/>
      <dgm:spPr/>
      <dgm:t>
        <a:bodyPr/>
        <a:lstStyle/>
        <a:p>
          <a:endParaRPr lang="en-US" sz="1800"/>
        </a:p>
      </dgm:t>
    </dgm:pt>
    <dgm:pt modelId="{F2E3DB20-DE4C-4346-82CF-4319C71C9302}">
      <dgm:prSet custT="1"/>
      <dgm:spPr/>
      <dgm:t>
        <a:bodyPr/>
        <a:lstStyle/>
        <a:p>
          <a:pPr>
            <a:lnSpc>
              <a:spcPct val="100000"/>
            </a:lnSpc>
          </a:pPr>
          <a:r>
            <a:rPr lang="en-US" sz="1800"/>
            <a:t>Improve Data Accessibility and Use </a:t>
          </a:r>
        </a:p>
      </dgm:t>
    </dgm:pt>
    <dgm:pt modelId="{39404B14-F8B2-40F6-BF48-CE4E503DF4C2}" type="parTrans" cxnId="{4DB5219A-73BC-4984-8456-353E3C944559}">
      <dgm:prSet/>
      <dgm:spPr/>
      <dgm:t>
        <a:bodyPr/>
        <a:lstStyle/>
        <a:p>
          <a:endParaRPr lang="en-US" sz="1800"/>
        </a:p>
      </dgm:t>
    </dgm:pt>
    <dgm:pt modelId="{7E5BABE2-2D86-45CC-BFC5-084AE964227D}" type="sibTrans" cxnId="{4DB5219A-73BC-4984-8456-353E3C944559}">
      <dgm:prSet/>
      <dgm:spPr/>
      <dgm:t>
        <a:bodyPr/>
        <a:lstStyle/>
        <a:p>
          <a:endParaRPr lang="en-US" sz="1800"/>
        </a:p>
      </dgm:t>
    </dgm:pt>
    <dgm:pt modelId="{BA032AF2-18DF-48DC-A9D1-26B15D5F8656}">
      <dgm:prSet custT="1"/>
      <dgm:spPr/>
      <dgm:t>
        <a:bodyPr/>
        <a:lstStyle/>
        <a:p>
          <a:r>
            <a:rPr lang="en-US" sz="1800"/>
            <a:t>Develop a user-friendly statewide data platform with interactive dashboards and training to help staff and partners use data more effectively. </a:t>
          </a:r>
        </a:p>
      </dgm:t>
    </dgm:pt>
    <dgm:pt modelId="{4BDE114A-12CF-47D0-8779-E4DCDFB1B274}" type="parTrans" cxnId="{FA793CAB-E6BA-4EEE-BF53-19BD646CA69E}">
      <dgm:prSet/>
      <dgm:spPr/>
      <dgm:t>
        <a:bodyPr/>
        <a:lstStyle/>
        <a:p>
          <a:endParaRPr lang="en-US" sz="1800"/>
        </a:p>
      </dgm:t>
    </dgm:pt>
    <dgm:pt modelId="{3BF34387-29B6-461F-B139-52A854424B81}" type="sibTrans" cxnId="{FA793CAB-E6BA-4EEE-BF53-19BD646CA69E}">
      <dgm:prSet/>
      <dgm:spPr/>
      <dgm:t>
        <a:bodyPr/>
        <a:lstStyle/>
        <a:p>
          <a:endParaRPr lang="en-US" sz="1800"/>
        </a:p>
      </dgm:t>
    </dgm:pt>
    <dgm:pt modelId="{E5544C24-CF87-4CA7-AFCD-860A4B4A3A98}">
      <dgm:prSet custT="1"/>
      <dgm:spPr/>
      <dgm:t>
        <a:bodyPr/>
        <a:lstStyle/>
        <a:p>
          <a:pPr>
            <a:lnSpc>
              <a:spcPct val="100000"/>
            </a:lnSpc>
            <a:defRPr b="1"/>
          </a:pPr>
          <a:r>
            <a:rPr lang="en-US" sz="1800"/>
            <a:t>Enable</a:t>
          </a:r>
        </a:p>
      </dgm:t>
    </dgm:pt>
    <dgm:pt modelId="{F85DF8E2-65AD-4158-8F86-2F4778256C67}" type="parTrans" cxnId="{F451DD1F-D983-4D37-8599-034C8391870D}">
      <dgm:prSet/>
      <dgm:spPr/>
      <dgm:t>
        <a:bodyPr/>
        <a:lstStyle/>
        <a:p>
          <a:endParaRPr lang="en-US" sz="1800"/>
        </a:p>
      </dgm:t>
    </dgm:pt>
    <dgm:pt modelId="{353990B8-8F4E-4A42-A3C8-2BB8C7835D34}" type="sibTrans" cxnId="{F451DD1F-D983-4D37-8599-034C8391870D}">
      <dgm:prSet/>
      <dgm:spPr/>
      <dgm:t>
        <a:bodyPr/>
        <a:lstStyle/>
        <a:p>
          <a:endParaRPr lang="en-US" sz="1800"/>
        </a:p>
      </dgm:t>
    </dgm:pt>
    <dgm:pt modelId="{DDE0E323-224C-4692-8448-45CF8211C7AF}">
      <dgm:prSet custT="1"/>
      <dgm:spPr/>
      <dgm:t>
        <a:bodyPr/>
        <a:lstStyle/>
        <a:p>
          <a:pPr>
            <a:lnSpc>
              <a:spcPct val="100000"/>
            </a:lnSpc>
          </a:pPr>
          <a:r>
            <a:rPr lang="en-US" sz="1800"/>
            <a:t>Enable Data-Driven Decisions </a:t>
          </a:r>
        </a:p>
      </dgm:t>
    </dgm:pt>
    <dgm:pt modelId="{74ECEA66-C223-4779-84CD-3597CAED9D3E}" type="parTrans" cxnId="{EDA3EA52-B787-46EB-9A27-11FDA19DD304}">
      <dgm:prSet/>
      <dgm:spPr/>
      <dgm:t>
        <a:bodyPr/>
        <a:lstStyle/>
        <a:p>
          <a:endParaRPr lang="en-US" sz="1800"/>
        </a:p>
      </dgm:t>
    </dgm:pt>
    <dgm:pt modelId="{9228EAE3-D17B-4ADA-B846-3A1560EE3579}" type="sibTrans" cxnId="{EDA3EA52-B787-46EB-9A27-11FDA19DD304}">
      <dgm:prSet/>
      <dgm:spPr/>
      <dgm:t>
        <a:bodyPr/>
        <a:lstStyle/>
        <a:p>
          <a:endParaRPr lang="en-US" sz="1800"/>
        </a:p>
      </dgm:t>
    </dgm:pt>
    <dgm:pt modelId="{A1443E52-D279-44CE-BE03-EFE2079C7A93}">
      <dgm:prSet custT="1"/>
      <dgm:spPr/>
      <dgm:t>
        <a:bodyPr/>
        <a:lstStyle/>
        <a:p>
          <a:r>
            <a:rPr lang="en-US" sz="1800"/>
            <a:t>Provide analytical tools and forums for data-informed policy, program design, and performance evaluation. </a:t>
          </a:r>
        </a:p>
      </dgm:t>
    </dgm:pt>
    <dgm:pt modelId="{9FB08B32-9BC1-4BF4-80DA-EB339414E449}" type="parTrans" cxnId="{ECA74934-ACFA-479C-80AF-20087C044C45}">
      <dgm:prSet/>
      <dgm:spPr/>
      <dgm:t>
        <a:bodyPr/>
        <a:lstStyle/>
        <a:p>
          <a:endParaRPr lang="en-US" sz="1800"/>
        </a:p>
      </dgm:t>
    </dgm:pt>
    <dgm:pt modelId="{B15E5F63-3F16-45C0-9FD6-6BC0360F3675}" type="sibTrans" cxnId="{ECA74934-ACFA-479C-80AF-20087C044C45}">
      <dgm:prSet/>
      <dgm:spPr/>
      <dgm:t>
        <a:bodyPr/>
        <a:lstStyle/>
        <a:p>
          <a:endParaRPr lang="en-US" sz="1800"/>
        </a:p>
      </dgm:t>
    </dgm:pt>
    <dgm:pt modelId="{BB6A272D-72E0-41C3-8EFD-5A980CCC1FD6}">
      <dgm:prSet custT="1"/>
      <dgm:spPr/>
      <dgm:t>
        <a:bodyPr/>
        <a:lstStyle/>
        <a:p>
          <a:pPr>
            <a:lnSpc>
              <a:spcPct val="100000"/>
            </a:lnSpc>
            <a:defRPr b="1"/>
          </a:pPr>
          <a:r>
            <a:rPr lang="en-US" sz="1800"/>
            <a:t>Build</a:t>
          </a:r>
        </a:p>
      </dgm:t>
    </dgm:pt>
    <dgm:pt modelId="{1B3AAB4C-084A-4258-B479-003C142B6C38}" type="parTrans" cxnId="{9FB388A3-649A-436A-A724-883039EEDE52}">
      <dgm:prSet/>
      <dgm:spPr/>
      <dgm:t>
        <a:bodyPr/>
        <a:lstStyle/>
        <a:p>
          <a:endParaRPr lang="en-US" sz="1800"/>
        </a:p>
      </dgm:t>
    </dgm:pt>
    <dgm:pt modelId="{D0E7471E-83D9-4882-B482-5C25E286273C}" type="sibTrans" cxnId="{9FB388A3-649A-436A-A724-883039EEDE52}">
      <dgm:prSet/>
      <dgm:spPr/>
      <dgm:t>
        <a:bodyPr/>
        <a:lstStyle/>
        <a:p>
          <a:endParaRPr lang="en-US" sz="1800"/>
        </a:p>
      </dgm:t>
    </dgm:pt>
    <dgm:pt modelId="{E20D0545-B989-471C-A81C-9E5205AFC8E7}">
      <dgm:prSet custT="1"/>
      <dgm:spPr/>
      <dgm:t>
        <a:bodyPr/>
        <a:lstStyle/>
        <a:p>
          <a:pPr>
            <a:lnSpc>
              <a:spcPct val="100000"/>
            </a:lnSpc>
          </a:pPr>
          <a:r>
            <a:rPr lang="en-US" sz="1800"/>
            <a:t>Build a Sustainable Data Infrastructure </a:t>
          </a:r>
        </a:p>
      </dgm:t>
    </dgm:pt>
    <dgm:pt modelId="{E3A29527-B796-4AAF-A132-7096F994A468}" type="parTrans" cxnId="{BD20E288-ED7C-4C2F-B84D-33C1A616E1EF}">
      <dgm:prSet/>
      <dgm:spPr/>
      <dgm:t>
        <a:bodyPr/>
        <a:lstStyle/>
        <a:p>
          <a:endParaRPr lang="en-US" sz="1800"/>
        </a:p>
      </dgm:t>
    </dgm:pt>
    <dgm:pt modelId="{3AACBFF3-0F29-44F3-88D0-C62E5B1C7F49}" type="sibTrans" cxnId="{BD20E288-ED7C-4C2F-B84D-33C1A616E1EF}">
      <dgm:prSet/>
      <dgm:spPr/>
      <dgm:t>
        <a:bodyPr/>
        <a:lstStyle/>
        <a:p>
          <a:endParaRPr lang="en-US" sz="1800"/>
        </a:p>
      </dgm:t>
    </dgm:pt>
    <dgm:pt modelId="{620FFC66-602D-41F3-992E-B9C7248BB996}">
      <dgm:prSet custT="1"/>
      <dgm:spPr/>
      <dgm:t>
        <a:bodyPr/>
        <a:lstStyle/>
        <a:p>
          <a:r>
            <a:rPr lang="en-US" sz="1800"/>
            <a:t>Transition legacy systems to modern, cloud-based infrastructure to ensure scalability, reliability, and adaptability for future needs. </a:t>
          </a:r>
        </a:p>
      </dgm:t>
    </dgm:pt>
    <dgm:pt modelId="{B50C2570-47FE-4AF1-84E1-86C96449A911}" type="parTrans" cxnId="{76FE6B70-6EE2-43B6-9525-7F8A7C38D2C1}">
      <dgm:prSet/>
      <dgm:spPr/>
      <dgm:t>
        <a:bodyPr/>
        <a:lstStyle/>
        <a:p>
          <a:endParaRPr lang="en-US" sz="1800"/>
        </a:p>
      </dgm:t>
    </dgm:pt>
    <dgm:pt modelId="{53B4692B-4ACE-466D-A0E6-324862C04BEA}" type="sibTrans" cxnId="{76FE6B70-6EE2-43B6-9525-7F8A7C38D2C1}">
      <dgm:prSet/>
      <dgm:spPr/>
      <dgm:t>
        <a:bodyPr/>
        <a:lstStyle/>
        <a:p>
          <a:endParaRPr lang="en-US" sz="1800"/>
        </a:p>
      </dgm:t>
    </dgm:pt>
    <dgm:pt modelId="{B358CDA7-BB5F-4E71-AEA1-15F35972E677}">
      <dgm:prSet custT="1"/>
      <dgm:spPr/>
      <dgm:t>
        <a:bodyPr/>
        <a:lstStyle/>
        <a:p>
          <a:pPr>
            <a:lnSpc>
              <a:spcPct val="100000"/>
            </a:lnSpc>
            <a:defRPr b="1"/>
          </a:pPr>
          <a:r>
            <a:rPr lang="en-US" sz="1800"/>
            <a:t>Ensure</a:t>
          </a:r>
        </a:p>
      </dgm:t>
    </dgm:pt>
    <dgm:pt modelId="{AA38BDBC-B669-4340-A15B-6E2B067BF317}" type="parTrans" cxnId="{A0092363-7313-4A69-91E5-6D4D4E594EDC}">
      <dgm:prSet/>
      <dgm:spPr/>
      <dgm:t>
        <a:bodyPr/>
        <a:lstStyle/>
        <a:p>
          <a:endParaRPr lang="en-US" sz="1800"/>
        </a:p>
      </dgm:t>
    </dgm:pt>
    <dgm:pt modelId="{37B84CAA-826E-47DA-B113-654212649ACD}" type="sibTrans" cxnId="{A0092363-7313-4A69-91E5-6D4D4E594EDC}">
      <dgm:prSet/>
      <dgm:spPr/>
      <dgm:t>
        <a:bodyPr/>
        <a:lstStyle/>
        <a:p>
          <a:endParaRPr lang="en-US" sz="1800"/>
        </a:p>
      </dgm:t>
    </dgm:pt>
    <dgm:pt modelId="{C3D60DB3-D782-4317-A65F-DCE99E6843F8}">
      <dgm:prSet custT="1"/>
      <dgm:spPr/>
      <dgm:t>
        <a:bodyPr/>
        <a:lstStyle/>
        <a:p>
          <a:pPr>
            <a:lnSpc>
              <a:spcPct val="100000"/>
            </a:lnSpc>
          </a:pPr>
          <a:r>
            <a:rPr lang="en-US" sz="1800"/>
            <a:t>Ensure Transparent and Secure Data Management </a:t>
          </a:r>
        </a:p>
      </dgm:t>
    </dgm:pt>
    <dgm:pt modelId="{87177277-21F2-4390-A85F-9C5A8CA6EACE}" type="parTrans" cxnId="{86880A86-2517-4E6F-A639-F23E2C84D0AD}">
      <dgm:prSet/>
      <dgm:spPr/>
      <dgm:t>
        <a:bodyPr/>
        <a:lstStyle/>
        <a:p>
          <a:endParaRPr lang="en-US" sz="1800"/>
        </a:p>
      </dgm:t>
    </dgm:pt>
    <dgm:pt modelId="{DE90B3DB-7BD4-4526-8606-0661D4541AFE}" type="sibTrans" cxnId="{86880A86-2517-4E6F-A639-F23E2C84D0AD}">
      <dgm:prSet/>
      <dgm:spPr/>
      <dgm:t>
        <a:bodyPr/>
        <a:lstStyle/>
        <a:p>
          <a:endParaRPr lang="en-US" sz="1800"/>
        </a:p>
      </dgm:t>
    </dgm:pt>
    <dgm:pt modelId="{D39B7037-CD5C-4865-9B30-5F16A39AB6EC}">
      <dgm:prSet custT="1"/>
      <dgm:spPr/>
      <dgm:t>
        <a:bodyPr/>
        <a:lstStyle/>
        <a:p>
          <a:r>
            <a:rPr lang="en-US" sz="1800"/>
            <a:t>Strengthen governance, compliance, and privacy protections while maintaining public trust. </a:t>
          </a:r>
        </a:p>
      </dgm:t>
    </dgm:pt>
    <dgm:pt modelId="{C7F4E478-3D57-49CE-A869-A09A07DE1E35}" type="parTrans" cxnId="{0B2FE1BB-1AAA-4E26-B6B3-83E658095D49}">
      <dgm:prSet/>
      <dgm:spPr/>
      <dgm:t>
        <a:bodyPr/>
        <a:lstStyle/>
        <a:p>
          <a:endParaRPr lang="en-US" sz="1800"/>
        </a:p>
      </dgm:t>
    </dgm:pt>
    <dgm:pt modelId="{DADB9828-57C9-49F0-89EB-0EAE30455533}" type="sibTrans" cxnId="{0B2FE1BB-1AAA-4E26-B6B3-83E658095D49}">
      <dgm:prSet/>
      <dgm:spPr/>
      <dgm:t>
        <a:bodyPr/>
        <a:lstStyle/>
        <a:p>
          <a:endParaRPr lang="en-US" sz="1800"/>
        </a:p>
      </dgm:t>
    </dgm:pt>
    <dgm:pt modelId="{FB8EA36D-4D18-4E08-AE04-B1EF212F0762}">
      <dgm:prSet custT="1"/>
      <dgm:spPr/>
      <dgm:t>
        <a:bodyPr/>
        <a:lstStyle/>
        <a:p>
          <a:pPr>
            <a:lnSpc>
              <a:spcPct val="100000"/>
            </a:lnSpc>
            <a:defRPr b="1"/>
          </a:pPr>
          <a:r>
            <a:rPr lang="en-US" sz="1800"/>
            <a:t>Connect and Integrate</a:t>
          </a:r>
        </a:p>
      </dgm:t>
    </dgm:pt>
    <dgm:pt modelId="{FE75E12D-4E6D-41D7-8E0A-70019C606EFA}" type="sibTrans" cxnId="{DB92713D-D515-4E7B-8E9A-359E358B08A5}">
      <dgm:prSet/>
      <dgm:spPr/>
      <dgm:t>
        <a:bodyPr/>
        <a:lstStyle/>
        <a:p>
          <a:endParaRPr lang="en-US" sz="1800"/>
        </a:p>
      </dgm:t>
    </dgm:pt>
    <dgm:pt modelId="{8B16D58B-06AA-42A4-88A3-ACC7CA511BFB}" type="parTrans" cxnId="{DB92713D-D515-4E7B-8E9A-359E358B08A5}">
      <dgm:prSet/>
      <dgm:spPr/>
      <dgm:t>
        <a:bodyPr/>
        <a:lstStyle/>
        <a:p>
          <a:endParaRPr lang="en-US" sz="1800"/>
        </a:p>
      </dgm:t>
    </dgm:pt>
    <dgm:pt modelId="{D0D98672-7D96-4746-B649-1A583EDB9ABB}" type="pres">
      <dgm:prSet presAssocID="{1F4D0110-CFE7-4E84-8659-8459B2740B9F}" presName="root" presStyleCnt="0">
        <dgm:presLayoutVars>
          <dgm:dir/>
          <dgm:resizeHandles val="exact"/>
        </dgm:presLayoutVars>
      </dgm:prSet>
      <dgm:spPr/>
    </dgm:pt>
    <dgm:pt modelId="{644639B2-3147-4A7A-BDAA-7E651011507C}" type="pres">
      <dgm:prSet presAssocID="{FB8EA36D-4D18-4E08-AE04-B1EF212F0762}" presName="compNode" presStyleCnt="0"/>
      <dgm:spPr/>
    </dgm:pt>
    <dgm:pt modelId="{9E6654D4-439A-42C9-B77B-B892613666A7}" type="pres">
      <dgm:prSet presAssocID="{FB8EA36D-4D18-4E08-AE04-B1EF212F076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E9A96C13-E45D-4460-92F1-CA392C41ECB9}" type="pres">
      <dgm:prSet presAssocID="{FB8EA36D-4D18-4E08-AE04-B1EF212F0762}" presName="iconSpace" presStyleCnt="0"/>
      <dgm:spPr/>
    </dgm:pt>
    <dgm:pt modelId="{12163FE3-B06D-40E4-81F9-13E4881DF83A}" type="pres">
      <dgm:prSet presAssocID="{FB8EA36D-4D18-4E08-AE04-B1EF212F0762}" presName="parTx" presStyleLbl="revTx" presStyleIdx="0" presStyleCnt="10">
        <dgm:presLayoutVars>
          <dgm:chMax val="0"/>
          <dgm:chPref val="0"/>
        </dgm:presLayoutVars>
      </dgm:prSet>
      <dgm:spPr/>
    </dgm:pt>
    <dgm:pt modelId="{CFA3A926-DE70-489D-B8CA-CF155F2C608C}" type="pres">
      <dgm:prSet presAssocID="{FB8EA36D-4D18-4E08-AE04-B1EF212F0762}" presName="txSpace" presStyleCnt="0"/>
      <dgm:spPr/>
    </dgm:pt>
    <dgm:pt modelId="{87F21FA4-35DF-43FD-BF64-D043BE64AFCA}" type="pres">
      <dgm:prSet presAssocID="{FB8EA36D-4D18-4E08-AE04-B1EF212F0762}" presName="desTx" presStyleLbl="revTx" presStyleIdx="1" presStyleCnt="10">
        <dgm:presLayoutVars/>
      </dgm:prSet>
      <dgm:spPr/>
    </dgm:pt>
    <dgm:pt modelId="{33819231-950E-4225-8FF1-BAF48FDEBF68}" type="pres">
      <dgm:prSet presAssocID="{FE75E12D-4E6D-41D7-8E0A-70019C606EFA}" presName="sibTrans" presStyleCnt="0"/>
      <dgm:spPr/>
    </dgm:pt>
    <dgm:pt modelId="{6A58CCD9-2F41-490F-B8AD-EA2B37251A01}" type="pres">
      <dgm:prSet presAssocID="{8E5DA429-7BB6-4D91-8C16-15D8A7BAD1A8}" presName="compNode" presStyleCnt="0"/>
      <dgm:spPr/>
    </dgm:pt>
    <dgm:pt modelId="{20D43FAB-E39F-421B-9117-CBB6A25DE995}" type="pres">
      <dgm:prSet presAssocID="{8E5DA429-7BB6-4D91-8C16-15D8A7BAD1A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C68ED0CD-983D-4883-82F8-D8B7818CCAE0}" type="pres">
      <dgm:prSet presAssocID="{8E5DA429-7BB6-4D91-8C16-15D8A7BAD1A8}" presName="iconSpace" presStyleCnt="0"/>
      <dgm:spPr/>
    </dgm:pt>
    <dgm:pt modelId="{00D901D7-0928-4C47-B2DB-2279367C1490}" type="pres">
      <dgm:prSet presAssocID="{8E5DA429-7BB6-4D91-8C16-15D8A7BAD1A8}" presName="parTx" presStyleLbl="revTx" presStyleIdx="2" presStyleCnt="10">
        <dgm:presLayoutVars>
          <dgm:chMax val="0"/>
          <dgm:chPref val="0"/>
        </dgm:presLayoutVars>
      </dgm:prSet>
      <dgm:spPr/>
    </dgm:pt>
    <dgm:pt modelId="{05B7DBF2-07AE-4B4F-883C-A8C6B9C3D5EA}" type="pres">
      <dgm:prSet presAssocID="{8E5DA429-7BB6-4D91-8C16-15D8A7BAD1A8}" presName="txSpace" presStyleCnt="0"/>
      <dgm:spPr/>
    </dgm:pt>
    <dgm:pt modelId="{C55BDB2C-D8A2-4BB9-86D3-75286A2D374C}" type="pres">
      <dgm:prSet presAssocID="{8E5DA429-7BB6-4D91-8C16-15D8A7BAD1A8}" presName="desTx" presStyleLbl="revTx" presStyleIdx="3" presStyleCnt="10">
        <dgm:presLayoutVars/>
      </dgm:prSet>
      <dgm:spPr/>
    </dgm:pt>
    <dgm:pt modelId="{38A6404F-3791-4F8E-8861-5B534B1C7EA1}" type="pres">
      <dgm:prSet presAssocID="{5CEC1564-DD82-4971-932B-916680D9EC1A}" presName="sibTrans" presStyleCnt="0"/>
      <dgm:spPr/>
    </dgm:pt>
    <dgm:pt modelId="{07E87A3F-4A41-4088-98D6-2A354E857607}" type="pres">
      <dgm:prSet presAssocID="{E5544C24-CF87-4CA7-AFCD-860A4B4A3A98}" presName="compNode" presStyleCnt="0"/>
      <dgm:spPr/>
    </dgm:pt>
    <dgm:pt modelId="{1B21FF11-3FEF-4B00-9A8E-CC353194F697}" type="pres">
      <dgm:prSet presAssocID="{E5544C24-CF87-4CA7-AFCD-860A4B4A3A9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yncing Cloud"/>
        </a:ext>
      </dgm:extLst>
    </dgm:pt>
    <dgm:pt modelId="{0093CF60-C0D9-44F7-8662-35658120B501}" type="pres">
      <dgm:prSet presAssocID="{E5544C24-CF87-4CA7-AFCD-860A4B4A3A98}" presName="iconSpace" presStyleCnt="0"/>
      <dgm:spPr/>
    </dgm:pt>
    <dgm:pt modelId="{D20B9638-0AED-4AFD-A15F-A5A63E1E7B7D}" type="pres">
      <dgm:prSet presAssocID="{E5544C24-CF87-4CA7-AFCD-860A4B4A3A98}" presName="parTx" presStyleLbl="revTx" presStyleIdx="4" presStyleCnt="10">
        <dgm:presLayoutVars>
          <dgm:chMax val="0"/>
          <dgm:chPref val="0"/>
        </dgm:presLayoutVars>
      </dgm:prSet>
      <dgm:spPr/>
    </dgm:pt>
    <dgm:pt modelId="{853EFEE4-D9A5-4D1C-B4CB-65E7BF4AC180}" type="pres">
      <dgm:prSet presAssocID="{E5544C24-CF87-4CA7-AFCD-860A4B4A3A98}" presName="txSpace" presStyleCnt="0"/>
      <dgm:spPr/>
    </dgm:pt>
    <dgm:pt modelId="{340E6B1E-B6AD-47E6-AC68-40CBEABE87C7}" type="pres">
      <dgm:prSet presAssocID="{E5544C24-CF87-4CA7-AFCD-860A4B4A3A98}" presName="desTx" presStyleLbl="revTx" presStyleIdx="5" presStyleCnt="10">
        <dgm:presLayoutVars/>
      </dgm:prSet>
      <dgm:spPr/>
    </dgm:pt>
    <dgm:pt modelId="{56F0DE47-0282-46EE-81ED-39D12563C039}" type="pres">
      <dgm:prSet presAssocID="{353990B8-8F4E-4A42-A3C8-2BB8C7835D34}" presName="sibTrans" presStyleCnt="0"/>
      <dgm:spPr/>
    </dgm:pt>
    <dgm:pt modelId="{60B4987A-0E1C-4B17-9250-5A2DA0378D30}" type="pres">
      <dgm:prSet presAssocID="{BB6A272D-72E0-41C3-8EFD-5A980CCC1FD6}" presName="compNode" presStyleCnt="0"/>
      <dgm:spPr/>
    </dgm:pt>
    <dgm:pt modelId="{8D54D752-B750-4233-8928-CFA3F2A628CE}" type="pres">
      <dgm:prSet presAssocID="{BB6A272D-72E0-41C3-8EFD-5A980CCC1FD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E9C2C4FF-B5D2-4055-8229-B10026776BBF}" type="pres">
      <dgm:prSet presAssocID="{BB6A272D-72E0-41C3-8EFD-5A980CCC1FD6}" presName="iconSpace" presStyleCnt="0"/>
      <dgm:spPr/>
    </dgm:pt>
    <dgm:pt modelId="{DB22F459-691B-460D-894C-3E470084D362}" type="pres">
      <dgm:prSet presAssocID="{BB6A272D-72E0-41C3-8EFD-5A980CCC1FD6}" presName="parTx" presStyleLbl="revTx" presStyleIdx="6" presStyleCnt="10">
        <dgm:presLayoutVars>
          <dgm:chMax val="0"/>
          <dgm:chPref val="0"/>
        </dgm:presLayoutVars>
      </dgm:prSet>
      <dgm:spPr/>
    </dgm:pt>
    <dgm:pt modelId="{8ADF587B-4C0A-4C4C-B744-E8DB1066FF3E}" type="pres">
      <dgm:prSet presAssocID="{BB6A272D-72E0-41C3-8EFD-5A980CCC1FD6}" presName="txSpace" presStyleCnt="0"/>
      <dgm:spPr/>
    </dgm:pt>
    <dgm:pt modelId="{8F38587D-6926-4DAA-9C0A-36AB3CBD162F}" type="pres">
      <dgm:prSet presAssocID="{BB6A272D-72E0-41C3-8EFD-5A980CCC1FD6}" presName="desTx" presStyleLbl="revTx" presStyleIdx="7" presStyleCnt="10">
        <dgm:presLayoutVars/>
      </dgm:prSet>
      <dgm:spPr/>
    </dgm:pt>
    <dgm:pt modelId="{F5B3A5FD-BAA3-4FA7-93F0-F3CBAA5C53F7}" type="pres">
      <dgm:prSet presAssocID="{D0E7471E-83D9-4882-B482-5C25E286273C}" presName="sibTrans" presStyleCnt="0"/>
      <dgm:spPr/>
    </dgm:pt>
    <dgm:pt modelId="{60DE1EC8-6116-449C-A431-3AEB308C0B11}" type="pres">
      <dgm:prSet presAssocID="{B358CDA7-BB5F-4E71-AEA1-15F35972E677}" presName="compNode" presStyleCnt="0"/>
      <dgm:spPr/>
    </dgm:pt>
    <dgm:pt modelId="{E12FC7D9-9425-4553-B9E8-206FDA83CE61}" type="pres">
      <dgm:prSet presAssocID="{B358CDA7-BB5F-4E71-AEA1-15F35972E6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twork"/>
        </a:ext>
      </dgm:extLst>
    </dgm:pt>
    <dgm:pt modelId="{E69E2D9F-BF7D-4368-A242-010195F3A32A}" type="pres">
      <dgm:prSet presAssocID="{B358CDA7-BB5F-4E71-AEA1-15F35972E677}" presName="iconSpace" presStyleCnt="0"/>
      <dgm:spPr/>
    </dgm:pt>
    <dgm:pt modelId="{98306263-E1C2-4D73-B616-70A8FCABCE61}" type="pres">
      <dgm:prSet presAssocID="{B358CDA7-BB5F-4E71-AEA1-15F35972E677}" presName="parTx" presStyleLbl="revTx" presStyleIdx="8" presStyleCnt="10">
        <dgm:presLayoutVars>
          <dgm:chMax val="0"/>
          <dgm:chPref val="0"/>
        </dgm:presLayoutVars>
      </dgm:prSet>
      <dgm:spPr/>
    </dgm:pt>
    <dgm:pt modelId="{A10AB780-1C91-4131-A8A3-E46DF39D7A21}" type="pres">
      <dgm:prSet presAssocID="{B358CDA7-BB5F-4E71-AEA1-15F35972E677}" presName="txSpace" presStyleCnt="0"/>
      <dgm:spPr/>
    </dgm:pt>
    <dgm:pt modelId="{3710A373-4E52-4A88-BDC7-9744089C9438}" type="pres">
      <dgm:prSet presAssocID="{B358CDA7-BB5F-4E71-AEA1-15F35972E677}" presName="desTx" presStyleLbl="revTx" presStyleIdx="9" presStyleCnt="10">
        <dgm:presLayoutVars/>
      </dgm:prSet>
      <dgm:spPr/>
    </dgm:pt>
  </dgm:ptLst>
  <dgm:cxnLst>
    <dgm:cxn modelId="{F451DD1F-D983-4D37-8599-034C8391870D}" srcId="{1F4D0110-CFE7-4E84-8659-8459B2740B9F}" destId="{E5544C24-CF87-4CA7-AFCD-860A4B4A3A98}" srcOrd="2" destOrd="0" parTransId="{F85DF8E2-65AD-4158-8F86-2F4778256C67}" sibTransId="{353990B8-8F4E-4A42-A3C8-2BB8C7835D34}"/>
    <dgm:cxn modelId="{ECA74934-ACFA-479C-80AF-20087C044C45}" srcId="{DDE0E323-224C-4692-8448-45CF8211C7AF}" destId="{A1443E52-D279-44CE-BE03-EFE2079C7A93}" srcOrd="0" destOrd="0" parTransId="{9FB08B32-9BC1-4BF4-80DA-EB339414E449}" sibTransId="{B15E5F63-3F16-45C0-9FD6-6BC0360F3675}"/>
    <dgm:cxn modelId="{C6056A34-06F4-49ED-9A34-5B8838951A2E}" type="presOf" srcId="{1F4D0110-CFE7-4E84-8659-8459B2740B9F}" destId="{D0D98672-7D96-4746-B649-1A583EDB9ABB}" srcOrd="0" destOrd="0" presId="urn:microsoft.com/office/officeart/2018/2/layout/IconLabelDescriptionList"/>
    <dgm:cxn modelId="{341ECB3A-2C50-4A70-B8F4-4FC5161191FB}" srcId="{FB8EA36D-4D18-4E08-AE04-B1EF212F0762}" destId="{6C1520FF-0EAE-4ECB-9269-34F817FD9DD2}" srcOrd="0" destOrd="0" parTransId="{A0712E15-29D5-47B6-97C9-F0E201AF6140}" sibTransId="{1FBA0F8C-723F-425D-A3C4-6B835FCF129C}"/>
    <dgm:cxn modelId="{DB92713D-D515-4E7B-8E9A-359E358B08A5}" srcId="{1F4D0110-CFE7-4E84-8659-8459B2740B9F}" destId="{FB8EA36D-4D18-4E08-AE04-B1EF212F0762}" srcOrd="0" destOrd="0" parTransId="{8B16D58B-06AA-42A4-88A3-ACC7CA511BFB}" sibTransId="{FE75E12D-4E6D-41D7-8E0A-70019C606EFA}"/>
    <dgm:cxn modelId="{9018F05F-429D-433E-BB69-28BF6D7A0D9E}" type="presOf" srcId="{BA032AF2-18DF-48DC-A9D1-26B15D5F8656}" destId="{C55BDB2C-D8A2-4BB9-86D3-75286A2D374C}" srcOrd="0" destOrd="1" presId="urn:microsoft.com/office/officeart/2018/2/layout/IconLabelDescriptionList"/>
    <dgm:cxn modelId="{A0092363-7313-4A69-91E5-6D4D4E594EDC}" srcId="{1F4D0110-CFE7-4E84-8659-8459B2740B9F}" destId="{B358CDA7-BB5F-4E71-AEA1-15F35972E677}" srcOrd="4" destOrd="0" parTransId="{AA38BDBC-B669-4340-A15B-6E2B067BF317}" sibTransId="{37B84CAA-826E-47DA-B113-654212649ACD}"/>
    <dgm:cxn modelId="{ABFE5763-77DF-415E-95A4-5D8850A523FB}" srcId="{1F4D0110-CFE7-4E84-8659-8459B2740B9F}" destId="{8E5DA429-7BB6-4D91-8C16-15D8A7BAD1A8}" srcOrd="1" destOrd="0" parTransId="{7E497E8F-5744-40D3-A85D-1C159DCEF2BE}" sibTransId="{5CEC1564-DD82-4971-932B-916680D9EC1A}"/>
    <dgm:cxn modelId="{76FE6B70-6EE2-43B6-9525-7F8A7C38D2C1}" srcId="{E20D0545-B989-471C-A81C-9E5205AFC8E7}" destId="{620FFC66-602D-41F3-992E-B9C7248BB996}" srcOrd="0" destOrd="0" parTransId="{B50C2570-47FE-4AF1-84E1-86C96449A911}" sibTransId="{53B4692B-4ACE-466D-A0E6-324862C04BEA}"/>
    <dgm:cxn modelId="{0AE55F51-E7F0-4B49-855A-6E05A0B85296}" type="presOf" srcId="{E5544C24-CF87-4CA7-AFCD-860A4B4A3A98}" destId="{D20B9638-0AED-4AFD-A15F-A5A63E1E7B7D}" srcOrd="0" destOrd="0" presId="urn:microsoft.com/office/officeart/2018/2/layout/IconLabelDescriptionList"/>
    <dgm:cxn modelId="{EDA3EA52-B787-46EB-9A27-11FDA19DD304}" srcId="{E5544C24-CF87-4CA7-AFCD-860A4B4A3A98}" destId="{DDE0E323-224C-4692-8448-45CF8211C7AF}" srcOrd="0" destOrd="0" parTransId="{74ECEA66-C223-4779-84CD-3597CAED9D3E}" sibTransId="{9228EAE3-D17B-4ADA-B846-3A1560EE3579}"/>
    <dgm:cxn modelId="{BA6B5D56-6648-4EC8-8DB8-D65E1213AB83}" srcId="{6C1520FF-0EAE-4ECB-9269-34F817FD9DD2}" destId="{4E25742B-371D-4DFC-8563-40F2292B4C44}" srcOrd="0" destOrd="0" parTransId="{298E68BC-AFA0-487C-A977-88B370CDAC1C}" sibTransId="{F5A944E1-97EF-49F7-B298-72632A4C92D3}"/>
    <dgm:cxn modelId="{9C1B9C59-4F74-4196-AF09-B83418116BC0}" type="presOf" srcId="{6C1520FF-0EAE-4ECB-9269-34F817FD9DD2}" destId="{87F21FA4-35DF-43FD-BF64-D043BE64AFCA}" srcOrd="0" destOrd="0" presId="urn:microsoft.com/office/officeart/2018/2/layout/IconLabelDescriptionList"/>
    <dgm:cxn modelId="{97B4797F-FB92-491A-8E55-703C079443C9}" type="presOf" srcId="{FB8EA36D-4D18-4E08-AE04-B1EF212F0762}" destId="{12163FE3-B06D-40E4-81F9-13E4881DF83A}" srcOrd="0" destOrd="0" presId="urn:microsoft.com/office/officeart/2018/2/layout/IconLabelDescriptionList"/>
    <dgm:cxn modelId="{86880A86-2517-4E6F-A639-F23E2C84D0AD}" srcId="{B358CDA7-BB5F-4E71-AEA1-15F35972E677}" destId="{C3D60DB3-D782-4317-A65F-DCE99E6843F8}" srcOrd="0" destOrd="0" parTransId="{87177277-21F2-4390-A85F-9C5A8CA6EACE}" sibTransId="{DE90B3DB-7BD4-4526-8606-0661D4541AFE}"/>
    <dgm:cxn modelId="{BD20E288-ED7C-4C2F-B84D-33C1A616E1EF}" srcId="{BB6A272D-72E0-41C3-8EFD-5A980CCC1FD6}" destId="{E20D0545-B989-471C-A81C-9E5205AFC8E7}" srcOrd="0" destOrd="0" parTransId="{E3A29527-B796-4AAF-A132-7096F994A468}" sibTransId="{3AACBFF3-0F29-44F3-88D0-C62E5B1C7F49}"/>
    <dgm:cxn modelId="{F3784789-DADC-4A2C-899A-1CAD8DB6369E}" type="presOf" srcId="{BB6A272D-72E0-41C3-8EFD-5A980CCC1FD6}" destId="{DB22F459-691B-460D-894C-3E470084D362}" srcOrd="0" destOrd="0" presId="urn:microsoft.com/office/officeart/2018/2/layout/IconLabelDescriptionList"/>
    <dgm:cxn modelId="{0787D58B-E296-4C40-80F4-715DAA539AE9}" type="presOf" srcId="{4E25742B-371D-4DFC-8563-40F2292B4C44}" destId="{87F21FA4-35DF-43FD-BF64-D043BE64AFCA}" srcOrd="0" destOrd="1" presId="urn:microsoft.com/office/officeart/2018/2/layout/IconLabelDescriptionList"/>
    <dgm:cxn modelId="{471CF995-D255-4D2B-8076-EF1AACB545A3}" type="presOf" srcId="{B358CDA7-BB5F-4E71-AEA1-15F35972E677}" destId="{98306263-E1C2-4D73-B616-70A8FCABCE61}" srcOrd="0" destOrd="0" presId="urn:microsoft.com/office/officeart/2018/2/layout/IconLabelDescriptionList"/>
    <dgm:cxn modelId="{4DB5219A-73BC-4984-8456-353E3C944559}" srcId="{8E5DA429-7BB6-4D91-8C16-15D8A7BAD1A8}" destId="{F2E3DB20-DE4C-4346-82CF-4319C71C9302}" srcOrd="0" destOrd="0" parTransId="{39404B14-F8B2-40F6-BF48-CE4E503DF4C2}" sibTransId="{7E5BABE2-2D86-45CC-BFC5-084AE964227D}"/>
    <dgm:cxn modelId="{D35D4F9E-C5A1-4856-83AA-E9858984E38F}" type="presOf" srcId="{D39B7037-CD5C-4865-9B30-5F16A39AB6EC}" destId="{3710A373-4E52-4A88-BDC7-9744089C9438}" srcOrd="0" destOrd="1" presId="urn:microsoft.com/office/officeart/2018/2/layout/IconLabelDescriptionList"/>
    <dgm:cxn modelId="{9FB388A3-649A-436A-A724-883039EEDE52}" srcId="{1F4D0110-CFE7-4E84-8659-8459B2740B9F}" destId="{BB6A272D-72E0-41C3-8EFD-5A980CCC1FD6}" srcOrd="3" destOrd="0" parTransId="{1B3AAB4C-084A-4258-B479-003C142B6C38}" sibTransId="{D0E7471E-83D9-4882-B482-5C25E286273C}"/>
    <dgm:cxn modelId="{FA793CAB-E6BA-4EEE-BF53-19BD646CA69E}" srcId="{F2E3DB20-DE4C-4346-82CF-4319C71C9302}" destId="{BA032AF2-18DF-48DC-A9D1-26B15D5F8656}" srcOrd="0" destOrd="0" parTransId="{4BDE114A-12CF-47D0-8779-E4DCDFB1B274}" sibTransId="{3BF34387-29B6-461F-B139-52A854424B81}"/>
    <dgm:cxn modelId="{769189AC-BA49-4D83-AF45-F5AE7587FBAF}" type="presOf" srcId="{620FFC66-602D-41F3-992E-B9C7248BB996}" destId="{8F38587D-6926-4DAA-9C0A-36AB3CBD162F}" srcOrd="0" destOrd="1" presId="urn:microsoft.com/office/officeart/2018/2/layout/IconLabelDescriptionList"/>
    <dgm:cxn modelId="{0B2FE1BB-1AAA-4E26-B6B3-83E658095D49}" srcId="{C3D60DB3-D782-4317-A65F-DCE99E6843F8}" destId="{D39B7037-CD5C-4865-9B30-5F16A39AB6EC}" srcOrd="0" destOrd="0" parTransId="{C7F4E478-3D57-49CE-A869-A09A07DE1E35}" sibTransId="{DADB9828-57C9-49F0-89EB-0EAE30455533}"/>
    <dgm:cxn modelId="{362108C3-9A43-4C36-A633-1E435F332299}" type="presOf" srcId="{8E5DA429-7BB6-4D91-8C16-15D8A7BAD1A8}" destId="{00D901D7-0928-4C47-B2DB-2279367C1490}" srcOrd="0" destOrd="0" presId="urn:microsoft.com/office/officeart/2018/2/layout/IconLabelDescriptionList"/>
    <dgm:cxn modelId="{B4721ECC-AA9F-4D8E-ABD5-336483789919}" type="presOf" srcId="{C3D60DB3-D782-4317-A65F-DCE99E6843F8}" destId="{3710A373-4E52-4A88-BDC7-9744089C9438}" srcOrd="0" destOrd="0" presId="urn:microsoft.com/office/officeart/2018/2/layout/IconLabelDescriptionList"/>
    <dgm:cxn modelId="{74FACAD6-4AE5-4E05-8781-DF3D44395C88}" type="presOf" srcId="{A1443E52-D279-44CE-BE03-EFE2079C7A93}" destId="{340E6B1E-B6AD-47E6-AC68-40CBEABE87C7}" srcOrd="0" destOrd="1" presId="urn:microsoft.com/office/officeart/2018/2/layout/IconLabelDescriptionList"/>
    <dgm:cxn modelId="{F64F47E7-B446-40FA-9DD9-55558CB4F4E4}" type="presOf" srcId="{E20D0545-B989-471C-A81C-9E5205AFC8E7}" destId="{8F38587D-6926-4DAA-9C0A-36AB3CBD162F}" srcOrd="0" destOrd="0" presId="urn:microsoft.com/office/officeart/2018/2/layout/IconLabelDescriptionList"/>
    <dgm:cxn modelId="{20DEFFEB-558A-440C-AE1C-10D4C26CC572}" type="presOf" srcId="{DDE0E323-224C-4692-8448-45CF8211C7AF}" destId="{340E6B1E-B6AD-47E6-AC68-40CBEABE87C7}" srcOrd="0" destOrd="0" presId="urn:microsoft.com/office/officeart/2018/2/layout/IconLabelDescriptionList"/>
    <dgm:cxn modelId="{D507D5F3-514B-4ED9-96D2-1CF17C3A15AD}" type="presOf" srcId="{F2E3DB20-DE4C-4346-82CF-4319C71C9302}" destId="{C55BDB2C-D8A2-4BB9-86D3-75286A2D374C}" srcOrd="0" destOrd="0" presId="urn:microsoft.com/office/officeart/2018/2/layout/IconLabelDescriptionList"/>
    <dgm:cxn modelId="{F2924E99-2684-47D6-9DEF-89BFF7EED547}" type="presParOf" srcId="{D0D98672-7D96-4746-B649-1A583EDB9ABB}" destId="{644639B2-3147-4A7A-BDAA-7E651011507C}" srcOrd="0" destOrd="0" presId="urn:microsoft.com/office/officeart/2018/2/layout/IconLabelDescriptionList"/>
    <dgm:cxn modelId="{BAFD50A7-7787-4A7E-8AA2-89B8BDF85817}" type="presParOf" srcId="{644639B2-3147-4A7A-BDAA-7E651011507C}" destId="{9E6654D4-439A-42C9-B77B-B892613666A7}" srcOrd="0" destOrd="0" presId="urn:microsoft.com/office/officeart/2018/2/layout/IconLabelDescriptionList"/>
    <dgm:cxn modelId="{2009EDFB-3BC7-4A95-83B1-A2E8AA5BCBB7}" type="presParOf" srcId="{644639B2-3147-4A7A-BDAA-7E651011507C}" destId="{E9A96C13-E45D-4460-92F1-CA392C41ECB9}" srcOrd="1" destOrd="0" presId="urn:microsoft.com/office/officeart/2018/2/layout/IconLabelDescriptionList"/>
    <dgm:cxn modelId="{A631EF6C-A241-4FA2-AF5A-CD19E53345CB}" type="presParOf" srcId="{644639B2-3147-4A7A-BDAA-7E651011507C}" destId="{12163FE3-B06D-40E4-81F9-13E4881DF83A}" srcOrd="2" destOrd="0" presId="urn:microsoft.com/office/officeart/2018/2/layout/IconLabelDescriptionList"/>
    <dgm:cxn modelId="{ED1E50B0-87D1-408D-B282-7FD3D0E14EC3}" type="presParOf" srcId="{644639B2-3147-4A7A-BDAA-7E651011507C}" destId="{CFA3A926-DE70-489D-B8CA-CF155F2C608C}" srcOrd="3" destOrd="0" presId="urn:microsoft.com/office/officeart/2018/2/layout/IconLabelDescriptionList"/>
    <dgm:cxn modelId="{1E49317A-A560-4146-BB97-3AEEF445EE8E}" type="presParOf" srcId="{644639B2-3147-4A7A-BDAA-7E651011507C}" destId="{87F21FA4-35DF-43FD-BF64-D043BE64AFCA}" srcOrd="4" destOrd="0" presId="urn:microsoft.com/office/officeart/2018/2/layout/IconLabelDescriptionList"/>
    <dgm:cxn modelId="{277ACC3E-529B-4C54-A12F-E8655F7F1FAC}" type="presParOf" srcId="{D0D98672-7D96-4746-B649-1A583EDB9ABB}" destId="{33819231-950E-4225-8FF1-BAF48FDEBF68}" srcOrd="1" destOrd="0" presId="urn:microsoft.com/office/officeart/2018/2/layout/IconLabelDescriptionList"/>
    <dgm:cxn modelId="{095A1410-7D57-4A13-927F-AA7A94398DB8}" type="presParOf" srcId="{D0D98672-7D96-4746-B649-1A583EDB9ABB}" destId="{6A58CCD9-2F41-490F-B8AD-EA2B37251A01}" srcOrd="2" destOrd="0" presId="urn:microsoft.com/office/officeart/2018/2/layout/IconLabelDescriptionList"/>
    <dgm:cxn modelId="{A021CB96-FAED-4F17-8357-7A9AD9AC9A4F}" type="presParOf" srcId="{6A58CCD9-2F41-490F-B8AD-EA2B37251A01}" destId="{20D43FAB-E39F-421B-9117-CBB6A25DE995}" srcOrd="0" destOrd="0" presId="urn:microsoft.com/office/officeart/2018/2/layout/IconLabelDescriptionList"/>
    <dgm:cxn modelId="{996097D7-5EEC-4C0E-BD0C-5B01003EEDFC}" type="presParOf" srcId="{6A58CCD9-2F41-490F-B8AD-EA2B37251A01}" destId="{C68ED0CD-983D-4883-82F8-D8B7818CCAE0}" srcOrd="1" destOrd="0" presId="urn:microsoft.com/office/officeart/2018/2/layout/IconLabelDescriptionList"/>
    <dgm:cxn modelId="{5C4B84DF-532F-46D2-BD3D-97447B14CE16}" type="presParOf" srcId="{6A58CCD9-2F41-490F-B8AD-EA2B37251A01}" destId="{00D901D7-0928-4C47-B2DB-2279367C1490}" srcOrd="2" destOrd="0" presId="urn:microsoft.com/office/officeart/2018/2/layout/IconLabelDescriptionList"/>
    <dgm:cxn modelId="{CFC586DD-4E46-4EAD-AB98-F0337F9FDC23}" type="presParOf" srcId="{6A58CCD9-2F41-490F-B8AD-EA2B37251A01}" destId="{05B7DBF2-07AE-4B4F-883C-A8C6B9C3D5EA}" srcOrd="3" destOrd="0" presId="urn:microsoft.com/office/officeart/2018/2/layout/IconLabelDescriptionList"/>
    <dgm:cxn modelId="{BFA03A48-D953-4C8B-900B-525E19274F52}" type="presParOf" srcId="{6A58CCD9-2F41-490F-B8AD-EA2B37251A01}" destId="{C55BDB2C-D8A2-4BB9-86D3-75286A2D374C}" srcOrd="4" destOrd="0" presId="urn:microsoft.com/office/officeart/2018/2/layout/IconLabelDescriptionList"/>
    <dgm:cxn modelId="{996C8147-0358-48D1-9AED-A781D6DC4F39}" type="presParOf" srcId="{D0D98672-7D96-4746-B649-1A583EDB9ABB}" destId="{38A6404F-3791-4F8E-8861-5B534B1C7EA1}" srcOrd="3" destOrd="0" presId="urn:microsoft.com/office/officeart/2018/2/layout/IconLabelDescriptionList"/>
    <dgm:cxn modelId="{5EFAB6C4-3982-4614-9451-B2FB6E0C0327}" type="presParOf" srcId="{D0D98672-7D96-4746-B649-1A583EDB9ABB}" destId="{07E87A3F-4A41-4088-98D6-2A354E857607}" srcOrd="4" destOrd="0" presId="urn:microsoft.com/office/officeart/2018/2/layout/IconLabelDescriptionList"/>
    <dgm:cxn modelId="{4CEE6BDC-4999-4AB3-BB1B-318ACBC4500A}" type="presParOf" srcId="{07E87A3F-4A41-4088-98D6-2A354E857607}" destId="{1B21FF11-3FEF-4B00-9A8E-CC353194F697}" srcOrd="0" destOrd="0" presId="urn:microsoft.com/office/officeart/2018/2/layout/IconLabelDescriptionList"/>
    <dgm:cxn modelId="{580F204E-8EC9-4710-B850-87C6B8FD4E5B}" type="presParOf" srcId="{07E87A3F-4A41-4088-98D6-2A354E857607}" destId="{0093CF60-C0D9-44F7-8662-35658120B501}" srcOrd="1" destOrd="0" presId="urn:microsoft.com/office/officeart/2018/2/layout/IconLabelDescriptionList"/>
    <dgm:cxn modelId="{6E9195D4-F89D-4EB4-A124-2A3A6E8F06B3}" type="presParOf" srcId="{07E87A3F-4A41-4088-98D6-2A354E857607}" destId="{D20B9638-0AED-4AFD-A15F-A5A63E1E7B7D}" srcOrd="2" destOrd="0" presId="urn:microsoft.com/office/officeart/2018/2/layout/IconLabelDescriptionList"/>
    <dgm:cxn modelId="{01452A28-CC92-43E1-9613-48B41FC3B680}" type="presParOf" srcId="{07E87A3F-4A41-4088-98D6-2A354E857607}" destId="{853EFEE4-D9A5-4D1C-B4CB-65E7BF4AC180}" srcOrd="3" destOrd="0" presId="urn:microsoft.com/office/officeart/2018/2/layout/IconLabelDescriptionList"/>
    <dgm:cxn modelId="{D17FF43F-9A1D-495A-AAF5-5D924CD465B8}" type="presParOf" srcId="{07E87A3F-4A41-4088-98D6-2A354E857607}" destId="{340E6B1E-B6AD-47E6-AC68-40CBEABE87C7}" srcOrd="4" destOrd="0" presId="urn:microsoft.com/office/officeart/2018/2/layout/IconLabelDescriptionList"/>
    <dgm:cxn modelId="{16290329-8B3A-41B2-89F2-AF686094BFBE}" type="presParOf" srcId="{D0D98672-7D96-4746-B649-1A583EDB9ABB}" destId="{56F0DE47-0282-46EE-81ED-39D12563C039}" srcOrd="5" destOrd="0" presId="urn:microsoft.com/office/officeart/2018/2/layout/IconLabelDescriptionList"/>
    <dgm:cxn modelId="{B2E10448-77C5-415F-A0EC-DFFCAC49A047}" type="presParOf" srcId="{D0D98672-7D96-4746-B649-1A583EDB9ABB}" destId="{60B4987A-0E1C-4B17-9250-5A2DA0378D30}" srcOrd="6" destOrd="0" presId="urn:microsoft.com/office/officeart/2018/2/layout/IconLabelDescriptionList"/>
    <dgm:cxn modelId="{3143354B-6FEF-4EDC-BF1F-6224328B0C67}" type="presParOf" srcId="{60B4987A-0E1C-4B17-9250-5A2DA0378D30}" destId="{8D54D752-B750-4233-8928-CFA3F2A628CE}" srcOrd="0" destOrd="0" presId="urn:microsoft.com/office/officeart/2018/2/layout/IconLabelDescriptionList"/>
    <dgm:cxn modelId="{8874A73A-CEA8-4AAB-B9CB-DB9E16580301}" type="presParOf" srcId="{60B4987A-0E1C-4B17-9250-5A2DA0378D30}" destId="{E9C2C4FF-B5D2-4055-8229-B10026776BBF}" srcOrd="1" destOrd="0" presId="urn:microsoft.com/office/officeart/2018/2/layout/IconLabelDescriptionList"/>
    <dgm:cxn modelId="{D4A12E60-1C96-4966-8001-2EDEE5F74027}" type="presParOf" srcId="{60B4987A-0E1C-4B17-9250-5A2DA0378D30}" destId="{DB22F459-691B-460D-894C-3E470084D362}" srcOrd="2" destOrd="0" presId="urn:microsoft.com/office/officeart/2018/2/layout/IconLabelDescriptionList"/>
    <dgm:cxn modelId="{75A462A3-393F-4444-9E24-DFBB13746DF2}" type="presParOf" srcId="{60B4987A-0E1C-4B17-9250-5A2DA0378D30}" destId="{8ADF587B-4C0A-4C4C-B744-E8DB1066FF3E}" srcOrd="3" destOrd="0" presId="urn:microsoft.com/office/officeart/2018/2/layout/IconLabelDescriptionList"/>
    <dgm:cxn modelId="{D14CC71F-B380-4F77-BD93-59F6922C8FA6}" type="presParOf" srcId="{60B4987A-0E1C-4B17-9250-5A2DA0378D30}" destId="{8F38587D-6926-4DAA-9C0A-36AB3CBD162F}" srcOrd="4" destOrd="0" presId="urn:microsoft.com/office/officeart/2018/2/layout/IconLabelDescriptionList"/>
    <dgm:cxn modelId="{F5C8A0BF-8719-47C5-A2C7-FE5242D3C86B}" type="presParOf" srcId="{D0D98672-7D96-4746-B649-1A583EDB9ABB}" destId="{F5B3A5FD-BAA3-4FA7-93F0-F3CBAA5C53F7}" srcOrd="7" destOrd="0" presId="urn:microsoft.com/office/officeart/2018/2/layout/IconLabelDescriptionList"/>
    <dgm:cxn modelId="{2502591C-BB04-4A22-8B6C-922CCD9CE67C}" type="presParOf" srcId="{D0D98672-7D96-4746-B649-1A583EDB9ABB}" destId="{60DE1EC8-6116-449C-A431-3AEB308C0B11}" srcOrd="8" destOrd="0" presId="urn:microsoft.com/office/officeart/2018/2/layout/IconLabelDescriptionList"/>
    <dgm:cxn modelId="{1658EDA8-793F-4FBB-A283-13EFFA560026}" type="presParOf" srcId="{60DE1EC8-6116-449C-A431-3AEB308C0B11}" destId="{E12FC7D9-9425-4553-B9E8-206FDA83CE61}" srcOrd="0" destOrd="0" presId="urn:microsoft.com/office/officeart/2018/2/layout/IconLabelDescriptionList"/>
    <dgm:cxn modelId="{E771F0E4-F6AD-4070-8B37-F75C17E00B5B}" type="presParOf" srcId="{60DE1EC8-6116-449C-A431-3AEB308C0B11}" destId="{E69E2D9F-BF7D-4368-A242-010195F3A32A}" srcOrd="1" destOrd="0" presId="urn:microsoft.com/office/officeart/2018/2/layout/IconLabelDescriptionList"/>
    <dgm:cxn modelId="{CF4CA3F8-CD23-4AD8-917E-FC210B0CCB6B}" type="presParOf" srcId="{60DE1EC8-6116-449C-A431-3AEB308C0B11}" destId="{98306263-E1C2-4D73-B616-70A8FCABCE61}" srcOrd="2" destOrd="0" presId="urn:microsoft.com/office/officeart/2018/2/layout/IconLabelDescriptionList"/>
    <dgm:cxn modelId="{D47E4E7D-1DAC-45FC-8F9B-858CB0B2A902}" type="presParOf" srcId="{60DE1EC8-6116-449C-A431-3AEB308C0B11}" destId="{A10AB780-1C91-4131-A8A3-E46DF39D7A21}" srcOrd="3" destOrd="0" presId="urn:microsoft.com/office/officeart/2018/2/layout/IconLabelDescriptionList"/>
    <dgm:cxn modelId="{C9E34C1F-14DA-4A4C-98BD-2AB3D5F34F50}" type="presParOf" srcId="{60DE1EC8-6116-449C-A431-3AEB308C0B11}" destId="{3710A373-4E52-4A88-BDC7-9744089C9438}"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F2669-6181-4FAB-886C-8B6AFA00B1F8}"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2BC80083-234B-431A-9460-ADCC2B42C714}">
      <dgm:prSet custT="1"/>
      <dgm:spPr/>
      <dgm:t>
        <a:bodyPr/>
        <a:lstStyle/>
        <a:p>
          <a:r>
            <a:rPr lang="en-US" sz="1400" b="1" dirty="0"/>
            <a:t>Phase 1: Assessment and stakeholder engagement</a:t>
          </a:r>
          <a:br>
            <a:rPr lang="en-US" sz="1100" b="1" dirty="0"/>
          </a:br>
          <a:endParaRPr lang="en-US" sz="1100" dirty="0"/>
        </a:p>
      </dgm:t>
    </dgm:pt>
    <dgm:pt modelId="{98CAD743-9199-4D70-9E8E-5428A513011C}" type="parTrans" cxnId="{7FEBC6C7-8A8E-46F4-910D-57C90BDC9CBA}">
      <dgm:prSet/>
      <dgm:spPr/>
      <dgm:t>
        <a:bodyPr/>
        <a:lstStyle/>
        <a:p>
          <a:endParaRPr lang="en-US"/>
        </a:p>
      </dgm:t>
    </dgm:pt>
    <dgm:pt modelId="{B92F5B50-1BCE-40C4-A963-E76A028B761D}" type="sibTrans" cxnId="{7FEBC6C7-8A8E-46F4-910D-57C90BDC9CBA}">
      <dgm:prSet phldrT="1" phldr="0"/>
      <dgm:spPr/>
      <dgm:t>
        <a:bodyPr/>
        <a:lstStyle/>
        <a:p>
          <a:r>
            <a:rPr lang="en-US"/>
            <a:t>1</a:t>
          </a:r>
        </a:p>
      </dgm:t>
    </dgm:pt>
    <dgm:pt modelId="{36CEEA2A-526D-4D76-970E-0D3FA741B224}">
      <dgm:prSet custT="1"/>
      <dgm:spPr/>
      <dgm:t>
        <a:bodyPr/>
        <a:lstStyle/>
        <a:p>
          <a:r>
            <a:rPr lang="en-US" sz="1400" b="1" dirty="0"/>
            <a:t>Phase 2: Infrastructure modernization and governance frameworks</a:t>
          </a:r>
          <a:br>
            <a:rPr lang="en-US" sz="1100" b="1" dirty="0"/>
          </a:br>
          <a:endParaRPr lang="en-US" sz="1100" dirty="0"/>
        </a:p>
      </dgm:t>
    </dgm:pt>
    <dgm:pt modelId="{A5ACA53C-50F2-41FB-BA4B-9E53C42D7258}" type="parTrans" cxnId="{17F33059-882A-4CF0-B4C8-FAA6F5794C7E}">
      <dgm:prSet/>
      <dgm:spPr/>
      <dgm:t>
        <a:bodyPr/>
        <a:lstStyle/>
        <a:p>
          <a:endParaRPr lang="en-US"/>
        </a:p>
      </dgm:t>
    </dgm:pt>
    <dgm:pt modelId="{D246FB27-357E-46B0-AE90-B2D308722C9D}" type="sibTrans" cxnId="{17F33059-882A-4CF0-B4C8-FAA6F5794C7E}">
      <dgm:prSet phldrT="2" phldr="0"/>
      <dgm:spPr/>
      <dgm:t>
        <a:bodyPr/>
        <a:lstStyle/>
        <a:p>
          <a:r>
            <a:rPr lang="en-US"/>
            <a:t>2</a:t>
          </a:r>
        </a:p>
      </dgm:t>
    </dgm:pt>
    <dgm:pt modelId="{AFE3922A-E5D2-44F3-8619-02A3B473452C}">
      <dgm:prSet custT="1"/>
      <dgm:spPr/>
      <dgm:t>
        <a:bodyPr/>
        <a:lstStyle/>
        <a:p>
          <a:r>
            <a:rPr lang="en-US" sz="1400" b="1" dirty="0"/>
            <a:t>Phase 3: Training and statewide onboarding</a:t>
          </a:r>
          <a:br>
            <a:rPr lang="en-US" sz="1700" dirty="0"/>
          </a:br>
          <a:endParaRPr lang="en-US" sz="1700" dirty="0"/>
        </a:p>
      </dgm:t>
    </dgm:pt>
    <dgm:pt modelId="{2F457A15-350A-42EC-8B00-EF5672BDA6A8}" type="parTrans" cxnId="{E0823441-7092-4602-BE5E-B70BDBE36DD2}">
      <dgm:prSet/>
      <dgm:spPr/>
      <dgm:t>
        <a:bodyPr/>
        <a:lstStyle/>
        <a:p>
          <a:endParaRPr lang="en-US"/>
        </a:p>
      </dgm:t>
    </dgm:pt>
    <dgm:pt modelId="{B5B4827A-642A-4030-B975-8E98162D0191}" type="sibTrans" cxnId="{E0823441-7092-4602-BE5E-B70BDBE36DD2}">
      <dgm:prSet phldrT="3" phldr="0"/>
      <dgm:spPr/>
      <dgm:t>
        <a:bodyPr/>
        <a:lstStyle/>
        <a:p>
          <a:r>
            <a:rPr lang="en-US"/>
            <a:t>3</a:t>
          </a:r>
        </a:p>
      </dgm:t>
    </dgm:pt>
    <dgm:pt modelId="{CAA938C6-41E2-450A-8204-BFC2EB02FCA0}">
      <dgm:prSet custT="1"/>
      <dgm:spPr/>
      <dgm:t>
        <a:bodyPr/>
        <a:lstStyle/>
        <a:p>
          <a:r>
            <a:rPr lang="en-US" sz="1400" b="1" dirty="0"/>
            <a:t>Phase 4: Full implementation and evaluation</a:t>
          </a:r>
          <a:br>
            <a:rPr lang="en-US" sz="1700" dirty="0"/>
          </a:br>
          <a:endParaRPr lang="en-US" sz="1700" dirty="0"/>
        </a:p>
      </dgm:t>
    </dgm:pt>
    <dgm:pt modelId="{9EFE8B56-7C38-438B-A3F6-B8C4F6C92856}" type="parTrans" cxnId="{4BB7F0FE-89D2-410E-80EC-D1BD18EF9541}">
      <dgm:prSet/>
      <dgm:spPr/>
      <dgm:t>
        <a:bodyPr/>
        <a:lstStyle/>
        <a:p>
          <a:endParaRPr lang="en-US"/>
        </a:p>
      </dgm:t>
    </dgm:pt>
    <dgm:pt modelId="{3014968F-7C08-4751-A1EC-5B251D4D6727}" type="sibTrans" cxnId="{4BB7F0FE-89D2-410E-80EC-D1BD18EF9541}">
      <dgm:prSet phldrT="4" phldr="0"/>
      <dgm:spPr/>
      <dgm:t>
        <a:bodyPr/>
        <a:lstStyle/>
        <a:p>
          <a:r>
            <a:rPr lang="en-US"/>
            <a:t>4</a:t>
          </a:r>
        </a:p>
      </dgm:t>
    </dgm:pt>
    <dgm:pt modelId="{6D6A6B8E-5464-4182-9350-A403A6655698}">
      <dgm:prSet custT="1"/>
      <dgm:spPr/>
      <dgm:t>
        <a:bodyPr/>
        <a:lstStyle/>
        <a:p>
          <a:r>
            <a:rPr lang="en-US" sz="1400" b="1" dirty="0"/>
            <a:t>Phase 5: Ongoing implement and Quality Improvement</a:t>
          </a:r>
        </a:p>
      </dgm:t>
    </dgm:pt>
    <dgm:pt modelId="{6AEDA183-ABC9-45E3-BBEF-B87F4A7EF5C6}" type="parTrans" cxnId="{776DA16E-122B-42DE-88F2-48B9EA46D7D7}">
      <dgm:prSet/>
      <dgm:spPr/>
      <dgm:t>
        <a:bodyPr/>
        <a:lstStyle/>
        <a:p>
          <a:endParaRPr lang="en-US"/>
        </a:p>
      </dgm:t>
    </dgm:pt>
    <dgm:pt modelId="{59DE968C-BF71-4760-8772-4AAC60AE0AAC}" type="sibTrans" cxnId="{776DA16E-122B-42DE-88F2-48B9EA46D7D7}">
      <dgm:prSet phldrT="5" phldr="0"/>
      <dgm:spPr/>
      <dgm:t>
        <a:bodyPr/>
        <a:lstStyle/>
        <a:p>
          <a:r>
            <a:rPr lang="en-US"/>
            <a:t>5</a:t>
          </a:r>
        </a:p>
      </dgm:t>
    </dgm:pt>
    <dgm:pt modelId="{7F0115E8-9B1F-40C9-B456-D6FE1008BC45}" type="pres">
      <dgm:prSet presAssocID="{0A1F2669-6181-4FAB-886C-8B6AFA00B1F8}" presName="linearFlow" presStyleCnt="0">
        <dgm:presLayoutVars>
          <dgm:dir/>
          <dgm:animLvl val="lvl"/>
          <dgm:resizeHandles val="exact"/>
        </dgm:presLayoutVars>
      </dgm:prSet>
      <dgm:spPr/>
    </dgm:pt>
    <dgm:pt modelId="{F081913E-9556-48CA-98FD-2D3DA3ACB87C}" type="pres">
      <dgm:prSet presAssocID="{2BC80083-234B-431A-9460-ADCC2B42C714}" presName="compositeNode" presStyleCnt="0"/>
      <dgm:spPr/>
    </dgm:pt>
    <dgm:pt modelId="{117E93C9-16D1-4ABF-A26B-12664551B152}" type="pres">
      <dgm:prSet presAssocID="{2BC80083-234B-431A-9460-ADCC2B42C714}" presName="parTx" presStyleLbl="node1" presStyleIdx="0" presStyleCnt="0">
        <dgm:presLayoutVars>
          <dgm:chMax val="0"/>
          <dgm:chPref val="0"/>
          <dgm:bulletEnabled val="1"/>
        </dgm:presLayoutVars>
      </dgm:prSet>
      <dgm:spPr/>
    </dgm:pt>
    <dgm:pt modelId="{8A8369AB-CB7F-4D82-9020-E66574D6230A}" type="pres">
      <dgm:prSet presAssocID="{2BC80083-234B-431A-9460-ADCC2B42C714}" presName="parSh" presStyleCnt="0"/>
      <dgm:spPr/>
    </dgm:pt>
    <dgm:pt modelId="{CB296288-19E6-4364-843F-C00DDA150DF7}" type="pres">
      <dgm:prSet presAssocID="{2BC80083-234B-431A-9460-ADCC2B42C714}" presName="lineNode" presStyleLbl="alignAccFollowNode1" presStyleIdx="0" presStyleCnt="15"/>
      <dgm:spPr/>
    </dgm:pt>
    <dgm:pt modelId="{BEE54ED1-6004-427B-9A33-E91036936CC7}" type="pres">
      <dgm:prSet presAssocID="{2BC80083-234B-431A-9460-ADCC2B42C714}" presName="lineArrowNode" presStyleLbl="alignAccFollowNode1" presStyleIdx="1" presStyleCnt="15"/>
      <dgm:spPr/>
    </dgm:pt>
    <dgm:pt modelId="{13CC93ED-6027-42A0-9F43-A36358957335}" type="pres">
      <dgm:prSet presAssocID="{B92F5B50-1BCE-40C4-A963-E76A028B761D}" presName="sibTransNodeCircle" presStyleLbl="alignNode1" presStyleIdx="0" presStyleCnt="5">
        <dgm:presLayoutVars>
          <dgm:chMax val="0"/>
          <dgm:bulletEnabled/>
        </dgm:presLayoutVars>
      </dgm:prSet>
      <dgm:spPr/>
    </dgm:pt>
    <dgm:pt modelId="{BFD295BD-DB69-4139-BFE2-523B6E460020}" type="pres">
      <dgm:prSet presAssocID="{B92F5B50-1BCE-40C4-A963-E76A028B761D}" presName="spacerBetweenCircleAndCallout" presStyleCnt="0">
        <dgm:presLayoutVars/>
      </dgm:prSet>
      <dgm:spPr/>
    </dgm:pt>
    <dgm:pt modelId="{0123DEA0-6B57-4D68-A928-A8CE5FFA3748}" type="pres">
      <dgm:prSet presAssocID="{2BC80083-234B-431A-9460-ADCC2B42C714}" presName="nodeText" presStyleLbl="alignAccFollowNode1" presStyleIdx="2" presStyleCnt="15">
        <dgm:presLayoutVars>
          <dgm:bulletEnabled val="1"/>
        </dgm:presLayoutVars>
      </dgm:prSet>
      <dgm:spPr/>
    </dgm:pt>
    <dgm:pt modelId="{FA89D3F8-20EC-479F-98B1-51DEE37EFD4E}" type="pres">
      <dgm:prSet presAssocID="{B92F5B50-1BCE-40C4-A963-E76A028B761D}" presName="sibTransComposite" presStyleCnt="0"/>
      <dgm:spPr/>
    </dgm:pt>
    <dgm:pt modelId="{862EE674-188B-49C2-89D2-C983E689F5E7}" type="pres">
      <dgm:prSet presAssocID="{36CEEA2A-526D-4D76-970E-0D3FA741B224}" presName="compositeNode" presStyleCnt="0"/>
      <dgm:spPr/>
    </dgm:pt>
    <dgm:pt modelId="{7C709190-E98D-4B6E-B16F-40D321EDDCAA}" type="pres">
      <dgm:prSet presAssocID="{36CEEA2A-526D-4D76-970E-0D3FA741B224}" presName="parTx" presStyleLbl="node1" presStyleIdx="0" presStyleCnt="0">
        <dgm:presLayoutVars>
          <dgm:chMax val="0"/>
          <dgm:chPref val="0"/>
          <dgm:bulletEnabled val="1"/>
        </dgm:presLayoutVars>
      </dgm:prSet>
      <dgm:spPr/>
    </dgm:pt>
    <dgm:pt modelId="{754E6294-3349-464E-A0FC-C8AF974588ED}" type="pres">
      <dgm:prSet presAssocID="{36CEEA2A-526D-4D76-970E-0D3FA741B224}" presName="parSh" presStyleCnt="0"/>
      <dgm:spPr/>
    </dgm:pt>
    <dgm:pt modelId="{F090E4C7-3530-4497-B46B-71F34721338A}" type="pres">
      <dgm:prSet presAssocID="{36CEEA2A-526D-4D76-970E-0D3FA741B224}" presName="lineNode" presStyleLbl="alignAccFollowNode1" presStyleIdx="3" presStyleCnt="15"/>
      <dgm:spPr/>
    </dgm:pt>
    <dgm:pt modelId="{DF117FFA-B7D2-4645-A74D-850F3A170343}" type="pres">
      <dgm:prSet presAssocID="{36CEEA2A-526D-4D76-970E-0D3FA741B224}" presName="lineArrowNode" presStyleLbl="alignAccFollowNode1" presStyleIdx="4" presStyleCnt="15"/>
      <dgm:spPr/>
    </dgm:pt>
    <dgm:pt modelId="{1E028B58-2A63-4817-8517-1FF490DFB2C7}" type="pres">
      <dgm:prSet presAssocID="{D246FB27-357E-46B0-AE90-B2D308722C9D}" presName="sibTransNodeCircle" presStyleLbl="alignNode1" presStyleIdx="1" presStyleCnt="5">
        <dgm:presLayoutVars>
          <dgm:chMax val="0"/>
          <dgm:bulletEnabled/>
        </dgm:presLayoutVars>
      </dgm:prSet>
      <dgm:spPr/>
    </dgm:pt>
    <dgm:pt modelId="{0753C56B-B862-439B-80AC-36478C798950}" type="pres">
      <dgm:prSet presAssocID="{D246FB27-357E-46B0-AE90-B2D308722C9D}" presName="spacerBetweenCircleAndCallout" presStyleCnt="0">
        <dgm:presLayoutVars/>
      </dgm:prSet>
      <dgm:spPr/>
    </dgm:pt>
    <dgm:pt modelId="{47918016-8AE1-4FE6-AE5A-FEF3728B1CB4}" type="pres">
      <dgm:prSet presAssocID="{36CEEA2A-526D-4D76-970E-0D3FA741B224}" presName="nodeText" presStyleLbl="alignAccFollowNode1" presStyleIdx="5" presStyleCnt="15">
        <dgm:presLayoutVars>
          <dgm:bulletEnabled val="1"/>
        </dgm:presLayoutVars>
      </dgm:prSet>
      <dgm:spPr/>
    </dgm:pt>
    <dgm:pt modelId="{05004CD4-F4AE-4CFD-8B4B-A76F334DF6AE}" type="pres">
      <dgm:prSet presAssocID="{D246FB27-357E-46B0-AE90-B2D308722C9D}" presName="sibTransComposite" presStyleCnt="0"/>
      <dgm:spPr/>
    </dgm:pt>
    <dgm:pt modelId="{B041926C-8E43-4B10-8331-24478E64FCDB}" type="pres">
      <dgm:prSet presAssocID="{AFE3922A-E5D2-44F3-8619-02A3B473452C}" presName="compositeNode" presStyleCnt="0"/>
      <dgm:spPr/>
    </dgm:pt>
    <dgm:pt modelId="{A537F6E5-308F-40E1-9F8E-5F6F1212147A}" type="pres">
      <dgm:prSet presAssocID="{AFE3922A-E5D2-44F3-8619-02A3B473452C}" presName="parTx" presStyleLbl="node1" presStyleIdx="0" presStyleCnt="0">
        <dgm:presLayoutVars>
          <dgm:chMax val="0"/>
          <dgm:chPref val="0"/>
          <dgm:bulletEnabled val="1"/>
        </dgm:presLayoutVars>
      </dgm:prSet>
      <dgm:spPr/>
    </dgm:pt>
    <dgm:pt modelId="{8ED3281B-B49C-4886-AB70-DE9C4711606C}" type="pres">
      <dgm:prSet presAssocID="{AFE3922A-E5D2-44F3-8619-02A3B473452C}" presName="parSh" presStyleCnt="0"/>
      <dgm:spPr/>
    </dgm:pt>
    <dgm:pt modelId="{B991A84E-565A-40A8-860F-C4A88B538ACA}" type="pres">
      <dgm:prSet presAssocID="{AFE3922A-E5D2-44F3-8619-02A3B473452C}" presName="lineNode" presStyleLbl="alignAccFollowNode1" presStyleIdx="6" presStyleCnt="15"/>
      <dgm:spPr/>
    </dgm:pt>
    <dgm:pt modelId="{B7DF0582-BD71-4964-B264-A66B735DE69B}" type="pres">
      <dgm:prSet presAssocID="{AFE3922A-E5D2-44F3-8619-02A3B473452C}" presName="lineArrowNode" presStyleLbl="alignAccFollowNode1" presStyleIdx="7" presStyleCnt="15"/>
      <dgm:spPr/>
    </dgm:pt>
    <dgm:pt modelId="{5A5C37E0-F7D9-4837-82DF-C20AFC5F4DCE}" type="pres">
      <dgm:prSet presAssocID="{B5B4827A-642A-4030-B975-8E98162D0191}" presName="sibTransNodeCircle" presStyleLbl="alignNode1" presStyleIdx="2" presStyleCnt="5">
        <dgm:presLayoutVars>
          <dgm:chMax val="0"/>
          <dgm:bulletEnabled/>
        </dgm:presLayoutVars>
      </dgm:prSet>
      <dgm:spPr/>
    </dgm:pt>
    <dgm:pt modelId="{6720D5A2-559B-4C73-BA31-B066FB511225}" type="pres">
      <dgm:prSet presAssocID="{B5B4827A-642A-4030-B975-8E98162D0191}" presName="spacerBetweenCircleAndCallout" presStyleCnt="0">
        <dgm:presLayoutVars/>
      </dgm:prSet>
      <dgm:spPr/>
    </dgm:pt>
    <dgm:pt modelId="{56D76A1E-31A6-44A8-AA7B-EC0690A6ECB8}" type="pres">
      <dgm:prSet presAssocID="{AFE3922A-E5D2-44F3-8619-02A3B473452C}" presName="nodeText" presStyleLbl="alignAccFollowNode1" presStyleIdx="8" presStyleCnt="15">
        <dgm:presLayoutVars>
          <dgm:bulletEnabled val="1"/>
        </dgm:presLayoutVars>
      </dgm:prSet>
      <dgm:spPr/>
    </dgm:pt>
    <dgm:pt modelId="{51AD8BF3-4A02-4F8A-B6AC-298199E9AF05}" type="pres">
      <dgm:prSet presAssocID="{B5B4827A-642A-4030-B975-8E98162D0191}" presName="sibTransComposite" presStyleCnt="0"/>
      <dgm:spPr/>
    </dgm:pt>
    <dgm:pt modelId="{7D502186-9349-480E-92E3-4A5E6FFD30C5}" type="pres">
      <dgm:prSet presAssocID="{CAA938C6-41E2-450A-8204-BFC2EB02FCA0}" presName="compositeNode" presStyleCnt="0"/>
      <dgm:spPr/>
    </dgm:pt>
    <dgm:pt modelId="{417BB232-4186-4F90-9121-9C6F841859BC}" type="pres">
      <dgm:prSet presAssocID="{CAA938C6-41E2-450A-8204-BFC2EB02FCA0}" presName="parTx" presStyleLbl="node1" presStyleIdx="0" presStyleCnt="0">
        <dgm:presLayoutVars>
          <dgm:chMax val="0"/>
          <dgm:chPref val="0"/>
          <dgm:bulletEnabled val="1"/>
        </dgm:presLayoutVars>
      </dgm:prSet>
      <dgm:spPr/>
    </dgm:pt>
    <dgm:pt modelId="{246B6639-8B3A-4BDF-877F-8EF11376B122}" type="pres">
      <dgm:prSet presAssocID="{CAA938C6-41E2-450A-8204-BFC2EB02FCA0}" presName="parSh" presStyleCnt="0"/>
      <dgm:spPr/>
    </dgm:pt>
    <dgm:pt modelId="{A7A4CA46-C981-499A-890A-139CD56FF753}" type="pres">
      <dgm:prSet presAssocID="{CAA938C6-41E2-450A-8204-BFC2EB02FCA0}" presName="lineNode" presStyleLbl="alignAccFollowNode1" presStyleIdx="9" presStyleCnt="15"/>
      <dgm:spPr/>
    </dgm:pt>
    <dgm:pt modelId="{E7645B18-034A-446C-9FE7-86EAEA4C5CEA}" type="pres">
      <dgm:prSet presAssocID="{CAA938C6-41E2-450A-8204-BFC2EB02FCA0}" presName="lineArrowNode" presStyleLbl="alignAccFollowNode1" presStyleIdx="10" presStyleCnt="15"/>
      <dgm:spPr/>
    </dgm:pt>
    <dgm:pt modelId="{FDF3A4D3-5053-4C78-B38F-3E7F6FE58A2B}" type="pres">
      <dgm:prSet presAssocID="{3014968F-7C08-4751-A1EC-5B251D4D6727}" presName="sibTransNodeCircle" presStyleLbl="alignNode1" presStyleIdx="3" presStyleCnt="5">
        <dgm:presLayoutVars>
          <dgm:chMax val="0"/>
          <dgm:bulletEnabled/>
        </dgm:presLayoutVars>
      </dgm:prSet>
      <dgm:spPr/>
    </dgm:pt>
    <dgm:pt modelId="{AC940378-6898-4E9C-8C31-954DC26AC741}" type="pres">
      <dgm:prSet presAssocID="{3014968F-7C08-4751-A1EC-5B251D4D6727}" presName="spacerBetweenCircleAndCallout" presStyleCnt="0">
        <dgm:presLayoutVars/>
      </dgm:prSet>
      <dgm:spPr/>
    </dgm:pt>
    <dgm:pt modelId="{4D373265-BF9E-4B30-996B-B1C8B885B369}" type="pres">
      <dgm:prSet presAssocID="{CAA938C6-41E2-450A-8204-BFC2EB02FCA0}" presName="nodeText" presStyleLbl="alignAccFollowNode1" presStyleIdx="11" presStyleCnt="15">
        <dgm:presLayoutVars>
          <dgm:bulletEnabled val="1"/>
        </dgm:presLayoutVars>
      </dgm:prSet>
      <dgm:spPr/>
    </dgm:pt>
    <dgm:pt modelId="{64D68803-122B-43AF-9B24-7110696E4EDB}" type="pres">
      <dgm:prSet presAssocID="{3014968F-7C08-4751-A1EC-5B251D4D6727}" presName="sibTransComposite" presStyleCnt="0"/>
      <dgm:spPr/>
    </dgm:pt>
    <dgm:pt modelId="{3B76F6D5-3898-488C-BEC4-E7440209C460}" type="pres">
      <dgm:prSet presAssocID="{6D6A6B8E-5464-4182-9350-A403A6655698}" presName="compositeNode" presStyleCnt="0"/>
      <dgm:spPr/>
    </dgm:pt>
    <dgm:pt modelId="{0296C40C-4165-4212-B1D2-55A24B494A99}" type="pres">
      <dgm:prSet presAssocID="{6D6A6B8E-5464-4182-9350-A403A6655698}" presName="parTx" presStyleLbl="node1" presStyleIdx="0" presStyleCnt="0">
        <dgm:presLayoutVars>
          <dgm:chMax val="0"/>
          <dgm:chPref val="0"/>
          <dgm:bulletEnabled val="1"/>
        </dgm:presLayoutVars>
      </dgm:prSet>
      <dgm:spPr/>
    </dgm:pt>
    <dgm:pt modelId="{CE7E83FC-B747-4E95-92B8-E374ED2E3293}" type="pres">
      <dgm:prSet presAssocID="{6D6A6B8E-5464-4182-9350-A403A6655698}" presName="parSh" presStyleCnt="0"/>
      <dgm:spPr/>
    </dgm:pt>
    <dgm:pt modelId="{924251F0-B276-43B7-8126-0E1407E95078}" type="pres">
      <dgm:prSet presAssocID="{6D6A6B8E-5464-4182-9350-A403A6655698}" presName="lineNode" presStyleLbl="alignAccFollowNode1" presStyleIdx="12" presStyleCnt="15"/>
      <dgm:spPr/>
    </dgm:pt>
    <dgm:pt modelId="{9ADFA5B0-3D83-4B9B-9B4C-4CB2094A26F1}" type="pres">
      <dgm:prSet presAssocID="{6D6A6B8E-5464-4182-9350-A403A6655698}" presName="lineArrowNode" presStyleLbl="alignAccFollowNode1" presStyleIdx="13" presStyleCnt="15"/>
      <dgm:spPr/>
    </dgm:pt>
    <dgm:pt modelId="{2D2E5137-7EC2-4F75-B23A-AE466C487F92}" type="pres">
      <dgm:prSet presAssocID="{59DE968C-BF71-4760-8772-4AAC60AE0AAC}" presName="sibTransNodeCircle" presStyleLbl="alignNode1" presStyleIdx="4" presStyleCnt="5">
        <dgm:presLayoutVars>
          <dgm:chMax val="0"/>
          <dgm:bulletEnabled/>
        </dgm:presLayoutVars>
      </dgm:prSet>
      <dgm:spPr/>
    </dgm:pt>
    <dgm:pt modelId="{52FCBA7A-49A7-4A30-9FD2-0164021898A3}" type="pres">
      <dgm:prSet presAssocID="{59DE968C-BF71-4760-8772-4AAC60AE0AAC}" presName="spacerBetweenCircleAndCallout" presStyleCnt="0">
        <dgm:presLayoutVars/>
      </dgm:prSet>
      <dgm:spPr/>
    </dgm:pt>
    <dgm:pt modelId="{A603CB43-EE2B-4071-895B-2D8E150EAFE1}" type="pres">
      <dgm:prSet presAssocID="{6D6A6B8E-5464-4182-9350-A403A6655698}" presName="nodeText" presStyleLbl="alignAccFollowNode1" presStyleIdx="14" presStyleCnt="15">
        <dgm:presLayoutVars>
          <dgm:bulletEnabled val="1"/>
        </dgm:presLayoutVars>
      </dgm:prSet>
      <dgm:spPr/>
    </dgm:pt>
  </dgm:ptLst>
  <dgm:cxnLst>
    <dgm:cxn modelId="{80A52717-5C8E-4FE5-9FB7-B68462A53E84}" type="presOf" srcId="{59DE968C-BF71-4760-8772-4AAC60AE0AAC}" destId="{2D2E5137-7EC2-4F75-B23A-AE466C487F92}" srcOrd="0" destOrd="0" presId="urn:microsoft.com/office/officeart/2016/7/layout/LinearArrowProcessNumbered"/>
    <dgm:cxn modelId="{7E8C1636-1AB6-4300-A257-9DA6132CC4E7}" type="presOf" srcId="{2BC80083-234B-431A-9460-ADCC2B42C714}" destId="{0123DEA0-6B57-4D68-A928-A8CE5FFA3748}" srcOrd="0" destOrd="0" presId="urn:microsoft.com/office/officeart/2016/7/layout/LinearArrowProcessNumbered"/>
    <dgm:cxn modelId="{E0823441-7092-4602-BE5E-B70BDBE36DD2}" srcId="{0A1F2669-6181-4FAB-886C-8B6AFA00B1F8}" destId="{AFE3922A-E5D2-44F3-8619-02A3B473452C}" srcOrd="2" destOrd="0" parTransId="{2F457A15-350A-42EC-8B00-EF5672BDA6A8}" sibTransId="{B5B4827A-642A-4030-B975-8E98162D0191}"/>
    <dgm:cxn modelId="{052FBE62-686D-4C78-A7EC-04AA356028F4}" type="presOf" srcId="{D246FB27-357E-46B0-AE90-B2D308722C9D}" destId="{1E028B58-2A63-4817-8517-1FF490DFB2C7}" srcOrd="0" destOrd="0" presId="urn:microsoft.com/office/officeart/2016/7/layout/LinearArrowProcessNumbered"/>
    <dgm:cxn modelId="{7F34FD49-BB25-4E4C-B24B-8EF3B4955F56}" type="presOf" srcId="{AFE3922A-E5D2-44F3-8619-02A3B473452C}" destId="{56D76A1E-31A6-44A8-AA7B-EC0690A6ECB8}" srcOrd="0" destOrd="0" presId="urn:microsoft.com/office/officeart/2016/7/layout/LinearArrowProcessNumbered"/>
    <dgm:cxn modelId="{4DFE244A-38EC-4B86-8F4A-C19C0AEBC7A7}" type="presOf" srcId="{B92F5B50-1BCE-40C4-A963-E76A028B761D}" destId="{13CC93ED-6027-42A0-9F43-A36358957335}" srcOrd="0" destOrd="0" presId="urn:microsoft.com/office/officeart/2016/7/layout/LinearArrowProcessNumbered"/>
    <dgm:cxn modelId="{776DA16E-122B-42DE-88F2-48B9EA46D7D7}" srcId="{0A1F2669-6181-4FAB-886C-8B6AFA00B1F8}" destId="{6D6A6B8E-5464-4182-9350-A403A6655698}" srcOrd="4" destOrd="0" parTransId="{6AEDA183-ABC9-45E3-BBEF-B87F4A7EF5C6}" sibTransId="{59DE968C-BF71-4760-8772-4AAC60AE0AAC}"/>
    <dgm:cxn modelId="{17F33059-882A-4CF0-B4C8-FAA6F5794C7E}" srcId="{0A1F2669-6181-4FAB-886C-8B6AFA00B1F8}" destId="{36CEEA2A-526D-4D76-970E-0D3FA741B224}" srcOrd="1" destOrd="0" parTransId="{A5ACA53C-50F2-41FB-BA4B-9E53C42D7258}" sibTransId="{D246FB27-357E-46B0-AE90-B2D308722C9D}"/>
    <dgm:cxn modelId="{8D32A597-7ED1-408A-BAF1-652A7231A27D}" type="presOf" srcId="{6D6A6B8E-5464-4182-9350-A403A6655698}" destId="{A603CB43-EE2B-4071-895B-2D8E150EAFE1}" srcOrd="0" destOrd="0" presId="urn:microsoft.com/office/officeart/2016/7/layout/LinearArrowProcessNumbered"/>
    <dgm:cxn modelId="{5E440E9E-5F20-44AD-8647-F22BB04B6C55}" type="presOf" srcId="{0A1F2669-6181-4FAB-886C-8B6AFA00B1F8}" destId="{7F0115E8-9B1F-40C9-B456-D6FE1008BC45}" srcOrd="0" destOrd="0" presId="urn:microsoft.com/office/officeart/2016/7/layout/LinearArrowProcessNumbered"/>
    <dgm:cxn modelId="{523CC3A3-59DC-4FEA-8168-6EA70007A895}" type="presOf" srcId="{36CEEA2A-526D-4D76-970E-0D3FA741B224}" destId="{47918016-8AE1-4FE6-AE5A-FEF3728B1CB4}" srcOrd="0" destOrd="0" presId="urn:microsoft.com/office/officeart/2016/7/layout/LinearArrowProcessNumbered"/>
    <dgm:cxn modelId="{8A28E0A5-1A7E-45FC-8F44-CC6301D1B2BB}" type="presOf" srcId="{CAA938C6-41E2-450A-8204-BFC2EB02FCA0}" destId="{4D373265-BF9E-4B30-996B-B1C8B885B369}" srcOrd="0" destOrd="0" presId="urn:microsoft.com/office/officeart/2016/7/layout/LinearArrowProcessNumbered"/>
    <dgm:cxn modelId="{7FEBC6C7-8A8E-46F4-910D-57C90BDC9CBA}" srcId="{0A1F2669-6181-4FAB-886C-8B6AFA00B1F8}" destId="{2BC80083-234B-431A-9460-ADCC2B42C714}" srcOrd="0" destOrd="0" parTransId="{98CAD743-9199-4D70-9E8E-5428A513011C}" sibTransId="{B92F5B50-1BCE-40C4-A963-E76A028B761D}"/>
    <dgm:cxn modelId="{057548E3-10BE-466D-BEC8-BB4E78B5082A}" type="presOf" srcId="{B5B4827A-642A-4030-B975-8E98162D0191}" destId="{5A5C37E0-F7D9-4837-82DF-C20AFC5F4DCE}" srcOrd="0" destOrd="0" presId="urn:microsoft.com/office/officeart/2016/7/layout/LinearArrowProcessNumbered"/>
    <dgm:cxn modelId="{B3ED2FF3-16A4-4756-B1EA-EDF1C13B14D2}" type="presOf" srcId="{3014968F-7C08-4751-A1EC-5B251D4D6727}" destId="{FDF3A4D3-5053-4C78-B38F-3E7F6FE58A2B}" srcOrd="0" destOrd="0" presId="urn:microsoft.com/office/officeart/2016/7/layout/LinearArrowProcessNumbered"/>
    <dgm:cxn modelId="{4BB7F0FE-89D2-410E-80EC-D1BD18EF9541}" srcId="{0A1F2669-6181-4FAB-886C-8B6AFA00B1F8}" destId="{CAA938C6-41E2-450A-8204-BFC2EB02FCA0}" srcOrd="3" destOrd="0" parTransId="{9EFE8B56-7C38-438B-A3F6-B8C4F6C92856}" sibTransId="{3014968F-7C08-4751-A1EC-5B251D4D6727}"/>
    <dgm:cxn modelId="{65E628A2-A9C0-424E-8998-AEFB740A360B}" type="presParOf" srcId="{7F0115E8-9B1F-40C9-B456-D6FE1008BC45}" destId="{F081913E-9556-48CA-98FD-2D3DA3ACB87C}" srcOrd="0" destOrd="0" presId="urn:microsoft.com/office/officeart/2016/7/layout/LinearArrowProcessNumbered"/>
    <dgm:cxn modelId="{34FB456A-E32B-4410-BBA3-C895CAAC49E8}" type="presParOf" srcId="{F081913E-9556-48CA-98FD-2D3DA3ACB87C}" destId="{117E93C9-16D1-4ABF-A26B-12664551B152}" srcOrd="0" destOrd="0" presId="urn:microsoft.com/office/officeart/2016/7/layout/LinearArrowProcessNumbered"/>
    <dgm:cxn modelId="{BAA9D605-41FB-4FB2-A76E-0A49E5A44B1E}" type="presParOf" srcId="{F081913E-9556-48CA-98FD-2D3DA3ACB87C}" destId="{8A8369AB-CB7F-4D82-9020-E66574D6230A}" srcOrd="1" destOrd="0" presId="urn:microsoft.com/office/officeart/2016/7/layout/LinearArrowProcessNumbered"/>
    <dgm:cxn modelId="{AE3FE9D9-9F38-4AA6-929E-CB837AFC951D}" type="presParOf" srcId="{8A8369AB-CB7F-4D82-9020-E66574D6230A}" destId="{CB296288-19E6-4364-843F-C00DDA150DF7}" srcOrd="0" destOrd="0" presId="urn:microsoft.com/office/officeart/2016/7/layout/LinearArrowProcessNumbered"/>
    <dgm:cxn modelId="{5778CDE6-7263-4A03-B732-8800133EA53F}" type="presParOf" srcId="{8A8369AB-CB7F-4D82-9020-E66574D6230A}" destId="{BEE54ED1-6004-427B-9A33-E91036936CC7}" srcOrd="1" destOrd="0" presId="urn:microsoft.com/office/officeart/2016/7/layout/LinearArrowProcessNumbered"/>
    <dgm:cxn modelId="{2947A3B9-B797-4C82-9471-19C769F58472}" type="presParOf" srcId="{8A8369AB-CB7F-4D82-9020-E66574D6230A}" destId="{13CC93ED-6027-42A0-9F43-A36358957335}" srcOrd="2" destOrd="0" presId="urn:microsoft.com/office/officeart/2016/7/layout/LinearArrowProcessNumbered"/>
    <dgm:cxn modelId="{775FAB86-D86C-4761-8F17-AFD4825025F9}" type="presParOf" srcId="{8A8369AB-CB7F-4D82-9020-E66574D6230A}" destId="{BFD295BD-DB69-4139-BFE2-523B6E460020}" srcOrd="3" destOrd="0" presId="urn:microsoft.com/office/officeart/2016/7/layout/LinearArrowProcessNumbered"/>
    <dgm:cxn modelId="{B7210D4A-C276-4FF0-919B-3A99E51F75B4}" type="presParOf" srcId="{F081913E-9556-48CA-98FD-2D3DA3ACB87C}" destId="{0123DEA0-6B57-4D68-A928-A8CE5FFA3748}" srcOrd="2" destOrd="0" presId="urn:microsoft.com/office/officeart/2016/7/layout/LinearArrowProcessNumbered"/>
    <dgm:cxn modelId="{9DBB017E-DB3A-44D0-95B2-FC79EDB92961}" type="presParOf" srcId="{7F0115E8-9B1F-40C9-B456-D6FE1008BC45}" destId="{FA89D3F8-20EC-479F-98B1-51DEE37EFD4E}" srcOrd="1" destOrd="0" presId="urn:microsoft.com/office/officeart/2016/7/layout/LinearArrowProcessNumbered"/>
    <dgm:cxn modelId="{1EC9A575-E00B-4CE6-89A0-AC6DF7B88BE7}" type="presParOf" srcId="{7F0115E8-9B1F-40C9-B456-D6FE1008BC45}" destId="{862EE674-188B-49C2-89D2-C983E689F5E7}" srcOrd="2" destOrd="0" presId="urn:microsoft.com/office/officeart/2016/7/layout/LinearArrowProcessNumbered"/>
    <dgm:cxn modelId="{CEEF9B47-060A-4531-9808-C1710B51C7FA}" type="presParOf" srcId="{862EE674-188B-49C2-89D2-C983E689F5E7}" destId="{7C709190-E98D-4B6E-B16F-40D321EDDCAA}" srcOrd="0" destOrd="0" presId="urn:microsoft.com/office/officeart/2016/7/layout/LinearArrowProcessNumbered"/>
    <dgm:cxn modelId="{F70BCCEF-5DA0-4EDE-BB69-AEAE31F576A2}" type="presParOf" srcId="{862EE674-188B-49C2-89D2-C983E689F5E7}" destId="{754E6294-3349-464E-A0FC-C8AF974588ED}" srcOrd="1" destOrd="0" presId="urn:microsoft.com/office/officeart/2016/7/layout/LinearArrowProcessNumbered"/>
    <dgm:cxn modelId="{62B5DF6E-378B-4298-8C15-483AE0E6A0FC}" type="presParOf" srcId="{754E6294-3349-464E-A0FC-C8AF974588ED}" destId="{F090E4C7-3530-4497-B46B-71F34721338A}" srcOrd="0" destOrd="0" presId="urn:microsoft.com/office/officeart/2016/7/layout/LinearArrowProcessNumbered"/>
    <dgm:cxn modelId="{CBAAA30A-C97F-4DD6-8A27-9EE91802D329}" type="presParOf" srcId="{754E6294-3349-464E-A0FC-C8AF974588ED}" destId="{DF117FFA-B7D2-4645-A74D-850F3A170343}" srcOrd="1" destOrd="0" presId="urn:microsoft.com/office/officeart/2016/7/layout/LinearArrowProcessNumbered"/>
    <dgm:cxn modelId="{7D5FD9E7-96F1-4317-ACB3-7BF4AD4C180F}" type="presParOf" srcId="{754E6294-3349-464E-A0FC-C8AF974588ED}" destId="{1E028B58-2A63-4817-8517-1FF490DFB2C7}" srcOrd="2" destOrd="0" presId="urn:microsoft.com/office/officeart/2016/7/layout/LinearArrowProcessNumbered"/>
    <dgm:cxn modelId="{2E219BE7-1BBA-410B-9A93-CA5A120F1BE7}" type="presParOf" srcId="{754E6294-3349-464E-A0FC-C8AF974588ED}" destId="{0753C56B-B862-439B-80AC-36478C798950}" srcOrd="3" destOrd="0" presId="urn:microsoft.com/office/officeart/2016/7/layout/LinearArrowProcessNumbered"/>
    <dgm:cxn modelId="{1044AA54-A78F-4A98-B477-BCC394D3AA90}" type="presParOf" srcId="{862EE674-188B-49C2-89D2-C983E689F5E7}" destId="{47918016-8AE1-4FE6-AE5A-FEF3728B1CB4}" srcOrd="2" destOrd="0" presId="urn:microsoft.com/office/officeart/2016/7/layout/LinearArrowProcessNumbered"/>
    <dgm:cxn modelId="{AFE74CF2-597A-4852-BCF1-D6BE26FBCC28}" type="presParOf" srcId="{7F0115E8-9B1F-40C9-B456-D6FE1008BC45}" destId="{05004CD4-F4AE-4CFD-8B4B-A76F334DF6AE}" srcOrd="3" destOrd="0" presId="urn:microsoft.com/office/officeart/2016/7/layout/LinearArrowProcessNumbered"/>
    <dgm:cxn modelId="{63A27026-E4E2-4147-8F25-4A1F28935265}" type="presParOf" srcId="{7F0115E8-9B1F-40C9-B456-D6FE1008BC45}" destId="{B041926C-8E43-4B10-8331-24478E64FCDB}" srcOrd="4" destOrd="0" presId="urn:microsoft.com/office/officeart/2016/7/layout/LinearArrowProcessNumbered"/>
    <dgm:cxn modelId="{E072CBCA-0D92-416B-B5E3-499B86302ADB}" type="presParOf" srcId="{B041926C-8E43-4B10-8331-24478E64FCDB}" destId="{A537F6E5-308F-40E1-9F8E-5F6F1212147A}" srcOrd="0" destOrd="0" presId="urn:microsoft.com/office/officeart/2016/7/layout/LinearArrowProcessNumbered"/>
    <dgm:cxn modelId="{BE646138-2911-4F5B-822C-B1B343AAE329}" type="presParOf" srcId="{B041926C-8E43-4B10-8331-24478E64FCDB}" destId="{8ED3281B-B49C-4886-AB70-DE9C4711606C}" srcOrd="1" destOrd="0" presId="urn:microsoft.com/office/officeart/2016/7/layout/LinearArrowProcessNumbered"/>
    <dgm:cxn modelId="{D3175C21-9183-4871-9C3B-3358EB0A2E73}" type="presParOf" srcId="{8ED3281B-B49C-4886-AB70-DE9C4711606C}" destId="{B991A84E-565A-40A8-860F-C4A88B538ACA}" srcOrd="0" destOrd="0" presId="urn:microsoft.com/office/officeart/2016/7/layout/LinearArrowProcessNumbered"/>
    <dgm:cxn modelId="{40FAB524-71D7-477A-B4CE-7A74367730C8}" type="presParOf" srcId="{8ED3281B-B49C-4886-AB70-DE9C4711606C}" destId="{B7DF0582-BD71-4964-B264-A66B735DE69B}" srcOrd="1" destOrd="0" presId="urn:microsoft.com/office/officeart/2016/7/layout/LinearArrowProcessNumbered"/>
    <dgm:cxn modelId="{7BDAD23C-1237-4C5E-A1D4-C2BD911A2123}" type="presParOf" srcId="{8ED3281B-B49C-4886-AB70-DE9C4711606C}" destId="{5A5C37E0-F7D9-4837-82DF-C20AFC5F4DCE}" srcOrd="2" destOrd="0" presId="urn:microsoft.com/office/officeart/2016/7/layout/LinearArrowProcessNumbered"/>
    <dgm:cxn modelId="{487455C0-638B-4BC9-947C-C03D1F7D9C99}" type="presParOf" srcId="{8ED3281B-B49C-4886-AB70-DE9C4711606C}" destId="{6720D5A2-559B-4C73-BA31-B066FB511225}" srcOrd="3" destOrd="0" presId="urn:microsoft.com/office/officeart/2016/7/layout/LinearArrowProcessNumbered"/>
    <dgm:cxn modelId="{16FAA5FC-906E-4466-B99F-97C823FDDA6C}" type="presParOf" srcId="{B041926C-8E43-4B10-8331-24478E64FCDB}" destId="{56D76A1E-31A6-44A8-AA7B-EC0690A6ECB8}" srcOrd="2" destOrd="0" presId="urn:microsoft.com/office/officeart/2016/7/layout/LinearArrowProcessNumbered"/>
    <dgm:cxn modelId="{F69A1045-BA34-4016-8D96-CF2C51F5DD0F}" type="presParOf" srcId="{7F0115E8-9B1F-40C9-B456-D6FE1008BC45}" destId="{51AD8BF3-4A02-4F8A-B6AC-298199E9AF05}" srcOrd="5" destOrd="0" presId="urn:microsoft.com/office/officeart/2016/7/layout/LinearArrowProcessNumbered"/>
    <dgm:cxn modelId="{409DEBFA-6128-47EA-869A-6C30380BD061}" type="presParOf" srcId="{7F0115E8-9B1F-40C9-B456-D6FE1008BC45}" destId="{7D502186-9349-480E-92E3-4A5E6FFD30C5}" srcOrd="6" destOrd="0" presId="urn:microsoft.com/office/officeart/2016/7/layout/LinearArrowProcessNumbered"/>
    <dgm:cxn modelId="{D9FBCAAE-9F0F-49C7-AEE1-2B78DFC62857}" type="presParOf" srcId="{7D502186-9349-480E-92E3-4A5E6FFD30C5}" destId="{417BB232-4186-4F90-9121-9C6F841859BC}" srcOrd="0" destOrd="0" presId="urn:microsoft.com/office/officeart/2016/7/layout/LinearArrowProcessNumbered"/>
    <dgm:cxn modelId="{F961879C-95D5-4B9E-BADD-289E943DB4D1}" type="presParOf" srcId="{7D502186-9349-480E-92E3-4A5E6FFD30C5}" destId="{246B6639-8B3A-4BDF-877F-8EF11376B122}" srcOrd="1" destOrd="0" presId="urn:microsoft.com/office/officeart/2016/7/layout/LinearArrowProcessNumbered"/>
    <dgm:cxn modelId="{72952BD6-385D-47B9-942E-A596655650B4}" type="presParOf" srcId="{246B6639-8B3A-4BDF-877F-8EF11376B122}" destId="{A7A4CA46-C981-499A-890A-139CD56FF753}" srcOrd="0" destOrd="0" presId="urn:microsoft.com/office/officeart/2016/7/layout/LinearArrowProcessNumbered"/>
    <dgm:cxn modelId="{0CFD9624-04F4-4DFE-B2A6-A190B4B4AB5F}" type="presParOf" srcId="{246B6639-8B3A-4BDF-877F-8EF11376B122}" destId="{E7645B18-034A-446C-9FE7-86EAEA4C5CEA}" srcOrd="1" destOrd="0" presId="urn:microsoft.com/office/officeart/2016/7/layout/LinearArrowProcessNumbered"/>
    <dgm:cxn modelId="{82C39D4F-4621-47A2-A468-0154503AF0C3}" type="presParOf" srcId="{246B6639-8B3A-4BDF-877F-8EF11376B122}" destId="{FDF3A4D3-5053-4C78-B38F-3E7F6FE58A2B}" srcOrd="2" destOrd="0" presId="urn:microsoft.com/office/officeart/2016/7/layout/LinearArrowProcessNumbered"/>
    <dgm:cxn modelId="{F1C6A463-F9E0-432E-A0BA-8BEFA9D441CF}" type="presParOf" srcId="{246B6639-8B3A-4BDF-877F-8EF11376B122}" destId="{AC940378-6898-4E9C-8C31-954DC26AC741}" srcOrd="3" destOrd="0" presId="urn:microsoft.com/office/officeart/2016/7/layout/LinearArrowProcessNumbered"/>
    <dgm:cxn modelId="{19318433-C260-411A-84C4-39A6ECAF0C0B}" type="presParOf" srcId="{7D502186-9349-480E-92E3-4A5E6FFD30C5}" destId="{4D373265-BF9E-4B30-996B-B1C8B885B369}" srcOrd="2" destOrd="0" presId="urn:microsoft.com/office/officeart/2016/7/layout/LinearArrowProcessNumbered"/>
    <dgm:cxn modelId="{BFD9C2B5-1A83-47A4-89BE-3A0D2B6A4157}" type="presParOf" srcId="{7F0115E8-9B1F-40C9-B456-D6FE1008BC45}" destId="{64D68803-122B-43AF-9B24-7110696E4EDB}" srcOrd="7" destOrd="0" presId="urn:microsoft.com/office/officeart/2016/7/layout/LinearArrowProcessNumbered"/>
    <dgm:cxn modelId="{7FD55B1E-3DD7-42AC-B6DC-A4E2117FD4E7}" type="presParOf" srcId="{7F0115E8-9B1F-40C9-B456-D6FE1008BC45}" destId="{3B76F6D5-3898-488C-BEC4-E7440209C460}" srcOrd="8" destOrd="0" presId="urn:microsoft.com/office/officeart/2016/7/layout/LinearArrowProcessNumbered"/>
    <dgm:cxn modelId="{FFDD93B6-5557-4458-88DF-6D128050D16F}" type="presParOf" srcId="{3B76F6D5-3898-488C-BEC4-E7440209C460}" destId="{0296C40C-4165-4212-B1D2-55A24B494A99}" srcOrd="0" destOrd="0" presId="urn:microsoft.com/office/officeart/2016/7/layout/LinearArrowProcessNumbered"/>
    <dgm:cxn modelId="{A05DD370-2358-4CF0-B20A-88AC845A3B0C}" type="presParOf" srcId="{3B76F6D5-3898-488C-BEC4-E7440209C460}" destId="{CE7E83FC-B747-4E95-92B8-E374ED2E3293}" srcOrd="1" destOrd="0" presId="urn:microsoft.com/office/officeart/2016/7/layout/LinearArrowProcessNumbered"/>
    <dgm:cxn modelId="{F3CD08E9-3375-4916-B2F0-162F9729FE8B}" type="presParOf" srcId="{CE7E83FC-B747-4E95-92B8-E374ED2E3293}" destId="{924251F0-B276-43B7-8126-0E1407E95078}" srcOrd="0" destOrd="0" presId="urn:microsoft.com/office/officeart/2016/7/layout/LinearArrowProcessNumbered"/>
    <dgm:cxn modelId="{6DA6A4B8-69D4-49A1-BE55-EB4B96AA4C8B}" type="presParOf" srcId="{CE7E83FC-B747-4E95-92B8-E374ED2E3293}" destId="{9ADFA5B0-3D83-4B9B-9B4C-4CB2094A26F1}" srcOrd="1" destOrd="0" presId="urn:microsoft.com/office/officeart/2016/7/layout/LinearArrowProcessNumbered"/>
    <dgm:cxn modelId="{50779DB6-6936-4317-8FCE-1E13C1C8552C}" type="presParOf" srcId="{CE7E83FC-B747-4E95-92B8-E374ED2E3293}" destId="{2D2E5137-7EC2-4F75-B23A-AE466C487F92}" srcOrd="2" destOrd="0" presId="urn:microsoft.com/office/officeart/2016/7/layout/LinearArrowProcessNumbered"/>
    <dgm:cxn modelId="{68D82AC0-6A2F-4B1A-9688-5E7F1872B106}" type="presParOf" srcId="{CE7E83FC-B747-4E95-92B8-E374ED2E3293}" destId="{52FCBA7A-49A7-4A30-9FD2-0164021898A3}" srcOrd="3" destOrd="0" presId="urn:microsoft.com/office/officeart/2016/7/layout/LinearArrowProcessNumbered"/>
    <dgm:cxn modelId="{CA2C6992-0D42-493B-8D1F-F064A892DC76}" type="presParOf" srcId="{3B76F6D5-3898-488C-BEC4-E7440209C460}" destId="{A603CB43-EE2B-4071-895B-2D8E150EAFE1}"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1C7954-192F-486E-BC71-DCCFECBE4BED}"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0E85E3D6-8AE6-42AC-8649-E710339545A9}">
      <dgm:prSet phldrT="[Text]" custT="1"/>
      <dgm:spPr/>
      <dgm:t>
        <a:bodyPr/>
        <a:lstStyle/>
        <a:p>
          <a:r>
            <a:rPr lang="en-US" sz="3000" dirty="0"/>
            <a:t>Equipped</a:t>
          </a:r>
        </a:p>
      </dgm:t>
    </dgm:pt>
    <dgm:pt modelId="{7F5E7AB8-8BE4-4C27-A254-8E93DCD3659B}" type="parTrans" cxnId="{D56D6C99-5249-49C8-A2E6-F7F6540D2EE4}">
      <dgm:prSet/>
      <dgm:spPr/>
      <dgm:t>
        <a:bodyPr/>
        <a:lstStyle/>
        <a:p>
          <a:endParaRPr lang="en-US"/>
        </a:p>
      </dgm:t>
    </dgm:pt>
    <dgm:pt modelId="{8CAC81AA-E01B-4230-9FFB-A3BFF7BA22E9}" type="sibTrans" cxnId="{D56D6C99-5249-49C8-A2E6-F7F6540D2EE4}">
      <dgm:prSet/>
      <dgm:spPr/>
      <dgm:t>
        <a:bodyPr/>
        <a:lstStyle/>
        <a:p>
          <a:endParaRPr lang="en-US"/>
        </a:p>
      </dgm:t>
    </dgm:pt>
    <dgm:pt modelId="{65ACE486-E770-4056-9EC6-A35291ACBB30}">
      <dgm:prSet phldrT="[Text]" custT="1"/>
      <dgm:spPr/>
      <dgm:t>
        <a:bodyPr/>
        <a:lstStyle/>
        <a:p>
          <a:r>
            <a:rPr lang="en-US" sz="1700" b="1" dirty="0"/>
            <a:t>Access systems and analytic tools</a:t>
          </a:r>
        </a:p>
      </dgm:t>
    </dgm:pt>
    <dgm:pt modelId="{16E0E6E0-3AF1-4C88-8D8A-E326BDA42EF1}" type="parTrans" cxnId="{F9CAF82D-9BE9-4B7A-AE31-D904FBA11FD9}">
      <dgm:prSet/>
      <dgm:spPr/>
      <dgm:t>
        <a:bodyPr/>
        <a:lstStyle/>
        <a:p>
          <a:endParaRPr lang="en-US"/>
        </a:p>
      </dgm:t>
    </dgm:pt>
    <dgm:pt modelId="{2C4C049E-7C53-4930-8831-D37C3A85AF08}" type="sibTrans" cxnId="{F9CAF82D-9BE9-4B7A-AE31-D904FBA11FD9}">
      <dgm:prSet/>
      <dgm:spPr/>
      <dgm:t>
        <a:bodyPr/>
        <a:lstStyle/>
        <a:p>
          <a:endParaRPr lang="en-US"/>
        </a:p>
      </dgm:t>
    </dgm:pt>
    <dgm:pt modelId="{0C348548-C119-4F6A-A6C0-314C5FC53DED}">
      <dgm:prSet phldrT="[Text]" custT="1"/>
      <dgm:spPr/>
      <dgm:t>
        <a:bodyPr/>
        <a:lstStyle/>
        <a:p>
          <a:r>
            <a:rPr lang="en-US" sz="1700" b="1" dirty="0"/>
            <a:t>Ability to use systems and analytic tools for public health planning</a:t>
          </a:r>
        </a:p>
      </dgm:t>
    </dgm:pt>
    <dgm:pt modelId="{020E9552-C873-4495-A44B-A865CBF8B83C}" type="parTrans" cxnId="{D968FF6B-B72A-4B48-897E-0AE1BDBA3BDA}">
      <dgm:prSet/>
      <dgm:spPr/>
      <dgm:t>
        <a:bodyPr/>
        <a:lstStyle/>
        <a:p>
          <a:endParaRPr lang="en-US"/>
        </a:p>
      </dgm:t>
    </dgm:pt>
    <dgm:pt modelId="{3C3ED129-3521-4E67-B4FC-6B679CC06224}" type="sibTrans" cxnId="{D968FF6B-B72A-4B48-897E-0AE1BDBA3BDA}">
      <dgm:prSet/>
      <dgm:spPr/>
      <dgm:t>
        <a:bodyPr/>
        <a:lstStyle/>
        <a:p>
          <a:endParaRPr lang="en-US"/>
        </a:p>
      </dgm:t>
    </dgm:pt>
    <dgm:pt modelId="{3A892ECA-1D74-426C-A7F5-C15C3EB3F688}">
      <dgm:prSet phldrT="[Text]" custT="1"/>
      <dgm:spPr/>
      <dgm:t>
        <a:bodyPr/>
        <a:lstStyle/>
        <a:p>
          <a:r>
            <a:rPr lang="en-US" sz="3000" dirty="0"/>
            <a:t>Ready</a:t>
          </a:r>
        </a:p>
      </dgm:t>
    </dgm:pt>
    <dgm:pt modelId="{577AB408-5703-4EDE-B260-7EEC4DED7300}" type="parTrans" cxnId="{E855480D-39A0-4893-98D2-FE3E35524AB8}">
      <dgm:prSet/>
      <dgm:spPr/>
      <dgm:t>
        <a:bodyPr/>
        <a:lstStyle/>
        <a:p>
          <a:endParaRPr lang="en-US"/>
        </a:p>
      </dgm:t>
    </dgm:pt>
    <dgm:pt modelId="{FCECC1F2-76ED-4817-81FE-8FF8F030E713}" type="sibTrans" cxnId="{E855480D-39A0-4893-98D2-FE3E35524AB8}">
      <dgm:prSet/>
      <dgm:spPr/>
      <dgm:t>
        <a:bodyPr/>
        <a:lstStyle/>
        <a:p>
          <a:endParaRPr lang="en-US"/>
        </a:p>
      </dgm:t>
    </dgm:pt>
    <dgm:pt modelId="{7884FF78-105B-47DC-B09F-3BBC6A5734CF}">
      <dgm:prSet phldrT="[Text]" custT="1"/>
      <dgm:spPr/>
      <dgm:t>
        <a:bodyPr/>
        <a:lstStyle/>
        <a:p>
          <a:r>
            <a:rPr lang="en-US" sz="1700" b="1" dirty="0"/>
            <a:t>Grow the data science workforce</a:t>
          </a:r>
        </a:p>
      </dgm:t>
    </dgm:pt>
    <dgm:pt modelId="{E845EC8D-7A13-462F-8FB4-C591E894C521}" type="parTrans" cxnId="{B71056AD-C64F-4844-A682-48883C925F0B}">
      <dgm:prSet/>
      <dgm:spPr/>
      <dgm:t>
        <a:bodyPr/>
        <a:lstStyle/>
        <a:p>
          <a:endParaRPr lang="en-US"/>
        </a:p>
      </dgm:t>
    </dgm:pt>
    <dgm:pt modelId="{C810F7A7-8304-4368-8764-4AB9FB0B40D7}" type="sibTrans" cxnId="{B71056AD-C64F-4844-A682-48883C925F0B}">
      <dgm:prSet/>
      <dgm:spPr/>
      <dgm:t>
        <a:bodyPr/>
        <a:lstStyle/>
        <a:p>
          <a:endParaRPr lang="en-US"/>
        </a:p>
      </dgm:t>
    </dgm:pt>
    <dgm:pt modelId="{B993116C-50BA-49E3-9853-60D1C5A8CE11}">
      <dgm:prSet phldrT="[Text]" custT="1"/>
      <dgm:spPr/>
      <dgm:t>
        <a:bodyPr/>
        <a:lstStyle/>
        <a:p>
          <a:r>
            <a:rPr lang="en-US" sz="1700" b="1" dirty="0"/>
            <a:t>Train the data science workforce</a:t>
          </a:r>
        </a:p>
      </dgm:t>
    </dgm:pt>
    <dgm:pt modelId="{8FC1DFDB-01FE-495C-BAA3-9B8D4E726785}" type="parTrans" cxnId="{F71BE69A-F715-4A87-A5DF-3A00FE411675}">
      <dgm:prSet/>
      <dgm:spPr/>
      <dgm:t>
        <a:bodyPr/>
        <a:lstStyle/>
        <a:p>
          <a:endParaRPr lang="en-US"/>
        </a:p>
      </dgm:t>
    </dgm:pt>
    <dgm:pt modelId="{195F9F04-2B50-4A46-9351-BB6EC89A340F}" type="sibTrans" cxnId="{F71BE69A-F715-4A87-A5DF-3A00FE411675}">
      <dgm:prSet/>
      <dgm:spPr/>
      <dgm:t>
        <a:bodyPr/>
        <a:lstStyle/>
        <a:p>
          <a:endParaRPr lang="en-US"/>
        </a:p>
      </dgm:t>
    </dgm:pt>
    <dgm:pt modelId="{DD96902D-7D2A-4DDB-9310-13D01B9E722C}">
      <dgm:prSet phldrT="[Text]" custT="1"/>
      <dgm:spPr/>
      <dgm:t>
        <a:bodyPr/>
        <a:lstStyle/>
        <a:p>
          <a:r>
            <a:rPr lang="en-US" sz="3000" dirty="0"/>
            <a:t>Together</a:t>
          </a:r>
        </a:p>
      </dgm:t>
    </dgm:pt>
    <dgm:pt modelId="{B5E3EE1D-8B93-4264-BD9D-448EAE9BF5DF}" type="parTrans" cxnId="{4B9CEE38-D6C7-4B4F-A293-4BC57E4DCB9B}">
      <dgm:prSet/>
      <dgm:spPr/>
      <dgm:t>
        <a:bodyPr/>
        <a:lstStyle/>
        <a:p>
          <a:endParaRPr lang="en-US"/>
        </a:p>
      </dgm:t>
    </dgm:pt>
    <dgm:pt modelId="{8082B7F4-A7E4-48F2-BC69-7935B6514C4D}" type="sibTrans" cxnId="{4B9CEE38-D6C7-4B4F-A293-4BC57E4DCB9B}">
      <dgm:prSet/>
      <dgm:spPr/>
      <dgm:t>
        <a:bodyPr/>
        <a:lstStyle/>
        <a:p>
          <a:endParaRPr lang="en-US"/>
        </a:p>
      </dgm:t>
    </dgm:pt>
    <dgm:pt modelId="{8299B3C0-9225-4FA6-904D-B2EA89F21569}">
      <dgm:prSet phldrT="[Text]" custT="1"/>
      <dgm:spPr/>
      <dgm:t>
        <a:bodyPr/>
        <a:lstStyle/>
        <a:p>
          <a:r>
            <a:rPr lang="en-US" sz="1600" b="1" dirty="0"/>
            <a:t>Local &amp; State staff assessment and development opportunities</a:t>
          </a:r>
        </a:p>
      </dgm:t>
    </dgm:pt>
    <dgm:pt modelId="{364DBF2F-9D87-442E-A1A4-6367C78FA638}" type="parTrans" cxnId="{19F4B805-43B9-4D0B-9D8E-41848C562933}">
      <dgm:prSet/>
      <dgm:spPr/>
      <dgm:t>
        <a:bodyPr/>
        <a:lstStyle/>
        <a:p>
          <a:endParaRPr lang="en-US"/>
        </a:p>
      </dgm:t>
    </dgm:pt>
    <dgm:pt modelId="{EB305A07-F78B-465B-AEC9-C90C0242E378}" type="sibTrans" cxnId="{19F4B805-43B9-4D0B-9D8E-41848C562933}">
      <dgm:prSet/>
      <dgm:spPr/>
      <dgm:t>
        <a:bodyPr/>
        <a:lstStyle/>
        <a:p>
          <a:endParaRPr lang="en-US"/>
        </a:p>
      </dgm:t>
    </dgm:pt>
    <dgm:pt modelId="{E48C9C04-7D02-4D4F-BACF-B6505C8E1A89}">
      <dgm:prSet phldrT="[Text]" custT="1"/>
      <dgm:spPr/>
      <dgm:t>
        <a:bodyPr/>
        <a:lstStyle/>
        <a:p>
          <a:r>
            <a:rPr lang="en-US" sz="1600" b="1" dirty="0"/>
            <a:t>Communication, alignment, statewide preparedness</a:t>
          </a:r>
        </a:p>
      </dgm:t>
    </dgm:pt>
    <dgm:pt modelId="{53E928A5-B8AE-41E2-AC1E-309E746B6B3C}" type="parTrans" cxnId="{26721086-A7D2-4721-BBAF-174763A7DF6D}">
      <dgm:prSet/>
      <dgm:spPr/>
      <dgm:t>
        <a:bodyPr/>
        <a:lstStyle/>
        <a:p>
          <a:endParaRPr lang="en-US"/>
        </a:p>
      </dgm:t>
    </dgm:pt>
    <dgm:pt modelId="{8A2B94D8-85CA-4984-B05C-95D280B869D9}" type="sibTrans" cxnId="{26721086-A7D2-4721-BBAF-174763A7DF6D}">
      <dgm:prSet/>
      <dgm:spPr/>
      <dgm:t>
        <a:bodyPr/>
        <a:lstStyle/>
        <a:p>
          <a:endParaRPr lang="en-US"/>
        </a:p>
      </dgm:t>
    </dgm:pt>
    <dgm:pt modelId="{5A9964D4-C3BA-49D0-B1B8-380017EA48F4}" type="pres">
      <dgm:prSet presAssocID="{E61C7954-192F-486E-BC71-DCCFECBE4BED}" presName="Name0" presStyleCnt="0">
        <dgm:presLayoutVars>
          <dgm:dir/>
          <dgm:animLvl val="lvl"/>
          <dgm:resizeHandles val="exact"/>
        </dgm:presLayoutVars>
      </dgm:prSet>
      <dgm:spPr/>
    </dgm:pt>
    <dgm:pt modelId="{447FE007-E5C9-4C11-ADAB-02F628C3A374}" type="pres">
      <dgm:prSet presAssocID="{E61C7954-192F-486E-BC71-DCCFECBE4BED}" presName="tSp" presStyleCnt="0"/>
      <dgm:spPr/>
    </dgm:pt>
    <dgm:pt modelId="{6EEFFB82-2224-426B-888A-594954FE5737}" type="pres">
      <dgm:prSet presAssocID="{E61C7954-192F-486E-BC71-DCCFECBE4BED}" presName="bSp" presStyleCnt="0"/>
      <dgm:spPr/>
    </dgm:pt>
    <dgm:pt modelId="{494A6DAF-6606-4F66-B896-4444D87CBAA9}" type="pres">
      <dgm:prSet presAssocID="{E61C7954-192F-486E-BC71-DCCFECBE4BED}" presName="process" presStyleCnt="0"/>
      <dgm:spPr/>
    </dgm:pt>
    <dgm:pt modelId="{67533E47-697A-4A18-8112-EA09417E81AA}" type="pres">
      <dgm:prSet presAssocID="{0E85E3D6-8AE6-42AC-8649-E710339545A9}" presName="composite1" presStyleCnt="0"/>
      <dgm:spPr/>
    </dgm:pt>
    <dgm:pt modelId="{04D7794B-9C2F-4C5A-A542-2841350CB306}" type="pres">
      <dgm:prSet presAssocID="{0E85E3D6-8AE6-42AC-8649-E710339545A9}" presName="dummyNode1" presStyleLbl="node1" presStyleIdx="0" presStyleCnt="3"/>
      <dgm:spPr/>
    </dgm:pt>
    <dgm:pt modelId="{A5C7B966-A5B5-428C-9EF5-3362F9123704}" type="pres">
      <dgm:prSet presAssocID="{0E85E3D6-8AE6-42AC-8649-E710339545A9}" presName="childNode1" presStyleLbl="bgAcc1" presStyleIdx="0" presStyleCnt="3">
        <dgm:presLayoutVars>
          <dgm:bulletEnabled val="1"/>
        </dgm:presLayoutVars>
      </dgm:prSet>
      <dgm:spPr/>
    </dgm:pt>
    <dgm:pt modelId="{5A9FAEEA-5C68-4474-9BDE-8E4D2B3E8136}" type="pres">
      <dgm:prSet presAssocID="{0E85E3D6-8AE6-42AC-8649-E710339545A9}" presName="childNode1tx" presStyleLbl="bgAcc1" presStyleIdx="0" presStyleCnt="3">
        <dgm:presLayoutVars>
          <dgm:bulletEnabled val="1"/>
        </dgm:presLayoutVars>
      </dgm:prSet>
      <dgm:spPr/>
    </dgm:pt>
    <dgm:pt modelId="{836B6807-B03E-4AE9-A916-845764EF5DE9}" type="pres">
      <dgm:prSet presAssocID="{0E85E3D6-8AE6-42AC-8649-E710339545A9}" presName="parentNode1" presStyleLbl="node1" presStyleIdx="0" presStyleCnt="3">
        <dgm:presLayoutVars>
          <dgm:chMax val="1"/>
          <dgm:bulletEnabled val="1"/>
        </dgm:presLayoutVars>
      </dgm:prSet>
      <dgm:spPr/>
    </dgm:pt>
    <dgm:pt modelId="{7239E936-8475-442C-830D-E3BE53E721D0}" type="pres">
      <dgm:prSet presAssocID="{0E85E3D6-8AE6-42AC-8649-E710339545A9}" presName="connSite1" presStyleCnt="0"/>
      <dgm:spPr/>
    </dgm:pt>
    <dgm:pt modelId="{DBCE15F0-EEB0-42A1-9586-E6F3BF0AEE59}" type="pres">
      <dgm:prSet presAssocID="{8CAC81AA-E01B-4230-9FFB-A3BFF7BA22E9}" presName="Name9" presStyleLbl="sibTrans2D1" presStyleIdx="0" presStyleCnt="2"/>
      <dgm:spPr/>
    </dgm:pt>
    <dgm:pt modelId="{35C5EE8D-3558-4D83-87D5-47A3EA0663E0}" type="pres">
      <dgm:prSet presAssocID="{3A892ECA-1D74-426C-A7F5-C15C3EB3F688}" presName="composite2" presStyleCnt="0"/>
      <dgm:spPr/>
    </dgm:pt>
    <dgm:pt modelId="{8BB236A7-FE80-4F47-8B3C-DD7E9AB3B6A1}" type="pres">
      <dgm:prSet presAssocID="{3A892ECA-1D74-426C-A7F5-C15C3EB3F688}" presName="dummyNode2" presStyleLbl="node1" presStyleIdx="0" presStyleCnt="3"/>
      <dgm:spPr/>
    </dgm:pt>
    <dgm:pt modelId="{A7688693-43CE-4887-AE44-DA9C96EA80A1}" type="pres">
      <dgm:prSet presAssocID="{3A892ECA-1D74-426C-A7F5-C15C3EB3F688}" presName="childNode2" presStyleLbl="bgAcc1" presStyleIdx="1" presStyleCnt="3">
        <dgm:presLayoutVars>
          <dgm:bulletEnabled val="1"/>
        </dgm:presLayoutVars>
      </dgm:prSet>
      <dgm:spPr/>
    </dgm:pt>
    <dgm:pt modelId="{CD76178C-CC2E-4B9C-AE36-17A75CF0C69E}" type="pres">
      <dgm:prSet presAssocID="{3A892ECA-1D74-426C-A7F5-C15C3EB3F688}" presName="childNode2tx" presStyleLbl="bgAcc1" presStyleIdx="1" presStyleCnt="3">
        <dgm:presLayoutVars>
          <dgm:bulletEnabled val="1"/>
        </dgm:presLayoutVars>
      </dgm:prSet>
      <dgm:spPr/>
    </dgm:pt>
    <dgm:pt modelId="{4307FB54-2933-4CC7-A451-8A4F50AD1BF0}" type="pres">
      <dgm:prSet presAssocID="{3A892ECA-1D74-426C-A7F5-C15C3EB3F688}" presName="parentNode2" presStyleLbl="node1" presStyleIdx="1" presStyleCnt="3">
        <dgm:presLayoutVars>
          <dgm:chMax val="0"/>
          <dgm:bulletEnabled val="1"/>
        </dgm:presLayoutVars>
      </dgm:prSet>
      <dgm:spPr/>
    </dgm:pt>
    <dgm:pt modelId="{4FEBC3EE-1CA2-4DCE-A840-0B92A7502E83}" type="pres">
      <dgm:prSet presAssocID="{3A892ECA-1D74-426C-A7F5-C15C3EB3F688}" presName="connSite2" presStyleCnt="0"/>
      <dgm:spPr/>
    </dgm:pt>
    <dgm:pt modelId="{99D10D7E-8BD7-4776-A375-CBA3661683CD}" type="pres">
      <dgm:prSet presAssocID="{FCECC1F2-76ED-4817-81FE-8FF8F030E713}" presName="Name18" presStyleLbl="sibTrans2D1" presStyleIdx="1" presStyleCnt="2"/>
      <dgm:spPr/>
    </dgm:pt>
    <dgm:pt modelId="{6A71A7B3-00E5-4334-9CE1-0A92FE18DFA6}" type="pres">
      <dgm:prSet presAssocID="{DD96902D-7D2A-4DDB-9310-13D01B9E722C}" presName="composite1" presStyleCnt="0"/>
      <dgm:spPr/>
    </dgm:pt>
    <dgm:pt modelId="{A7663CD1-828C-48C6-8D1F-D9570188B7A1}" type="pres">
      <dgm:prSet presAssocID="{DD96902D-7D2A-4DDB-9310-13D01B9E722C}" presName="dummyNode1" presStyleLbl="node1" presStyleIdx="1" presStyleCnt="3"/>
      <dgm:spPr/>
    </dgm:pt>
    <dgm:pt modelId="{F0143720-F5C3-4E4E-B226-0B04C27A5E5F}" type="pres">
      <dgm:prSet presAssocID="{DD96902D-7D2A-4DDB-9310-13D01B9E722C}" presName="childNode1" presStyleLbl="bgAcc1" presStyleIdx="2" presStyleCnt="3">
        <dgm:presLayoutVars>
          <dgm:bulletEnabled val="1"/>
        </dgm:presLayoutVars>
      </dgm:prSet>
      <dgm:spPr/>
    </dgm:pt>
    <dgm:pt modelId="{B2C5B835-38EF-4ECF-A1B3-71A538C1CF10}" type="pres">
      <dgm:prSet presAssocID="{DD96902D-7D2A-4DDB-9310-13D01B9E722C}" presName="childNode1tx" presStyleLbl="bgAcc1" presStyleIdx="2" presStyleCnt="3">
        <dgm:presLayoutVars>
          <dgm:bulletEnabled val="1"/>
        </dgm:presLayoutVars>
      </dgm:prSet>
      <dgm:spPr/>
    </dgm:pt>
    <dgm:pt modelId="{1A4740E5-4D37-415A-B406-F5EE1848F9E6}" type="pres">
      <dgm:prSet presAssocID="{DD96902D-7D2A-4DDB-9310-13D01B9E722C}" presName="parentNode1" presStyleLbl="node1" presStyleIdx="2" presStyleCnt="3">
        <dgm:presLayoutVars>
          <dgm:chMax val="1"/>
          <dgm:bulletEnabled val="1"/>
        </dgm:presLayoutVars>
      </dgm:prSet>
      <dgm:spPr/>
    </dgm:pt>
    <dgm:pt modelId="{6055B4AD-3C75-409A-A6E6-3BE7951792FB}" type="pres">
      <dgm:prSet presAssocID="{DD96902D-7D2A-4DDB-9310-13D01B9E722C}" presName="connSite1" presStyleCnt="0"/>
      <dgm:spPr/>
    </dgm:pt>
  </dgm:ptLst>
  <dgm:cxnLst>
    <dgm:cxn modelId="{1A336503-F1B2-43D0-A1B5-EDA145CF47B4}" type="presOf" srcId="{B993116C-50BA-49E3-9853-60D1C5A8CE11}" destId="{CD76178C-CC2E-4B9C-AE36-17A75CF0C69E}" srcOrd="1" destOrd="1" presId="urn:microsoft.com/office/officeart/2005/8/layout/hProcess4"/>
    <dgm:cxn modelId="{19F4B805-43B9-4D0B-9D8E-41848C562933}" srcId="{DD96902D-7D2A-4DDB-9310-13D01B9E722C}" destId="{8299B3C0-9225-4FA6-904D-B2EA89F21569}" srcOrd="0" destOrd="0" parTransId="{364DBF2F-9D87-442E-A1A4-6367C78FA638}" sibTransId="{EB305A07-F78B-465B-AEC9-C90C0242E378}"/>
    <dgm:cxn modelId="{E855480D-39A0-4893-98D2-FE3E35524AB8}" srcId="{E61C7954-192F-486E-BC71-DCCFECBE4BED}" destId="{3A892ECA-1D74-426C-A7F5-C15C3EB3F688}" srcOrd="1" destOrd="0" parTransId="{577AB408-5703-4EDE-B260-7EEC4DED7300}" sibTransId="{FCECC1F2-76ED-4817-81FE-8FF8F030E713}"/>
    <dgm:cxn modelId="{02F66A21-DFEB-4169-B996-A8CDE3AAFCE6}" type="presOf" srcId="{65ACE486-E770-4056-9EC6-A35291ACBB30}" destId="{5A9FAEEA-5C68-4474-9BDE-8E4D2B3E8136}" srcOrd="1" destOrd="0" presId="urn:microsoft.com/office/officeart/2005/8/layout/hProcess4"/>
    <dgm:cxn modelId="{682D2424-5305-45AC-B441-56A3FEE38C9D}" type="presOf" srcId="{FCECC1F2-76ED-4817-81FE-8FF8F030E713}" destId="{99D10D7E-8BD7-4776-A375-CBA3661683CD}" srcOrd="0" destOrd="0" presId="urn:microsoft.com/office/officeart/2005/8/layout/hProcess4"/>
    <dgm:cxn modelId="{F9CAF82D-9BE9-4B7A-AE31-D904FBA11FD9}" srcId="{0E85E3D6-8AE6-42AC-8649-E710339545A9}" destId="{65ACE486-E770-4056-9EC6-A35291ACBB30}" srcOrd="0" destOrd="0" parTransId="{16E0E6E0-3AF1-4C88-8D8A-E326BDA42EF1}" sibTransId="{2C4C049E-7C53-4930-8831-D37C3A85AF08}"/>
    <dgm:cxn modelId="{972A1337-7BE5-4F72-88D5-58588E49AA02}" type="presOf" srcId="{7884FF78-105B-47DC-B09F-3BBC6A5734CF}" destId="{A7688693-43CE-4887-AE44-DA9C96EA80A1}" srcOrd="0" destOrd="0" presId="urn:microsoft.com/office/officeart/2005/8/layout/hProcess4"/>
    <dgm:cxn modelId="{4B9CEE38-D6C7-4B4F-A293-4BC57E4DCB9B}" srcId="{E61C7954-192F-486E-BC71-DCCFECBE4BED}" destId="{DD96902D-7D2A-4DDB-9310-13D01B9E722C}" srcOrd="2" destOrd="0" parTransId="{B5E3EE1D-8B93-4264-BD9D-448EAE9BF5DF}" sibTransId="{8082B7F4-A7E4-48F2-BC69-7935B6514C4D}"/>
    <dgm:cxn modelId="{8B7D5362-4A37-4032-B4D1-3A2EA649BE2A}" type="presOf" srcId="{E48C9C04-7D02-4D4F-BACF-B6505C8E1A89}" destId="{F0143720-F5C3-4E4E-B226-0B04C27A5E5F}" srcOrd="0" destOrd="1" presId="urn:microsoft.com/office/officeart/2005/8/layout/hProcess4"/>
    <dgm:cxn modelId="{7B8EC162-C4BD-4615-832C-FDEFF4A42A9F}" type="presOf" srcId="{3A892ECA-1D74-426C-A7F5-C15C3EB3F688}" destId="{4307FB54-2933-4CC7-A451-8A4F50AD1BF0}" srcOrd="0" destOrd="0" presId="urn:microsoft.com/office/officeart/2005/8/layout/hProcess4"/>
    <dgm:cxn modelId="{D968FF6B-B72A-4B48-897E-0AE1BDBA3BDA}" srcId="{0E85E3D6-8AE6-42AC-8649-E710339545A9}" destId="{0C348548-C119-4F6A-A6C0-314C5FC53DED}" srcOrd="1" destOrd="0" parTransId="{020E9552-C873-4495-A44B-A865CBF8B83C}" sibTransId="{3C3ED129-3521-4E67-B4FC-6B679CC06224}"/>
    <dgm:cxn modelId="{AD858D6E-93AB-4B32-9476-27341CC0D137}" type="presOf" srcId="{B993116C-50BA-49E3-9853-60D1C5A8CE11}" destId="{A7688693-43CE-4887-AE44-DA9C96EA80A1}" srcOrd="0" destOrd="1" presId="urn:microsoft.com/office/officeart/2005/8/layout/hProcess4"/>
    <dgm:cxn modelId="{C7D42C71-37F7-4C44-90AE-1F25F4F5BE21}" type="presOf" srcId="{E48C9C04-7D02-4D4F-BACF-B6505C8E1A89}" destId="{B2C5B835-38EF-4ECF-A1B3-71A538C1CF10}" srcOrd="1" destOrd="1" presId="urn:microsoft.com/office/officeart/2005/8/layout/hProcess4"/>
    <dgm:cxn modelId="{EDAC4C7E-2F86-4E5D-9F82-B83D7EEBFEB0}" type="presOf" srcId="{7884FF78-105B-47DC-B09F-3BBC6A5734CF}" destId="{CD76178C-CC2E-4B9C-AE36-17A75CF0C69E}" srcOrd="1" destOrd="0" presId="urn:microsoft.com/office/officeart/2005/8/layout/hProcess4"/>
    <dgm:cxn modelId="{26721086-A7D2-4721-BBAF-174763A7DF6D}" srcId="{DD96902D-7D2A-4DDB-9310-13D01B9E722C}" destId="{E48C9C04-7D02-4D4F-BACF-B6505C8E1A89}" srcOrd="1" destOrd="0" parTransId="{53E928A5-B8AE-41E2-AC1E-309E746B6B3C}" sibTransId="{8A2B94D8-85CA-4984-B05C-95D280B869D9}"/>
    <dgm:cxn modelId="{1018B995-E5B4-434F-93E3-88EC3CFB8B49}" type="presOf" srcId="{0E85E3D6-8AE6-42AC-8649-E710339545A9}" destId="{836B6807-B03E-4AE9-A916-845764EF5DE9}" srcOrd="0" destOrd="0" presId="urn:microsoft.com/office/officeart/2005/8/layout/hProcess4"/>
    <dgm:cxn modelId="{D56D6C99-5249-49C8-A2E6-F7F6540D2EE4}" srcId="{E61C7954-192F-486E-BC71-DCCFECBE4BED}" destId="{0E85E3D6-8AE6-42AC-8649-E710339545A9}" srcOrd="0" destOrd="0" parTransId="{7F5E7AB8-8BE4-4C27-A254-8E93DCD3659B}" sibTransId="{8CAC81AA-E01B-4230-9FFB-A3BFF7BA22E9}"/>
    <dgm:cxn modelId="{F71BE69A-F715-4A87-A5DF-3A00FE411675}" srcId="{3A892ECA-1D74-426C-A7F5-C15C3EB3F688}" destId="{B993116C-50BA-49E3-9853-60D1C5A8CE11}" srcOrd="1" destOrd="0" parTransId="{8FC1DFDB-01FE-495C-BAA3-9B8D4E726785}" sibTransId="{195F9F04-2B50-4A46-9351-BB6EC89A340F}"/>
    <dgm:cxn modelId="{6B8E489C-23E1-48E6-8348-98757F80B7AF}" type="presOf" srcId="{8299B3C0-9225-4FA6-904D-B2EA89F21569}" destId="{B2C5B835-38EF-4ECF-A1B3-71A538C1CF10}" srcOrd="1" destOrd="0" presId="urn:microsoft.com/office/officeart/2005/8/layout/hProcess4"/>
    <dgm:cxn modelId="{B71056AD-C64F-4844-A682-48883C925F0B}" srcId="{3A892ECA-1D74-426C-A7F5-C15C3EB3F688}" destId="{7884FF78-105B-47DC-B09F-3BBC6A5734CF}" srcOrd="0" destOrd="0" parTransId="{E845EC8D-7A13-462F-8FB4-C591E894C521}" sibTransId="{C810F7A7-8304-4368-8764-4AB9FB0B40D7}"/>
    <dgm:cxn modelId="{6522A8AF-EA45-4276-9374-61EE179CBF9F}" type="presOf" srcId="{65ACE486-E770-4056-9EC6-A35291ACBB30}" destId="{A5C7B966-A5B5-428C-9EF5-3362F9123704}" srcOrd="0" destOrd="0" presId="urn:microsoft.com/office/officeart/2005/8/layout/hProcess4"/>
    <dgm:cxn modelId="{6C4205B5-FC69-4FAF-ACDD-CD5D895C819A}" type="presOf" srcId="{8299B3C0-9225-4FA6-904D-B2EA89F21569}" destId="{F0143720-F5C3-4E4E-B226-0B04C27A5E5F}" srcOrd="0" destOrd="0" presId="urn:microsoft.com/office/officeart/2005/8/layout/hProcess4"/>
    <dgm:cxn modelId="{66A939C0-EE69-46CF-9822-F388EC4CBB9F}" type="presOf" srcId="{8CAC81AA-E01B-4230-9FFB-A3BFF7BA22E9}" destId="{DBCE15F0-EEB0-42A1-9586-E6F3BF0AEE59}" srcOrd="0" destOrd="0" presId="urn:microsoft.com/office/officeart/2005/8/layout/hProcess4"/>
    <dgm:cxn modelId="{0B2E96DC-A76C-41A0-A5C7-A228728A7214}" type="presOf" srcId="{E61C7954-192F-486E-BC71-DCCFECBE4BED}" destId="{5A9964D4-C3BA-49D0-B1B8-380017EA48F4}" srcOrd="0" destOrd="0" presId="urn:microsoft.com/office/officeart/2005/8/layout/hProcess4"/>
    <dgm:cxn modelId="{E1B60CE7-0A07-4205-88EC-B4BEF0E59CBD}" type="presOf" srcId="{DD96902D-7D2A-4DDB-9310-13D01B9E722C}" destId="{1A4740E5-4D37-415A-B406-F5EE1848F9E6}" srcOrd="0" destOrd="0" presId="urn:microsoft.com/office/officeart/2005/8/layout/hProcess4"/>
    <dgm:cxn modelId="{AB153CEE-43D5-4868-9BAE-169A243E7C4E}" type="presOf" srcId="{0C348548-C119-4F6A-A6C0-314C5FC53DED}" destId="{A5C7B966-A5B5-428C-9EF5-3362F9123704}" srcOrd="0" destOrd="1" presId="urn:microsoft.com/office/officeart/2005/8/layout/hProcess4"/>
    <dgm:cxn modelId="{8CADB3F7-A8B4-4252-83C4-41A0741891FF}" type="presOf" srcId="{0C348548-C119-4F6A-A6C0-314C5FC53DED}" destId="{5A9FAEEA-5C68-4474-9BDE-8E4D2B3E8136}" srcOrd="1" destOrd="1" presId="urn:microsoft.com/office/officeart/2005/8/layout/hProcess4"/>
    <dgm:cxn modelId="{00877988-EE2F-427D-92A8-9F67A8D65048}" type="presParOf" srcId="{5A9964D4-C3BA-49D0-B1B8-380017EA48F4}" destId="{447FE007-E5C9-4C11-ADAB-02F628C3A374}" srcOrd="0" destOrd="0" presId="urn:microsoft.com/office/officeart/2005/8/layout/hProcess4"/>
    <dgm:cxn modelId="{D276EF8F-3C09-449D-80DC-472F75CD7F15}" type="presParOf" srcId="{5A9964D4-C3BA-49D0-B1B8-380017EA48F4}" destId="{6EEFFB82-2224-426B-888A-594954FE5737}" srcOrd="1" destOrd="0" presId="urn:microsoft.com/office/officeart/2005/8/layout/hProcess4"/>
    <dgm:cxn modelId="{0B8280C2-7D45-4EEF-863B-8CED971EA84C}" type="presParOf" srcId="{5A9964D4-C3BA-49D0-B1B8-380017EA48F4}" destId="{494A6DAF-6606-4F66-B896-4444D87CBAA9}" srcOrd="2" destOrd="0" presId="urn:microsoft.com/office/officeart/2005/8/layout/hProcess4"/>
    <dgm:cxn modelId="{AE29D9A8-215E-44F5-BD20-D488E208E982}" type="presParOf" srcId="{494A6DAF-6606-4F66-B896-4444D87CBAA9}" destId="{67533E47-697A-4A18-8112-EA09417E81AA}" srcOrd="0" destOrd="0" presId="urn:microsoft.com/office/officeart/2005/8/layout/hProcess4"/>
    <dgm:cxn modelId="{FC6C70FC-3279-4A8B-B336-5D91EB82B3D7}" type="presParOf" srcId="{67533E47-697A-4A18-8112-EA09417E81AA}" destId="{04D7794B-9C2F-4C5A-A542-2841350CB306}" srcOrd="0" destOrd="0" presId="urn:microsoft.com/office/officeart/2005/8/layout/hProcess4"/>
    <dgm:cxn modelId="{F4B774E1-C15F-4B46-8A01-4316966825D4}" type="presParOf" srcId="{67533E47-697A-4A18-8112-EA09417E81AA}" destId="{A5C7B966-A5B5-428C-9EF5-3362F9123704}" srcOrd="1" destOrd="0" presId="urn:microsoft.com/office/officeart/2005/8/layout/hProcess4"/>
    <dgm:cxn modelId="{5C578DE2-A58D-4AAF-9F8F-2BC577A4FC8F}" type="presParOf" srcId="{67533E47-697A-4A18-8112-EA09417E81AA}" destId="{5A9FAEEA-5C68-4474-9BDE-8E4D2B3E8136}" srcOrd="2" destOrd="0" presId="urn:microsoft.com/office/officeart/2005/8/layout/hProcess4"/>
    <dgm:cxn modelId="{AC8736AB-D9A8-40C1-B72E-BA62F05BFFB5}" type="presParOf" srcId="{67533E47-697A-4A18-8112-EA09417E81AA}" destId="{836B6807-B03E-4AE9-A916-845764EF5DE9}" srcOrd="3" destOrd="0" presId="urn:microsoft.com/office/officeart/2005/8/layout/hProcess4"/>
    <dgm:cxn modelId="{2D477405-4393-41BC-821C-6EC2EB4CC6A6}" type="presParOf" srcId="{67533E47-697A-4A18-8112-EA09417E81AA}" destId="{7239E936-8475-442C-830D-E3BE53E721D0}" srcOrd="4" destOrd="0" presId="urn:microsoft.com/office/officeart/2005/8/layout/hProcess4"/>
    <dgm:cxn modelId="{2341BFB2-9C95-4DA3-922F-8EEFD655F634}" type="presParOf" srcId="{494A6DAF-6606-4F66-B896-4444D87CBAA9}" destId="{DBCE15F0-EEB0-42A1-9586-E6F3BF0AEE59}" srcOrd="1" destOrd="0" presId="urn:microsoft.com/office/officeart/2005/8/layout/hProcess4"/>
    <dgm:cxn modelId="{BC921DC7-6324-4992-96DB-8A6A4E1EF4A6}" type="presParOf" srcId="{494A6DAF-6606-4F66-B896-4444D87CBAA9}" destId="{35C5EE8D-3558-4D83-87D5-47A3EA0663E0}" srcOrd="2" destOrd="0" presId="urn:microsoft.com/office/officeart/2005/8/layout/hProcess4"/>
    <dgm:cxn modelId="{9FD47C54-6AC1-41A8-B706-077FBC555419}" type="presParOf" srcId="{35C5EE8D-3558-4D83-87D5-47A3EA0663E0}" destId="{8BB236A7-FE80-4F47-8B3C-DD7E9AB3B6A1}" srcOrd="0" destOrd="0" presId="urn:microsoft.com/office/officeart/2005/8/layout/hProcess4"/>
    <dgm:cxn modelId="{AAEA803B-00C2-4ADF-9677-3B6C442D2DD6}" type="presParOf" srcId="{35C5EE8D-3558-4D83-87D5-47A3EA0663E0}" destId="{A7688693-43CE-4887-AE44-DA9C96EA80A1}" srcOrd="1" destOrd="0" presId="urn:microsoft.com/office/officeart/2005/8/layout/hProcess4"/>
    <dgm:cxn modelId="{28AD14E3-8CB5-4972-A71B-320D88B55510}" type="presParOf" srcId="{35C5EE8D-3558-4D83-87D5-47A3EA0663E0}" destId="{CD76178C-CC2E-4B9C-AE36-17A75CF0C69E}" srcOrd="2" destOrd="0" presId="urn:microsoft.com/office/officeart/2005/8/layout/hProcess4"/>
    <dgm:cxn modelId="{17A95423-F0AC-4E2B-93CF-CCAEEFC44FB7}" type="presParOf" srcId="{35C5EE8D-3558-4D83-87D5-47A3EA0663E0}" destId="{4307FB54-2933-4CC7-A451-8A4F50AD1BF0}" srcOrd="3" destOrd="0" presId="urn:microsoft.com/office/officeart/2005/8/layout/hProcess4"/>
    <dgm:cxn modelId="{22B097C0-6FA4-448C-8DC2-277BF9B7FB3F}" type="presParOf" srcId="{35C5EE8D-3558-4D83-87D5-47A3EA0663E0}" destId="{4FEBC3EE-1CA2-4DCE-A840-0B92A7502E83}" srcOrd="4" destOrd="0" presId="urn:microsoft.com/office/officeart/2005/8/layout/hProcess4"/>
    <dgm:cxn modelId="{E21DA63C-688D-4587-8926-84F3E1F401A9}" type="presParOf" srcId="{494A6DAF-6606-4F66-B896-4444D87CBAA9}" destId="{99D10D7E-8BD7-4776-A375-CBA3661683CD}" srcOrd="3" destOrd="0" presId="urn:microsoft.com/office/officeart/2005/8/layout/hProcess4"/>
    <dgm:cxn modelId="{D62C9A8F-588B-4504-B39D-412BA9C05BC4}" type="presParOf" srcId="{494A6DAF-6606-4F66-B896-4444D87CBAA9}" destId="{6A71A7B3-00E5-4334-9CE1-0A92FE18DFA6}" srcOrd="4" destOrd="0" presId="urn:microsoft.com/office/officeart/2005/8/layout/hProcess4"/>
    <dgm:cxn modelId="{F3CCF65B-5356-4ECE-AF16-7E8251DA1489}" type="presParOf" srcId="{6A71A7B3-00E5-4334-9CE1-0A92FE18DFA6}" destId="{A7663CD1-828C-48C6-8D1F-D9570188B7A1}" srcOrd="0" destOrd="0" presId="urn:microsoft.com/office/officeart/2005/8/layout/hProcess4"/>
    <dgm:cxn modelId="{9FED791D-9EE8-44F7-A799-E993450A88F3}" type="presParOf" srcId="{6A71A7B3-00E5-4334-9CE1-0A92FE18DFA6}" destId="{F0143720-F5C3-4E4E-B226-0B04C27A5E5F}" srcOrd="1" destOrd="0" presId="urn:microsoft.com/office/officeart/2005/8/layout/hProcess4"/>
    <dgm:cxn modelId="{1E907B34-E98C-4649-91F3-233E44D229DD}" type="presParOf" srcId="{6A71A7B3-00E5-4334-9CE1-0A92FE18DFA6}" destId="{B2C5B835-38EF-4ECF-A1B3-71A538C1CF10}" srcOrd="2" destOrd="0" presId="urn:microsoft.com/office/officeart/2005/8/layout/hProcess4"/>
    <dgm:cxn modelId="{09D54FB0-782B-409B-8733-F21D2F127214}" type="presParOf" srcId="{6A71A7B3-00E5-4334-9CE1-0A92FE18DFA6}" destId="{1A4740E5-4D37-415A-B406-F5EE1848F9E6}" srcOrd="3" destOrd="0" presId="urn:microsoft.com/office/officeart/2005/8/layout/hProcess4"/>
    <dgm:cxn modelId="{2FD0E83B-BF29-44CB-B18A-0630386DA3C3}" type="presParOf" srcId="{6A71A7B3-00E5-4334-9CE1-0A92FE18DFA6}" destId="{6055B4AD-3C75-409A-A6E6-3BE7951792F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654D4-439A-42C9-B77B-B892613666A7}">
      <dsp:nvSpPr>
        <dsp:cNvPr id="0" name=""/>
        <dsp:cNvSpPr/>
      </dsp:nvSpPr>
      <dsp:spPr>
        <a:xfrm>
          <a:off x="15121" y="0"/>
          <a:ext cx="669787" cy="618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163FE3-B06D-40E4-81F9-13E4881DF83A}">
      <dsp:nvSpPr>
        <dsp:cNvPr id="0" name=""/>
        <dsp:cNvSpPr/>
      </dsp:nvSpPr>
      <dsp:spPr>
        <a:xfrm>
          <a:off x="15121" y="801254"/>
          <a:ext cx="1913678" cy="4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Connect and Integrate</a:t>
          </a:r>
        </a:p>
      </dsp:txBody>
      <dsp:txXfrm>
        <a:off x="15121" y="801254"/>
        <a:ext cx="1913678" cy="488909"/>
      </dsp:txXfrm>
    </dsp:sp>
    <dsp:sp modelId="{87F21FA4-35DF-43FD-BF64-D043BE64AFCA}">
      <dsp:nvSpPr>
        <dsp:cNvPr id="0" name=""/>
        <dsp:cNvSpPr/>
      </dsp:nvSpPr>
      <dsp:spPr>
        <a:xfrm>
          <a:off x="15121" y="1375338"/>
          <a:ext cx="1913678" cy="324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t>Connect and Integrate Key Data Systems </a:t>
          </a:r>
        </a:p>
        <a:p>
          <a:pPr marL="171450" lvl="1" indent="-171450" algn="l" defTabSz="800100">
            <a:lnSpc>
              <a:spcPct val="90000"/>
            </a:lnSpc>
            <a:spcBef>
              <a:spcPct val="0"/>
            </a:spcBef>
            <a:spcAft>
              <a:spcPct val="15000"/>
            </a:spcAft>
            <a:buChar char="•"/>
          </a:pPr>
          <a:r>
            <a:rPr lang="en-US" sz="1800" kern="1200"/>
            <a:t>Link siloed program systems through shared standards, interoperability, and integration pilots to enable cross-program analysis and collaboration. </a:t>
          </a:r>
        </a:p>
      </dsp:txBody>
      <dsp:txXfrm>
        <a:off x="15121" y="1375338"/>
        <a:ext cx="1913678" cy="3243810"/>
      </dsp:txXfrm>
    </dsp:sp>
    <dsp:sp modelId="{20D43FAB-E39F-421B-9117-CBB6A25DE995}">
      <dsp:nvSpPr>
        <dsp:cNvPr id="0" name=""/>
        <dsp:cNvSpPr/>
      </dsp:nvSpPr>
      <dsp:spPr>
        <a:xfrm>
          <a:off x="2263694" y="0"/>
          <a:ext cx="669787" cy="618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D901D7-0928-4C47-B2DB-2279367C1490}">
      <dsp:nvSpPr>
        <dsp:cNvPr id="0" name=""/>
        <dsp:cNvSpPr/>
      </dsp:nvSpPr>
      <dsp:spPr>
        <a:xfrm>
          <a:off x="2263694" y="801254"/>
          <a:ext cx="1913678" cy="4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Improve</a:t>
          </a:r>
        </a:p>
      </dsp:txBody>
      <dsp:txXfrm>
        <a:off x="2263694" y="801254"/>
        <a:ext cx="1913678" cy="488909"/>
      </dsp:txXfrm>
    </dsp:sp>
    <dsp:sp modelId="{C55BDB2C-D8A2-4BB9-86D3-75286A2D374C}">
      <dsp:nvSpPr>
        <dsp:cNvPr id="0" name=""/>
        <dsp:cNvSpPr/>
      </dsp:nvSpPr>
      <dsp:spPr>
        <a:xfrm>
          <a:off x="2263694" y="1375338"/>
          <a:ext cx="1913678" cy="324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t>Improve Data Accessibility and Use </a:t>
          </a:r>
        </a:p>
        <a:p>
          <a:pPr marL="171450" lvl="1" indent="-171450" algn="l" defTabSz="800100">
            <a:lnSpc>
              <a:spcPct val="90000"/>
            </a:lnSpc>
            <a:spcBef>
              <a:spcPct val="0"/>
            </a:spcBef>
            <a:spcAft>
              <a:spcPct val="15000"/>
            </a:spcAft>
            <a:buChar char="•"/>
          </a:pPr>
          <a:r>
            <a:rPr lang="en-US" sz="1800" kern="1200"/>
            <a:t>Develop a user-friendly statewide data platform with interactive dashboards and training to help staff and partners use data more effectively. </a:t>
          </a:r>
        </a:p>
      </dsp:txBody>
      <dsp:txXfrm>
        <a:off x="2263694" y="1375338"/>
        <a:ext cx="1913678" cy="3243810"/>
      </dsp:txXfrm>
    </dsp:sp>
    <dsp:sp modelId="{1B21FF11-3FEF-4B00-9A8E-CC353194F697}">
      <dsp:nvSpPr>
        <dsp:cNvPr id="0" name=""/>
        <dsp:cNvSpPr/>
      </dsp:nvSpPr>
      <dsp:spPr>
        <a:xfrm>
          <a:off x="4512266" y="0"/>
          <a:ext cx="669787" cy="618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0B9638-0AED-4AFD-A15F-A5A63E1E7B7D}">
      <dsp:nvSpPr>
        <dsp:cNvPr id="0" name=""/>
        <dsp:cNvSpPr/>
      </dsp:nvSpPr>
      <dsp:spPr>
        <a:xfrm>
          <a:off x="4512266" y="801254"/>
          <a:ext cx="1913678" cy="4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Enable</a:t>
          </a:r>
        </a:p>
      </dsp:txBody>
      <dsp:txXfrm>
        <a:off x="4512266" y="801254"/>
        <a:ext cx="1913678" cy="488909"/>
      </dsp:txXfrm>
    </dsp:sp>
    <dsp:sp modelId="{340E6B1E-B6AD-47E6-AC68-40CBEABE87C7}">
      <dsp:nvSpPr>
        <dsp:cNvPr id="0" name=""/>
        <dsp:cNvSpPr/>
      </dsp:nvSpPr>
      <dsp:spPr>
        <a:xfrm>
          <a:off x="4512266" y="1375338"/>
          <a:ext cx="1913678" cy="324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t>Enable Data-Driven Decisions </a:t>
          </a:r>
        </a:p>
        <a:p>
          <a:pPr marL="171450" lvl="1" indent="-171450" algn="l" defTabSz="800100">
            <a:lnSpc>
              <a:spcPct val="90000"/>
            </a:lnSpc>
            <a:spcBef>
              <a:spcPct val="0"/>
            </a:spcBef>
            <a:spcAft>
              <a:spcPct val="15000"/>
            </a:spcAft>
            <a:buChar char="•"/>
          </a:pPr>
          <a:r>
            <a:rPr lang="en-US" sz="1800" kern="1200"/>
            <a:t>Provide analytical tools and forums for data-informed policy, program design, and performance evaluation. </a:t>
          </a:r>
        </a:p>
      </dsp:txBody>
      <dsp:txXfrm>
        <a:off x="4512266" y="1375338"/>
        <a:ext cx="1913678" cy="3243810"/>
      </dsp:txXfrm>
    </dsp:sp>
    <dsp:sp modelId="{8D54D752-B750-4233-8928-CFA3F2A628CE}">
      <dsp:nvSpPr>
        <dsp:cNvPr id="0" name=""/>
        <dsp:cNvSpPr/>
      </dsp:nvSpPr>
      <dsp:spPr>
        <a:xfrm>
          <a:off x="6760839" y="0"/>
          <a:ext cx="669787" cy="6181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22F459-691B-460D-894C-3E470084D362}">
      <dsp:nvSpPr>
        <dsp:cNvPr id="0" name=""/>
        <dsp:cNvSpPr/>
      </dsp:nvSpPr>
      <dsp:spPr>
        <a:xfrm>
          <a:off x="6760839" y="801254"/>
          <a:ext cx="1913678" cy="4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Build</a:t>
          </a:r>
        </a:p>
      </dsp:txBody>
      <dsp:txXfrm>
        <a:off x="6760839" y="801254"/>
        <a:ext cx="1913678" cy="488909"/>
      </dsp:txXfrm>
    </dsp:sp>
    <dsp:sp modelId="{8F38587D-6926-4DAA-9C0A-36AB3CBD162F}">
      <dsp:nvSpPr>
        <dsp:cNvPr id="0" name=""/>
        <dsp:cNvSpPr/>
      </dsp:nvSpPr>
      <dsp:spPr>
        <a:xfrm>
          <a:off x="6760839" y="1375338"/>
          <a:ext cx="1913678" cy="324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t>Build a Sustainable Data Infrastructure </a:t>
          </a:r>
        </a:p>
        <a:p>
          <a:pPr marL="171450" lvl="1" indent="-171450" algn="l" defTabSz="800100">
            <a:lnSpc>
              <a:spcPct val="90000"/>
            </a:lnSpc>
            <a:spcBef>
              <a:spcPct val="0"/>
            </a:spcBef>
            <a:spcAft>
              <a:spcPct val="15000"/>
            </a:spcAft>
            <a:buChar char="•"/>
          </a:pPr>
          <a:r>
            <a:rPr lang="en-US" sz="1800" kern="1200"/>
            <a:t>Transition legacy systems to modern, cloud-based infrastructure to ensure scalability, reliability, and adaptability for future needs. </a:t>
          </a:r>
        </a:p>
      </dsp:txBody>
      <dsp:txXfrm>
        <a:off x="6760839" y="1375338"/>
        <a:ext cx="1913678" cy="3243810"/>
      </dsp:txXfrm>
    </dsp:sp>
    <dsp:sp modelId="{E12FC7D9-9425-4553-B9E8-206FDA83CE61}">
      <dsp:nvSpPr>
        <dsp:cNvPr id="0" name=""/>
        <dsp:cNvSpPr/>
      </dsp:nvSpPr>
      <dsp:spPr>
        <a:xfrm>
          <a:off x="9009411" y="0"/>
          <a:ext cx="669787" cy="6181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306263-E1C2-4D73-B616-70A8FCABCE61}">
      <dsp:nvSpPr>
        <dsp:cNvPr id="0" name=""/>
        <dsp:cNvSpPr/>
      </dsp:nvSpPr>
      <dsp:spPr>
        <a:xfrm>
          <a:off x="9009411" y="801254"/>
          <a:ext cx="1913678" cy="4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Ensure</a:t>
          </a:r>
        </a:p>
      </dsp:txBody>
      <dsp:txXfrm>
        <a:off x="9009411" y="801254"/>
        <a:ext cx="1913678" cy="488909"/>
      </dsp:txXfrm>
    </dsp:sp>
    <dsp:sp modelId="{3710A373-4E52-4A88-BDC7-9744089C9438}">
      <dsp:nvSpPr>
        <dsp:cNvPr id="0" name=""/>
        <dsp:cNvSpPr/>
      </dsp:nvSpPr>
      <dsp:spPr>
        <a:xfrm>
          <a:off x="9009411" y="1375338"/>
          <a:ext cx="1913678" cy="324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t>Ensure Transparent and Secure Data Management </a:t>
          </a:r>
        </a:p>
        <a:p>
          <a:pPr marL="171450" lvl="1" indent="-171450" algn="l" defTabSz="800100">
            <a:lnSpc>
              <a:spcPct val="90000"/>
            </a:lnSpc>
            <a:spcBef>
              <a:spcPct val="0"/>
            </a:spcBef>
            <a:spcAft>
              <a:spcPct val="15000"/>
            </a:spcAft>
            <a:buChar char="•"/>
          </a:pPr>
          <a:r>
            <a:rPr lang="en-US" sz="1800" kern="1200"/>
            <a:t>Strengthen governance, compliance, and privacy protections while maintaining public trust. </a:t>
          </a:r>
        </a:p>
      </dsp:txBody>
      <dsp:txXfrm>
        <a:off x="9009411" y="1375338"/>
        <a:ext cx="1913678" cy="3243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96288-19E6-4364-843F-C00DDA150DF7}">
      <dsp:nvSpPr>
        <dsp:cNvPr id="0" name=""/>
        <dsp:cNvSpPr/>
      </dsp:nvSpPr>
      <dsp:spPr>
        <a:xfrm>
          <a:off x="998247" y="395738"/>
          <a:ext cx="79762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E54ED1-6004-427B-9A33-E91036936CC7}">
      <dsp:nvSpPr>
        <dsp:cNvPr id="0" name=""/>
        <dsp:cNvSpPr/>
      </dsp:nvSpPr>
      <dsp:spPr>
        <a:xfrm>
          <a:off x="1843728" y="328773"/>
          <a:ext cx="91726" cy="17228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CC93ED-6027-42A0-9F43-A36358957335}">
      <dsp:nvSpPr>
        <dsp:cNvPr id="0" name=""/>
        <dsp:cNvSpPr/>
      </dsp:nvSpPr>
      <dsp:spPr>
        <a:xfrm>
          <a:off x="502769" y="0"/>
          <a:ext cx="791548" cy="79154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16" tIns="30716" rIns="30716" bIns="30716"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618689" y="115920"/>
        <a:ext cx="559708" cy="559708"/>
      </dsp:txXfrm>
    </dsp:sp>
    <dsp:sp modelId="{0123DEA0-6B57-4D68-A928-A8CE5FFA3748}">
      <dsp:nvSpPr>
        <dsp:cNvPr id="0" name=""/>
        <dsp:cNvSpPr/>
      </dsp:nvSpPr>
      <dsp:spPr>
        <a:xfrm>
          <a:off x="1217" y="957148"/>
          <a:ext cx="1794653" cy="16281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1564" tIns="165100" rIns="141564" bIns="165100" numCol="1" spcCol="1270" anchor="t" anchorCtr="0">
          <a:noAutofit/>
        </a:bodyPr>
        <a:lstStyle/>
        <a:p>
          <a:pPr marL="0" lvl="0" indent="0" algn="l" defTabSz="622300">
            <a:lnSpc>
              <a:spcPct val="90000"/>
            </a:lnSpc>
            <a:spcBef>
              <a:spcPct val="0"/>
            </a:spcBef>
            <a:spcAft>
              <a:spcPct val="35000"/>
            </a:spcAft>
            <a:buNone/>
          </a:pPr>
          <a:r>
            <a:rPr lang="en-US" sz="1400" b="1" kern="1200" dirty="0"/>
            <a:t>Phase 1: Assessment and stakeholder engagement</a:t>
          </a:r>
          <a:br>
            <a:rPr lang="en-US" sz="1100" b="1" kern="1200" dirty="0"/>
          </a:br>
          <a:endParaRPr lang="en-US" sz="1100" kern="1200" dirty="0"/>
        </a:p>
      </dsp:txBody>
      <dsp:txXfrm>
        <a:off x="1217" y="1282783"/>
        <a:ext cx="1794653" cy="1302539"/>
      </dsp:txXfrm>
    </dsp:sp>
    <dsp:sp modelId="{F090E4C7-3530-4497-B46B-71F34721338A}">
      <dsp:nvSpPr>
        <dsp:cNvPr id="0" name=""/>
        <dsp:cNvSpPr/>
      </dsp:nvSpPr>
      <dsp:spPr>
        <a:xfrm>
          <a:off x="1995276" y="395738"/>
          <a:ext cx="179465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17FFA-B7D2-4645-A74D-850F3A170343}">
      <dsp:nvSpPr>
        <dsp:cNvPr id="0" name=""/>
        <dsp:cNvSpPr/>
      </dsp:nvSpPr>
      <dsp:spPr>
        <a:xfrm>
          <a:off x="3837787" y="328773"/>
          <a:ext cx="91726" cy="17228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28B58-2A63-4817-8517-1FF490DFB2C7}">
      <dsp:nvSpPr>
        <dsp:cNvPr id="0" name=""/>
        <dsp:cNvSpPr/>
      </dsp:nvSpPr>
      <dsp:spPr>
        <a:xfrm>
          <a:off x="2496829" y="0"/>
          <a:ext cx="791548" cy="79154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16" tIns="30716" rIns="30716" bIns="30716"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612749" y="115920"/>
        <a:ext cx="559708" cy="559708"/>
      </dsp:txXfrm>
    </dsp:sp>
    <dsp:sp modelId="{47918016-8AE1-4FE6-AE5A-FEF3728B1CB4}">
      <dsp:nvSpPr>
        <dsp:cNvPr id="0" name=""/>
        <dsp:cNvSpPr/>
      </dsp:nvSpPr>
      <dsp:spPr>
        <a:xfrm>
          <a:off x="1995276" y="957148"/>
          <a:ext cx="1794653" cy="16281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1564" tIns="165100" rIns="141564" bIns="165100" numCol="1" spcCol="1270" anchor="t" anchorCtr="0">
          <a:noAutofit/>
        </a:bodyPr>
        <a:lstStyle/>
        <a:p>
          <a:pPr marL="0" lvl="0" indent="0" algn="l" defTabSz="622300">
            <a:lnSpc>
              <a:spcPct val="90000"/>
            </a:lnSpc>
            <a:spcBef>
              <a:spcPct val="0"/>
            </a:spcBef>
            <a:spcAft>
              <a:spcPct val="35000"/>
            </a:spcAft>
            <a:buNone/>
          </a:pPr>
          <a:r>
            <a:rPr lang="en-US" sz="1400" b="1" kern="1200" dirty="0"/>
            <a:t>Phase 2: Infrastructure modernization and governance frameworks</a:t>
          </a:r>
          <a:br>
            <a:rPr lang="en-US" sz="1100" b="1" kern="1200" dirty="0"/>
          </a:br>
          <a:endParaRPr lang="en-US" sz="1100" kern="1200" dirty="0"/>
        </a:p>
      </dsp:txBody>
      <dsp:txXfrm>
        <a:off x="1995276" y="1282783"/>
        <a:ext cx="1794653" cy="1302539"/>
      </dsp:txXfrm>
    </dsp:sp>
    <dsp:sp modelId="{B991A84E-565A-40A8-860F-C4A88B538ACA}">
      <dsp:nvSpPr>
        <dsp:cNvPr id="0" name=""/>
        <dsp:cNvSpPr/>
      </dsp:nvSpPr>
      <dsp:spPr>
        <a:xfrm>
          <a:off x="3989336" y="395738"/>
          <a:ext cx="179465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DF0582-BD71-4964-B264-A66B735DE69B}">
      <dsp:nvSpPr>
        <dsp:cNvPr id="0" name=""/>
        <dsp:cNvSpPr/>
      </dsp:nvSpPr>
      <dsp:spPr>
        <a:xfrm>
          <a:off x="5831847" y="328773"/>
          <a:ext cx="91726" cy="17228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5C37E0-F7D9-4837-82DF-C20AFC5F4DCE}">
      <dsp:nvSpPr>
        <dsp:cNvPr id="0" name=""/>
        <dsp:cNvSpPr/>
      </dsp:nvSpPr>
      <dsp:spPr>
        <a:xfrm>
          <a:off x="4490888" y="0"/>
          <a:ext cx="791548" cy="79154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16" tIns="30716" rIns="30716" bIns="30716"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606808" y="115920"/>
        <a:ext cx="559708" cy="559708"/>
      </dsp:txXfrm>
    </dsp:sp>
    <dsp:sp modelId="{56D76A1E-31A6-44A8-AA7B-EC0690A6ECB8}">
      <dsp:nvSpPr>
        <dsp:cNvPr id="0" name=""/>
        <dsp:cNvSpPr/>
      </dsp:nvSpPr>
      <dsp:spPr>
        <a:xfrm>
          <a:off x="3989336" y="957148"/>
          <a:ext cx="1794653" cy="16281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1564" tIns="165100" rIns="141564" bIns="165100" numCol="1" spcCol="1270" anchor="t" anchorCtr="0">
          <a:noAutofit/>
        </a:bodyPr>
        <a:lstStyle/>
        <a:p>
          <a:pPr marL="0" lvl="0" indent="0" algn="l" defTabSz="622300">
            <a:lnSpc>
              <a:spcPct val="90000"/>
            </a:lnSpc>
            <a:spcBef>
              <a:spcPct val="0"/>
            </a:spcBef>
            <a:spcAft>
              <a:spcPct val="35000"/>
            </a:spcAft>
            <a:buNone/>
          </a:pPr>
          <a:r>
            <a:rPr lang="en-US" sz="1400" b="1" kern="1200" dirty="0"/>
            <a:t>Phase 3: Training and statewide onboarding</a:t>
          </a:r>
          <a:br>
            <a:rPr lang="en-US" sz="1700" kern="1200" dirty="0"/>
          </a:br>
          <a:endParaRPr lang="en-US" sz="1700" kern="1200" dirty="0"/>
        </a:p>
      </dsp:txBody>
      <dsp:txXfrm>
        <a:off x="3989336" y="1282783"/>
        <a:ext cx="1794653" cy="1302539"/>
      </dsp:txXfrm>
    </dsp:sp>
    <dsp:sp modelId="{A7A4CA46-C981-499A-890A-139CD56FF753}">
      <dsp:nvSpPr>
        <dsp:cNvPr id="0" name=""/>
        <dsp:cNvSpPr/>
      </dsp:nvSpPr>
      <dsp:spPr>
        <a:xfrm>
          <a:off x="5983395" y="395738"/>
          <a:ext cx="179465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645B18-034A-446C-9FE7-86EAEA4C5CEA}">
      <dsp:nvSpPr>
        <dsp:cNvPr id="0" name=""/>
        <dsp:cNvSpPr/>
      </dsp:nvSpPr>
      <dsp:spPr>
        <a:xfrm>
          <a:off x="7825906" y="328773"/>
          <a:ext cx="91726" cy="17228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F3A4D3-5053-4C78-B38F-3E7F6FE58A2B}">
      <dsp:nvSpPr>
        <dsp:cNvPr id="0" name=""/>
        <dsp:cNvSpPr/>
      </dsp:nvSpPr>
      <dsp:spPr>
        <a:xfrm>
          <a:off x="6484948" y="0"/>
          <a:ext cx="791548" cy="79154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16" tIns="30716" rIns="30716" bIns="30716"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600868" y="115920"/>
        <a:ext cx="559708" cy="559708"/>
      </dsp:txXfrm>
    </dsp:sp>
    <dsp:sp modelId="{4D373265-BF9E-4B30-996B-B1C8B885B369}">
      <dsp:nvSpPr>
        <dsp:cNvPr id="0" name=""/>
        <dsp:cNvSpPr/>
      </dsp:nvSpPr>
      <dsp:spPr>
        <a:xfrm>
          <a:off x="5983395" y="957148"/>
          <a:ext cx="1794653" cy="16281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1564" tIns="165100" rIns="141564" bIns="165100" numCol="1" spcCol="1270" anchor="t" anchorCtr="0">
          <a:noAutofit/>
        </a:bodyPr>
        <a:lstStyle/>
        <a:p>
          <a:pPr marL="0" lvl="0" indent="0" algn="l" defTabSz="622300">
            <a:lnSpc>
              <a:spcPct val="90000"/>
            </a:lnSpc>
            <a:spcBef>
              <a:spcPct val="0"/>
            </a:spcBef>
            <a:spcAft>
              <a:spcPct val="35000"/>
            </a:spcAft>
            <a:buNone/>
          </a:pPr>
          <a:r>
            <a:rPr lang="en-US" sz="1400" b="1" kern="1200" dirty="0"/>
            <a:t>Phase 4: Full implementation and evaluation</a:t>
          </a:r>
          <a:br>
            <a:rPr lang="en-US" sz="1700" kern="1200" dirty="0"/>
          </a:br>
          <a:endParaRPr lang="en-US" sz="1700" kern="1200" dirty="0"/>
        </a:p>
      </dsp:txBody>
      <dsp:txXfrm>
        <a:off x="5983395" y="1282783"/>
        <a:ext cx="1794653" cy="1302539"/>
      </dsp:txXfrm>
    </dsp:sp>
    <dsp:sp modelId="{924251F0-B276-43B7-8126-0E1407E95078}">
      <dsp:nvSpPr>
        <dsp:cNvPr id="0" name=""/>
        <dsp:cNvSpPr/>
      </dsp:nvSpPr>
      <dsp:spPr>
        <a:xfrm>
          <a:off x="7977455" y="395738"/>
          <a:ext cx="89732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2E5137-7EC2-4F75-B23A-AE466C487F92}">
      <dsp:nvSpPr>
        <dsp:cNvPr id="0" name=""/>
        <dsp:cNvSpPr/>
      </dsp:nvSpPr>
      <dsp:spPr>
        <a:xfrm>
          <a:off x="8479007" y="0"/>
          <a:ext cx="791548" cy="79154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16" tIns="30716" rIns="30716" bIns="30716" numCol="1" spcCol="1270" anchor="ctr" anchorCtr="0">
          <a:noAutofit/>
        </a:bodyPr>
        <a:lstStyle/>
        <a:p>
          <a:pPr marL="0" lvl="0" indent="0" algn="ctr" defTabSz="1644650">
            <a:lnSpc>
              <a:spcPct val="90000"/>
            </a:lnSpc>
            <a:spcBef>
              <a:spcPct val="0"/>
            </a:spcBef>
            <a:spcAft>
              <a:spcPct val="35000"/>
            </a:spcAft>
            <a:buNone/>
          </a:pPr>
          <a:r>
            <a:rPr lang="en-US" sz="3700" kern="1200"/>
            <a:t>5</a:t>
          </a:r>
        </a:p>
      </dsp:txBody>
      <dsp:txXfrm>
        <a:off x="8594927" y="115920"/>
        <a:ext cx="559708" cy="559708"/>
      </dsp:txXfrm>
    </dsp:sp>
    <dsp:sp modelId="{A603CB43-EE2B-4071-895B-2D8E150EAFE1}">
      <dsp:nvSpPr>
        <dsp:cNvPr id="0" name=""/>
        <dsp:cNvSpPr/>
      </dsp:nvSpPr>
      <dsp:spPr>
        <a:xfrm>
          <a:off x="7977455" y="957148"/>
          <a:ext cx="1794653" cy="16281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1564" tIns="165100" rIns="141564" bIns="165100" numCol="1" spcCol="1270" anchor="t" anchorCtr="0">
          <a:noAutofit/>
        </a:bodyPr>
        <a:lstStyle/>
        <a:p>
          <a:pPr marL="0" lvl="0" indent="0" algn="l" defTabSz="622300">
            <a:lnSpc>
              <a:spcPct val="90000"/>
            </a:lnSpc>
            <a:spcBef>
              <a:spcPct val="0"/>
            </a:spcBef>
            <a:spcAft>
              <a:spcPct val="35000"/>
            </a:spcAft>
            <a:buNone/>
          </a:pPr>
          <a:r>
            <a:rPr lang="en-US" sz="1400" b="1" kern="1200" dirty="0"/>
            <a:t>Phase 5: Ongoing implement and Quality Improvement</a:t>
          </a:r>
        </a:p>
      </dsp:txBody>
      <dsp:txXfrm>
        <a:off x="7977455" y="1282783"/>
        <a:ext cx="1794653" cy="1302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7B966-A5B5-428C-9EF5-3362F9123704}">
      <dsp:nvSpPr>
        <dsp:cNvPr id="0" name=""/>
        <dsp:cNvSpPr/>
      </dsp:nvSpPr>
      <dsp:spPr>
        <a:xfrm>
          <a:off x="2228" y="1291588"/>
          <a:ext cx="2776272" cy="22898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Access systems and analytic tools</a:t>
          </a:r>
        </a:p>
        <a:p>
          <a:pPr marL="171450" lvl="1" indent="-171450" algn="l" defTabSz="755650">
            <a:lnSpc>
              <a:spcPct val="90000"/>
            </a:lnSpc>
            <a:spcBef>
              <a:spcPct val="0"/>
            </a:spcBef>
            <a:spcAft>
              <a:spcPct val="15000"/>
            </a:spcAft>
            <a:buChar char="•"/>
          </a:pPr>
          <a:r>
            <a:rPr lang="en-US" sz="1700" b="1" kern="1200" dirty="0"/>
            <a:t>Ability to use systems and analytic tools for public health planning</a:t>
          </a:r>
        </a:p>
      </dsp:txBody>
      <dsp:txXfrm>
        <a:off x="54924" y="1344284"/>
        <a:ext cx="2670880" cy="1693771"/>
      </dsp:txXfrm>
    </dsp:sp>
    <dsp:sp modelId="{DBCE15F0-EEB0-42A1-9586-E6F3BF0AEE59}">
      <dsp:nvSpPr>
        <dsp:cNvPr id="0" name=""/>
        <dsp:cNvSpPr/>
      </dsp:nvSpPr>
      <dsp:spPr>
        <a:xfrm>
          <a:off x="1552999" y="1803121"/>
          <a:ext cx="3111699" cy="3111699"/>
        </a:xfrm>
        <a:prstGeom prst="leftCircularArrow">
          <a:avLst>
            <a:gd name="adj1" fmla="val 3314"/>
            <a:gd name="adj2" fmla="val 409358"/>
            <a:gd name="adj3" fmla="val 2184869"/>
            <a:gd name="adj4" fmla="val 9024489"/>
            <a:gd name="adj5" fmla="val 386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6B6807-B03E-4AE9-A916-845764EF5DE9}">
      <dsp:nvSpPr>
        <dsp:cNvPr id="0" name=""/>
        <dsp:cNvSpPr/>
      </dsp:nvSpPr>
      <dsp:spPr>
        <a:xfrm>
          <a:off x="619177" y="3090751"/>
          <a:ext cx="2467797" cy="9813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Equipped</a:t>
          </a:r>
        </a:p>
      </dsp:txBody>
      <dsp:txXfrm>
        <a:off x="647920" y="3119494"/>
        <a:ext cx="2410311" cy="923875"/>
      </dsp:txXfrm>
    </dsp:sp>
    <dsp:sp modelId="{A7688693-43CE-4887-AE44-DA9C96EA80A1}">
      <dsp:nvSpPr>
        <dsp:cNvPr id="0" name=""/>
        <dsp:cNvSpPr/>
      </dsp:nvSpPr>
      <dsp:spPr>
        <a:xfrm>
          <a:off x="3578012" y="1291588"/>
          <a:ext cx="2776272" cy="22898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732"/>
              <a:satOff val="-18316"/>
              <a:lumOff val="5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Grow the data science workforce</a:t>
          </a:r>
        </a:p>
        <a:p>
          <a:pPr marL="171450" lvl="1" indent="-171450" algn="l" defTabSz="755650">
            <a:lnSpc>
              <a:spcPct val="90000"/>
            </a:lnSpc>
            <a:spcBef>
              <a:spcPct val="0"/>
            </a:spcBef>
            <a:spcAft>
              <a:spcPct val="15000"/>
            </a:spcAft>
            <a:buChar char="•"/>
          </a:pPr>
          <a:r>
            <a:rPr lang="en-US" sz="1700" b="1" kern="1200" dirty="0"/>
            <a:t>Train the data science workforce</a:t>
          </a:r>
        </a:p>
      </dsp:txBody>
      <dsp:txXfrm>
        <a:off x="3630708" y="1834965"/>
        <a:ext cx="2670880" cy="1693771"/>
      </dsp:txXfrm>
    </dsp:sp>
    <dsp:sp modelId="{99D10D7E-8BD7-4776-A375-CBA3661683CD}">
      <dsp:nvSpPr>
        <dsp:cNvPr id="0" name=""/>
        <dsp:cNvSpPr/>
      </dsp:nvSpPr>
      <dsp:spPr>
        <a:xfrm>
          <a:off x="5105647" y="-131583"/>
          <a:ext cx="3466445" cy="3466445"/>
        </a:xfrm>
        <a:prstGeom prst="circularArrow">
          <a:avLst>
            <a:gd name="adj1" fmla="val 2975"/>
            <a:gd name="adj2" fmla="val 364535"/>
            <a:gd name="adj3" fmla="val 19459954"/>
            <a:gd name="adj4" fmla="val 12575511"/>
            <a:gd name="adj5" fmla="val 3471"/>
          </a:avLst>
        </a:prstGeom>
        <a:solidFill>
          <a:schemeClr val="accent4">
            <a:hueOff val="15463"/>
            <a:satOff val="-36633"/>
            <a:lumOff val="105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07FB54-2933-4CC7-A451-8A4F50AD1BF0}">
      <dsp:nvSpPr>
        <dsp:cNvPr id="0" name=""/>
        <dsp:cNvSpPr/>
      </dsp:nvSpPr>
      <dsp:spPr>
        <a:xfrm>
          <a:off x="4194961" y="800907"/>
          <a:ext cx="2467797" cy="981361"/>
        </a:xfrm>
        <a:prstGeom prst="roundRect">
          <a:avLst>
            <a:gd name="adj" fmla="val 10000"/>
          </a:avLst>
        </a:prstGeom>
        <a:solidFill>
          <a:schemeClr val="accent4">
            <a:hueOff val="7732"/>
            <a:satOff val="-18316"/>
            <a:lumOff val="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Ready</a:t>
          </a:r>
        </a:p>
      </dsp:txBody>
      <dsp:txXfrm>
        <a:off x="4223704" y="829650"/>
        <a:ext cx="2410311" cy="923875"/>
      </dsp:txXfrm>
    </dsp:sp>
    <dsp:sp modelId="{F0143720-F5C3-4E4E-B226-0B04C27A5E5F}">
      <dsp:nvSpPr>
        <dsp:cNvPr id="0" name=""/>
        <dsp:cNvSpPr/>
      </dsp:nvSpPr>
      <dsp:spPr>
        <a:xfrm>
          <a:off x="7153795" y="1291588"/>
          <a:ext cx="2776272" cy="22898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5463"/>
              <a:satOff val="-36633"/>
              <a:lumOff val="10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Local &amp; State staff assessment and development opportunities</a:t>
          </a:r>
        </a:p>
        <a:p>
          <a:pPr marL="171450" lvl="1" indent="-171450" algn="l" defTabSz="711200">
            <a:lnSpc>
              <a:spcPct val="90000"/>
            </a:lnSpc>
            <a:spcBef>
              <a:spcPct val="0"/>
            </a:spcBef>
            <a:spcAft>
              <a:spcPct val="15000"/>
            </a:spcAft>
            <a:buChar char="•"/>
          </a:pPr>
          <a:r>
            <a:rPr lang="en-US" sz="1600" b="1" kern="1200" dirty="0"/>
            <a:t>Communication, alignment, statewide preparedness</a:t>
          </a:r>
        </a:p>
      </dsp:txBody>
      <dsp:txXfrm>
        <a:off x="7206491" y="1344284"/>
        <a:ext cx="2670880" cy="1693771"/>
      </dsp:txXfrm>
    </dsp:sp>
    <dsp:sp modelId="{1A4740E5-4D37-415A-B406-F5EE1848F9E6}">
      <dsp:nvSpPr>
        <dsp:cNvPr id="0" name=""/>
        <dsp:cNvSpPr/>
      </dsp:nvSpPr>
      <dsp:spPr>
        <a:xfrm>
          <a:off x="7770745" y="3090751"/>
          <a:ext cx="2467797" cy="981361"/>
        </a:xfrm>
        <a:prstGeom prst="roundRect">
          <a:avLst>
            <a:gd name="adj" fmla="val 10000"/>
          </a:avLst>
        </a:prstGeom>
        <a:solidFill>
          <a:schemeClr val="accent4">
            <a:hueOff val="15463"/>
            <a:satOff val="-36633"/>
            <a:lumOff val="1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Together</a:t>
          </a:r>
        </a:p>
      </dsp:txBody>
      <dsp:txXfrm>
        <a:off x="7799488" y="3119494"/>
        <a:ext cx="2410311" cy="92387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8F88A0-B432-19FF-3055-B658DD317F0F}"/>
              </a:ext>
            </a:extLst>
          </p:cNvPr>
          <p:cNvSpPr>
            <a:spLocks noGrp="1"/>
          </p:cNvSpPr>
          <p:nvPr>
            <p:ph type="hdr" sz="quarter"/>
          </p:nvPr>
        </p:nvSpPr>
        <p:spPr>
          <a:xfrm>
            <a:off x="0" y="0"/>
            <a:ext cx="2971800" cy="1285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ECFF8E-A830-AF67-20D8-C876D69B9FDF}"/>
              </a:ext>
            </a:extLst>
          </p:cNvPr>
          <p:cNvSpPr>
            <a:spLocks noGrp="1"/>
          </p:cNvSpPr>
          <p:nvPr>
            <p:ph type="dt" sz="quarter" idx="1"/>
          </p:nvPr>
        </p:nvSpPr>
        <p:spPr>
          <a:xfrm>
            <a:off x="3884613" y="0"/>
            <a:ext cx="2971800" cy="128588"/>
          </a:xfrm>
          <a:prstGeom prst="rect">
            <a:avLst/>
          </a:prstGeom>
        </p:spPr>
        <p:txBody>
          <a:bodyPr vert="horz" lIns="91440" tIns="45720" rIns="91440" bIns="45720" rtlCol="0"/>
          <a:lstStyle>
            <a:lvl1pPr algn="r">
              <a:defRPr sz="1200"/>
            </a:lvl1pPr>
          </a:lstStyle>
          <a:p>
            <a:fld id="{98B93ED1-DBD7-BE41-BCFA-C8669C965607}" type="datetimeFigureOut">
              <a:rPr lang="en-US" smtClean="0"/>
              <a:t>5/22/2026</a:t>
            </a:fld>
            <a:endParaRPr lang="en-US"/>
          </a:p>
        </p:txBody>
      </p:sp>
      <p:sp>
        <p:nvSpPr>
          <p:cNvPr id="4" name="Footer Placeholder 3">
            <a:extLst>
              <a:ext uri="{FF2B5EF4-FFF2-40B4-BE49-F238E27FC236}">
                <a16:creationId xmlns:a16="http://schemas.microsoft.com/office/drawing/2014/main" id="{EB5D3269-27B3-AFD1-8DFD-3B4645098306}"/>
              </a:ext>
            </a:extLst>
          </p:cNvPr>
          <p:cNvSpPr>
            <a:spLocks noGrp="1"/>
          </p:cNvSpPr>
          <p:nvPr>
            <p:ph type="ftr" sz="quarter" idx="2"/>
          </p:nvPr>
        </p:nvSpPr>
        <p:spPr>
          <a:xfrm>
            <a:off x="0" y="2443163"/>
            <a:ext cx="2971800" cy="1285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F28A04-869A-FDAF-34D1-066E79C41CEB}"/>
              </a:ext>
            </a:extLst>
          </p:cNvPr>
          <p:cNvSpPr>
            <a:spLocks noGrp="1"/>
          </p:cNvSpPr>
          <p:nvPr>
            <p:ph type="sldNum" sz="quarter" idx="3"/>
          </p:nvPr>
        </p:nvSpPr>
        <p:spPr>
          <a:xfrm>
            <a:off x="3884613" y="2443163"/>
            <a:ext cx="2971800" cy="128587"/>
          </a:xfrm>
          <a:prstGeom prst="rect">
            <a:avLst/>
          </a:prstGeom>
        </p:spPr>
        <p:txBody>
          <a:bodyPr vert="horz" lIns="91440" tIns="45720" rIns="91440" bIns="45720" rtlCol="0" anchor="b"/>
          <a:lstStyle>
            <a:lvl1pPr algn="r">
              <a:defRPr sz="1200"/>
            </a:lvl1pPr>
          </a:lstStyle>
          <a:p>
            <a:fld id="{ECD5141C-EEF6-EF4C-9E7F-D118BF1FC575}" type="slidenum">
              <a:rPr lang="en-US" smtClean="0"/>
              <a:t>‹#›</a:t>
            </a:fld>
            <a:endParaRPr lang="en-US"/>
          </a:p>
        </p:txBody>
      </p:sp>
    </p:spTree>
    <p:extLst>
      <p:ext uri="{BB962C8B-B14F-4D97-AF65-F5344CB8AC3E}">
        <p14:creationId xmlns:p14="http://schemas.microsoft.com/office/powerpoint/2010/main" val="133671999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81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9F53F-1720-444A-ABCF-9756C7AC50AC}" type="datetimeFigureOut">
              <a:rPr lang="en-US" smtClean="0"/>
              <a:t>5/22/2026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F659C-7818-49ED-81D6-45320130FA9A}" type="slidenum">
              <a:rPr lang="en-US" smtClean="0"/>
              <a:t>‹#›</a:t>
            </a:fld>
            <a:endParaRPr lang="en-US"/>
          </a:p>
        </p:txBody>
      </p:sp>
    </p:spTree>
    <p:extLst>
      <p:ext uri="{BB962C8B-B14F-4D97-AF65-F5344CB8AC3E}">
        <p14:creationId xmlns:p14="http://schemas.microsoft.com/office/powerpoint/2010/main" val="46295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cceldata.io/blog/top-data-lake-services-of-2025-features-tools-and-benefi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CF21B-99E1-9E6E-807F-82699C091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FB44A-F365-22DB-E8E4-13775D75A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1CDC4-F414-D151-0A5D-9BAE13DC3594}"/>
              </a:ext>
            </a:extLst>
          </p:cNvPr>
          <p:cNvSpPr>
            <a:spLocks noGrp="1"/>
          </p:cNvSpPr>
          <p:nvPr>
            <p:ph type="body" idx="1"/>
          </p:nvPr>
        </p:nvSpPr>
        <p:spPr/>
        <p:txBody>
          <a:bodyPr/>
          <a:lstStyle/>
          <a:p>
            <a:r>
              <a:rPr lang="en-US"/>
              <a:t>Notes: Presenter to ask for shout outs. Then, summarize the top themes to transition to next slide. The purpose is to connect data to the values that inspire people in their work.</a:t>
            </a:r>
          </a:p>
          <a:p>
            <a:endParaRPr lang="en-US">
              <a:ea typeface="Calibri"/>
              <a:cs typeface="Calibri"/>
            </a:endParaRPr>
          </a:p>
          <a:p>
            <a:pPr marL="171450" indent="-171450">
              <a:buFont typeface="Symbol"/>
              <a:buChar char="•"/>
            </a:pPr>
            <a:r>
              <a:rPr lang="en-US"/>
              <a:t>Invite everyone to reflect on what brought them into public health.</a:t>
            </a:r>
          </a:p>
          <a:p>
            <a:pPr marL="171450" indent="-171450">
              <a:buFont typeface="Symbol"/>
              <a:buChar char="•"/>
            </a:pPr>
            <a:r>
              <a:rPr lang="en-US"/>
              <a:t>Add a brief personal or observed example if helpful.</a:t>
            </a:r>
            <a:endParaRPr lang="en-US">
              <a:ea typeface="Calibri"/>
              <a:cs typeface="Calibri"/>
            </a:endParaRPr>
          </a:p>
          <a:p>
            <a:pPr marL="171450" indent="-171450">
              <a:buFont typeface="Symbol"/>
              <a:buChar char="•"/>
            </a:pPr>
            <a:r>
              <a:rPr lang="en-US" i="1"/>
              <a:t>Reiterate that Data Forward supports that same mission of healthier, safer communities.</a:t>
            </a:r>
            <a:endParaRPr lang="en-US"/>
          </a:p>
          <a:p>
            <a:pPr marL="171450" indent="-171450">
              <a:buFont typeface="Symbol"/>
              <a:buChar char="•"/>
            </a:pPr>
            <a:endParaRPr lang="en-US" i="1">
              <a:ea typeface="Calibri"/>
              <a:cs typeface="Calibri"/>
            </a:endParaRPr>
          </a:p>
          <a:p>
            <a:pPr marL="171450" indent="-171450">
              <a:buFont typeface="Symbol"/>
              <a:buChar char="•"/>
            </a:pPr>
            <a:r>
              <a:rPr lang="en-US" i="1" u="sng">
                <a:ea typeface="Calibri"/>
                <a:cs typeface="Calibri"/>
              </a:rPr>
              <a:t>My work with the Department really inspired my awe of public health. I saw how public health touched everything in ways I never thought about. And I saw how the work had immediate impact on people's everyday lives and their long-term health and wellbeing. Public health exemplifies public service.</a:t>
            </a:r>
          </a:p>
          <a:p>
            <a:endParaRPr lang="en-US">
              <a:ea typeface="Calibri"/>
              <a:cs typeface="Calibri"/>
            </a:endParaRPr>
          </a:p>
        </p:txBody>
      </p:sp>
      <p:sp>
        <p:nvSpPr>
          <p:cNvPr id="4" name="Slide Number Placeholder 3">
            <a:extLst>
              <a:ext uri="{FF2B5EF4-FFF2-40B4-BE49-F238E27FC236}">
                <a16:creationId xmlns:a16="http://schemas.microsoft.com/office/drawing/2014/main" id="{ACBAC02F-BD63-03FD-05BF-554F9B51E94E}"/>
              </a:ext>
            </a:extLst>
          </p:cNvPr>
          <p:cNvSpPr>
            <a:spLocks noGrp="1"/>
          </p:cNvSpPr>
          <p:nvPr>
            <p:ph type="sldNum" sz="quarter" idx="5"/>
          </p:nvPr>
        </p:nvSpPr>
        <p:spPr/>
        <p:txBody>
          <a:bodyPr/>
          <a:lstStyle/>
          <a:p>
            <a:fld id="{40BF659C-7818-49ED-81D6-45320130FA9A}" type="slidenum">
              <a:rPr lang="en-US" smtClean="0"/>
              <a:t>1</a:t>
            </a:fld>
            <a:endParaRPr lang="en-US"/>
          </a:p>
        </p:txBody>
      </p:sp>
    </p:spTree>
    <p:extLst>
      <p:ext uri="{BB962C8B-B14F-4D97-AF65-F5344CB8AC3E}">
        <p14:creationId xmlns:p14="http://schemas.microsoft.com/office/powerpoint/2010/main" val="3811669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panose="020F0502020204030204"/>
                <a:cs typeface="Calibri" panose="020F0502020204030204"/>
              </a:rPr>
              <a:t>We can't talk about data without talking about security. Protecting data protects people. Our data governance ensures that the right people have the right access for the right purpose. We are intentional about permissions and oversight, about conducting regular audits and documentation, and being transparent about how datasets are populated, maintained and used.</a:t>
            </a:r>
          </a:p>
          <a:p>
            <a:pPr marL="285750" indent="-285750">
              <a:buFont typeface="Symbol"/>
              <a:buChar char="•"/>
            </a:pPr>
            <a:endParaRPr lang="en-US"/>
          </a:p>
          <a:p>
            <a:pPr marL="285750" indent="-285750">
              <a:buFont typeface="Symbol"/>
              <a:buChar char="•"/>
            </a:pPr>
            <a:r>
              <a:rPr lang="en-US"/>
              <a:t>Protecting data protects people.</a:t>
            </a:r>
            <a:endParaRPr lang="en-US">
              <a:ea typeface="Calibri" panose="020F0502020204030204"/>
              <a:cs typeface="Calibri" panose="020F0502020204030204"/>
            </a:endParaRPr>
          </a:p>
          <a:p>
            <a:pPr marL="285750" indent="-285750">
              <a:buFont typeface="Symbol"/>
              <a:buChar char="•"/>
            </a:pPr>
            <a:r>
              <a:rPr lang="en-US"/>
              <a:t>We’ve built into this process role-based access, oversight, audits and clear data rules to ensure we’re being responsible stewards of data.</a:t>
            </a:r>
            <a:endParaRPr lang="en-US">
              <a:ea typeface="Calibri"/>
              <a:cs typeface="Calibri"/>
            </a:endParaRPr>
          </a:p>
          <a:p>
            <a:pPr marL="285750" indent="-285750">
              <a:buFont typeface="Symbol"/>
              <a:buChar char="•"/>
            </a:pPr>
            <a:r>
              <a:rPr lang="en-US"/>
              <a:t>As you engage in this effort, you can feel confident knowing safeguards are intentionally designed.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BF659C-7818-49ED-81D6-45320130FA9A}" type="slidenum">
              <a:rPr lang="en-US" smtClean="0"/>
              <a:t>15</a:t>
            </a:fld>
            <a:endParaRPr lang="en-US"/>
          </a:p>
        </p:txBody>
      </p:sp>
    </p:spTree>
    <p:extLst>
      <p:ext uri="{BB962C8B-B14F-4D97-AF65-F5344CB8AC3E}">
        <p14:creationId xmlns:p14="http://schemas.microsoft.com/office/powerpoint/2010/main" val="48001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panose="020F0502020204030204"/>
                <a:cs typeface="Calibri" panose="020F0502020204030204"/>
              </a:rPr>
              <a:t>We are at an important inflection point in our Data Forward journey. We've spent the last 12 months building the data office, getting data governance structures in place and finalizing the strategic plan. We've also marked our first milestone with the development of an enterprise system – a Data Lake. We'll be expanding the reach of the Data Lake over the next six months and continuing to build toward sustainable funding and expanded partnerships. </a:t>
            </a:r>
          </a:p>
          <a:p>
            <a:pPr marL="171450" indent="-171450">
              <a:buFont typeface="Symbol"/>
              <a:buChar char="•"/>
            </a:pPr>
            <a:endParaRPr lang="en-US" i="1"/>
          </a:p>
          <a:p>
            <a:pPr marL="171450" indent="-171450">
              <a:buFont typeface="Symbol"/>
              <a:buChar char="•"/>
            </a:pPr>
            <a:r>
              <a:rPr lang="en-US" i="1"/>
              <a:t>Give a brief overview of the progress so far: Data Office formation, governance structures, Data Lake architecture and development of early use cases.</a:t>
            </a:r>
            <a:endParaRPr lang="en-US">
              <a:ea typeface="Calibri"/>
              <a:cs typeface="Calibri"/>
            </a:endParaRPr>
          </a:p>
          <a:p>
            <a:pPr marL="171450" indent="-171450">
              <a:buFont typeface="Symbol"/>
              <a:buChar char="•"/>
            </a:pPr>
            <a:r>
              <a:rPr lang="en-US"/>
              <a:t>Next steps include Data Lake expansion and additional use cases.</a:t>
            </a:r>
            <a:endParaRPr lang="en-US">
              <a:ea typeface="Calibri"/>
              <a:cs typeface="Calibri"/>
            </a:endParaRPr>
          </a:p>
          <a:p>
            <a:pPr marL="171450" indent="-171450">
              <a:buFont typeface="Symbol"/>
              <a:buChar char="•"/>
            </a:pPr>
            <a:r>
              <a:rPr lang="en-US"/>
              <a:t>Long-term work focuses on sustainability and deeper program integration.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BF659C-7818-49ED-81D6-45320130FA9A}" type="slidenum">
              <a:rPr lang="en-US" smtClean="0"/>
              <a:t>17</a:t>
            </a:fld>
            <a:endParaRPr lang="en-US"/>
          </a:p>
        </p:txBody>
      </p:sp>
    </p:spTree>
    <p:extLst>
      <p:ext uri="{BB962C8B-B14F-4D97-AF65-F5344CB8AC3E}">
        <p14:creationId xmlns:p14="http://schemas.microsoft.com/office/powerpoint/2010/main" val="246924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58CF-EB2C-6852-5494-74FB8654F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CACDD-1FEE-612D-1FC0-4C5A10D90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1EA76-264C-F7C8-12C6-05B606A12757}"/>
              </a:ext>
            </a:extLst>
          </p:cNvPr>
          <p:cNvSpPr>
            <a:spLocks noGrp="1"/>
          </p:cNvSpPr>
          <p:nvPr>
            <p:ph type="body" idx="1"/>
          </p:nvPr>
        </p:nvSpPr>
        <p:spPr/>
        <p:txBody>
          <a:bodyPr/>
          <a:lstStyle/>
          <a:p>
            <a:r>
              <a:rPr lang="en-US" i="1" u="sng">
                <a:ea typeface="Calibri"/>
                <a:cs typeface="Calibri"/>
              </a:rPr>
              <a:t>The Data Lake that I just mentioned is a starting point. </a:t>
            </a:r>
            <a:r>
              <a:rPr lang="en-US" i="1" u="sng"/>
              <a:t>A data lake is a secure, central place where information from many different systems is stored together so it can be easily accessed, combined and analyzed.  It supports consistency, faster reporting, less duplication and less manual reporting. Ultimately, it's a tool that an improve and drive real-time decision-making – and that means better outcomes for North Carolinians. </a:t>
            </a:r>
            <a:endParaRPr lang="en-US" i="1" u="sng">
              <a:ea typeface="Calibri"/>
              <a:cs typeface="Calibri"/>
            </a:endParaRPr>
          </a:p>
          <a:p>
            <a:endParaRPr lang="en-US">
              <a:ea typeface="Calibri" panose="020F0502020204030204"/>
              <a:cs typeface="Calibri" panose="020F0502020204030204"/>
            </a:endParaRPr>
          </a:p>
          <a:p>
            <a:endParaRPr lang="en-US"/>
          </a:p>
          <a:p>
            <a:r>
              <a:rPr lang="en-US"/>
              <a:t>The Data Lake is a secure place to bring data from different systems together.</a:t>
            </a:r>
            <a:endParaRPr lang="en-US">
              <a:ea typeface="Calibri" panose="020F0502020204030204"/>
              <a:cs typeface="Calibri" panose="020F0502020204030204"/>
            </a:endParaRPr>
          </a:p>
          <a:p>
            <a:pPr marL="285750" indent="-285750">
              <a:buFont typeface="Symbol"/>
              <a:buChar char="•"/>
            </a:pPr>
            <a:r>
              <a:rPr lang="en-US"/>
              <a:t>It supports consistency, faster reporting, less duplication and clearer information.</a:t>
            </a:r>
            <a:endParaRPr lang="en-US">
              <a:ea typeface="Calibri"/>
              <a:cs typeface="Calibri"/>
            </a:endParaRPr>
          </a:p>
          <a:p>
            <a:pPr marL="285750" indent="-285750">
              <a:buFont typeface="Symbol"/>
              <a:buChar char="•"/>
            </a:pPr>
            <a:r>
              <a:rPr lang="en-US"/>
              <a:t>It lays the foundation for our larger Data Forward vision.</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0D25613F-FB39-F0AD-0118-5C55E50A25E0}"/>
              </a:ext>
            </a:extLst>
          </p:cNvPr>
          <p:cNvSpPr>
            <a:spLocks noGrp="1"/>
          </p:cNvSpPr>
          <p:nvPr>
            <p:ph type="sldNum" sz="quarter" idx="5"/>
          </p:nvPr>
        </p:nvSpPr>
        <p:spPr/>
        <p:txBody>
          <a:bodyPr/>
          <a:lstStyle/>
          <a:p>
            <a:fld id="{40BF659C-7818-49ED-81D6-45320130FA9A}" type="slidenum">
              <a:rPr lang="en-US" smtClean="0"/>
              <a:t>18</a:t>
            </a:fld>
            <a:endParaRPr lang="en-US"/>
          </a:p>
        </p:txBody>
      </p:sp>
    </p:spTree>
    <p:extLst>
      <p:ext uri="{BB962C8B-B14F-4D97-AF65-F5344CB8AC3E}">
        <p14:creationId xmlns:p14="http://schemas.microsoft.com/office/powerpoint/2010/main" val="422145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DL is not Data Warehouse- A) Structure- DL stores raw, messy data (</a:t>
            </a:r>
            <a:r>
              <a:rPr lang="en-US" err="1"/>
              <a:t>unstruct</a:t>
            </a:r>
            <a:r>
              <a:rPr lang="en-US"/>
              <a:t> or semi-struct). A </a:t>
            </a:r>
            <a:r>
              <a:rPr lang="en-US" err="1"/>
              <a:t>datawarehouse</a:t>
            </a:r>
            <a:r>
              <a:rPr lang="en-US"/>
              <a:t> only stores highly </a:t>
            </a:r>
            <a:r>
              <a:rPr lang="en-US" err="1"/>
              <a:t>structured,cleaned</a:t>
            </a:r>
            <a:r>
              <a:rPr lang="en-US"/>
              <a:t> and processed data. B) Schema- DL uses “Schema-on-read” (you define the structure when you are ready to use it). Date warehouses use “Schema-on-write” meaning data must fit a strict, predefined model before it can even be saved. </a:t>
            </a:r>
          </a:p>
          <a:p>
            <a:r>
              <a:rPr lang="en-US"/>
              <a:t>DL- are for exploration, Machine Learning, and data science. </a:t>
            </a:r>
            <a:r>
              <a:rPr lang="en-US" err="1"/>
              <a:t>Datewarehouses</a:t>
            </a:r>
            <a:r>
              <a:rPr lang="en-US"/>
              <a:t> are for BI, Standardized reporting and dashboards.</a:t>
            </a:r>
          </a:p>
          <a:p>
            <a:endParaRPr lang="en-US"/>
          </a:p>
          <a:p>
            <a:r>
              <a:rPr lang="en-US"/>
              <a:t>DL- Not a standard Transactional database.  They are not same as databases used to run day to day apps.</a:t>
            </a:r>
          </a:p>
          <a:p>
            <a:r>
              <a:rPr lang="en-US"/>
              <a:t>Data bases are built for OLTP- fast, real time updates  like processing a online store or a bank transfer etc.</a:t>
            </a:r>
          </a:p>
          <a:p>
            <a:r>
              <a:rPr lang="en-US"/>
              <a:t>Volume- DBs typically store “current” data for specific apps, where as DL store massive amounts of current and </a:t>
            </a:r>
            <a:r>
              <a:rPr lang="en-US" err="1"/>
              <a:t>histrorical</a:t>
            </a:r>
            <a:r>
              <a:rPr lang="en-US"/>
              <a:t> data from many different systems at once.</a:t>
            </a:r>
          </a:p>
          <a:p>
            <a:endParaRPr lang="en-US"/>
          </a:p>
          <a:p>
            <a:r>
              <a:rPr lang="en-US"/>
              <a:t>DL- NOT a data swamp- It should not be disorganized “dumping ground” where data is lost or unusable.</a:t>
            </a:r>
            <a:r>
              <a:rPr lang="en-US" sz="1200" b="1" i="0" kern="1200">
                <a:solidFill>
                  <a:schemeClr val="tx1"/>
                </a:solidFill>
                <a:effectLst/>
                <a:latin typeface="+mn-lt"/>
                <a:ea typeface="+mn-ea"/>
                <a:cs typeface="+mn-cs"/>
              </a:rPr>
              <a:t> </a:t>
            </a:r>
          </a:p>
          <a:p>
            <a:r>
              <a:rPr lang="en-US" sz="1200" b="1" i="0" kern="1200">
                <a:solidFill>
                  <a:schemeClr val="tx1"/>
                </a:solidFill>
                <a:effectLst/>
                <a:latin typeface="+mn-lt"/>
                <a:ea typeface="+mn-ea"/>
                <a:cs typeface="+mn-cs"/>
              </a:rPr>
              <a:t>Governance:</a:t>
            </a:r>
            <a:r>
              <a:rPr lang="en-US" sz="1200" b="0" i="0" kern="1200">
                <a:solidFill>
                  <a:schemeClr val="tx1"/>
                </a:solidFill>
                <a:effectLst/>
                <a:latin typeface="+mn-lt"/>
                <a:ea typeface="+mn-ea"/>
                <a:cs typeface="+mn-cs"/>
              </a:rPr>
              <a:t> Without proper metadata and management, a data lake becomes a </a:t>
            </a:r>
            <a:r>
              <a:rPr lang="en-US" sz="1200" b="1" i="0" kern="1200">
                <a:solidFill>
                  <a:schemeClr val="tx1"/>
                </a:solidFill>
                <a:effectLst/>
                <a:latin typeface="+mn-lt"/>
                <a:ea typeface="+mn-ea"/>
                <a:cs typeface="+mn-cs"/>
              </a:rPr>
              <a:t>data swamp</a:t>
            </a:r>
            <a:r>
              <a:rPr lang="en-US" sz="1200" b="0" i="0" kern="1200">
                <a:solidFill>
                  <a:schemeClr val="tx1"/>
                </a:solidFill>
                <a:effectLst/>
                <a:latin typeface="+mn-lt"/>
                <a:ea typeface="+mn-ea"/>
                <a:cs typeface="+mn-cs"/>
              </a:rPr>
              <a:t>, where finding useful information is nearly impossible.</a:t>
            </a:r>
          </a:p>
          <a:p>
            <a:r>
              <a:rPr lang="en-US" sz="1200" b="1" i="0" kern="1200">
                <a:solidFill>
                  <a:schemeClr val="tx1"/>
                </a:solidFill>
                <a:effectLst/>
                <a:latin typeface="+mn-lt"/>
                <a:ea typeface="+mn-ea"/>
                <a:cs typeface="+mn-cs"/>
              </a:rPr>
              <a:t>Utility:</a:t>
            </a:r>
            <a:r>
              <a:rPr lang="en-US" sz="1200" b="0" i="0" kern="1200">
                <a:solidFill>
                  <a:schemeClr val="tx1"/>
                </a:solidFill>
                <a:effectLst/>
                <a:latin typeface="+mn-lt"/>
                <a:ea typeface="+mn-ea"/>
                <a:cs typeface="+mn-cs"/>
              </a:rPr>
              <a:t> A true data lake requires </a:t>
            </a:r>
            <a:r>
              <a:rPr lang="en-US" sz="1200" b="0" i="0" kern="1200">
                <a:solidFill>
                  <a:schemeClr val="tx1"/>
                </a:solidFill>
                <a:effectLst/>
                <a:latin typeface="+mn-lt"/>
                <a:ea typeface="+mn-ea"/>
                <a:cs typeface="+mn-cs"/>
                <a:hlinkClick r:id="rId3"/>
              </a:rPr>
              <a:t>data observability</a:t>
            </a:r>
            <a:r>
              <a:rPr lang="en-US" sz="1200" b="0" i="0" kern="1200">
                <a:solidFill>
                  <a:schemeClr val="tx1"/>
                </a:solidFill>
                <a:effectLst/>
                <a:latin typeface="+mn-lt"/>
                <a:ea typeface="+mn-ea"/>
                <a:cs typeface="+mn-cs"/>
              </a:rPr>
              <a:t> to ensure the data remains accurate and reliable as it scales. </a:t>
            </a:r>
          </a:p>
          <a:p>
            <a:br>
              <a:rPr lang="en-US"/>
            </a:br>
            <a:r>
              <a:rPr lang="en-US"/>
              <a:t>MORE Info:</a:t>
            </a:r>
          </a:p>
          <a:p>
            <a:r>
              <a:rPr lang="en-US"/>
              <a:t>DL &amp; DLH sound similar but DLH is a hybrid.</a:t>
            </a:r>
          </a:p>
          <a:p>
            <a:r>
              <a:rPr lang="en-US"/>
              <a:t>Standard DL often lack features like ACID transactions (which ensures data integrity) and data versioning. DLH adds these warehouse-like features directly onto a </a:t>
            </a:r>
            <a:r>
              <a:rPr lang="en-US" err="1"/>
              <a:t>datalake</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a:solidFill>
                  <a:srgbClr val="000000"/>
                </a:solidFill>
                <a:latin typeface="Arial"/>
                <a:ea typeface="Arial"/>
                <a:cs typeface="Arial"/>
                <a:sym typeface="Arial"/>
              </a:rPr>
              <a:t>A </a:t>
            </a:r>
            <a:r>
              <a:rPr lang="en-US" sz="1200" b="1" i="0" u="none" strike="noStrike" cap="none" err="1">
                <a:solidFill>
                  <a:srgbClr val="FF540A"/>
                </a:solidFill>
                <a:latin typeface="Arial Black"/>
                <a:ea typeface="Arial Black"/>
                <a:cs typeface="Arial Black"/>
                <a:sym typeface="Arial Black"/>
              </a:rPr>
              <a:t>lakehouse</a:t>
            </a:r>
            <a:r>
              <a:rPr lang="en-US" sz="1200" b="0" i="0" u="none" strike="noStrike" cap="none">
                <a:solidFill>
                  <a:srgbClr val="000000"/>
                </a:solidFill>
                <a:latin typeface="Arial"/>
                <a:ea typeface="Arial"/>
                <a:cs typeface="Arial"/>
                <a:sym typeface="Arial"/>
              </a:rPr>
              <a:t> is a data architecture that combines a data lake (DL) and a data warehouse (DW).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a:solidFill>
                  <a:srgbClr val="000000"/>
                </a:solidFill>
                <a:latin typeface="Arial"/>
                <a:ea typeface="Arial"/>
                <a:cs typeface="Arial"/>
                <a:sym typeface="Arial"/>
              </a:rPr>
              <a:t>A </a:t>
            </a:r>
            <a:r>
              <a:rPr lang="en-US" sz="1200" b="0" i="0" u="none" strike="noStrike" cap="none" err="1">
                <a:solidFill>
                  <a:srgbClr val="0C0C0C"/>
                </a:solidFill>
                <a:latin typeface="Arial"/>
                <a:ea typeface="Arial"/>
                <a:cs typeface="Arial"/>
                <a:sym typeface="Arial"/>
              </a:rPr>
              <a:t>lakehouse</a:t>
            </a:r>
            <a:r>
              <a:rPr lang="en-US" sz="1200" b="0" i="0" u="none" strike="noStrike" cap="none">
                <a:solidFill>
                  <a:srgbClr val="000000"/>
                </a:solidFill>
                <a:latin typeface="Arial"/>
                <a:ea typeface="Arial"/>
                <a:cs typeface="Arial"/>
                <a:sym typeface="Arial"/>
              </a:rPr>
              <a:t> deploys both DL and DW on the same data platform, preferably on one instance or tenant of a DBMS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cap="none">
              <a:solidFill>
                <a:srgbClr val="FF540A"/>
              </a:solidFill>
              <a:latin typeface="Arial Black"/>
              <a:ea typeface="Arial Black"/>
              <a:cs typeface="Arial Black"/>
              <a:sym typeface="Arial Bla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a:solidFill>
                  <a:srgbClr val="FF540A"/>
                </a:solidFill>
                <a:latin typeface="Arial Black"/>
                <a:ea typeface="Arial Black"/>
                <a:cs typeface="Arial Black"/>
                <a:sym typeface="Arial Black"/>
              </a:rPr>
              <a:t>Point</a:t>
            </a:r>
            <a:r>
              <a:rPr lang="en-US" sz="1200" b="0" i="0" u="none" strike="noStrike" cap="none">
                <a:solidFill>
                  <a:srgbClr val="000000"/>
                </a:solidFill>
                <a:latin typeface="Arial"/>
                <a:ea typeface="Arial"/>
                <a:cs typeface="Arial"/>
                <a:sym typeface="Arial"/>
              </a:rPr>
              <a:t> — A </a:t>
            </a:r>
            <a:r>
              <a:rPr lang="en-US" sz="1200" b="0" i="0" u="none" strike="noStrike" cap="none" err="1">
                <a:solidFill>
                  <a:srgbClr val="000000"/>
                </a:solidFill>
                <a:latin typeface="Arial"/>
                <a:ea typeface="Arial"/>
                <a:cs typeface="Arial"/>
                <a:sym typeface="Arial"/>
              </a:rPr>
              <a:t>lakehouse</a:t>
            </a:r>
            <a:r>
              <a:rPr lang="en-US" sz="1200" b="0" i="0" u="none" strike="noStrike" cap="none">
                <a:solidFill>
                  <a:srgbClr val="000000"/>
                </a:solidFill>
                <a:latin typeface="Arial"/>
                <a:ea typeface="Arial"/>
                <a:cs typeface="Arial"/>
                <a:sym typeface="Arial"/>
              </a:rPr>
              <a:t> converges platform and refinement components for greater efficiency and governance.</a:t>
            </a:r>
            <a:endParaRPr lang="en-US" sz="900" b="0" i="0" u="none" strike="noStrike" cap="none">
              <a:solidFill>
                <a:srgbClr val="000000"/>
              </a:solidFill>
              <a:latin typeface="Arial"/>
              <a:ea typeface="Arial"/>
              <a:cs typeface="Arial"/>
              <a:sym typeface="Arial"/>
            </a:endParaRPr>
          </a:p>
          <a:p>
            <a:pPr marL="114300" marR="0" lvl="0" indent="0" algn="l" rtl="0">
              <a:lnSpc>
                <a:spcPct val="100000"/>
              </a:lnSpc>
              <a:spcBef>
                <a:spcPts val="1200"/>
              </a:spcBef>
              <a:spcAft>
                <a:spcPts val="600"/>
              </a:spcAft>
              <a:buClr>
                <a:srgbClr val="000000"/>
              </a:buClr>
              <a:buSzPts val="1800"/>
              <a:buFont typeface="Arial"/>
              <a:buNone/>
            </a:pPr>
            <a:r>
              <a:rPr lang="en-US" sz="1200" b="0" i="0" u="none" strike="noStrike" cap="none">
                <a:solidFill>
                  <a:srgbClr val="000000"/>
                </a:solidFill>
                <a:latin typeface="Arial"/>
                <a:ea typeface="Arial"/>
                <a:cs typeface="Arial"/>
                <a:sym typeface="Arial"/>
              </a:rPr>
              <a:t>When a DL and DW are on separate platforms, this is not a </a:t>
            </a:r>
            <a:r>
              <a:rPr lang="en-US" sz="1200" b="0" i="0" u="none" strike="noStrike" cap="none" err="1">
                <a:solidFill>
                  <a:srgbClr val="000000"/>
                </a:solidFill>
                <a:latin typeface="Arial"/>
                <a:ea typeface="Arial"/>
                <a:cs typeface="Arial"/>
                <a:sym typeface="Arial"/>
              </a:rPr>
              <a:t>lakehouse</a:t>
            </a:r>
            <a:r>
              <a:rPr lang="en-US" sz="1200" b="0" i="0" u="none" strike="noStrike" cap="none">
                <a:solidFill>
                  <a:srgbClr val="000000"/>
                </a:solidFill>
                <a:latin typeface="Arial"/>
                <a:ea typeface="Arial"/>
                <a:cs typeface="Arial"/>
                <a:sym typeface="Arial"/>
              </a:rPr>
              <a:t>. It is a form of the </a:t>
            </a:r>
            <a:r>
              <a:rPr lang="en-US" sz="1200" b="1" i="0" u="none" strike="noStrike" cap="none">
                <a:solidFill>
                  <a:srgbClr val="FF540A"/>
                </a:solidFill>
                <a:latin typeface="Arial Black"/>
                <a:ea typeface="Arial Black"/>
                <a:cs typeface="Arial Black"/>
                <a:sym typeface="Arial Black"/>
              </a:rPr>
              <a:t>logical data warehouse</a:t>
            </a:r>
            <a:endParaRPr lang="en-US" sz="1200" b="0" i="0" u="none" strike="noStrike" cap="none">
              <a:solidFill>
                <a:srgbClr val="000000"/>
              </a:solidFill>
              <a:latin typeface="Arial"/>
              <a:ea typeface="Arial"/>
              <a:cs typeface="Arial"/>
              <a:sym typeface="Arial"/>
            </a:endParaRP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40BF659C-7818-49ED-81D6-45320130FA9A}" type="slidenum">
              <a:rPr lang="en-US" smtClean="0"/>
              <a:t>19</a:t>
            </a:fld>
            <a:endParaRPr lang="en-US"/>
          </a:p>
        </p:txBody>
      </p:sp>
    </p:spTree>
    <p:extLst>
      <p:ext uri="{BB962C8B-B14F-4D97-AF65-F5344CB8AC3E}">
        <p14:creationId xmlns:p14="http://schemas.microsoft.com/office/powerpoint/2010/main" val="3906814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637D-9B6D-8645-A3D5-F7A7175C3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AFFF4-AA30-6214-2E61-5491E23B6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3B169-3BE3-C255-D463-2A61D6CAED9C}"/>
              </a:ext>
            </a:extLst>
          </p:cNvPr>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 high-level data lake architecture, along with the key functional capabilities and major components needed to build a data lake, is shown in figure.</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Ingestion-</a:t>
            </a:r>
            <a:r>
              <a:rPr lang="en-US" sz="1200" b="0" i="0" u="none" strike="noStrike" kern="1200" baseline="0">
                <a:solidFill>
                  <a:schemeClr val="tx1"/>
                </a:solidFill>
                <a:latin typeface="+mn-lt"/>
                <a:ea typeface="+mn-ea"/>
                <a:cs typeface="+mn-cs"/>
              </a:rPr>
              <a:t>Before the data lake becomes useful for data analysis, the data lake needs to connect to various data sources and acquire data from them. The ingestion layer in the data lake enables the functionalities to achieve this. Data ingestion lays the foundation for data extraction from source data systems and the orchestration of different ingestion strategies in a data lake.</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Storage: </a:t>
            </a:r>
            <a:r>
              <a:rPr lang="en-US" sz="1200" b="0" i="0" u="none" strike="noStrike" kern="1200" baseline="0">
                <a:solidFill>
                  <a:schemeClr val="tx1"/>
                </a:solidFill>
                <a:latin typeface="+mn-lt"/>
                <a:ea typeface="+mn-ea"/>
                <a:cs typeface="+mn-cs"/>
              </a:rPr>
              <a:t>Following data ingestion, the data needs to be stored. Data storage within the data lake is the most critical component. Data storage choices and architecture determine the performance, scalability and accessibility of the data in a data lake. </a:t>
            </a:r>
          </a:p>
          <a:p>
            <a:r>
              <a:rPr lang="en-US" sz="1200" b="0" i="0" u="none" strike="noStrike" kern="1200" baseline="0">
                <a:solidFill>
                  <a:schemeClr val="tx1"/>
                </a:solidFill>
                <a:latin typeface="+mn-lt"/>
                <a:ea typeface="+mn-ea"/>
                <a:cs typeface="+mn-cs"/>
              </a:rPr>
              <a:t>With myriad complex data types, growing data volumes and data variety, there is no single storage platform or choice that can suffice all storage requirements across different selection criteria.</a:t>
            </a:r>
          </a:p>
          <a:p>
            <a:r>
              <a:rPr lang="en-US" sz="1200" b="0" i="0" u="none" strike="noStrike" kern="1200" baseline="0">
                <a:solidFill>
                  <a:schemeClr val="tx1"/>
                </a:solidFill>
                <a:latin typeface="+mn-lt"/>
                <a:ea typeface="+mn-ea"/>
                <a:cs typeface="+mn-cs"/>
              </a:rPr>
              <a:t>Data lakes will typically have storage across any or many of these types of data stores: NoSQL data stores, Relational data stores, Streaming message/event stores, New SQL data stores, In-memory data stores, Distributed file systems, Object data stores.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Depending on the consumption use cases, either the existing storage can be used or data can be moved to another form of storage like NoSQL data stores based on use cases and read and write patterns.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Most organizations use HDFS </a:t>
            </a:r>
            <a:r>
              <a:rPr lang="en-US" sz="1200" b="1" i="1" u="none" strike="noStrike" kern="1200" baseline="0">
                <a:solidFill>
                  <a:schemeClr val="tx1"/>
                </a:solidFill>
                <a:latin typeface="+mn-lt"/>
                <a:ea typeface="+mn-ea"/>
                <a:cs typeface="+mn-cs"/>
              </a:rPr>
              <a:t>(</a:t>
            </a:r>
            <a:r>
              <a:rPr lang="en-US" sz="1200" b="1" i="1" kern="1200">
                <a:solidFill>
                  <a:schemeClr val="tx1"/>
                </a:solidFill>
                <a:effectLst/>
                <a:latin typeface="+mn-lt"/>
                <a:ea typeface="+mn-ea"/>
                <a:cs typeface="+mn-cs"/>
              </a:rPr>
              <a:t>Hadoop Distributed File System (HDFS) is </a:t>
            </a:r>
            <a:r>
              <a:rPr lang="en-US" b="1" i="1"/>
              <a:t>a core component of the Apache Hadoop framework designed to store massive datasets (petabytes) reliably across clusters of inexpensive commodity hardware</a:t>
            </a:r>
            <a:r>
              <a:rPr lang="en-US" sz="1200" b="1" i="1" kern="1200">
                <a:solidFill>
                  <a:schemeClr val="tx1"/>
                </a:solidFill>
                <a:effectLst/>
                <a:latin typeface="+mn-lt"/>
                <a:ea typeface="+mn-ea"/>
                <a:cs typeface="+mn-cs"/>
              </a:rPr>
              <a:t>. It enables high-throughput streaming access to data, optimized for batch processing rather than interactive use, making it ideal for big data analytics)</a:t>
            </a:r>
            <a:r>
              <a:rPr lang="en-US" sz="1200" b="0" i="0" kern="1200">
                <a:solidFill>
                  <a:schemeClr val="tx1"/>
                </a:solidFill>
                <a:effectLst/>
                <a:latin typeface="+mn-lt"/>
                <a:ea typeface="+mn-ea"/>
                <a:cs typeface="+mn-cs"/>
              </a:rPr>
              <a:t> </a:t>
            </a:r>
            <a:r>
              <a:rPr lang="en-US" sz="1200" b="0" i="0" u="none" strike="noStrike" kern="1200" baseline="0">
                <a:solidFill>
                  <a:schemeClr val="tx1"/>
                </a:solidFill>
                <a:latin typeface="+mn-lt"/>
                <a:ea typeface="+mn-ea"/>
                <a:cs typeface="+mn-cs"/>
              </a:rPr>
              <a:t>— on-premises and cloud or object store on cloud, for storing the data </a:t>
            </a:r>
            <a:r>
              <a:rPr lang="en-US" sz="1200" b="0" i="0" u="none" strike="noStrike" kern="1200" baseline="0" err="1">
                <a:solidFill>
                  <a:schemeClr val="tx1"/>
                </a:solidFill>
                <a:latin typeface="+mn-lt"/>
                <a:ea typeface="+mn-ea"/>
                <a:cs typeface="+mn-cs"/>
              </a:rPr>
              <a:t>postingestion</a:t>
            </a:r>
            <a:r>
              <a:rPr lang="en-US" sz="1200" b="0" i="0" u="none" strike="noStrike" kern="1200" baseline="0">
                <a:solidFill>
                  <a:schemeClr val="tx1"/>
                </a:solidFill>
                <a:latin typeface="+mn-lt"/>
                <a:ea typeface="+mn-ea"/>
                <a:cs typeface="+mn-cs"/>
              </a:rPr>
              <a:t> and postprocessing.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Object stores such as Amazon Simple Storage Service (Amazon S3) and Google Cloud Storage are overtaking HDFS deployments rapidly. Data lake architects must understand the nuances of replacing a file system with an object store. Object stores have a different architecture than file</a:t>
            </a:r>
          </a:p>
          <a:p>
            <a:r>
              <a:rPr lang="en-US" sz="1200" b="0" i="0" u="none" strike="noStrike" kern="1200" baseline="0">
                <a:solidFill>
                  <a:schemeClr val="tx1"/>
                </a:solidFill>
                <a:latin typeface="+mn-lt"/>
                <a:ea typeface="+mn-ea"/>
                <a:cs typeface="+mn-cs"/>
              </a:rPr>
              <a:t>systems.</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Data Processing: </a:t>
            </a:r>
            <a:r>
              <a:rPr lang="en-US" sz="1200" b="0" i="0" u="none" strike="noStrike" kern="1200" baseline="0">
                <a:solidFill>
                  <a:schemeClr val="tx1"/>
                </a:solidFill>
                <a:latin typeface="+mn-lt"/>
                <a:ea typeface="+mn-ea"/>
                <a:cs typeface="+mn-cs"/>
              </a:rPr>
              <a:t>data lakes provide value only when the data that has been ingested and stored can be processed to build data-driven applications. DL support different data processing workloads for example like: Batch, stream workloads, ML workloads, Graph Processing workloads, BI workloads- SQL query processing. </a:t>
            </a:r>
          </a:p>
          <a:p>
            <a:r>
              <a:rPr lang="en-US" sz="1200" b="1" i="1" u="sng" strike="noStrike" kern="1200" baseline="0">
                <a:solidFill>
                  <a:schemeClr val="tx1"/>
                </a:solidFill>
                <a:latin typeface="+mn-lt"/>
                <a:ea typeface="+mn-ea"/>
                <a:cs typeface="+mn-cs"/>
              </a:rPr>
              <a:t>challenge</a:t>
            </a:r>
            <a:r>
              <a:rPr lang="en-US" sz="1200" b="0" i="1" u="none" strike="noStrike" kern="1200" baseline="0">
                <a:solidFill>
                  <a:schemeClr val="tx1"/>
                </a:solidFill>
                <a:latin typeface="+mn-lt"/>
                <a:ea typeface="+mn-ea"/>
                <a:cs typeface="+mn-cs"/>
              </a:rPr>
              <a:t> with data processing in a data lake is in the variety of available data processing engines. Each of the different data processing engines has a different goal and is best suited for different use cases. The criteria for selecting processing engines depend on the internal architecture of the engines, the best use case fit for these engines</a:t>
            </a:r>
          </a:p>
          <a:p>
            <a:endParaRPr lang="en-US" sz="1200" b="0" i="1"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Consumption: </a:t>
            </a:r>
            <a:r>
              <a:rPr lang="en-US" sz="1200" b="0" i="0" u="none" strike="noStrike" kern="1200" baseline="0">
                <a:solidFill>
                  <a:schemeClr val="tx1"/>
                </a:solidFill>
                <a:latin typeface="+mn-lt"/>
                <a:ea typeface="+mn-ea"/>
                <a:cs typeface="+mn-cs"/>
              </a:rPr>
              <a:t>Data lakes can ingest and process volumes of data, but the real value of a data lake is realized only when the processed data is consumed to build data-driven applications. Making the data available to downstream applications and consumers in the data lake lays the foundations</a:t>
            </a:r>
          </a:p>
          <a:p>
            <a:r>
              <a:rPr lang="en-US" sz="1200" b="0" i="0" u="none" strike="noStrike" kern="1200" baseline="0">
                <a:solidFill>
                  <a:schemeClr val="tx1"/>
                </a:solidFill>
                <a:latin typeface="+mn-lt"/>
                <a:ea typeface="+mn-ea"/>
                <a:cs typeface="+mn-cs"/>
              </a:rPr>
              <a:t>for innovation and building data-driven applications. </a:t>
            </a:r>
          </a:p>
          <a:p>
            <a:r>
              <a:rPr lang="en-US" sz="1200" b="0" i="0" u="none" strike="noStrike" kern="1200" baseline="0">
                <a:solidFill>
                  <a:schemeClr val="tx1"/>
                </a:solidFill>
                <a:latin typeface="+mn-lt"/>
                <a:ea typeface="+mn-ea"/>
                <a:cs typeface="+mn-cs"/>
              </a:rPr>
              <a:t>Easing the process of accessing the data lake allows business transformations to come from anyone in any line of business, not just your data scientists. One of the main requirements from a data lake is to cater to a variety of consumers. Each consumer has different requirements regarding the attributes they want and in what format. </a:t>
            </a:r>
          </a:p>
          <a:p>
            <a:r>
              <a:rPr lang="en-US" sz="1200" b="0" i="0" u="none" strike="noStrike" kern="1200" baseline="0">
                <a:solidFill>
                  <a:schemeClr val="tx1"/>
                </a:solidFill>
                <a:latin typeface="+mn-lt"/>
                <a:ea typeface="+mn-ea"/>
                <a:cs typeface="+mn-cs"/>
              </a:rPr>
              <a:t>A data lake is successful only when it allows rapid access and consumption with the right governance onboarding of users, irrespective of</a:t>
            </a:r>
          </a:p>
          <a:p>
            <a:r>
              <a:rPr lang="en-US" sz="1200" b="0" i="0" u="none" strike="noStrike" kern="1200" baseline="0">
                <a:solidFill>
                  <a:schemeClr val="tx1"/>
                </a:solidFill>
                <a:latin typeface="+mn-lt"/>
                <a:ea typeface="+mn-ea"/>
                <a:cs typeface="+mn-cs"/>
              </a:rPr>
              <a:t>their location and which tools they use. Data lakes should support a wide variety of users from data scientists, data engineers, data and business analysts, and product teams. These consumers should be able to point their tools and access the data without development or operational skills.</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Data Governance: </a:t>
            </a:r>
            <a:r>
              <a:rPr lang="en-US" sz="1200" b="0" i="0" u="none" strike="noStrike" kern="1200" baseline="0">
                <a:solidFill>
                  <a:schemeClr val="tx1"/>
                </a:solidFill>
                <a:latin typeface="+mn-lt"/>
                <a:ea typeface="+mn-ea"/>
                <a:cs typeface="+mn-cs"/>
              </a:rPr>
              <a:t>Data governance gives the right control and trust in the data within the data lake. This gives confidence to the consumers of data in the data lake to make sound business decisions. Data governance is a set of formal processes that ensure that data within the enterprise meets</a:t>
            </a:r>
          </a:p>
          <a:p>
            <a:r>
              <a:rPr lang="en-US" sz="1200" b="0" i="0" u="none" strike="noStrike" kern="1200" baseline="0">
                <a:solidFill>
                  <a:schemeClr val="tx1"/>
                </a:solidFill>
                <a:latin typeface="+mn-lt"/>
                <a:ea typeface="+mn-ea"/>
                <a:cs typeface="+mn-cs"/>
              </a:rPr>
              <a:t>expectations, such as: </a:t>
            </a:r>
          </a:p>
          <a:p>
            <a:r>
              <a:rPr lang="en-US" sz="1200" b="0" i="0" u="none" strike="noStrike" kern="1200" baseline="0">
                <a:solidFill>
                  <a:schemeClr val="tx1"/>
                </a:solidFill>
                <a:latin typeface="+mn-lt"/>
                <a:ea typeface="+mn-ea"/>
                <a:cs typeface="+mn-cs"/>
              </a:rPr>
              <a:t>Data is acquired from reliable sources. Data meets quality standards. Data conforms to well-defined business rules. Data is accessed and modified with the right policies, guidelines and access controls. Data follows a well-documented change control process. Trustworthiness of the data remains intact as the data flows through the data lake.</a:t>
            </a:r>
            <a:endParaRPr lang="en-US" b="1" i="1"/>
          </a:p>
        </p:txBody>
      </p:sp>
      <p:sp>
        <p:nvSpPr>
          <p:cNvPr id="4" name="Date Placeholder 3">
            <a:extLst>
              <a:ext uri="{FF2B5EF4-FFF2-40B4-BE49-F238E27FC236}">
                <a16:creationId xmlns:a16="http://schemas.microsoft.com/office/drawing/2014/main" id="{CA633E97-BDC4-F435-259E-0892B539725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E9F3F-3D0F-4DFF-8E69-667B09756AA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5/22/2026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CB9D736-53E8-ECDB-8483-9BE2C5D15C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266F222-CA34-2561-6E50-510742A1C328}"/>
              </a:ext>
            </a:extLst>
          </p:cNvPr>
          <p:cNvSpPr>
            <a:spLocks noGrp="1"/>
          </p:cNvSpPr>
          <p:nvPr>
            <p:ph type="ftr" sz="quarter" idx="4"/>
          </p:nvPr>
        </p:nvSpPr>
        <p:spPr/>
        <p:txBody>
          <a:bodyPr/>
          <a:lstStyle/>
          <a:p>
            <a:r>
              <a:rPr lang="en-US"/>
              <a:t>Medicaid Enterprise System | CMS Consolidated Report | July 24, 2023</a:t>
            </a:r>
          </a:p>
        </p:txBody>
      </p:sp>
    </p:spTree>
    <p:extLst>
      <p:ext uri="{BB962C8B-B14F-4D97-AF65-F5344CB8AC3E}">
        <p14:creationId xmlns:p14="http://schemas.microsoft.com/office/powerpoint/2010/main" val="354509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01CD1-D616-76EA-6C0E-0805C7C15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336B9-FF4F-6643-B78C-FEBD6DFB2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D5168-2389-F5C6-26E4-16A6C28441D0}"/>
              </a:ext>
            </a:extLst>
          </p:cNvPr>
          <p:cNvSpPr>
            <a:spLocks noGrp="1"/>
          </p:cNvSpPr>
          <p:nvPr>
            <p:ph type="body" idx="1"/>
          </p:nvPr>
        </p:nvSpPr>
        <p:spPr/>
        <p:txBody>
          <a:bodyPr/>
          <a:lstStyle/>
          <a:p>
            <a:pPr marL="685800" lvl="1" indent="-228600">
              <a:buAutoNum type="arabicPeriod"/>
            </a:pPr>
            <a:r>
              <a:rPr lang="en-US" dirty="0"/>
              <a:t>POV is about linking NB screening and birth data</a:t>
            </a:r>
          </a:p>
          <a:p>
            <a:pPr marL="685800" lvl="1" indent="-228600">
              <a:buAutoNum type="arabicPeriod"/>
            </a:pPr>
            <a:endParaRPr lang="en-US" dirty="0"/>
          </a:p>
          <a:p>
            <a:pPr marL="0" marR="0">
              <a:lnSpc>
                <a:spcPct val="115000"/>
              </a:lnSpc>
              <a:spcAft>
                <a:spcPts val="800"/>
              </a:spcAft>
              <a:buNone/>
            </a:pPr>
            <a:r>
              <a:rPr lang="en-US" sz="1400" b="1" kern="0" dirty="0">
                <a:effectLst/>
                <a:ea typeface="Times New Roman" panose="02020603050405020304" pitchFamily="18" charset="0"/>
                <a:cs typeface="Times New Roman" panose="02020603050405020304" pitchFamily="18" charset="0"/>
              </a:rPr>
              <a:t>Challenge</a:t>
            </a:r>
            <a:endParaRPr lang="en-US" sz="1400"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kern="0" dirty="0">
                <a:effectLst/>
                <a:ea typeface="Times New Roman" panose="02020603050405020304" pitchFamily="18" charset="0"/>
                <a:cs typeface="Times New Roman" panose="02020603050405020304" pitchFamily="18" charset="0"/>
              </a:rPr>
              <a:t>Newborns must be screened in a certain number of days after birth. The items screened for are not only NC requirements and standards but are national best practices and standards too. Infant mortality has been a tenacious scourge in the US and NC.</a:t>
            </a:r>
            <a:endParaRPr lang="en-US" sz="1400"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b="1" kern="0" dirty="0">
                <a:effectLst/>
                <a:ea typeface="Times New Roman" panose="02020603050405020304" pitchFamily="18" charset="0"/>
                <a:cs typeface="Times New Roman" panose="02020603050405020304" pitchFamily="18" charset="0"/>
              </a:rPr>
              <a:t>Goal</a:t>
            </a:r>
            <a:endParaRPr lang="en-US" sz="1400"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kern="0" dirty="0">
                <a:effectLst/>
                <a:ea typeface="Times New Roman" panose="02020603050405020304" pitchFamily="18" charset="0"/>
                <a:cs typeface="Times New Roman" panose="02020603050405020304" pitchFamily="18" charset="0"/>
              </a:rPr>
              <a:t>The ability to more quickly identify which babies have been born and thus reconcile which have not received the screening, is one tool in the toolbox of reducing infant mortality, while possibly increasing quality of life for those babies and families due to discovering ailments in time for adequate treatment.</a:t>
            </a:r>
            <a:endParaRPr lang="en-US" sz="1400"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b="1" kern="0" dirty="0">
                <a:effectLst/>
                <a:ea typeface="Times New Roman" panose="02020603050405020304" pitchFamily="18" charset="0"/>
                <a:cs typeface="Times New Roman" panose="02020603050405020304" pitchFamily="18" charset="0"/>
              </a:rPr>
              <a:t>Potential Solution</a:t>
            </a:r>
            <a:endParaRPr lang="en-US" sz="1400"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kern="0" dirty="0">
                <a:effectLst/>
                <a:ea typeface="Times New Roman" panose="02020603050405020304" pitchFamily="18" charset="0"/>
                <a:cs typeface="Times New Roman" panose="02020603050405020304" pitchFamily="18" charset="0"/>
              </a:rPr>
              <a:t>Include birth and newborn screening data in the data lake/warehouse foray to establish the ability to link data.</a:t>
            </a:r>
            <a:endParaRPr lang="en-US" sz="1400"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b="1" kern="0" dirty="0">
                <a:effectLst/>
                <a:ea typeface="Times New Roman" panose="02020603050405020304" pitchFamily="18" charset="0"/>
                <a:cs typeface="Times New Roman" panose="02020603050405020304" pitchFamily="18" charset="0"/>
              </a:rPr>
              <a:t>Benefits</a:t>
            </a:r>
            <a:endParaRPr lang="en-US" sz="1400"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kern="0" dirty="0">
                <a:effectLst/>
                <a:ea typeface="Times New Roman" panose="02020603050405020304" pitchFamily="18" charset="0"/>
                <a:cs typeface="Times New Roman" panose="02020603050405020304" pitchFamily="18" charset="0"/>
              </a:rPr>
              <a:t>The use case would:</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0" dirty="0">
                <a:effectLst/>
                <a:ea typeface="Times New Roman" panose="02020603050405020304" pitchFamily="18" charset="0"/>
                <a:cs typeface="Times New Roman" panose="02020603050405020304" pitchFamily="18" charset="0"/>
              </a:rPr>
              <a:t>Allow NC to determine and report on the number of newborns eligible for screening and the number screened. Currently, the target calls for a 95%+ screening rate within 5 days of birth, but NC does not currently know the number of newborns missing. The use case would offer a solution to better understand the scope of this issue and inform programmatic improvements to improve screening rates.</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0" dirty="0">
                <a:effectLst/>
                <a:ea typeface="Times New Roman" panose="02020603050405020304" pitchFamily="18" charset="0"/>
                <a:cs typeface="Times New Roman" panose="02020603050405020304" pitchFamily="18" charset="0"/>
              </a:rPr>
              <a:t>Offer NCDHHS the opportunity to be a leader in this space and compare with other states implementing similar studies to define a gold standard.</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0" dirty="0">
                <a:effectLst/>
                <a:ea typeface="Times New Roman" panose="02020603050405020304" pitchFamily="18" charset="0"/>
                <a:cs typeface="Times New Roman" panose="02020603050405020304" pitchFamily="18" charset="0"/>
              </a:rPr>
              <a:t>Help DPH determine the resources required to establish the proposed architecture/ centralized data repository</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0" dirty="0">
                <a:effectLst/>
                <a:ea typeface="Times New Roman" panose="02020603050405020304" pitchFamily="18" charset="0"/>
                <a:cs typeface="Times New Roman" panose="02020603050405020304" pitchFamily="18" charset="0"/>
              </a:rPr>
              <a:t>Facilitate understanding what other technological solutions would be needed to establish the final data lake architecture</a:t>
            </a:r>
            <a:endParaRPr lang="en-US" dirty="0"/>
          </a:p>
        </p:txBody>
      </p:sp>
      <p:sp>
        <p:nvSpPr>
          <p:cNvPr id="4" name="Date Placeholder 3">
            <a:extLst>
              <a:ext uri="{FF2B5EF4-FFF2-40B4-BE49-F238E27FC236}">
                <a16:creationId xmlns:a16="http://schemas.microsoft.com/office/drawing/2014/main" id="{4C6D71E6-5028-9612-024F-3E446CB4664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E9F3F-3D0F-4DFF-8E69-667B09756AA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5/22/2026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EEC0CBA-3482-E108-EFB5-460C2EE980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8B678B5-6669-71AB-7B5A-F54B43D7626F}"/>
              </a:ext>
            </a:extLst>
          </p:cNvPr>
          <p:cNvSpPr>
            <a:spLocks noGrp="1"/>
          </p:cNvSpPr>
          <p:nvPr>
            <p:ph type="ftr" sz="quarter" idx="4"/>
          </p:nvPr>
        </p:nvSpPr>
        <p:spPr/>
        <p:txBody>
          <a:bodyPr/>
          <a:lstStyle/>
          <a:p>
            <a:r>
              <a:rPr lang="en-US"/>
              <a:t>Medicaid Enterprise System | CMS Consolidated Report | July 24, 2023</a:t>
            </a:r>
          </a:p>
        </p:txBody>
      </p:sp>
    </p:spTree>
    <p:extLst>
      <p:ext uri="{BB962C8B-B14F-4D97-AF65-F5344CB8AC3E}">
        <p14:creationId xmlns:p14="http://schemas.microsoft.com/office/powerpoint/2010/main" val="419062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3DE15-208B-AFE0-2035-A9BE56246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52FA3-73C7-50D1-4C30-17B047AD3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D1885-850A-2F8D-D59B-96305830DDF6}"/>
              </a:ext>
            </a:extLst>
          </p:cNvPr>
          <p:cNvSpPr>
            <a:spLocks noGrp="1"/>
          </p:cNvSpPr>
          <p:nvPr>
            <p:ph type="body" idx="1"/>
          </p:nvPr>
        </p:nvSpPr>
        <p:spPr/>
        <p:txBody>
          <a:bodyPr/>
          <a:lstStyle/>
          <a:p>
            <a:pPr marL="685800" lvl="1" indent="-228600">
              <a:buAutoNum type="arabicPeriod"/>
            </a:pPr>
            <a:endParaRPr lang="en-US" dirty="0"/>
          </a:p>
        </p:txBody>
      </p:sp>
      <p:sp>
        <p:nvSpPr>
          <p:cNvPr id="4" name="Date Placeholder 3">
            <a:extLst>
              <a:ext uri="{FF2B5EF4-FFF2-40B4-BE49-F238E27FC236}">
                <a16:creationId xmlns:a16="http://schemas.microsoft.com/office/drawing/2014/main" id="{36CCC180-02E0-10F1-009B-87A3B6CC904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E9F3F-3D0F-4DFF-8E69-667B09756AA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5/22/2026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3A9D15F-3C89-1344-386F-4BB92E9706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063483E-AA7A-8CBF-CA9B-B622BC1241CD}"/>
              </a:ext>
            </a:extLst>
          </p:cNvPr>
          <p:cNvSpPr>
            <a:spLocks noGrp="1"/>
          </p:cNvSpPr>
          <p:nvPr>
            <p:ph type="ftr" sz="quarter" idx="4"/>
          </p:nvPr>
        </p:nvSpPr>
        <p:spPr/>
        <p:txBody>
          <a:bodyPr/>
          <a:lstStyle/>
          <a:p>
            <a:r>
              <a:rPr lang="en-US"/>
              <a:t>Medicaid Enterprise System | CMS Consolidated Report | July 24, 2023</a:t>
            </a:r>
          </a:p>
        </p:txBody>
      </p:sp>
    </p:spTree>
    <p:extLst>
      <p:ext uri="{BB962C8B-B14F-4D97-AF65-F5344CB8AC3E}">
        <p14:creationId xmlns:p14="http://schemas.microsoft.com/office/powerpoint/2010/main" val="225640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BCC71-8C3E-8B48-FA97-AAC2C7CB9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5B9EB-3D6B-A8C3-F0BD-399374819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B7155-64AE-15DC-E1EF-1987F38BC62E}"/>
              </a:ext>
            </a:extLst>
          </p:cNvPr>
          <p:cNvSpPr>
            <a:spLocks noGrp="1"/>
          </p:cNvSpPr>
          <p:nvPr>
            <p:ph type="body" idx="1"/>
          </p:nvPr>
        </p:nvSpPr>
        <p:spPr/>
        <p:txBody>
          <a:bodyPr/>
          <a:lstStyle/>
          <a:p>
            <a:pPr marL="685800" lvl="1" indent="-228600">
              <a:buAutoNum type="arabicPeriod"/>
            </a:pPr>
            <a:endParaRPr lang="en-US"/>
          </a:p>
        </p:txBody>
      </p:sp>
      <p:sp>
        <p:nvSpPr>
          <p:cNvPr id="4" name="Date Placeholder 3">
            <a:extLst>
              <a:ext uri="{FF2B5EF4-FFF2-40B4-BE49-F238E27FC236}">
                <a16:creationId xmlns:a16="http://schemas.microsoft.com/office/drawing/2014/main" id="{6BEF2112-02AD-5ED1-8155-5A1EF0334E1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E9F3F-3D0F-4DFF-8E69-667B09756AA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5/22/2026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227B11C-A104-331D-0886-587F921BBB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95506D8-B96B-DC58-3DE8-F52A0A109647}"/>
              </a:ext>
            </a:extLst>
          </p:cNvPr>
          <p:cNvSpPr>
            <a:spLocks noGrp="1"/>
          </p:cNvSpPr>
          <p:nvPr>
            <p:ph type="ftr" sz="quarter" idx="4"/>
          </p:nvPr>
        </p:nvSpPr>
        <p:spPr/>
        <p:txBody>
          <a:bodyPr/>
          <a:lstStyle/>
          <a:p>
            <a:r>
              <a:rPr lang="en-US"/>
              <a:t>Medicaid Enterprise System | CMS Consolidated Report | July 24, 2023</a:t>
            </a:r>
          </a:p>
        </p:txBody>
      </p:sp>
    </p:spTree>
    <p:extLst>
      <p:ext uri="{BB962C8B-B14F-4D97-AF65-F5344CB8AC3E}">
        <p14:creationId xmlns:p14="http://schemas.microsoft.com/office/powerpoint/2010/main" val="1480720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FFF9C-E968-ECED-79A2-BDAD81A77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DB486-AAB3-05B0-FBA8-19571BEF1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E0362-359F-4EB2-1DF0-FA0EF1E976A5}"/>
              </a:ext>
            </a:extLst>
          </p:cNvPr>
          <p:cNvSpPr>
            <a:spLocks noGrp="1"/>
          </p:cNvSpPr>
          <p:nvPr>
            <p:ph type="body" idx="1"/>
          </p:nvPr>
        </p:nvSpPr>
        <p:spPr/>
        <p:txBody>
          <a:bodyPr/>
          <a:lstStyle/>
          <a:p>
            <a:pPr marL="685800" lvl="1" indent="-228600">
              <a:buAutoNum type="arabicPeriod"/>
            </a:pPr>
            <a:endParaRPr lang="en-US"/>
          </a:p>
        </p:txBody>
      </p:sp>
      <p:sp>
        <p:nvSpPr>
          <p:cNvPr id="4" name="Date Placeholder 3">
            <a:extLst>
              <a:ext uri="{FF2B5EF4-FFF2-40B4-BE49-F238E27FC236}">
                <a16:creationId xmlns:a16="http://schemas.microsoft.com/office/drawing/2014/main" id="{8856AD41-047E-8F2D-613A-96747C37349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E9F3F-3D0F-4DFF-8E69-667B09756AA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5/22/2026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157BFC0-BAAE-9CDC-5835-BE09BA8070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D6C4DFB-4E2D-4C93-03C1-2F0CB581CA02}"/>
              </a:ext>
            </a:extLst>
          </p:cNvPr>
          <p:cNvSpPr>
            <a:spLocks noGrp="1"/>
          </p:cNvSpPr>
          <p:nvPr>
            <p:ph type="ftr" sz="quarter" idx="4"/>
          </p:nvPr>
        </p:nvSpPr>
        <p:spPr/>
        <p:txBody>
          <a:bodyPr/>
          <a:lstStyle/>
          <a:p>
            <a:r>
              <a:rPr lang="en-US"/>
              <a:t>Medicaid Enterprise System | CMS Consolidated Report | July 24, 2023</a:t>
            </a:r>
          </a:p>
        </p:txBody>
      </p:sp>
    </p:spTree>
    <p:extLst>
      <p:ext uri="{BB962C8B-B14F-4D97-AF65-F5344CB8AC3E}">
        <p14:creationId xmlns:p14="http://schemas.microsoft.com/office/powerpoint/2010/main" val="1569524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panose="020F0502020204030204"/>
                <a:cs typeface="Calibri" panose="020F0502020204030204"/>
              </a:rPr>
              <a:t>Here's another example. </a:t>
            </a:r>
            <a:r>
              <a:rPr lang="en-US" i="1" u="sng"/>
              <a:t>We want North Carolinians to know if they may have been exposed to unsafe conditions. We need a faster, more reliable way to manage food inspections, sanitation grades, water quality and other environmental data in one place. We will be moving Environmental Health data into the secure Data Lake to connect systems, automate reporting and replace outdated databases. That will allow staff to easily access, analyze and share accurate data which will reduce manual work and reporting delays. And most importantly, that means our food, water and environments are safer because issues are detected and resolved faster. </a:t>
            </a:r>
            <a:endParaRPr lang="en-US" b="1" i="1">
              <a:ea typeface="Calibri"/>
              <a:cs typeface="Calibri"/>
            </a:endParaRPr>
          </a:p>
          <a:p>
            <a:endParaRPr lang="en-US">
              <a:ea typeface="Calibri"/>
              <a:cs typeface="Calibri"/>
            </a:endParaRPr>
          </a:p>
          <a:p>
            <a:endParaRPr lang="en-US" b="1">
              <a:ea typeface="Calibri" panose="020F0502020204030204"/>
              <a:cs typeface="Calibri" panose="020F0502020204030204"/>
            </a:endParaRPr>
          </a:p>
          <a:p>
            <a:pPr marL="285750" indent="-285750">
              <a:buFont typeface="Symbol"/>
              <a:buChar char="•"/>
            </a:pPr>
            <a:endParaRPr lang="en-US">
              <a:ea typeface="Calibri" panose="020F0502020204030204"/>
              <a:cs typeface="Calibri" panose="020F0502020204030204"/>
            </a:endParaRPr>
          </a:p>
          <a:p>
            <a:pPr marL="285750" indent="-285750">
              <a:buFont typeface="Symbol"/>
              <a:buChar char="•"/>
            </a:pPr>
            <a:r>
              <a:rPr lang="en-US"/>
              <a:t>Outdated systems can delay how we respond to food, water and sanitation issues.</a:t>
            </a:r>
            <a:endParaRPr lang="en-US">
              <a:ea typeface="Calibri" panose="020F0502020204030204"/>
              <a:cs typeface="Calibri" panose="020F0502020204030204"/>
            </a:endParaRPr>
          </a:p>
          <a:p>
            <a:pPr marL="285750" indent="-285750">
              <a:buFont typeface="Symbol"/>
              <a:buChar char="•"/>
            </a:pPr>
            <a:r>
              <a:rPr lang="en-US"/>
              <a:t>Moving this data into the Data Lake will improve speed, accuracy and coordination.</a:t>
            </a:r>
            <a:endParaRPr lang="en-US">
              <a:ea typeface="Calibri"/>
              <a:cs typeface="Calibri"/>
            </a:endParaRPr>
          </a:p>
          <a:p>
            <a:pPr marL="285750" indent="-285750">
              <a:buFont typeface="Symbol"/>
              <a:buChar char="•"/>
            </a:pPr>
            <a:r>
              <a:rPr lang="en-US"/>
              <a:t>Faster insights lead to safer environments for communities across our state.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BF659C-7818-49ED-81D6-45320130FA9A}" type="slidenum">
              <a:rPr lang="en-US" smtClean="0"/>
              <a:t>25</a:t>
            </a:fld>
            <a:endParaRPr lang="en-US"/>
          </a:p>
        </p:txBody>
      </p:sp>
    </p:spTree>
    <p:extLst>
      <p:ext uri="{BB962C8B-B14F-4D97-AF65-F5344CB8AC3E}">
        <p14:creationId xmlns:p14="http://schemas.microsoft.com/office/powerpoint/2010/main" val="82033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ea typeface="Calibri"/>
                <a:cs typeface="Calibri"/>
              </a:rPr>
              <a:t>Overview of what the deck will cover</a:t>
            </a:r>
          </a:p>
        </p:txBody>
      </p:sp>
      <p:sp>
        <p:nvSpPr>
          <p:cNvPr id="4" name="Slide Number Placeholder 3"/>
          <p:cNvSpPr>
            <a:spLocks noGrp="1"/>
          </p:cNvSpPr>
          <p:nvPr>
            <p:ph type="sldNum" sz="quarter" idx="5"/>
          </p:nvPr>
        </p:nvSpPr>
        <p:spPr/>
        <p:txBody>
          <a:bodyPr/>
          <a:lstStyle/>
          <a:p>
            <a:fld id="{40BF659C-7818-49ED-81D6-45320130FA9A}" type="slidenum">
              <a:rPr lang="en-US" smtClean="0"/>
              <a:t>3</a:t>
            </a:fld>
            <a:endParaRPr lang="en-US"/>
          </a:p>
        </p:txBody>
      </p:sp>
    </p:spTree>
    <p:extLst>
      <p:ext uri="{BB962C8B-B14F-4D97-AF65-F5344CB8AC3E}">
        <p14:creationId xmlns:p14="http://schemas.microsoft.com/office/powerpoint/2010/main" val="3632932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panose="020F0502020204030204"/>
                <a:cs typeface="Calibri" panose="020F0502020204030204"/>
              </a:rPr>
              <a:t>One more. We face challenges in </a:t>
            </a:r>
            <a:r>
              <a:rPr lang="en-US" i="1" u="sng"/>
              <a:t>identifying patterns in causes of death which impacts our prevention efforts. We need a secure, efficient way to share death data across public health systems while protecting privacy and responding more quickly to health challenges. We plan to create a secure pipeline from NCDAVE to the Data Lake to replicate de-identified death data and connect it with other public health datasets. Then staff can monitor mortality trends and causes more accurately, strengthen coordination across divisions and use real-time dashboards for decision-making. And ultimately, we can intervene earlier and help reduce preventable deaths. </a:t>
            </a:r>
          </a:p>
          <a:p>
            <a:endParaRPr lang="en-US">
              <a:ea typeface="Calibri"/>
              <a:cs typeface="Calibri"/>
            </a:endParaRPr>
          </a:p>
          <a:p>
            <a:pPr marL="285750" indent="-285750">
              <a:buFont typeface="Symbol"/>
              <a:buChar char="•"/>
            </a:pPr>
            <a:endParaRPr lang="en-US"/>
          </a:p>
          <a:p>
            <a:pPr marL="285750" indent="-285750">
              <a:buFont typeface="Symbol"/>
              <a:buChar char="•"/>
            </a:pPr>
            <a:r>
              <a:rPr lang="en-US"/>
              <a:t>Siloed death data slows analysis of important trends like overdoses and chronic diseases.</a:t>
            </a:r>
            <a:endParaRPr lang="en-US">
              <a:ea typeface="Calibri" panose="020F0502020204030204"/>
              <a:cs typeface="Calibri" panose="020F0502020204030204"/>
            </a:endParaRPr>
          </a:p>
          <a:p>
            <a:pPr marL="285750" indent="-285750">
              <a:buFont typeface="Symbol"/>
              <a:buChar char="•"/>
            </a:pPr>
            <a:r>
              <a:rPr lang="en-US"/>
              <a:t>Including de-identified death data to the Data Lake will speed up insights and supports prevention work.</a:t>
            </a:r>
            <a:endParaRPr lang="en-US">
              <a:ea typeface="Calibri"/>
              <a:cs typeface="Calibri"/>
            </a:endParaRPr>
          </a:p>
          <a:p>
            <a:pPr marL="285750" indent="-285750">
              <a:buFont typeface="Symbol"/>
              <a:buChar char="•"/>
            </a:pPr>
            <a:r>
              <a:rPr lang="en-US"/>
              <a:t>Better data means earlier interventions and healthier communities.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BF659C-7818-49ED-81D6-45320130FA9A}" type="slidenum">
              <a:rPr lang="en-US" smtClean="0"/>
              <a:t>27</a:t>
            </a:fld>
            <a:endParaRPr lang="en-US"/>
          </a:p>
        </p:txBody>
      </p:sp>
    </p:spTree>
    <p:extLst>
      <p:ext uri="{BB962C8B-B14F-4D97-AF65-F5344CB8AC3E}">
        <p14:creationId xmlns:p14="http://schemas.microsoft.com/office/powerpoint/2010/main" val="210407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solidFill>
              </a:rPr>
              <a:t>This is the WF framework we use and how we are applying it to DM Workforce development. Our overall vision is to have a data science workforce equipped and ready to mitigate and combat public health threats.</a:t>
            </a:r>
          </a:p>
          <a:p>
            <a:endParaRPr lang="en-US" b="1" dirty="0">
              <a:solidFill>
                <a:schemeClr val="accent1"/>
              </a:solidFill>
            </a:endParaRPr>
          </a:p>
          <a:p>
            <a:r>
              <a:rPr lang="en-US" b="1" dirty="0">
                <a:solidFill>
                  <a:schemeClr val="accent1"/>
                </a:solidFill>
              </a:rPr>
              <a:t>Equipped</a:t>
            </a:r>
            <a:r>
              <a:rPr lang="en-US" dirty="0">
                <a:solidFill>
                  <a:schemeClr val="accent1"/>
                </a:solidFill>
              </a:rPr>
              <a:t>: Ability to access and use systems and tools to perform assessment and surveillance foundational capability.</a:t>
            </a:r>
          </a:p>
          <a:p>
            <a:endParaRPr lang="en-US" dirty="0">
              <a:solidFill>
                <a:schemeClr val="accent1"/>
              </a:solidFill>
            </a:endParaRPr>
          </a:p>
          <a:p>
            <a:r>
              <a:rPr lang="en-US" b="1" dirty="0">
                <a:solidFill>
                  <a:schemeClr val="accent1"/>
                </a:solidFill>
              </a:rPr>
              <a:t>Ready</a:t>
            </a:r>
            <a:r>
              <a:rPr lang="en-US" dirty="0">
                <a:solidFill>
                  <a:schemeClr val="accent1"/>
                </a:solidFill>
              </a:rPr>
              <a:t>: Growing and training the data science workforce through pathway program opportunities, educational resources, peer development opportunities. </a:t>
            </a:r>
          </a:p>
          <a:p>
            <a:pPr marL="0" indent="0">
              <a:buNone/>
            </a:pPr>
            <a:endParaRPr lang="en-US" dirty="0">
              <a:solidFill>
                <a:schemeClr val="accent1"/>
              </a:solidFill>
            </a:endParaRPr>
          </a:p>
          <a:p>
            <a:r>
              <a:rPr lang="en-US" b="1" dirty="0">
                <a:solidFill>
                  <a:schemeClr val="accent1"/>
                </a:solidFill>
              </a:rPr>
              <a:t>Together</a:t>
            </a:r>
            <a:r>
              <a:rPr lang="en-US" dirty="0">
                <a:solidFill>
                  <a:schemeClr val="accent1"/>
                </a:solidFill>
              </a:rPr>
              <a:t>: Local and state partners working together to bridge gaps in competencies, aligning in most urgent data modernization workforce priorities.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D540-5ECC-4CE3-BC2C-218EFACA2E4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5838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panose="020F0502020204030204"/>
                <a:cs typeface="Calibri" panose="020F0502020204030204"/>
              </a:rPr>
              <a:t>So I just shared some examples of success. As we look across our work, Data Forward is about reducing </a:t>
            </a:r>
            <a:r>
              <a:rPr lang="en-US" i="1" u="sng"/>
              <a:t>burden and building value for everyone. </a:t>
            </a:r>
            <a:endParaRPr lang="en-US" i="1" u="sng">
              <a:ea typeface="Calibri"/>
              <a:cs typeface="Calibri"/>
            </a:endParaRPr>
          </a:p>
          <a:p>
            <a:r>
              <a:rPr lang="en-US" i="1" u="sng"/>
              <a:t> For staff that means more efficient work and fewer bottlenecks. </a:t>
            </a:r>
            <a:endParaRPr lang="en-US" i="1" u="sng">
              <a:ea typeface="Calibri"/>
              <a:cs typeface="Calibri"/>
            </a:endParaRPr>
          </a:p>
          <a:p>
            <a:r>
              <a:rPr lang="en-US" i="1" u="sng"/>
              <a:t> For decisionmakers that means clearer, faster insights </a:t>
            </a:r>
            <a:endParaRPr lang="en-US" i="1" u="sng">
              <a:ea typeface="Calibri"/>
              <a:cs typeface="Calibri"/>
            </a:endParaRPr>
          </a:p>
          <a:p>
            <a:r>
              <a:rPr lang="en-US" i="1" u="sng"/>
              <a:t> For partners that means easier collaboration and alignment.  </a:t>
            </a:r>
            <a:endParaRPr lang="en-US" i="1" u="sng">
              <a:ea typeface="Calibri"/>
              <a:cs typeface="Calibri"/>
            </a:endParaRPr>
          </a:p>
          <a:p>
            <a:r>
              <a:rPr lang="en-US" i="1" u="sng"/>
              <a:t>And for communities that means better, more equitable outcomes. </a:t>
            </a:r>
            <a:endParaRPr lang="en-US" u="sng">
              <a:ea typeface="Calibri"/>
              <a:cs typeface="Calibri"/>
            </a:endParaRPr>
          </a:p>
          <a:p>
            <a:endParaRPr lang="en-US"/>
          </a:p>
          <a:p>
            <a:pPr marL="285750" indent="-285750">
              <a:buFont typeface="Symbol"/>
              <a:buChar char="•"/>
            </a:pPr>
            <a:r>
              <a:rPr lang="en-US"/>
              <a:t>Success means easy-to-find data, aligned systems and faster insights.</a:t>
            </a:r>
            <a:endParaRPr lang="en-US">
              <a:ea typeface="Calibri" panose="020F0502020204030204"/>
              <a:cs typeface="Calibri" panose="020F0502020204030204"/>
            </a:endParaRPr>
          </a:p>
          <a:p>
            <a:pPr marL="285750" indent="-285750">
              <a:buFont typeface="Symbol"/>
              <a:buChar char="•"/>
            </a:pPr>
            <a:r>
              <a:rPr lang="en-US"/>
              <a:t>It reduces burdens on staff and enhances outcomes for communities.</a:t>
            </a:r>
            <a:endParaRPr lang="en-US">
              <a:ea typeface="Calibri"/>
              <a:cs typeface="Calibri"/>
            </a:endParaRPr>
          </a:p>
          <a:p>
            <a:pPr marL="285750" indent="-285750">
              <a:buFont typeface="Symbol"/>
              <a:buChar char="•"/>
            </a:pPr>
            <a:r>
              <a:rPr lang="en-US" i="1"/>
              <a:t>Encourage participants to reflect on which improvements would make the biggest difference in their jobs.</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40BF659C-7818-49ED-81D6-45320130FA9A}" type="slidenum">
              <a:rPr lang="en-US" smtClean="0"/>
              <a:t>30</a:t>
            </a:fld>
            <a:endParaRPr lang="en-US"/>
          </a:p>
        </p:txBody>
      </p:sp>
    </p:spTree>
    <p:extLst>
      <p:ext uri="{BB962C8B-B14F-4D97-AF65-F5344CB8AC3E}">
        <p14:creationId xmlns:p14="http://schemas.microsoft.com/office/powerpoint/2010/main" val="3967199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panose="020F0502020204030204"/>
                <a:cs typeface="Calibri" panose="020F0502020204030204"/>
              </a:rPr>
              <a:t>This is a shared effort.  Today's presentation is just a taste of what Data Forwards is all about. We hope that it inspires you to learn more, </a:t>
            </a:r>
            <a:r>
              <a:rPr lang="en-US" i="1" u="sng"/>
              <a:t>to engage and share feedback, to use and share data responsibly within governance guidelines, to celebrate small wins and communicate progress milestones and to partner with us on how can leverage our existing data to improve the lives of North Carolinians</a:t>
            </a:r>
          </a:p>
          <a:p>
            <a:endParaRPr lang="en-US"/>
          </a:p>
          <a:p>
            <a:pPr marL="285750" indent="-285750">
              <a:buFont typeface="Symbol"/>
              <a:buChar char="•"/>
            </a:pPr>
            <a:r>
              <a:rPr lang="en-US"/>
              <a:t>Data Forward works when everyone participates.</a:t>
            </a:r>
            <a:endParaRPr lang="en-US">
              <a:ea typeface="Calibri" panose="020F0502020204030204"/>
              <a:cs typeface="Calibri" panose="020F0502020204030204"/>
            </a:endParaRPr>
          </a:p>
          <a:p>
            <a:pPr marL="285750" indent="-285750">
              <a:buFont typeface="Symbol"/>
              <a:buChar char="•"/>
            </a:pPr>
            <a:r>
              <a:rPr lang="en-US"/>
              <a:t>Staff input, responsible use and celebrating small wins all help us build momentum.</a:t>
            </a:r>
            <a:endParaRPr lang="en-US">
              <a:ea typeface="Calibri" panose="020F0502020204030204"/>
              <a:cs typeface="Calibri" panose="020F0502020204030204"/>
            </a:endParaRPr>
          </a:p>
          <a:p>
            <a:pPr marL="285750" indent="-285750">
              <a:buFont typeface="Symbol"/>
              <a:buChar char="•"/>
            </a:pPr>
            <a:r>
              <a:rPr lang="en-US"/>
              <a:t>This work ultimately helps North Carolinians live healthier lives.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BF659C-7818-49ED-81D6-45320130FA9A}" type="slidenum">
              <a:rPr lang="en-US" smtClean="0"/>
              <a:t>31</a:t>
            </a:fld>
            <a:endParaRPr lang="en-US"/>
          </a:p>
        </p:txBody>
      </p:sp>
    </p:spTree>
    <p:extLst>
      <p:ext uri="{BB962C8B-B14F-4D97-AF65-F5344CB8AC3E}">
        <p14:creationId xmlns:p14="http://schemas.microsoft.com/office/powerpoint/2010/main" val="82038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Why the shift?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 give us a clearer, unified way to talk about the work — not as separate projects, but as one coordinated effort across DPH.</a:t>
            </a:r>
          </a:p>
          <a:p>
            <a:endParaRPr lang="en-US" dirty="0"/>
          </a:p>
        </p:txBody>
      </p:sp>
      <p:sp>
        <p:nvSpPr>
          <p:cNvPr id="4" name="Slide Number Placeholder 3"/>
          <p:cNvSpPr>
            <a:spLocks noGrp="1"/>
          </p:cNvSpPr>
          <p:nvPr>
            <p:ph type="sldNum" sz="quarter" idx="5"/>
          </p:nvPr>
        </p:nvSpPr>
        <p:spPr/>
        <p:txBody>
          <a:bodyPr/>
          <a:lstStyle/>
          <a:p>
            <a:fld id="{40BF659C-7818-49ED-81D6-45320130FA9A}" type="slidenum">
              <a:rPr lang="en-US" smtClean="0"/>
              <a:t>4</a:t>
            </a:fld>
            <a:endParaRPr lang="en-US"/>
          </a:p>
        </p:txBody>
      </p:sp>
    </p:spTree>
    <p:extLst>
      <p:ext uri="{BB962C8B-B14F-4D97-AF65-F5344CB8AC3E}">
        <p14:creationId xmlns:p14="http://schemas.microsoft.com/office/powerpoint/2010/main" val="275464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a:cs typeface="Calibri"/>
              </a:rPr>
              <a:t>We can see how much we all rely on the work you do. No matter where you sit in public health, you are contributing to helping </a:t>
            </a:r>
            <a:r>
              <a:rPr lang="en-US" i="1" u="sng"/>
              <a:t>make the air we breathe, the food we eat and the water we drink safer; preventing injuries and disease, issuing and keeping the records for our major life the birth of a new baby, a marriage, and when someone dies, and making it easier for us all to live healthier lives.</a:t>
            </a:r>
            <a:endParaRPr lang="en-US" i="1" u="sng">
              <a:ea typeface="Calibri"/>
              <a:cs typeface="Calibri"/>
            </a:endParaRPr>
          </a:p>
          <a:p>
            <a:pPr>
              <a:buFont typeface="Arial"/>
              <a:buChar char="•"/>
            </a:pPr>
            <a:endParaRPr lang="en-US" u="sng">
              <a:ea typeface="Calibri"/>
              <a:cs typeface="Calibri"/>
            </a:endParaRPr>
          </a:p>
          <a:p>
            <a:r>
              <a:rPr lang="en-US" i="1" u="sng">
                <a:ea typeface="Calibri"/>
                <a:cs typeface="Calibri"/>
              </a:rPr>
              <a:t>Every one of these things starts with data. And it generates data that can be analyzed to help us act with confidence.</a:t>
            </a:r>
          </a:p>
          <a:p>
            <a:pPr>
              <a:buFont typeface="Arial"/>
              <a:buChar char="•"/>
            </a:pPr>
            <a:endParaRPr lang="en-US"/>
          </a:p>
          <a:p>
            <a:pPr>
              <a:buFont typeface="Arial"/>
              <a:buChar char="•"/>
            </a:pPr>
            <a:r>
              <a:rPr lang="en-US"/>
              <a:t>Prevent injuries and disease; </a:t>
            </a:r>
            <a:endParaRPr lang="en-US">
              <a:ea typeface="Calibri" panose="020F0502020204030204"/>
              <a:cs typeface="Calibri" panose="020F0502020204030204"/>
            </a:endParaRPr>
          </a:p>
          <a:p>
            <a:pPr>
              <a:buFont typeface="Arial"/>
              <a:buChar char="•"/>
            </a:pPr>
            <a:r>
              <a:rPr lang="en-US"/>
              <a:t>Issue and keep the records for our major life events like birth, marriage, and death</a:t>
            </a:r>
            <a:r>
              <a:rPr lang="en-US">
                <a:cs typeface="Calibri" panose="020F0502020204030204"/>
              </a:rPr>
              <a:t> </a:t>
            </a:r>
            <a:r>
              <a:rPr lang="en-US"/>
              <a:t>certificates; </a:t>
            </a:r>
            <a:endParaRPr lang="en-US">
              <a:ea typeface="Calibri" panose="020F0502020204030204"/>
              <a:cs typeface="Calibri" panose="020F0502020204030204"/>
            </a:endParaRPr>
          </a:p>
          <a:p>
            <a:pPr marL="171450" indent="-171450">
              <a:buFont typeface="Symbol"/>
              <a:buChar char="•"/>
            </a:pPr>
            <a:r>
              <a:rPr lang="en-US"/>
              <a:t>And make it easier for each of us to live healthier lives.</a:t>
            </a:r>
            <a:endParaRPr lang="en-US">
              <a:ea typeface="Calibri" panose="020F0502020204030204"/>
              <a:cs typeface="Calibri" panose="020F0502020204030204"/>
            </a:endParaRPr>
          </a:p>
          <a:p>
            <a:pPr marL="171450" indent="-171450">
              <a:buFont typeface="Symbol"/>
              <a:buChar char="•"/>
            </a:pPr>
            <a:endParaRPr lang="en-US" u="sng"/>
          </a:p>
          <a:p>
            <a:pPr marL="171450" indent="-171450">
              <a:buFont typeface="Symbol"/>
              <a:buChar char="•"/>
            </a:pPr>
            <a:r>
              <a:rPr lang="en-US"/>
              <a:t>Data powers nearly every part of public health. It includes safety, prevention, vital records, disaster preparedness planning and much more.</a:t>
            </a:r>
            <a:endParaRPr lang="en-US">
              <a:ea typeface="Calibri"/>
              <a:cs typeface="Calibri"/>
            </a:endParaRPr>
          </a:p>
          <a:p>
            <a:pPr marL="171450" indent="-171450">
              <a:buFont typeface="Symbol"/>
              <a:buChar char="•"/>
            </a:pPr>
            <a:r>
              <a:rPr lang="en-US"/>
              <a:t>Data helps us see what’s happening, understand needs, and act with confidence.</a:t>
            </a:r>
            <a:endParaRPr lang="en-US">
              <a:ea typeface="Calibri"/>
              <a:cs typeface="Calibri"/>
            </a:endParaRPr>
          </a:p>
          <a:p>
            <a:pPr marL="171450" indent="-171450">
              <a:buFont typeface="Symbol"/>
              <a:buChar char="•"/>
            </a:pPr>
            <a:r>
              <a:rPr lang="en-US" i="1"/>
              <a:t>Encourage participants to think of a time when having (or not having) data affected their work.</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40BF659C-7818-49ED-81D6-45320130FA9A}" type="slidenum">
              <a:rPr lang="en-US" smtClean="0"/>
              <a:t>7</a:t>
            </a:fld>
            <a:endParaRPr lang="en-US"/>
          </a:p>
        </p:txBody>
      </p:sp>
    </p:spTree>
    <p:extLst>
      <p:ext uri="{BB962C8B-B14F-4D97-AF65-F5344CB8AC3E}">
        <p14:creationId xmlns:p14="http://schemas.microsoft.com/office/powerpoint/2010/main" val="363293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panose="020F0502020204030204"/>
                <a:cs typeface="Calibri" panose="020F0502020204030204"/>
              </a:rPr>
              <a:t>Ensuring the way we can access and understand that data to meet the moment is a continuous process – not a single point in time. We've been working on data modernization and we will continue to. Each of you is part of that and your successes are strengthening our system and our ability to meet our mission to support North Carolinians' health and wellbeing. So when you hear data modernization, that's all of us. And together – across our divisions and partners – we want to be able to leverage our collective data to see the bigger picture so we have better understanding of what is happening, where it's happening and what we can do.</a:t>
            </a:r>
          </a:p>
          <a:p>
            <a:endParaRPr lang="en-US" i="1" u="sng"/>
          </a:p>
          <a:p>
            <a:pPr marL="171450" indent="-171450">
              <a:buFont typeface="Symbol"/>
              <a:buChar char="•"/>
            </a:pPr>
            <a:r>
              <a:rPr lang="en-US"/>
              <a:t>Modernization is not static. It is an ongoing process that evolves over time. This work builds on years of progress already underway across DPH — it does not replace or erase past investments.</a:t>
            </a:r>
            <a:endParaRPr lang="en-US">
              <a:ea typeface="Calibri"/>
              <a:cs typeface="Calibri"/>
            </a:endParaRPr>
          </a:p>
          <a:p>
            <a:pPr marL="171450" indent="-171450">
              <a:buFont typeface="Symbol"/>
              <a:buChar char="•"/>
            </a:pPr>
            <a:r>
              <a:rPr lang="en-US"/>
              <a:t>Every division contributes to the statewide picture: State Lab, SCHS, Immunization, communicable disease, chronic disease, environmental health and many more.</a:t>
            </a:r>
            <a:endParaRPr lang="en-US">
              <a:ea typeface="Calibri"/>
              <a:cs typeface="Calibri"/>
            </a:endParaRPr>
          </a:p>
          <a:p>
            <a:pPr marL="171450" indent="-171450">
              <a:buFont typeface="Symbol"/>
              <a:buChar char="•"/>
            </a:pPr>
            <a:r>
              <a:rPr lang="en-US"/>
              <a:t>Connecting our efforts helps us see the full story.</a:t>
            </a:r>
            <a:endParaRPr lang="en-US">
              <a:ea typeface="Calibri"/>
              <a:cs typeface="Calibri"/>
            </a:endParaRPr>
          </a:p>
          <a:p>
            <a:pPr marL="171450" indent="-171450">
              <a:buFont typeface="Symbol"/>
              <a:buChar char="•"/>
            </a:pPr>
            <a:r>
              <a:rPr lang="en-US" i="1"/>
              <a:t>Encourage participants to consider how their own data fits into the statewide picture.</a:t>
            </a:r>
            <a:endParaRPr lang="en-US"/>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0BF659C-7818-49ED-81D6-45320130FA9A}" type="slidenum">
              <a:rPr lang="en-US" smtClean="0"/>
              <a:t>8</a:t>
            </a:fld>
            <a:endParaRPr lang="en-US"/>
          </a:p>
        </p:txBody>
      </p:sp>
    </p:spTree>
    <p:extLst>
      <p:ext uri="{BB962C8B-B14F-4D97-AF65-F5344CB8AC3E}">
        <p14:creationId xmlns:p14="http://schemas.microsoft.com/office/powerpoint/2010/main" val="54066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47937-E3F0-E448-B7AD-C5DCC4337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1EFB3-0A3B-15D2-A9A9-B30FF5E1B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C5058-629B-DFA7-7801-95F92B87797A}"/>
              </a:ext>
            </a:extLst>
          </p:cNvPr>
          <p:cNvSpPr>
            <a:spLocks noGrp="1"/>
          </p:cNvSpPr>
          <p:nvPr>
            <p:ph type="body" idx="1"/>
          </p:nvPr>
        </p:nvSpPr>
        <p:spPr/>
        <p:txBody>
          <a:bodyPr/>
          <a:lstStyle/>
          <a:p>
            <a:r>
              <a:rPr lang="en-US" i="1" u="sng">
                <a:ea typeface="Calibri" panose="020F0502020204030204"/>
                <a:cs typeface="Calibri" panose="020F0502020204030204"/>
              </a:rPr>
              <a:t>Data Forward is about continuing to connect information so we see a more complete picture. It's about investing in our public health workforce with skills for the future. It's about easing burdens on providers by allowing them to more efficiently share data. It's about newer technologies that are scalable. It's about aligning our policies and reporting to reduce barriers to rapid response. It's about integrating public health and healthcare data in service to the health and wellbeing of North Carolinians.</a:t>
            </a:r>
          </a:p>
          <a:p>
            <a:pPr marL="171450" indent="-171450">
              <a:buFont typeface="Symbol"/>
              <a:buChar char="•"/>
            </a:pPr>
            <a:endParaRPr lang="en-US"/>
          </a:p>
          <a:p>
            <a:pPr marL="171450" indent="-171450">
              <a:buFont typeface="Symbol"/>
              <a:buChar char="•"/>
            </a:pPr>
            <a:r>
              <a:rPr lang="en-US"/>
              <a:t>We are working every day to move from siloed, outdated and heavy-lift systems toward connected, modern and easier to use systems.</a:t>
            </a:r>
            <a:endParaRPr lang="en-US">
              <a:ea typeface="Calibri" panose="020F0502020204030204"/>
              <a:cs typeface="Calibri" panose="020F0502020204030204"/>
            </a:endParaRPr>
          </a:p>
          <a:p>
            <a:pPr marL="171450" indent="-171450">
              <a:buFont typeface="Symbol"/>
              <a:buChar char="•"/>
            </a:pPr>
            <a:r>
              <a:rPr lang="en-US"/>
              <a:t>This helps staff work more efficiently and helps programs coordinate more effectively.</a:t>
            </a:r>
            <a:endParaRPr lang="en-US">
              <a:ea typeface="Calibri"/>
              <a:cs typeface="Calibri"/>
            </a:endParaRPr>
          </a:p>
          <a:p>
            <a:pPr marL="171450" indent="-171450">
              <a:buFont typeface="Symbol"/>
              <a:buChar char="•"/>
            </a:pPr>
            <a:r>
              <a:rPr lang="en-US" i="1"/>
              <a:t>Ask participants which challenges on this slide feel most familiar to them.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00378A28-41DC-77C9-E248-29018C2555FB}"/>
              </a:ext>
            </a:extLst>
          </p:cNvPr>
          <p:cNvSpPr>
            <a:spLocks noGrp="1"/>
          </p:cNvSpPr>
          <p:nvPr>
            <p:ph type="sldNum" sz="quarter" idx="5"/>
          </p:nvPr>
        </p:nvSpPr>
        <p:spPr/>
        <p:txBody>
          <a:bodyPr/>
          <a:lstStyle/>
          <a:p>
            <a:fld id="{40BF659C-7818-49ED-81D6-45320130FA9A}" type="slidenum">
              <a:rPr lang="en-US" smtClean="0"/>
              <a:t>9</a:t>
            </a:fld>
            <a:endParaRPr lang="en-US"/>
          </a:p>
        </p:txBody>
      </p:sp>
    </p:spTree>
    <p:extLst>
      <p:ext uri="{BB962C8B-B14F-4D97-AF65-F5344CB8AC3E}">
        <p14:creationId xmlns:p14="http://schemas.microsoft.com/office/powerpoint/2010/main" val="32463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a:cs typeface="Calibri"/>
              </a:rPr>
              <a:t>Now we have another opportunity to build on our progress. Data Forward is part of our current data journey. It is being funded </a:t>
            </a:r>
            <a:r>
              <a:rPr lang="en-US" i="1" u="sng"/>
              <a:t>CDC through programs like the Epidemiology and Laboratory Capacity initiative and the Public Health Infrastructure Grant.</a:t>
            </a:r>
            <a:endParaRPr lang="en-US" i="1" u="sng">
              <a:ea typeface="Calibri"/>
              <a:cs typeface="Calibri"/>
            </a:endParaRPr>
          </a:p>
          <a:p>
            <a:endParaRPr lang="en-US" i="1" u="sng">
              <a:ea typeface="Calibri"/>
              <a:cs typeface="Calibri"/>
            </a:endParaRPr>
          </a:p>
          <a:p>
            <a:r>
              <a:rPr lang="en-US" i="1" u="sng">
                <a:ea typeface="Calibri"/>
                <a:cs typeface="Calibri"/>
              </a:rPr>
              <a:t>The vision of Data Forward is a</a:t>
            </a:r>
            <a:r>
              <a:rPr lang="en-US" i="1" u="sng"/>
              <a:t> connected North Carolina where trusted data drives timely action for healthier lives.</a:t>
            </a:r>
            <a:endParaRPr lang="en-US" i="1" u="sng">
              <a:ea typeface="Calibri" panose="020F0502020204030204"/>
              <a:cs typeface="Calibri" panose="020F0502020204030204"/>
            </a:endParaRPr>
          </a:p>
          <a:p>
            <a:r>
              <a:rPr lang="en-US" i="1" u="sng">
                <a:ea typeface="Calibri" panose="020F0502020204030204"/>
                <a:cs typeface="Calibri" panose="020F0502020204030204"/>
              </a:rPr>
              <a:t>And its mission is </a:t>
            </a:r>
            <a:r>
              <a:rPr lang="en-US" i="1" u="sng"/>
              <a:t>to strengthen NC Public Health with secure, connected and trusted data systems that serve every community.</a:t>
            </a:r>
            <a:endParaRPr lang="en-US" i="1" u="sng">
              <a:ea typeface="Calibri" panose="020F0502020204030204"/>
              <a:cs typeface="Calibri" panose="020F0502020204030204"/>
            </a:endParaRPr>
          </a:p>
          <a:p>
            <a:endParaRPr lang="en-US">
              <a:ea typeface="Calibri" panose="020F0502020204030204"/>
              <a:cs typeface="Calibri" panose="020F0502020204030204"/>
            </a:endParaRPr>
          </a:p>
          <a:p>
            <a:endParaRPr lang="en-US" i="1"/>
          </a:p>
          <a:p>
            <a:r>
              <a:rPr lang="en-US" i="1"/>
              <a:t>Read the vision and mission statements.</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40BF659C-7818-49ED-81D6-45320130FA9A}" type="slidenum">
              <a:rPr lang="en-US" smtClean="0"/>
              <a:t>11</a:t>
            </a:fld>
            <a:endParaRPr lang="en-US"/>
          </a:p>
        </p:txBody>
      </p:sp>
    </p:spTree>
    <p:extLst>
      <p:ext uri="{BB962C8B-B14F-4D97-AF65-F5344CB8AC3E}">
        <p14:creationId xmlns:p14="http://schemas.microsoft.com/office/powerpoint/2010/main" val="84915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panose="020F0502020204030204"/>
                <a:cs typeface="Calibri" panose="020F0502020204030204"/>
              </a:rPr>
              <a:t>Our work is guided by a strategic framework that was developed through a collaborative process that started with listening. The goals reflect what was heard from teams that they needed. </a:t>
            </a:r>
          </a:p>
          <a:p>
            <a:r>
              <a:rPr lang="en-US" i="1" u="sng"/>
              <a:t>Connect and Integrate Key Public Health Data </a:t>
            </a:r>
            <a:endParaRPr lang="en-US" i="1" u="sng">
              <a:ea typeface="Calibri"/>
              <a:cs typeface="Calibri"/>
            </a:endParaRPr>
          </a:p>
          <a:p>
            <a:r>
              <a:rPr lang="en-US" i="1" u="sng"/>
              <a:t>Make Data Easy to Access and Use </a:t>
            </a:r>
            <a:endParaRPr lang="en-US" i="1" u="sng">
              <a:ea typeface="Calibri"/>
              <a:cs typeface="Calibri"/>
            </a:endParaRPr>
          </a:p>
          <a:p>
            <a:r>
              <a:rPr lang="en-US" i="1" u="sng"/>
              <a:t>Support Data-Driven Public Health Decisions </a:t>
            </a:r>
            <a:endParaRPr lang="en-US" i="1" u="sng">
              <a:ea typeface="Calibri"/>
              <a:cs typeface="Calibri"/>
            </a:endParaRPr>
          </a:p>
          <a:p>
            <a:r>
              <a:rPr lang="en-US" i="1" u="sng"/>
              <a:t>Build Strong and Sustainable Data Infrastructure </a:t>
            </a:r>
            <a:endParaRPr lang="en-US" i="1" u="sng">
              <a:ea typeface="Calibri"/>
              <a:cs typeface="Calibri"/>
            </a:endParaRPr>
          </a:p>
          <a:p>
            <a:r>
              <a:rPr lang="en-US" i="1" u="sng"/>
              <a:t>Ensure Transparent and Secure Data Management</a:t>
            </a:r>
            <a:endParaRPr lang="en-US" i="1" u="sng">
              <a:ea typeface="Calibri"/>
              <a:cs typeface="Calibri"/>
            </a:endParaRPr>
          </a:p>
          <a:p>
            <a:pPr>
              <a:buFont typeface="Symbol"/>
              <a:buChar char="•"/>
            </a:pPr>
            <a:endParaRPr lang="en-US"/>
          </a:p>
          <a:p>
            <a:pPr>
              <a:buFont typeface="Symbol"/>
              <a:buChar char="•"/>
            </a:pPr>
            <a:r>
              <a:rPr lang="en-US"/>
              <a:t>Our strategic roadmap keeps all of us aligned and focused on the same goals.</a:t>
            </a:r>
            <a:endParaRPr lang="en-US">
              <a:ea typeface="Calibri"/>
              <a:cs typeface="Calibri"/>
            </a:endParaRPr>
          </a:p>
          <a:p>
            <a:pPr>
              <a:buFont typeface="Symbol"/>
              <a:buChar char="•"/>
            </a:pPr>
            <a:r>
              <a:rPr lang="en-US"/>
              <a:t>These goals reflect what staff asked for: easier access, stronger systems, better decisions and secure processes.</a:t>
            </a:r>
            <a:endParaRPr lang="en-US">
              <a:ea typeface="Calibri"/>
              <a:cs typeface="Calibri"/>
            </a:endParaRPr>
          </a:p>
          <a:p>
            <a:pPr>
              <a:buFont typeface="Symbol"/>
              <a:buChar char="•"/>
            </a:pPr>
            <a:r>
              <a:rPr lang="en-US" i="1"/>
              <a:t>Reinforce that progress is already happening and will continue over time.</a:t>
            </a:r>
            <a:endParaRPr lang="en-US" i="1">
              <a:ea typeface="Calibri"/>
              <a:cs typeface="Calibri"/>
            </a:endParaRPr>
          </a:p>
          <a:p>
            <a:pPr marL="285750" indent="-285750">
              <a:buFont typeface="Symbo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40BF659C-7818-49ED-81D6-45320130FA9A}" type="slidenum">
              <a:rPr lang="en-US" smtClean="0"/>
              <a:t>12</a:t>
            </a:fld>
            <a:endParaRPr lang="en-US"/>
          </a:p>
        </p:txBody>
      </p:sp>
    </p:spTree>
    <p:extLst>
      <p:ext uri="{BB962C8B-B14F-4D97-AF65-F5344CB8AC3E}">
        <p14:creationId xmlns:p14="http://schemas.microsoft.com/office/powerpoint/2010/main" val="130960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ea typeface="Calibri" panose="020F0502020204030204"/>
                <a:cs typeface="Calibri" panose="020F0502020204030204"/>
              </a:rPr>
              <a:t>Our work is guided by a strategic framework that was developed through a collaborative process that started with listening. The goals reflect what was heard from teams that they needed. </a:t>
            </a:r>
          </a:p>
          <a:p>
            <a:r>
              <a:rPr lang="en-US" i="1" u="sng"/>
              <a:t>Connect and Integrate Key Public Health Data </a:t>
            </a:r>
            <a:endParaRPr lang="en-US" i="1" u="sng">
              <a:ea typeface="Calibri"/>
              <a:cs typeface="Calibri"/>
            </a:endParaRPr>
          </a:p>
          <a:p>
            <a:r>
              <a:rPr lang="en-US" i="1" u="sng"/>
              <a:t>Make Data Easy to Access and Use </a:t>
            </a:r>
            <a:endParaRPr lang="en-US" i="1" u="sng">
              <a:ea typeface="Calibri"/>
              <a:cs typeface="Calibri"/>
            </a:endParaRPr>
          </a:p>
          <a:p>
            <a:r>
              <a:rPr lang="en-US" i="1" u="sng"/>
              <a:t>Support Data-Driven Public Health Decisions </a:t>
            </a:r>
            <a:endParaRPr lang="en-US" i="1" u="sng">
              <a:ea typeface="Calibri"/>
              <a:cs typeface="Calibri"/>
            </a:endParaRPr>
          </a:p>
          <a:p>
            <a:r>
              <a:rPr lang="en-US" i="1" u="sng"/>
              <a:t>Build Strong and Sustainable Data Infrastructure </a:t>
            </a:r>
            <a:endParaRPr lang="en-US" i="1" u="sng">
              <a:ea typeface="Calibri"/>
              <a:cs typeface="Calibri"/>
            </a:endParaRPr>
          </a:p>
          <a:p>
            <a:r>
              <a:rPr lang="en-US" i="1" u="sng"/>
              <a:t>Ensure Transparent and Secure Data Management</a:t>
            </a:r>
            <a:endParaRPr lang="en-US" i="1" u="sng">
              <a:ea typeface="Calibri"/>
              <a:cs typeface="Calibri"/>
            </a:endParaRPr>
          </a:p>
          <a:p>
            <a:pPr>
              <a:buFont typeface="Symbol"/>
              <a:buChar char="•"/>
            </a:pPr>
            <a:endParaRPr lang="en-US"/>
          </a:p>
          <a:p>
            <a:pPr>
              <a:buFont typeface="Symbol"/>
              <a:buChar char="•"/>
            </a:pPr>
            <a:r>
              <a:rPr lang="en-US"/>
              <a:t>Our strategic roadmap keeps all of us aligned and focused on the same goals.</a:t>
            </a:r>
            <a:endParaRPr lang="en-US">
              <a:ea typeface="Calibri"/>
              <a:cs typeface="Calibri"/>
            </a:endParaRPr>
          </a:p>
          <a:p>
            <a:pPr>
              <a:buFont typeface="Symbol"/>
              <a:buChar char="•"/>
            </a:pPr>
            <a:r>
              <a:rPr lang="en-US"/>
              <a:t>These goals reflect what staff asked for: easier access, stronger systems, better decisions and secure processes.</a:t>
            </a:r>
            <a:endParaRPr lang="en-US">
              <a:ea typeface="Calibri"/>
              <a:cs typeface="Calibri"/>
            </a:endParaRPr>
          </a:p>
          <a:p>
            <a:pPr>
              <a:buFont typeface="Symbol"/>
              <a:buChar char="•"/>
            </a:pPr>
            <a:r>
              <a:rPr lang="en-US" i="1"/>
              <a:t>Reinforce that progress is already happening and will continue over time.</a:t>
            </a:r>
            <a:endParaRPr lang="en-US" i="1">
              <a:ea typeface="Calibri"/>
              <a:cs typeface="Calibri"/>
            </a:endParaRPr>
          </a:p>
          <a:p>
            <a:endParaRPr lang="en-US"/>
          </a:p>
        </p:txBody>
      </p:sp>
      <p:sp>
        <p:nvSpPr>
          <p:cNvPr id="4" name="Slide Number Placeholder 3"/>
          <p:cNvSpPr>
            <a:spLocks noGrp="1"/>
          </p:cNvSpPr>
          <p:nvPr>
            <p:ph type="sldNum" sz="quarter" idx="5"/>
          </p:nvPr>
        </p:nvSpPr>
        <p:spPr/>
        <p:txBody>
          <a:bodyPr/>
          <a:lstStyle/>
          <a:p>
            <a:fld id="{40BF659C-7818-49ED-81D6-45320130FA9A}" type="slidenum">
              <a:rPr lang="en-US" smtClean="0"/>
              <a:t>13</a:t>
            </a:fld>
            <a:endParaRPr lang="en-US"/>
          </a:p>
        </p:txBody>
      </p:sp>
    </p:spTree>
    <p:extLst>
      <p:ext uri="{BB962C8B-B14F-4D97-AF65-F5344CB8AC3E}">
        <p14:creationId xmlns:p14="http://schemas.microsoft.com/office/powerpoint/2010/main" val="196500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5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DFC1DF-27EE-0989-40A3-2B128D4CD24C}"/>
              </a:ext>
            </a:extLst>
          </p:cNvPr>
          <p:cNvSpPr>
            <a:spLocks noGrp="1"/>
          </p:cNvSpPr>
          <p:nvPr>
            <p:ph type="title"/>
          </p:nvPr>
        </p:nvSpPr>
        <p:spPr>
          <a:xfrm>
            <a:off x="469126" y="381662"/>
            <a:ext cx="11360824" cy="729060"/>
          </a:xfrm>
          <a:prstGeom prst="rect">
            <a:avLst/>
          </a:prstGeom>
        </p:spPr>
        <p:txBody>
          <a:bodyPr/>
          <a:lstStyle>
            <a:lvl1pPr>
              <a:defRPr sz="2400" b="1">
                <a:solidFill>
                  <a:schemeClr val="accent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98C8EC9-228F-E1D7-ADEF-46CEE112523F}"/>
              </a:ext>
            </a:extLst>
          </p:cNvPr>
          <p:cNvCxnSpPr>
            <a:cxnSpLocks/>
          </p:cNvCxnSpPr>
          <p:nvPr userDrawn="1"/>
        </p:nvCxnSpPr>
        <p:spPr>
          <a:xfrm>
            <a:off x="571500" y="838200"/>
            <a:ext cx="11049000" cy="0"/>
          </a:xfrm>
          <a:prstGeom prst="line">
            <a:avLst/>
          </a:prstGeom>
          <a:ln w="12700" cap="rnd">
            <a:solidFill>
              <a:srgbClr val="003764"/>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48A0064-87C9-7E47-B54F-E13DBAA85718}"/>
              </a:ext>
            </a:extLst>
          </p:cNvPr>
          <p:cNvSpPr txBox="1"/>
          <p:nvPr userDrawn="1"/>
        </p:nvSpPr>
        <p:spPr>
          <a:xfrm>
            <a:off x="8458201" y="6374999"/>
            <a:ext cx="2928257" cy="246221"/>
          </a:xfrm>
          <a:prstGeom prst="rect">
            <a:avLst/>
          </a:prstGeom>
          <a:noFill/>
        </p:spPr>
        <p:txBody>
          <a:bodyPr wrap="square">
            <a:spAutoFit/>
          </a:bodyPr>
          <a:lstStyle/>
          <a:p>
            <a:pPr algn="r"/>
            <a:r>
              <a:rPr lang="en-US" sz="1000" b="1">
                <a:solidFill>
                  <a:schemeClr val="bg1"/>
                </a:solidFill>
                <a:effectLst/>
                <a:latin typeface="Arial" panose="020B0604020202020204" pitchFamily="34" charset="0"/>
                <a:cs typeface="Arial" panose="020B0604020202020204" pitchFamily="34" charset="0"/>
              </a:rPr>
              <a:t>Data Forward</a:t>
            </a:r>
          </a:p>
        </p:txBody>
      </p:sp>
    </p:spTree>
    <p:extLst>
      <p:ext uri="{BB962C8B-B14F-4D97-AF65-F5344CB8AC3E}">
        <p14:creationId xmlns:p14="http://schemas.microsoft.com/office/powerpoint/2010/main" val="37780012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TWO LIN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DFC1DF-27EE-0989-40A3-2B128D4CD24C}"/>
              </a:ext>
            </a:extLst>
          </p:cNvPr>
          <p:cNvSpPr>
            <a:spLocks noGrp="1"/>
          </p:cNvSpPr>
          <p:nvPr>
            <p:ph type="title" hasCustomPrompt="1"/>
          </p:nvPr>
        </p:nvSpPr>
        <p:spPr>
          <a:xfrm>
            <a:off x="477077" y="357809"/>
            <a:ext cx="11360824" cy="729060"/>
          </a:xfrm>
          <a:prstGeom prst="rect">
            <a:avLst/>
          </a:prstGeom>
        </p:spPr>
        <p:txBody>
          <a:bodyPr/>
          <a:lstStyle>
            <a:lvl1pPr>
              <a:lnSpc>
                <a:spcPts val="2400"/>
              </a:lnSpc>
              <a:defRPr sz="2000" b="1">
                <a:solidFill>
                  <a:schemeClr val="accent1"/>
                </a:solidFill>
              </a:defRPr>
            </a:lvl1pPr>
          </a:lstStyle>
          <a:p>
            <a:r>
              <a:rPr lang="en-US"/>
              <a:t>Click to edit Master title style Click to edit Master title style Click to edit Master title style Click to edit Master title style</a:t>
            </a:r>
          </a:p>
        </p:txBody>
      </p:sp>
      <p:cxnSp>
        <p:nvCxnSpPr>
          <p:cNvPr id="3" name="Straight Connector 2">
            <a:extLst>
              <a:ext uri="{FF2B5EF4-FFF2-40B4-BE49-F238E27FC236}">
                <a16:creationId xmlns:a16="http://schemas.microsoft.com/office/drawing/2014/main" id="{298C8EC9-228F-E1D7-ADEF-46CEE112523F}"/>
              </a:ext>
            </a:extLst>
          </p:cNvPr>
          <p:cNvCxnSpPr>
            <a:cxnSpLocks/>
          </p:cNvCxnSpPr>
          <p:nvPr userDrawn="1"/>
        </p:nvCxnSpPr>
        <p:spPr>
          <a:xfrm>
            <a:off x="571500" y="1116498"/>
            <a:ext cx="11049000" cy="0"/>
          </a:xfrm>
          <a:prstGeom prst="line">
            <a:avLst/>
          </a:prstGeom>
          <a:ln w="12700" cap="rnd">
            <a:solidFill>
              <a:srgbClr val="003764"/>
            </a:solidFill>
            <a:roun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042D185-D03F-6AFA-4494-CF6765FF8AB6}"/>
              </a:ext>
            </a:extLst>
          </p:cNvPr>
          <p:cNvSpPr txBox="1"/>
          <p:nvPr userDrawn="1"/>
        </p:nvSpPr>
        <p:spPr>
          <a:xfrm>
            <a:off x="8458201" y="6374999"/>
            <a:ext cx="2928257" cy="246221"/>
          </a:xfrm>
          <a:prstGeom prst="rect">
            <a:avLst/>
          </a:prstGeom>
          <a:noFill/>
        </p:spPr>
        <p:txBody>
          <a:bodyPr wrap="square">
            <a:spAutoFit/>
          </a:bodyPr>
          <a:lstStyle/>
          <a:p>
            <a:pPr algn="r"/>
            <a:r>
              <a:rPr lang="en-US" sz="1000" b="1">
                <a:solidFill>
                  <a:schemeClr val="bg1"/>
                </a:solidFill>
                <a:effectLst/>
                <a:latin typeface="Arial" panose="020B0604020202020204" pitchFamily="34" charset="0"/>
                <a:cs typeface="Arial" panose="020B0604020202020204" pitchFamily="34" charset="0"/>
              </a:rPr>
              <a:t>NC Crisis Services Essentials</a:t>
            </a:r>
          </a:p>
        </p:txBody>
      </p:sp>
    </p:spTree>
    <p:extLst>
      <p:ext uri="{BB962C8B-B14F-4D97-AF65-F5344CB8AC3E}">
        <p14:creationId xmlns:p14="http://schemas.microsoft.com/office/powerpoint/2010/main" val="2640960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3 LIN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DFC1DF-27EE-0989-40A3-2B128D4CD24C}"/>
              </a:ext>
            </a:extLst>
          </p:cNvPr>
          <p:cNvSpPr>
            <a:spLocks noGrp="1"/>
          </p:cNvSpPr>
          <p:nvPr>
            <p:ph type="title" hasCustomPrompt="1"/>
          </p:nvPr>
        </p:nvSpPr>
        <p:spPr>
          <a:xfrm>
            <a:off x="477077" y="357809"/>
            <a:ext cx="11360824" cy="729060"/>
          </a:xfrm>
          <a:prstGeom prst="rect">
            <a:avLst/>
          </a:prstGeom>
        </p:spPr>
        <p:txBody>
          <a:bodyPr/>
          <a:lstStyle>
            <a:lvl1pPr>
              <a:lnSpc>
                <a:spcPts val="2400"/>
              </a:lnSpc>
              <a:defRPr sz="2000" b="1">
                <a:solidFill>
                  <a:schemeClr val="accent1"/>
                </a:solidFill>
              </a:defRPr>
            </a:lvl1pPr>
          </a:lstStyle>
          <a:p>
            <a:r>
              <a:rPr lang="en-US"/>
              <a:t>Click to edit Master title style Click to edit Master title style Click to edit Master title style Click to edit Master title style Click to edit Master title style Click to edit Master title style Click to edit Master title style Click to edit Master title style</a:t>
            </a:r>
          </a:p>
        </p:txBody>
      </p:sp>
      <p:cxnSp>
        <p:nvCxnSpPr>
          <p:cNvPr id="3" name="Straight Connector 2">
            <a:extLst>
              <a:ext uri="{FF2B5EF4-FFF2-40B4-BE49-F238E27FC236}">
                <a16:creationId xmlns:a16="http://schemas.microsoft.com/office/drawing/2014/main" id="{298C8EC9-228F-E1D7-ADEF-46CEE112523F}"/>
              </a:ext>
            </a:extLst>
          </p:cNvPr>
          <p:cNvCxnSpPr>
            <a:cxnSpLocks/>
          </p:cNvCxnSpPr>
          <p:nvPr userDrawn="1"/>
        </p:nvCxnSpPr>
        <p:spPr>
          <a:xfrm>
            <a:off x="571500" y="1434550"/>
            <a:ext cx="11049000" cy="0"/>
          </a:xfrm>
          <a:prstGeom prst="line">
            <a:avLst/>
          </a:prstGeom>
          <a:ln w="12700" cap="rnd">
            <a:solidFill>
              <a:srgbClr val="003764"/>
            </a:solidFill>
            <a:roun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EFC40D0-1CF2-0C04-2204-8948DD324C7B}"/>
              </a:ext>
            </a:extLst>
          </p:cNvPr>
          <p:cNvSpPr txBox="1"/>
          <p:nvPr userDrawn="1"/>
        </p:nvSpPr>
        <p:spPr>
          <a:xfrm>
            <a:off x="8458201" y="6374999"/>
            <a:ext cx="2928257" cy="246221"/>
          </a:xfrm>
          <a:prstGeom prst="rect">
            <a:avLst/>
          </a:prstGeom>
          <a:noFill/>
        </p:spPr>
        <p:txBody>
          <a:bodyPr wrap="square">
            <a:spAutoFit/>
          </a:bodyPr>
          <a:lstStyle/>
          <a:p>
            <a:pPr algn="r"/>
            <a:r>
              <a:rPr lang="en-US" sz="1000" b="1">
                <a:solidFill>
                  <a:schemeClr val="bg1"/>
                </a:solidFill>
                <a:effectLst/>
                <a:latin typeface="Arial" panose="020B0604020202020204" pitchFamily="34" charset="0"/>
                <a:cs typeface="Arial" panose="020B0604020202020204" pitchFamily="34" charset="0"/>
              </a:rPr>
              <a:t>NC Crisis Services Essentials</a:t>
            </a:r>
          </a:p>
        </p:txBody>
      </p:sp>
    </p:spTree>
    <p:extLst>
      <p:ext uri="{BB962C8B-B14F-4D97-AF65-F5344CB8AC3E}">
        <p14:creationId xmlns:p14="http://schemas.microsoft.com/office/powerpoint/2010/main" val="73784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Header with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DFC1DF-27EE-0989-40A3-2B128D4CD24C}"/>
              </a:ext>
            </a:extLst>
          </p:cNvPr>
          <p:cNvSpPr>
            <a:spLocks noGrp="1"/>
          </p:cNvSpPr>
          <p:nvPr>
            <p:ph type="title"/>
          </p:nvPr>
        </p:nvSpPr>
        <p:spPr>
          <a:xfrm>
            <a:off x="469126" y="381662"/>
            <a:ext cx="11360824" cy="729060"/>
          </a:xfrm>
          <a:prstGeom prst="rect">
            <a:avLst/>
          </a:prstGeom>
        </p:spPr>
        <p:txBody>
          <a:bodyPr/>
          <a:lstStyle>
            <a:lvl1pPr>
              <a:defRPr sz="2400" b="1">
                <a:solidFill>
                  <a:schemeClr val="accent1"/>
                </a:solidFill>
              </a:defRPr>
            </a:lvl1pPr>
          </a:lstStyle>
          <a:p>
            <a:r>
              <a:rPr lang="en-US"/>
              <a:t>Click to edit Master title style</a:t>
            </a:r>
          </a:p>
        </p:txBody>
      </p:sp>
      <p:sp>
        <p:nvSpPr>
          <p:cNvPr id="2" name="Text Placeholder 4">
            <a:extLst>
              <a:ext uri="{FF2B5EF4-FFF2-40B4-BE49-F238E27FC236}">
                <a16:creationId xmlns:a16="http://schemas.microsoft.com/office/drawing/2014/main" id="{4BD244C1-1B68-C0F1-68EC-6F1DEA4F927C}"/>
              </a:ext>
            </a:extLst>
          </p:cNvPr>
          <p:cNvSpPr>
            <a:spLocks noGrp="1"/>
          </p:cNvSpPr>
          <p:nvPr>
            <p:ph type="body" sz="quarter" idx="10"/>
          </p:nvPr>
        </p:nvSpPr>
        <p:spPr>
          <a:xfrm>
            <a:off x="489799" y="1645919"/>
            <a:ext cx="7825359" cy="4297680"/>
          </a:xfrm>
          <a:prstGeom prst="rect">
            <a:avLst/>
          </a:prstGeom>
        </p:spPr>
        <p:txBody>
          <a:bodyPr/>
          <a:lstStyle>
            <a:lvl1pPr>
              <a:lnSpc>
                <a:spcPts val="1800"/>
              </a:lnSpc>
              <a:defRPr sz="1800"/>
            </a:lvl1pPr>
            <a:lvl2pPr>
              <a:lnSpc>
                <a:spcPts val="1800"/>
              </a:lnSpc>
              <a:defRPr sz="1600"/>
            </a:lvl2pPr>
            <a:lvl3pPr>
              <a:lnSpc>
                <a:spcPts val="1800"/>
              </a:lnSpc>
              <a:defRPr sz="1400"/>
            </a:lvl3pPr>
            <a:lvl4pPr>
              <a:lnSpc>
                <a:spcPts val="1800"/>
              </a:lnSpc>
              <a:defRPr sz="1050"/>
            </a:lvl4pPr>
            <a:lvl5pPr>
              <a:lnSpc>
                <a:spcPts val="1800"/>
              </a:lnSpc>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1959869-2061-DEBE-DF45-334E90A2B814}"/>
              </a:ext>
            </a:extLst>
          </p:cNvPr>
          <p:cNvCxnSpPr>
            <a:cxnSpLocks/>
          </p:cNvCxnSpPr>
          <p:nvPr userDrawn="1"/>
        </p:nvCxnSpPr>
        <p:spPr>
          <a:xfrm>
            <a:off x="571500" y="838200"/>
            <a:ext cx="11049000" cy="0"/>
          </a:xfrm>
          <a:prstGeom prst="line">
            <a:avLst/>
          </a:prstGeom>
          <a:ln w="12700" cap="rnd">
            <a:solidFill>
              <a:srgbClr val="003764"/>
            </a:solidFill>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EB4569A-97F2-754E-6198-0F267BF49540}"/>
              </a:ext>
            </a:extLst>
          </p:cNvPr>
          <p:cNvSpPr txBox="1"/>
          <p:nvPr userDrawn="1"/>
        </p:nvSpPr>
        <p:spPr>
          <a:xfrm>
            <a:off x="8458201" y="6374999"/>
            <a:ext cx="2928257" cy="246221"/>
          </a:xfrm>
          <a:prstGeom prst="rect">
            <a:avLst/>
          </a:prstGeom>
          <a:noFill/>
        </p:spPr>
        <p:txBody>
          <a:bodyPr wrap="square">
            <a:spAutoFit/>
          </a:bodyPr>
          <a:lstStyle/>
          <a:p>
            <a:pPr algn="r"/>
            <a:r>
              <a:rPr lang="en-US" sz="1000" b="1" dirty="0">
                <a:solidFill>
                  <a:schemeClr val="bg1"/>
                </a:solidFill>
                <a:effectLst/>
                <a:latin typeface="Arial" panose="020B0604020202020204" pitchFamily="34" charset="0"/>
                <a:cs typeface="Arial" panose="020B0604020202020204" pitchFamily="34" charset="0"/>
              </a:rPr>
              <a:t>Data Forward</a:t>
            </a:r>
          </a:p>
        </p:txBody>
      </p:sp>
    </p:spTree>
    <p:extLst>
      <p:ext uri="{BB962C8B-B14F-4D97-AF65-F5344CB8AC3E}">
        <p14:creationId xmlns:p14="http://schemas.microsoft.com/office/powerpoint/2010/main" val="32114305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1CB030-D74C-8237-4FAE-0FE67C1F03F9}"/>
              </a:ext>
            </a:extLst>
          </p:cNvPr>
          <p:cNvSpPr>
            <a:spLocks noGrp="1"/>
          </p:cNvSpPr>
          <p:nvPr>
            <p:ph type="pic" sz="quarter" idx="11"/>
          </p:nvPr>
        </p:nvSpPr>
        <p:spPr>
          <a:xfrm>
            <a:off x="8736013" y="0"/>
            <a:ext cx="3455987" cy="6135624"/>
          </a:xfrm>
          <a:prstGeom prst="rect">
            <a:avLst/>
          </a:prstGeom>
          <a:solidFill>
            <a:srgbClr val="EEF7FF"/>
          </a:solidFill>
        </p:spPr>
        <p:txBody>
          <a:bodyPr anchor="ctr"/>
          <a:lstStyle>
            <a:lvl1pPr marL="0" indent="0" algn="ctr">
              <a:buNone/>
              <a:defRPr/>
            </a:lvl1pPr>
          </a:lstStyle>
          <a:p>
            <a:endParaRPr lang="en-US"/>
          </a:p>
        </p:txBody>
      </p:sp>
      <p:sp>
        <p:nvSpPr>
          <p:cNvPr id="2" name="Title 1"/>
          <p:cNvSpPr>
            <a:spLocks noGrp="1"/>
          </p:cNvSpPr>
          <p:nvPr>
            <p:ph type="title"/>
          </p:nvPr>
        </p:nvSpPr>
        <p:spPr>
          <a:xfrm>
            <a:off x="381000" y="365760"/>
            <a:ext cx="8029574" cy="731520"/>
          </a:xfrm>
        </p:spPr>
        <p:txBody>
          <a:bodyPr anchor="t"/>
          <a:lstStyle>
            <a:lvl1pPr>
              <a:defRPr sz="2400" b="1">
                <a:solidFill>
                  <a:schemeClr val="accent1"/>
                </a:solidFill>
              </a:defRPr>
            </a:lvl1pPr>
          </a:lstStyle>
          <a:p>
            <a:r>
              <a:rPr lang="en-US"/>
              <a:t>Click to edit Master title style</a:t>
            </a:r>
          </a:p>
        </p:txBody>
      </p:sp>
      <p:sp>
        <p:nvSpPr>
          <p:cNvPr id="5" name="Text Placeholder 4">
            <a:extLst>
              <a:ext uri="{FF2B5EF4-FFF2-40B4-BE49-F238E27FC236}">
                <a16:creationId xmlns:a16="http://schemas.microsoft.com/office/drawing/2014/main" id="{AF6DC73B-F39E-5D5A-BC52-2B0174DA232C}"/>
              </a:ext>
            </a:extLst>
          </p:cNvPr>
          <p:cNvSpPr>
            <a:spLocks noGrp="1"/>
          </p:cNvSpPr>
          <p:nvPr>
            <p:ph type="body" sz="quarter" idx="10"/>
          </p:nvPr>
        </p:nvSpPr>
        <p:spPr>
          <a:xfrm>
            <a:off x="585215" y="1645919"/>
            <a:ext cx="7825359" cy="4297680"/>
          </a:xfrm>
          <a:prstGeom prst="rect">
            <a:avLst/>
          </a:prstGeom>
        </p:spPr>
        <p:txBody>
          <a:bodyPr/>
          <a:lstStyle>
            <a:lvl1pPr>
              <a:defRPr sz="1800"/>
            </a:lvl1pPr>
            <a:lvl2pPr>
              <a:defRPr sz="1600"/>
            </a:lvl2pPr>
            <a:lvl3pPr>
              <a:defRPr sz="14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DEA0FBE0-6C7B-85F7-562D-08BC0B116334}"/>
              </a:ext>
            </a:extLst>
          </p:cNvPr>
          <p:cNvSpPr txBox="1"/>
          <p:nvPr userDrawn="1"/>
        </p:nvSpPr>
        <p:spPr>
          <a:xfrm>
            <a:off x="8458201" y="6374999"/>
            <a:ext cx="2928257" cy="246221"/>
          </a:xfrm>
          <a:prstGeom prst="rect">
            <a:avLst/>
          </a:prstGeom>
          <a:noFill/>
        </p:spPr>
        <p:txBody>
          <a:bodyPr wrap="square">
            <a:spAutoFit/>
          </a:bodyPr>
          <a:lstStyle/>
          <a:p>
            <a:pPr algn="r"/>
            <a:r>
              <a:rPr lang="en-US" sz="1000" b="1">
                <a:solidFill>
                  <a:schemeClr val="bg1"/>
                </a:solidFill>
                <a:effectLst/>
                <a:latin typeface="Arial" panose="020B0604020202020204" pitchFamily="34" charset="0"/>
                <a:cs typeface="Arial" panose="020B0604020202020204" pitchFamily="34" charset="0"/>
              </a:rPr>
              <a:t>NC Crisis Services Essentials</a:t>
            </a:r>
          </a:p>
        </p:txBody>
      </p:sp>
    </p:spTree>
    <p:extLst>
      <p:ext uri="{BB962C8B-B14F-4D97-AF65-F5344CB8AC3E}">
        <p14:creationId xmlns:p14="http://schemas.microsoft.com/office/powerpoint/2010/main" val="2166278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8" y="2054825"/>
            <a:ext cx="215910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46627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59"/>
            <a:ext cx="12192000" cy="49143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163772" y="91595"/>
            <a:ext cx="10457689" cy="403698"/>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93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4B64-69C8-AAA1-AF9F-A2413D748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9CB2B5-E49C-481D-F8C8-A6838FC7A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91823-8AB9-D9C2-7EE6-79DDC6CA6A98}"/>
              </a:ext>
            </a:extLst>
          </p:cNvPr>
          <p:cNvSpPr>
            <a:spLocks noGrp="1"/>
          </p:cNvSpPr>
          <p:nvPr>
            <p:ph type="dt" sz="half" idx="10"/>
          </p:nvPr>
        </p:nvSpPr>
        <p:spPr/>
        <p:txBody>
          <a:bodyPr/>
          <a:lstStyle/>
          <a:p>
            <a:fld id="{7592ED83-7943-4856-ABE0-F6A9F9DE807B}" type="datetimeFigureOut">
              <a:rPr lang="en-US" smtClean="0"/>
              <a:t>5/22/2026</a:t>
            </a:fld>
            <a:endParaRPr lang="en-US"/>
          </a:p>
        </p:txBody>
      </p:sp>
      <p:sp>
        <p:nvSpPr>
          <p:cNvPr id="5" name="Footer Placeholder 4">
            <a:extLst>
              <a:ext uri="{FF2B5EF4-FFF2-40B4-BE49-F238E27FC236}">
                <a16:creationId xmlns:a16="http://schemas.microsoft.com/office/drawing/2014/main" id="{58ED6449-0B38-6CA2-3B14-9BFA3D13F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513F6-BBED-B7B1-8A6F-A314597FF159}"/>
              </a:ext>
            </a:extLst>
          </p:cNvPr>
          <p:cNvSpPr>
            <a:spLocks noGrp="1"/>
          </p:cNvSpPr>
          <p:nvPr>
            <p:ph type="sldNum" sz="quarter" idx="12"/>
          </p:nvPr>
        </p:nvSpPr>
        <p:spPr/>
        <p:txBody>
          <a:bodyPr/>
          <a:lstStyle/>
          <a:p>
            <a:fld id="{ADE182E7-F467-4EE6-96E6-B1FBDA78223F}" type="slidenum">
              <a:rPr lang="en-US" smtClean="0"/>
              <a:t>‹#›</a:t>
            </a:fld>
            <a:endParaRPr lang="en-US"/>
          </a:p>
        </p:txBody>
      </p:sp>
    </p:spTree>
    <p:extLst>
      <p:ext uri="{BB962C8B-B14F-4D97-AF65-F5344CB8AC3E}">
        <p14:creationId xmlns:p14="http://schemas.microsoft.com/office/powerpoint/2010/main" val="167981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7C47C24-FE93-2278-E3A5-DC1DB362CAE9}"/>
              </a:ext>
            </a:extLst>
          </p:cNvPr>
          <p:cNvSpPr txBox="1">
            <a:spLocks noChangeAspect="1"/>
          </p:cNvSpPr>
          <p:nvPr userDrawn="1"/>
        </p:nvSpPr>
        <p:spPr>
          <a:xfrm>
            <a:off x="0" y="6133171"/>
            <a:ext cx="12192000" cy="724829"/>
          </a:xfrm>
          <a:prstGeom prst="rect">
            <a:avLst/>
          </a:prstGeom>
          <a:solidFill>
            <a:schemeClr val="accent2"/>
          </a:solidFill>
        </p:spPr>
        <p:txBody>
          <a:bodyPr wrap="square" bIns="9144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1FABF9E1-15F2-9283-FFED-5B7EF03A8620}"/>
              </a:ext>
            </a:extLst>
          </p:cNvPr>
          <p:cNvSpPr txBox="1">
            <a:spLocks noChangeAspect="1"/>
          </p:cNvSpPr>
          <p:nvPr userDrawn="1"/>
        </p:nvSpPr>
        <p:spPr>
          <a:xfrm>
            <a:off x="0" y="6177776"/>
            <a:ext cx="12192000" cy="680224"/>
          </a:xfrm>
          <a:prstGeom prst="rect">
            <a:avLst/>
          </a:prstGeom>
          <a:solidFill>
            <a:srgbClr val="072235"/>
          </a:solidFill>
        </p:spPr>
        <p:txBody>
          <a:bodyPr wrap="square" bIns="9144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7" name="Object 6" hidden="1"/>
          <p:cNvGraphicFramePr>
            <a:graphicFrameLocks noChangeAspect="1"/>
          </p:cNvGraphicFramePr>
          <p:nvPr userDrawn="1">
            <p:custDataLst>
              <p:tags r:id="rId11"/>
            </p:custDataLst>
            <p:extLst>
              <p:ext uri="{D42A27DB-BD31-4B8C-83A1-F6EECF244321}">
                <p14:modId xmlns:p14="http://schemas.microsoft.com/office/powerpoint/2010/main" val="202527645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7" name="Object 6" hidden="1"/>
                      <p:cNvPicPr/>
                      <p:nvPr/>
                    </p:nvPicPr>
                    <p:blipFill>
                      <a:blip r:embed="rId14"/>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21" name="Holder 6">
            <a:extLst>
              <a:ext uri="{FF2B5EF4-FFF2-40B4-BE49-F238E27FC236}">
                <a16:creationId xmlns:a16="http://schemas.microsoft.com/office/drawing/2014/main" id="{EEB4F348-BB0C-212D-0C65-A0AAC80F7881}"/>
              </a:ext>
            </a:extLst>
          </p:cNvPr>
          <p:cNvSpPr txBox="1">
            <a:spLocks/>
          </p:cNvSpPr>
          <p:nvPr userDrawn="1"/>
        </p:nvSpPr>
        <p:spPr>
          <a:xfrm>
            <a:off x="10237303" y="6309360"/>
            <a:ext cx="1371600" cy="365760"/>
          </a:xfrm>
          <a:prstGeom prst="rect">
            <a:avLst/>
          </a:prstGeom>
        </p:spPr>
        <p:txBody>
          <a:bodyPr wrap="square" lIns="0" tIns="0" rIns="0" bIns="0" anchor="ctr">
            <a:no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chemeClr val="bg1"/>
                </a:solidFill>
                <a:latin typeface="+mn-lt"/>
              </a:rPr>
              <a:pPr marL="19049" algn="r"/>
              <a:t>‹#›</a:t>
            </a:fld>
            <a:endParaRPr lang="en-US" sz="999">
              <a:solidFill>
                <a:schemeClr val="bg1"/>
              </a:solidFill>
              <a:latin typeface="+mn-lt"/>
            </a:endParaRPr>
          </a:p>
        </p:txBody>
      </p:sp>
      <p:pic>
        <p:nvPicPr>
          <p:cNvPr id="6" name="Picture 5">
            <a:extLst>
              <a:ext uri="{FF2B5EF4-FFF2-40B4-BE49-F238E27FC236}">
                <a16:creationId xmlns:a16="http://schemas.microsoft.com/office/drawing/2014/main" id="{217AB10C-2AF8-E7D1-1F1E-4AC791777DB3}"/>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518916" y="6240448"/>
            <a:ext cx="1559496" cy="547535"/>
          </a:xfrm>
          <a:prstGeom prst="rect">
            <a:avLst/>
          </a:prstGeom>
        </p:spPr>
      </p:pic>
    </p:spTree>
    <p:extLst>
      <p:ext uri="{BB962C8B-B14F-4D97-AF65-F5344CB8AC3E}">
        <p14:creationId xmlns:p14="http://schemas.microsoft.com/office/powerpoint/2010/main" val="45243038"/>
      </p:ext>
    </p:extLst>
  </p:cSld>
  <p:clrMap bg1="lt1" tx1="dk1" bg2="lt2" tx2="dk2" accent1="accent1" accent2="accent2" accent3="accent3" accent4="accent4" accent5="accent5" accent6="accent6" hlink="hlink" folHlink="folHlink"/>
  <p:sldLayoutIdLst>
    <p:sldLayoutId id="2147483777" r:id="rId1"/>
    <p:sldLayoutId id="2147483775" r:id="rId2"/>
    <p:sldLayoutId id="2147483786" r:id="rId3"/>
    <p:sldLayoutId id="2147483787" r:id="rId4"/>
    <p:sldLayoutId id="2147483788" r:id="rId5"/>
    <p:sldLayoutId id="2147483776" r:id="rId6"/>
    <p:sldLayoutId id="2147483791" r:id="rId7"/>
    <p:sldLayoutId id="2147483792" r:id="rId8"/>
    <p:sldLayoutId id="2147483793" r:id="rId9"/>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dataportal-dev.dph.ncdhhs.gov/ehis/dphwp/home" TargetMode="External"/></Relationships>
</file>

<file path=ppt/slides/_rels/slide27.xml.rels><?xml version="1.0" encoding="UTF-8" standalone="yes"?>
<Relationships xmlns="http://schemas.openxmlformats.org/package/2006/relationships"><Relationship Id="rId3" Type="http://schemas.microsoft.com/office/2018/10/relationships/comments" Target="../comments/modernComment_7FFFEE76_D7243EC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D65C5-9B99-3B92-7655-962C098B953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47765A1-9A59-8A71-006D-6BA68E0E78AF}"/>
              </a:ext>
              <a:ext uri="{C183D7F6-B498-43B3-948B-1728B52AA6E4}">
                <adec:decorative xmlns:adec="http://schemas.microsoft.com/office/drawing/2017/decorative" val="1"/>
              </a:ext>
            </a:extLst>
          </p:cNvPr>
          <p:cNvSpPr/>
          <p:nvPr/>
        </p:nvSpPr>
        <p:spPr>
          <a:xfrm>
            <a:off x="1319001" y="1964675"/>
            <a:ext cx="9858797" cy="3233449"/>
          </a:xfrm>
          <a:prstGeom prst="rect">
            <a:avLst/>
          </a:prstGeom>
          <a:solidFill>
            <a:srgbClr val="FCD2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1E9F04-1125-EB4C-CFC2-8CA1F5A43973}"/>
              </a:ext>
              <a:ext uri="{C183D7F6-B498-43B3-948B-1728B52AA6E4}">
                <adec:decorative xmlns:adec="http://schemas.microsoft.com/office/drawing/2017/decorative" val="1"/>
              </a:ext>
            </a:extLst>
          </p:cNvPr>
          <p:cNvSpPr/>
          <p:nvPr/>
        </p:nvSpPr>
        <p:spPr>
          <a:xfrm>
            <a:off x="1166601" y="1812275"/>
            <a:ext cx="9858797" cy="3233449"/>
          </a:xfrm>
          <a:prstGeom prst="rect">
            <a:avLst/>
          </a:prstGeom>
          <a:solidFill>
            <a:srgbClr val="043C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CFCB2-A811-3FB4-4019-859803D4A735}"/>
              </a:ext>
            </a:extLst>
          </p:cNvPr>
          <p:cNvSpPr>
            <a:spLocks noGrp="1"/>
          </p:cNvSpPr>
          <p:nvPr>
            <p:ph type="title"/>
          </p:nvPr>
        </p:nvSpPr>
        <p:spPr/>
        <p:txBody>
          <a:bodyPr lIns="91440" tIns="45720" rIns="91440" bIns="45720" anchor="t"/>
          <a:lstStyle/>
          <a:p>
            <a:r>
              <a:rPr lang="en-US" sz="2000">
                <a:latin typeface="Arial"/>
                <a:cs typeface="Arial"/>
              </a:rPr>
              <a:t>We are NC Public Health – Everywhere, Every Day, Everybody</a:t>
            </a:r>
            <a:endParaRPr lang="en-US" sz="2000"/>
          </a:p>
        </p:txBody>
      </p:sp>
      <p:sp>
        <p:nvSpPr>
          <p:cNvPr id="4" name="TextBox 3">
            <a:extLst>
              <a:ext uri="{FF2B5EF4-FFF2-40B4-BE49-F238E27FC236}">
                <a16:creationId xmlns:a16="http://schemas.microsoft.com/office/drawing/2014/main" id="{83FCA2B2-5790-C25A-5309-49B84F3C47B7}"/>
              </a:ext>
            </a:extLst>
          </p:cNvPr>
          <p:cNvSpPr txBox="1"/>
          <p:nvPr/>
        </p:nvSpPr>
        <p:spPr>
          <a:xfrm>
            <a:off x="4562990" y="2415780"/>
            <a:ext cx="599901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800"/>
              </a:spcAft>
            </a:pPr>
            <a:r>
              <a:rPr lang="en-US" sz="4000">
                <a:solidFill>
                  <a:schemeClr val="bg1"/>
                </a:solidFill>
                <a:latin typeface="Arial"/>
                <a:cs typeface="Arial"/>
              </a:rPr>
              <a:t>Take a moment and think about what inspired you to go into public health.</a:t>
            </a:r>
          </a:p>
        </p:txBody>
      </p:sp>
      <p:pic>
        <p:nvPicPr>
          <p:cNvPr id="12" name="Graphic 11">
            <a:extLst>
              <a:ext uri="{FF2B5EF4-FFF2-40B4-BE49-F238E27FC236}">
                <a16:creationId xmlns:a16="http://schemas.microsoft.com/office/drawing/2014/main" id="{A9F69AA5-8F5A-27DD-81E7-E52B007E5B1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73654" y="2109245"/>
            <a:ext cx="2593745" cy="2713650"/>
          </a:xfrm>
          <a:prstGeom prst="rect">
            <a:avLst/>
          </a:prstGeom>
        </p:spPr>
      </p:pic>
    </p:spTree>
    <p:extLst>
      <p:ext uri="{BB962C8B-B14F-4D97-AF65-F5344CB8AC3E}">
        <p14:creationId xmlns:p14="http://schemas.microsoft.com/office/powerpoint/2010/main" val="16443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B1A6-FB76-275E-87A9-40E18D749FFD}"/>
              </a:ext>
            </a:extLst>
          </p:cNvPr>
          <p:cNvSpPr>
            <a:spLocks noGrp="1"/>
          </p:cNvSpPr>
          <p:nvPr>
            <p:ph type="title"/>
          </p:nvPr>
        </p:nvSpPr>
        <p:spPr/>
        <p:txBody>
          <a:bodyPr/>
          <a:lstStyle/>
          <a:p>
            <a:r>
              <a:rPr lang="en-US" dirty="0"/>
              <a:t>Current State Assessment – Key Findings</a:t>
            </a:r>
          </a:p>
        </p:txBody>
      </p:sp>
      <p:pic>
        <p:nvPicPr>
          <p:cNvPr id="3" name="Picture 2">
            <a:extLst>
              <a:ext uri="{FF2B5EF4-FFF2-40B4-BE49-F238E27FC236}">
                <a16:creationId xmlns:a16="http://schemas.microsoft.com/office/drawing/2014/main" id="{7633D19A-3350-673B-85D1-4E6BD2E6464B}"/>
              </a:ext>
            </a:extLst>
          </p:cNvPr>
          <p:cNvPicPr>
            <a:picLocks noChangeAspect="1"/>
          </p:cNvPicPr>
          <p:nvPr/>
        </p:nvPicPr>
        <p:blipFill>
          <a:blip r:embed="rId2"/>
          <a:stretch>
            <a:fillRect/>
          </a:stretch>
        </p:blipFill>
        <p:spPr>
          <a:xfrm>
            <a:off x="2925461" y="1110722"/>
            <a:ext cx="6448154" cy="4891328"/>
          </a:xfrm>
          <a:prstGeom prst="rect">
            <a:avLst/>
          </a:prstGeom>
        </p:spPr>
      </p:pic>
    </p:spTree>
    <p:extLst>
      <p:ext uri="{BB962C8B-B14F-4D97-AF65-F5344CB8AC3E}">
        <p14:creationId xmlns:p14="http://schemas.microsoft.com/office/powerpoint/2010/main" val="182367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C12FF-777D-33C6-9D52-AA1AB4432C0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C9B754D-E307-D5BF-529D-37AC1E09B435}"/>
              </a:ext>
              <a:ext uri="{C183D7F6-B498-43B3-948B-1728B52AA6E4}">
                <adec:decorative xmlns:adec="http://schemas.microsoft.com/office/drawing/2017/decorative" val="1"/>
              </a:ext>
            </a:extLst>
          </p:cNvPr>
          <p:cNvSpPr/>
          <p:nvPr/>
        </p:nvSpPr>
        <p:spPr>
          <a:xfrm>
            <a:off x="951039" y="2478653"/>
            <a:ext cx="4854165" cy="2973506"/>
          </a:xfrm>
          <a:prstGeom prst="rect">
            <a:avLst/>
          </a:prstGeom>
          <a:solidFill>
            <a:srgbClr val="FCD2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E43802-D758-06E6-DB04-7D5992922B32}"/>
              </a:ext>
              <a:ext uri="{C183D7F6-B498-43B3-948B-1728B52AA6E4}">
                <adec:decorative xmlns:adec="http://schemas.microsoft.com/office/drawing/2017/decorative" val="1"/>
              </a:ext>
            </a:extLst>
          </p:cNvPr>
          <p:cNvSpPr/>
          <p:nvPr/>
        </p:nvSpPr>
        <p:spPr>
          <a:xfrm>
            <a:off x="6326227" y="2478653"/>
            <a:ext cx="4914733" cy="2973506"/>
          </a:xfrm>
          <a:prstGeom prst="rect">
            <a:avLst/>
          </a:prstGeom>
          <a:solidFill>
            <a:srgbClr val="FCD2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A8986-E5C2-3600-6240-7EE26BB4CD15}"/>
              </a:ext>
            </a:extLst>
          </p:cNvPr>
          <p:cNvSpPr>
            <a:spLocks noGrp="1"/>
          </p:cNvSpPr>
          <p:nvPr>
            <p:ph type="title"/>
          </p:nvPr>
        </p:nvSpPr>
        <p:spPr/>
        <p:txBody>
          <a:bodyPr/>
          <a:lstStyle/>
          <a:p>
            <a:r>
              <a:rPr lang="en-US"/>
              <a:t>Building on Our Progress: Data Forward</a:t>
            </a:r>
          </a:p>
        </p:txBody>
      </p:sp>
      <p:sp>
        <p:nvSpPr>
          <p:cNvPr id="4" name="TextBox 3">
            <a:extLst>
              <a:ext uri="{FF2B5EF4-FFF2-40B4-BE49-F238E27FC236}">
                <a16:creationId xmlns:a16="http://schemas.microsoft.com/office/drawing/2014/main" id="{CC66F234-C459-A7F3-1489-D5C53E880EF5}"/>
              </a:ext>
            </a:extLst>
          </p:cNvPr>
          <p:cNvSpPr txBox="1"/>
          <p:nvPr/>
        </p:nvSpPr>
        <p:spPr>
          <a:xfrm>
            <a:off x="469766" y="1110722"/>
            <a:ext cx="10703756" cy="10294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480"/>
              </a:lnSpc>
              <a:spcAft>
                <a:spcPts val="1800"/>
              </a:spcAft>
            </a:pPr>
            <a:r>
              <a:rPr lang="en-US" sz="1900"/>
              <a:t>With additional funding from the CDC through programs like the Epidemiology and Laboratory Capacity (ELC) initiative and the Public Health Infrastructure Grant (PHIG), we are continuing our journey with Data Forward. </a:t>
            </a:r>
            <a:endParaRPr lang="en-US" sz="1900">
              <a:solidFill>
                <a:srgbClr val="FF0000"/>
              </a:solidFill>
              <a:cs typeface="Arial"/>
            </a:endParaRPr>
          </a:p>
        </p:txBody>
      </p:sp>
      <p:sp>
        <p:nvSpPr>
          <p:cNvPr id="5" name="TextBox 4">
            <a:extLst>
              <a:ext uri="{FF2B5EF4-FFF2-40B4-BE49-F238E27FC236}">
                <a16:creationId xmlns:a16="http://schemas.microsoft.com/office/drawing/2014/main" id="{A6DE2AD8-8C6E-55DB-743C-CE71DDF9F087}"/>
              </a:ext>
            </a:extLst>
          </p:cNvPr>
          <p:cNvSpPr txBox="1"/>
          <p:nvPr/>
        </p:nvSpPr>
        <p:spPr>
          <a:xfrm>
            <a:off x="839827" y="2355085"/>
            <a:ext cx="4854165" cy="2973506"/>
          </a:xfrm>
          <a:prstGeom prst="rect">
            <a:avLst/>
          </a:prstGeom>
          <a:solidFill>
            <a:schemeClr val="bg1"/>
          </a:solidFill>
          <a:ln w="50800">
            <a:solidFill>
              <a:srgbClr val="0765BD"/>
            </a:solidFill>
          </a:ln>
        </p:spPr>
        <p:txBody>
          <a:bodyPr wrap="square" lIns="457200" tIns="457200" rIns="457200" bIns="457200">
            <a:spAutoFit/>
          </a:bodyPr>
          <a:lstStyle/>
          <a:p>
            <a:pPr>
              <a:lnSpc>
                <a:spcPts val="2360"/>
              </a:lnSpc>
              <a:spcAft>
                <a:spcPts val="1800"/>
              </a:spcAft>
            </a:pPr>
            <a:r>
              <a:rPr lang="en-US" sz="1800" b="1">
                <a:solidFill>
                  <a:srgbClr val="043C72"/>
                </a:solidFill>
              </a:rPr>
              <a:t>VISION</a:t>
            </a:r>
          </a:p>
          <a:p>
            <a:pPr>
              <a:lnSpc>
                <a:spcPts val="2360"/>
              </a:lnSpc>
              <a:spcAft>
                <a:spcPts val="1800"/>
              </a:spcAft>
            </a:pPr>
            <a:r>
              <a:rPr lang="en-US" sz="1700"/>
              <a:t>A healthier North Carolina where clear and accessible public health data helps professionals, policymakers and communities take timely action to protect and improve lives.</a:t>
            </a:r>
          </a:p>
        </p:txBody>
      </p:sp>
      <p:sp>
        <p:nvSpPr>
          <p:cNvPr id="6" name="TextBox 5">
            <a:extLst>
              <a:ext uri="{FF2B5EF4-FFF2-40B4-BE49-F238E27FC236}">
                <a16:creationId xmlns:a16="http://schemas.microsoft.com/office/drawing/2014/main" id="{6A27DFAF-6AD4-8885-AEB9-8DA0DF6AF431}"/>
              </a:ext>
            </a:extLst>
          </p:cNvPr>
          <p:cNvSpPr txBox="1"/>
          <p:nvPr/>
        </p:nvSpPr>
        <p:spPr>
          <a:xfrm>
            <a:off x="6190303" y="2355085"/>
            <a:ext cx="4914733" cy="2899512"/>
          </a:xfrm>
          <a:prstGeom prst="rect">
            <a:avLst/>
          </a:prstGeom>
          <a:solidFill>
            <a:schemeClr val="bg1"/>
          </a:solidFill>
          <a:ln w="50800">
            <a:solidFill>
              <a:srgbClr val="0765BD"/>
            </a:solidFill>
          </a:ln>
        </p:spPr>
        <p:txBody>
          <a:bodyPr wrap="square" lIns="457200" tIns="457200" rIns="457200" bIns="457200">
            <a:spAutoFit/>
          </a:bodyPr>
          <a:lstStyle/>
          <a:p>
            <a:pPr>
              <a:lnSpc>
                <a:spcPts val="2360"/>
              </a:lnSpc>
              <a:spcAft>
                <a:spcPts val="1800"/>
              </a:spcAft>
            </a:pPr>
            <a:r>
              <a:rPr lang="en-US" b="1">
                <a:solidFill>
                  <a:srgbClr val="043C72"/>
                </a:solidFill>
              </a:rPr>
              <a:t>MISSION</a:t>
            </a:r>
          </a:p>
          <a:p>
            <a:pPr>
              <a:lnSpc>
                <a:spcPts val="2360"/>
              </a:lnSpc>
              <a:spcAft>
                <a:spcPts val="1800"/>
              </a:spcAft>
            </a:pPr>
            <a:r>
              <a:rPr lang="en-US"/>
              <a:t>To strengthen North Carolina’s public health with secure and connected data systems.</a:t>
            </a:r>
          </a:p>
          <a:p>
            <a:pPr>
              <a:lnSpc>
                <a:spcPts val="2360"/>
              </a:lnSpc>
              <a:spcAft>
                <a:spcPts val="1800"/>
              </a:spcAft>
            </a:pPr>
            <a:endParaRPr lang="en-US"/>
          </a:p>
        </p:txBody>
      </p:sp>
      <p:cxnSp>
        <p:nvCxnSpPr>
          <p:cNvPr id="7" name="Straight Connector 6">
            <a:extLst>
              <a:ext uri="{FF2B5EF4-FFF2-40B4-BE49-F238E27FC236}">
                <a16:creationId xmlns:a16="http://schemas.microsoft.com/office/drawing/2014/main" id="{98C1FF8F-73AC-56ED-3F68-13B85B1C6F00}"/>
              </a:ext>
              <a:ext uri="{C183D7F6-B498-43B3-948B-1728B52AA6E4}">
                <adec:decorative xmlns:adec="http://schemas.microsoft.com/office/drawing/2017/decorative" val="1"/>
              </a:ext>
            </a:extLst>
          </p:cNvPr>
          <p:cNvCxnSpPr>
            <a:cxnSpLocks/>
          </p:cNvCxnSpPr>
          <p:nvPr/>
        </p:nvCxnSpPr>
        <p:spPr>
          <a:xfrm>
            <a:off x="1297029" y="3167120"/>
            <a:ext cx="778905" cy="0"/>
          </a:xfrm>
          <a:prstGeom prst="line">
            <a:avLst/>
          </a:prstGeom>
          <a:ln w="50800" cap="rnd">
            <a:solidFill>
              <a:srgbClr val="0765BD"/>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A3F228-9788-45AF-3152-E50516A84045}"/>
              </a:ext>
              <a:ext uri="{C183D7F6-B498-43B3-948B-1728B52AA6E4}">
                <adec:decorative xmlns:adec="http://schemas.microsoft.com/office/drawing/2017/decorative" val="1"/>
              </a:ext>
            </a:extLst>
          </p:cNvPr>
          <p:cNvCxnSpPr>
            <a:cxnSpLocks/>
          </p:cNvCxnSpPr>
          <p:nvPr/>
        </p:nvCxnSpPr>
        <p:spPr>
          <a:xfrm>
            <a:off x="6659861" y="3167120"/>
            <a:ext cx="951900" cy="0"/>
          </a:xfrm>
          <a:prstGeom prst="line">
            <a:avLst/>
          </a:prstGeom>
          <a:ln w="50800" cap="rnd">
            <a:solidFill>
              <a:srgbClr val="0765BD"/>
            </a:solidFill>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4E0FAA-759B-1891-2C8C-11201CE8C1A5}"/>
              </a:ext>
            </a:extLst>
          </p:cNvPr>
          <p:cNvSpPr txBox="1"/>
          <p:nvPr/>
        </p:nvSpPr>
        <p:spPr>
          <a:xfrm>
            <a:off x="636179" y="5603894"/>
            <a:ext cx="10703756" cy="3882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480"/>
              </a:lnSpc>
              <a:spcAft>
                <a:spcPts val="1800"/>
              </a:spcAft>
            </a:pPr>
            <a:r>
              <a:rPr lang="en-US" sz="1900" b="1" dirty="0">
                <a:solidFill>
                  <a:srgbClr val="212529"/>
                </a:solidFill>
              </a:rPr>
              <a:t>Data Forward supports and builds upon the work you are doing.</a:t>
            </a:r>
            <a:endParaRPr lang="en-US" b="1" dirty="0">
              <a:solidFill>
                <a:srgbClr val="212529"/>
              </a:solidFill>
              <a:cs typeface="Arial"/>
            </a:endParaRPr>
          </a:p>
        </p:txBody>
      </p:sp>
    </p:spTree>
    <p:extLst>
      <p:ext uri="{BB962C8B-B14F-4D97-AF65-F5344CB8AC3E}">
        <p14:creationId xmlns:p14="http://schemas.microsoft.com/office/powerpoint/2010/main" val="421325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90923-1B5A-77E1-50BF-8CD8782FE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6447D-583A-61A8-90B3-BBB8349EDCC6}"/>
              </a:ext>
            </a:extLst>
          </p:cNvPr>
          <p:cNvSpPr>
            <a:spLocks noGrp="1"/>
          </p:cNvSpPr>
          <p:nvPr>
            <p:ph type="title"/>
          </p:nvPr>
        </p:nvSpPr>
        <p:spPr/>
        <p:txBody>
          <a:bodyPr/>
          <a:lstStyle/>
          <a:p>
            <a:r>
              <a:rPr lang="en-US"/>
              <a:t>Guided by a Strategic Roadmap</a:t>
            </a:r>
          </a:p>
        </p:txBody>
      </p:sp>
      <p:sp>
        <p:nvSpPr>
          <p:cNvPr id="3" name="TextBox 2">
            <a:extLst>
              <a:ext uri="{FF2B5EF4-FFF2-40B4-BE49-F238E27FC236}">
                <a16:creationId xmlns:a16="http://schemas.microsoft.com/office/drawing/2014/main" id="{176F2181-66AC-7EAC-452D-01FC6514B8D1}"/>
              </a:ext>
            </a:extLst>
          </p:cNvPr>
          <p:cNvSpPr txBox="1"/>
          <p:nvPr/>
        </p:nvSpPr>
        <p:spPr>
          <a:xfrm>
            <a:off x="469126" y="1110722"/>
            <a:ext cx="6851803"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60"/>
              </a:lnSpc>
              <a:spcAft>
                <a:spcPts val="1800"/>
              </a:spcAft>
            </a:pPr>
            <a:r>
              <a:rPr lang="en-US" sz="2000" b="1">
                <a:solidFill>
                  <a:srgbClr val="043C72"/>
                </a:solidFill>
              </a:rPr>
              <a:t>Goals:</a:t>
            </a:r>
          </a:p>
          <a:p>
            <a:pPr marL="457200" indent="-457200">
              <a:lnSpc>
                <a:spcPts val="2360"/>
              </a:lnSpc>
              <a:spcAft>
                <a:spcPts val="1800"/>
              </a:spcAft>
              <a:buFont typeface="+mj-lt"/>
              <a:buAutoNum type="arabicPeriod"/>
            </a:pPr>
            <a:r>
              <a:rPr lang="en-US" sz="2000"/>
              <a:t>Connect and Integrate Key Public Health Data</a:t>
            </a:r>
          </a:p>
          <a:p>
            <a:pPr marL="457200" indent="-457200">
              <a:lnSpc>
                <a:spcPts val="2360"/>
              </a:lnSpc>
              <a:spcAft>
                <a:spcPts val="1800"/>
              </a:spcAft>
              <a:buFont typeface="+mj-lt"/>
              <a:buAutoNum type="arabicPeriod"/>
            </a:pPr>
            <a:r>
              <a:rPr lang="en-US" sz="2000"/>
              <a:t>Make Data Easy to Access and Use</a:t>
            </a:r>
          </a:p>
          <a:p>
            <a:pPr marL="457200" indent="-457200">
              <a:lnSpc>
                <a:spcPts val="2360"/>
              </a:lnSpc>
              <a:spcAft>
                <a:spcPts val="1800"/>
              </a:spcAft>
              <a:buFont typeface="+mj-lt"/>
              <a:buAutoNum type="arabicPeriod"/>
            </a:pPr>
            <a:r>
              <a:rPr lang="en-US" sz="2000"/>
              <a:t>Support Data-Driven Public Health Decisions</a:t>
            </a:r>
          </a:p>
          <a:p>
            <a:pPr marL="457200" indent="-457200">
              <a:lnSpc>
                <a:spcPts val="2360"/>
              </a:lnSpc>
              <a:spcAft>
                <a:spcPts val="1800"/>
              </a:spcAft>
              <a:buFont typeface="+mj-lt"/>
              <a:buAutoNum type="arabicPeriod"/>
            </a:pPr>
            <a:r>
              <a:rPr lang="en-US" sz="2000"/>
              <a:t>Build Strong and Sustainable Data Infrastructure</a:t>
            </a:r>
          </a:p>
          <a:p>
            <a:pPr marL="457200" indent="-457200">
              <a:lnSpc>
                <a:spcPts val="2360"/>
              </a:lnSpc>
              <a:spcAft>
                <a:spcPts val="1800"/>
              </a:spcAft>
              <a:buFont typeface="+mj-lt"/>
              <a:buAutoNum type="arabicPeriod"/>
            </a:pPr>
            <a:r>
              <a:rPr lang="en-US" sz="2000"/>
              <a:t>Ensure Transparent and Secure Data Management</a:t>
            </a:r>
          </a:p>
        </p:txBody>
      </p:sp>
      <p:pic>
        <p:nvPicPr>
          <p:cNvPr id="4" name="Picture 3" descr="Screenshot of the NC Statewide Data Modernization Strategic Plan">
            <a:extLst>
              <a:ext uri="{FF2B5EF4-FFF2-40B4-BE49-F238E27FC236}">
                <a16:creationId xmlns:a16="http://schemas.microsoft.com/office/drawing/2014/main" id="{CD5AA7FB-B1E7-E69B-FA8E-E3EC9C34CFAD}"/>
              </a:ext>
            </a:extLst>
          </p:cNvPr>
          <p:cNvPicPr>
            <a:picLocks noChangeAspect="1"/>
          </p:cNvPicPr>
          <p:nvPr/>
        </p:nvPicPr>
        <p:blipFill>
          <a:blip r:embed="rId3"/>
          <a:srcRect l="-3715" t="1145" r="-2752" b="1289"/>
          <a:stretch>
            <a:fillRect/>
          </a:stretch>
        </p:blipFill>
        <p:spPr>
          <a:xfrm>
            <a:off x="7153154" y="531452"/>
            <a:ext cx="4303502" cy="5087571"/>
          </a:xfrm>
          <a:prstGeom prst="rect">
            <a:avLst/>
          </a:prstGeom>
          <a:solidFill>
            <a:schemeClr val="bg1"/>
          </a:solidFill>
          <a:ln>
            <a:solidFill>
              <a:srgbClr val="043C72"/>
            </a:solidFill>
          </a:ln>
        </p:spPr>
      </p:pic>
      <p:sp>
        <p:nvSpPr>
          <p:cNvPr id="5" name="TextBox 4">
            <a:extLst>
              <a:ext uri="{FF2B5EF4-FFF2-40B4-BE49-F238E27FC236}">
                <a16:creationId xmlns:a16="http://schemas.microsoft.com/office/drawing/2014/main" id="{AAC520C3-2C93-9534-4CF4-7AE611E62E68}"/>
              </a:ext>
            </a:extLst>
          </p:cNvPr>
          <p:cNvSpPr txBox="1"/>
          <p:nvPr/>
        </p:nvSpPr>
        <p:spPr>
          <a:xfrm>
            <a:off x="469126" y="4721902"/>
            <a:ext cx="6216487" cy="707886"/>
          </a:xfrm>
          <a:prstGeom prst="rect">
            <a:avLst/>
          </a:prstGeom>
          <a:noFill/>
        </p:spPr>
        <p:txBody>
          <a:bodyPr wrap="square" lIns="91440" tIns="45720" rIns="91440" bIns="45720" rtlCol="0" anchor="t">
            <a:spAutoFit/>
          </a:bodyPr>
          <a:lstStyle/>
          <a:p>
            <a:r>
              <a:rPr lang="en-US" sz="2000" dirty="0">
                <a:solidFill>
                  <a:srgbClr val="212529"/>
                </a:solidFill>
              </a:rPr>
              <a:t>This work will happen in phases, with priorities informed by readiness, impact and capacity.</a:t>
            </a:r>
          </a:p>
        </p:txBody>
      </p:sp>
    </p:spTree>
    <p:extLst>
      <p:ext uri="{BB962C8B-B14F-4D97-AF65-F5344CB8AC3E}">
        <p14:creationId xmlns:p14="http://schemas.microsoft.com/office/powerpoint/2010/main" val="115918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D649-8D86-5A91-F8DD-4C6D1196019F}"/>
              </a:ext>
            </a:extLst>
          </p:cNvPr>
          <p:cNvSpPr>
            <a:spLocks noGrp="1"/>
          </p:cNvSpPr>
          <p:nvPr>
            <p:ph type="title"/>
          </p:nvPr>
        </p:nvSpPr>
        <p:spPr/>
        <p:txBody>
          <a:bodyPr/>
          <a:lstStyle/>
          <a:p>
            <a:r>
              <a:rPr lang="en-US"/>
              <a:t>Strategic Goals - Guided by a Strategic Plan</a:t>
            </a:r>
          </a:p>
        </p:txBody>
      </p:sp>
      <p:graphicFrame>
        <p:nvGraphicFramePr>
          <p:cNvPr id="3" name="TextBox 4">
            <a:extLst>
              <a:ext uri="{FF2B5EF4-FFF2-40B4-BE49-F238E27FC236}">
                <a16:creationId xmlns:a16="http://schemas.microsoft.com/office/drawing/2014/main" id="{6F454BA2-E822-F718-208B-3590A5846632}"/>
              </a:ext>
            </a:extLst>
          </p:cNvPr>
          <p:cNvGraphicFramePr/>
          <p:nvPr/>
        </p:nvGraphicFramePr>
        <p:xfrm>
          <a:off x="891738" y="985520"/>
          <a:ext cx="10938212" cy="4619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8468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D3DF-0E67-D4C0-4ACB-28727C1CCA39}"/>
              </a:ext>
            </a:extLst>
          </p:cNvPr>
          <p:cNvSpPr>
            <a:spLocks noGrp="1"/>
          </p:cNvSpPr>
          <p:nvPr>
            <p:ph type="title"/>
          </p:nvPr>
        </p:nvSpPr>
        <p:spPr/>
        <p:txBody>
          <a:bodyPr/>
          <a:lstStyle/>
          <a:p>
            <a:r>
              <a:rPr lang="en-US"/>
              <a:t>Strategic Plan – Implementation Phases (2024-2027)</a:t>
            </a:r>
            <a:endParaRPr lang="en-US" dirty="0"/>
          </a:p>
        </p:txBody>
      </p:sp>
      <p:graphicFrame>
        <p:nvGraphicFramePr>
          <p:cNvPr id="7" name="TextBox 3">
            <a:extLst>
              <a:ext uri="{FF2B5EF4-FFF2-40B4-BE49-F238E27FC236}">
                <a16:creationId xmlns:a16="http://schemas.microsoft.com/office/drawing/2014/main" id="{10EEE07E-0B57-D6B3-D1E8-5DFAC23F98A4}"/>
              </a:ext>
            </a:extLst>
          </p:cNvPr>
          <p:cNvGraphicFramePr/>
          <p:nvPr>
            <p:extLst>
              <p:ext uri="{D42A27DB-BD31-4B8C-83A1-F6EECF244321}">
                <p14:modId xmlns:p14="http://schemas.microsoft.com/office/powerpoint/2010/main" val="2683679278"/>
              </p:ext>
            </p:extLst>
          </p:nvPr>
        </p:nvGraphicFramePr>
        <p:xfrm>
          <a:off x="1109634" y="1700659"/>
          <a:ext cx="9972732"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57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71667-E7FA-4D98-1C87-059A905E9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ADCC2C-B0DF-47AF-1C25-2EEDA5E8497A}"/>
              </a:ext>
            </a:extLst>
          </p:cNvPr>
          <p:cNvSpPr>
            <a:spLocks noGrp="1"/>
          </p:cNvSpPr>
          <p:nvPr>
            <p:ph type="title"/>
          </p:nvPr>
        </p:nvSpPr>
        <p:spPr/>
        <p:txBody>
          <a:bodyPr/>
          <a:lstStyle/>
          <a:p>
            <a:r>
              <a:rPr lang="en-US"/>
              <a:t>Security and Accountability Are Built In</a:t>
            </a:r>
          </a:p>
        </p:txBody>
      </p:sp>
      <p:sp>
        <p:nvSpPr>
          <p:cNvPr id="4" name="TextBox 3">
            <a:extLst>
              <a:ext uri="{FF2B5EF4-FFF2-40B4-BE49-F238E27FC236}">
                <a16:creationId xmlns:a16="http://schemas.microsoft.com/office/drawing/2014/main" id="{1E042F25-CCB3-28E5-7408-941B0BACFE2C}"/>
              </a:ext>
            </a:extLst>
          </p:cNvPr>
          <p:cNvSpPr txBox="1"/>
          <p:nvPr/>
        </p:nvSpPr>
        <p:spPr>
          <a:xfrm>
            <a:off x="469766" y="1110722"/>
            <a:ext cx="1107266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60"/>
              </a:lnSpc>
              <a:spcAft>
                <a:spcPts val="1200"/>
              </a:spcAft>
            </a:pPr>
            <a:r>
              <a:rPr lang="en-US" sz="2000" b="1" dirty="0">
                <a:solidFill>
                  <a:srgbClr val="043C72"/>
                </a:solidFill>
              </a:rPr>
              <a:t>We protect data because data protect people.</a:t>
            </a:r>
          </a:p>
          <a:p>
            <a:pPr marL="800100" lvl="1" indent="-342900">
              <a:lnSpc>
                <a:spcPts val="2360"/>
              </a:lnSpc>
              <a:spcAft>
                <a:spcPts val="1200"/>
              </a:spcAft>
              <a:buFont typeface="Arial" panose="020B0604020202020204" pitchFamily="34" charset="0"/>
              <a:buChar char="•"/>
            </a:pPr>
            <a:r>
              <a:rPr lang="en-US" sz="2000" dirty="0"/>
              <a:t>Governance ensures the right people have the right access for the right purpose.</a:t>
            </a:r>
          </a:p>
          <a:p>
            <a:pPr marL="800100" lvl="1" indent="-342900">
              <a:lnSpc>
                <a:spcPts val="2360"/>
              </a:lnSpc>
              <a:spcAft>
                <a:spcPts val="1200"/>
              </a:spcAft>
              <a:buFont typeface="Arial" panose="020B0604020202020204" pitchFamily="34" charset="0"/>
              <a:buChar char="•"/>
            </a:pPr>
            <a:r>
              <a:rPr lang="en-US" sz="2000" dirty="0"/>
              <a:t>Safeguards are built into every step and are guided by state and federal laws (HIPAA, CDC agreements, NC statutes).</a:t>
            </a:r>
          </a:p>
          <a:p>
            <a:pPr marL="800100" lvl="1" indent="-342900">
              <a:spcAft>
                <a:spcPts val="600"/>
              </a:spcAft>
              <a:buFont typeface="Arial" panose="020B0604020202020204" pitchFamily="34" charset="0"/>
              <a:buChar char="•"/>
            </a:pPr>
            <a:r>
              <a:rPr lang="en-US" sz="2000" dirty="0"/>
              <a:t>Ethical and compliant data use is a shared responsibility across all teams.</a:t>
            </a:r>
          </a:p>
          <a:p>
            <a:pPr marL="342900" indent="-342900">
              <a:spcAft>
                <a:spcPts val="600"/>
              </a:spcAft>
              <a:buFont typeface="Arial" panose="020B0604020202020204" pitchFamily="34" charset="0"/>
              <a:buChar char="•"/>
            </a:pPr>
            <a:endParaRPr lang="en-US" sz="2000" dirty="0"/>
          </a:p>
          <a:p>
            <a:pPr>
              <a:lnSpc>
                <a:spcPts val="2360"/>
              </a:lnSpc>
              <a:spcAft>
                <a:spcPts val="1200"/>
              </a:spcAft>
            </a:pPr>
            <a:r>
              <a:rPr lang="en-US" sz="2000" b="1" dirty="0">
                <a:solidFill>
                  <a:srgbClr val="043C72"/>
                </a:solidFill>
              </a:rPr>
              <a:t>We are intentional about:</a:t>
            </a:r>
          </a:p>
          <a:p>
            <a:pPr marL="800100" lvl="1" indent="-342900">
              <a:lnSpc>
                <a:spcPts val="2360"/>
              </a:lnSpc>
              <a:spcAft>
                <a:spcPts val="1200"/>
              </a:spcAft>
              <a:buFont typeface="Arial" panose="020B0604020202020204" pitchFamily="34" charset="0"/>
              <a:buChar char="•"/>
            </a:pPr>
            <a:r>
              <a:rPr lang="en-US" sz="2000" dirty="0">
                <a:solidFill>
                  <a:srgbClr val="212529"/>
                </a:solidFill>
              </a:rPr>
              <a:t>Creating clear, consistent rules so people know what they can use and why.</a:t>
            </a:r>
          </a:p>
          <a:p>
            <a:pPr marL="800100" lvl="1" indent="-342900">
              <a:lnSpc>
                <a:spcPts val="2360"/>
              </a:lnSpc>
              <a:spcAft>
                <a:spcPts val="1200"/>
              </a:spcAft>
              <a:buFont typeface="Arial" panose="020B0604020202020204" pitchFamily="34" charset="0"/>
              <a:buChar char="•"/>
            </a:pPr>
            <a:r>
              <a:rPr lang="en-US" sz="2000" dirty="0">
                <a:solidFill>
                  <a:srgbClr val="212529"/>
                </a:solidFill>
              </a:rPr>
              <a:t>Setting defined permissions to protect both staff and the people whose data we steward.</a:t>
            </a:r>
          </a:p>
          <a:p>
            <a:pPr marL="800100" lvl="1" indent="-342900">
              <a:lnSpc>
                <a:spcPts val="2360"/>
              </a:lnSpc>
              <a:spcAft>
                <a:spcPts val="1200"/>
              </a:spcAft>
              <a:buFont typeface="Arial" panose="020B0604020202020204" pitchFamily="34" charset="0"/>
              <a:buChar char="•"/>
            </a:pPr>
            <a:r>
              <a:rPr lang="en-US" sz="2000" dirty="0"/>
              <a:t>Conducting regular audits and documentation.</a:t>
            </a:r>
          </a:p>
          <a:p>
            <a:pPr marL="800100" lvl="1" indent="-342900">
              <a:lnSpc>
                <a:spcPts val="2360"/>
              </a:lnSpc>
              <a:spcAft>
                <a:spcPts val="1200"/>
              </a:spcAft>
              <a:buFont typeface="Arial" panose="020B0604020202020204" pitchFamily="34" charset="0"/>
              <a:buChar char="•"/>
            </a:pPr>
            <a:r>
              <a:rPr lang="en-US" sz="2000" dirty="0"/>
              <a:t>Being transparent in how datasets are populated, maintained and used.</a:t>
            </a:r>
          </a:p>
        </p:txBody>
      </p:sp>
    </p:spTree>
    <p:extLst>
      <p:ext uri="{BB962C8B-B14F-4D97-AF65-F5344CB8AC3E}">
        <p14:creationId xmlns:p14="http://schemas.microsoft.com/office/powerpoint/2010/main" val="305553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52F8-BAFC-E926-AA95-DC6F3D4988AF}"/>
              </a:ext>
            </a:extLst>
          </p:cNvPr>
          <p:cNvSpPr>
            <a:spLocks noGrp="1"/>
          </p:cNvSpPr>
          <p:nvPr>
            <p:ph type="title"/>
          </p:nvPr>
        </p:nvSpPr>
        <p:spPr/>
        <p:txBody>
          <a:bodyPr/>
          <a:lstStyle/>
          <a:p>
            <a:r>
              <a:rPr lang="en-US" dirty="0"/>
              <a:t>Governance &amp; Accountability</a:t>
            </a:r>
          </a:p>
        </p:txBody>
      </p:sp>
      <p:pic>
        <p:nvPicPr>
          <p:cNvPr id="3" name="Picture 2">
            <a:extLst>
              <a:ext uri="{FF2B5EF4-FFF2-40B4-BE49-F238E27FC236}">
                <a16:creationId xmlns:a16="http://schemas.microsoft.com/office/drawing/2014/main" id="{802E3C85-8E53-B66B-DC5C-DFFCED539034}"/>
              </a:ext>
            </a:extLst>
          </p:cNvPr>
          <p:cNvPicPr>
            <a:picLocks noChangeAspect="1"/>
          </p:cNvPicPr>
          <p:nvPr/>
        </p:nvPicPr>
        <p:blipFill>
          <a:blip r:embed="rId2"/>
          <a:stretch>
            <a:fillRect/>
          </a:stretch>
        </p:blipFill>
        <p:spPr>
          <a:xfrm>
            <a:off x="1189704" y="1088282"/>
            <a:ext cx="9234456" cy="5050967"/>
          </a:xfrm>
          <a:prstGeom prst="rect">
            <a:avLst/>
          </a:prstGeom>
        </p:spPr>
      </p:pic>
    </p:spTree>
    <p:extLst>
      <p:ext uri="{BB962C8B-B14F-4D97-AF65-F5344CB8AC3E}">
        <p14:creationId xmlns:p14="http://schemas.microsoft.com/office/powerpoint/2010/main" val="3393866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9AABD-FAE6-13B4-9E78-D6E3D3853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4AE53-3BC5-5950-636E-47DC5FE86A1D}"/>
              </a:ext>
            </a:extLst>
          </p:cNvPr>
          <p:cNvSpPr>
            <a:spLocks noGrp="1"/>
          </p:cNvSpPr>
          <p:nvPr>
            <p:ph type="title"/>
          </p:nvPr>
        </p:nvSpPr>
        <p:spPr/>
        <p:txBody>
          <a:bodyPr/>
          <a:lstStyle/>
          <a:p>
            <a:r>
              <a:rPr lang="en-US"/>
              <a:t>Operationalizing the Strategic Plan</a:t>
            </a:r>
          </a:p>
        </p:txBody>
      </p:sp>
      <p:sp>
        <p:nvSpPr>
          <p:cNvPr id="7" name="Pentagon 6">
            <a:extLst>
              <a:ext uri="{FF2B5EF4-FFF2-40B4-BE49-F238E27FC236}">
                <a16:creationId xmlns:a16="http://schemas.microsoft.com/office/drawing/2014/main" id="{21A9F2B1-CFD8-A9AC-6576-D89B6108720B}"/>
              </a:ext>
              <a:ext uri="{C183D7F6-B498-43B3-948B-1728B52AA6E4}">
                <adec:decorative xmlns:adec="http://schemas.microsoft.com/office/drawing/2017/decorative" val="1"/>
              </a:ext>
            </a:extLst>
          </p:cNvPr>
          <p:cNvSpPr/>
          <p:nvPr/>
        </p:nvSpPr>
        <p:spPr>
          <a:xfrm flipH="1">
            <a:off x="469126" y="1839612"/>
            <a:ext cx="5106174" cy="838200"/>
          </a:xfrm>
          <a:prstGeom prst="homePlate">
            <a:avLst/>
          </a:prstGeom>
          <a:solidFill>
            <a:schemeClr val="tx1">
              <a:lumMod val="65000"/>
              <a:lumOff val="35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B43400-D3D1-97CB-4F44-F4325C498E24}"/>
              </a:ext>
            </a:extLst>
          </p:cNvPr>
          <p:cNvSpPr txBox="1"/>
          <p:nvPr/>
        </p:nvSpPr>
        <p:spPr>
          <a:xfrm>
            <a:off x="1748526" y="2074046"/>
            <a:ext cx="2794134" cy="369332"/>
          </a:xfrm>
          <a:prstGeom prst="rect">
            <a:avLst/>
          </a:prstGeom>
          <a:noFill/>
        </p:spPr>
        <p:txBody>
          <a:bodyPr wrap="square" lIns="91440" tIns="45720" rIns="91440" bIns="45720" anchor="t">
            <a:spAutoFit/>
          </a:bodyPr>
          <a:lstStyle/>
          <a:p>
            <a:pPr algn="ctr"/>
            <a:r>
              <a:rPr lang="en-US" sz="1800" b="1">
                <a:solidFill>
                  <a:schemeClr val="bg1"/>
                </a:solidFill>
              </a:rPr>
              <a:t>PAST </a:t>
            </a:r>
            <a:r>
              <a:rPr lang="en-US" b="1">
                <a:solidFill>
                  <a:schemeClr val="bg1"/>
                </a:solidFill>
              </a:rPr>
              <a:t>18</a:t>
            </a:r>
            <a:r>
              <a:rPr lang="en-US" sz="1800" b="1">
                <a:solidFill>
                  <a:schemeClr val="bg1"/>
                </a:solidFill>
              </a:rPr>
              <a:t> MONTHS</a:t>
            </a:r>
          </a:p>
        </p:txBody>
      </p:sp>
      <p:cxnSp>
        <p:nvCxnSpPr>
          <p:cNvPr id="15" name="Straight Connector 14">
            <a:extLst>
              <a:ext uri="{FF2B5EF4-FFF2-40B4-BE49-F238E27FC236}">
                <a16:creationId xmlns:a16="http://schemas.microsoft.com/office/drawing/2014/main" id="{E55ADD4E-FBCC-4A75-0220-CF12DE879117}"/>
              </a:ext>
              <a:ext uri="{C183D7F6-B498-43B3-948B-1728B52AA6E4}">
                <adec:decorative xmlns:adec="http://schemas.microsoft.com/office/drawing/2017/decorative" val="1"/>
              </a:ext>
            </a:extLst>
          </p:cNvPr>
          <p:cNvCxnSpPr>
            <a:cxnSpLocks/>
          </p:cNvCxnSpPr>
          <p:nvPr/>
        </p:nvCxnSpPr>
        <p:spPr>
          <a:xfrm>
            <a:off x="3146287" y="2621721"/>
            <a:ext cx="0" cy="381301"/>
          </a:xfrm>
          <a:prstGeom prst="line">
            <a:avLst/>
          </a:prstGeom>
          <a:ln w="38100" cap="rnd">
            <a:solidFill>
              <a:schemeClr val="tx1">
                <a:lumMod val="65000"/>
                <a:lumOff val="3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3C6EF1C-436C-FDC2-07AC-086A9F69583D}"/>
              </a:ext>
            </a:extLst>
          </p:cNvPr>
          <p:cNvSpPr txBox="1"/>
          <p:nvPr/>
        </p:nvSpPr>
        <p:spPr>
          <a:xfrm>
            <a:off x="1473065" y="3079765"/>
            <a:ext cx="379069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Data governance structures established. Enterprise data system (DPH Data Lake architecture) developed. Proof of Value and initial use case executed.​</a:t>
            </a:r>
          </a:p>
        </p:txBody>
      </p:sp>
      <p:sp>
        <p:nvSpPr>
          <p:cNvPr id="10" name="Pentagon 9">
            <a:extLst>
              <a:ext uri="{FF2B5EF4-FFF2-40B4-BE49-F238E27FC236}">
                <a16:creationId xmlns:a16="http://schemas.microsoft.com/office/drawing/2014/main" id="{165A4644-EFF1-CF0E-D764-4C3F1958E81C}"/>
              </a:ext>
              <a:ext uri="{C183D7F6-B498-43B3-948B-1728B52AA6E4}">
                <adec:decorative xmlns:adec="http://schemas.microsoft.com/office/drawing/2017/decorative" val="1"/>
              </a:ext>
            </a:extLst>
          </p:cNvPr>
          <p:cNvSpPr/>
          <p:nvPr/>
        </p:nvSpPr>
        <p:spPr>
          <a:xfrm>
            <a:off x="5575300" y="1839612"/>
            <a:ext cx="3238634" cy="838200"/>
          </a:xfrm>
          <a:prstGeom prst="homePlate">
            <a:avLst/>
          </a:prstGeom>
          <a:solidFill>
            <a:srgbClr val="0765BD"/>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72C82EF-2C10-8B3D-181C-2E4F67C1648C}"/>
              </a:ext>
            </a:extLst>
          </p:cNvPr>
          <p:cNvSpPr txBox="1"/>
          <p:nvPr/>
        </p:nvSpPr>
        <p:spPr>
          <a:xfrm>
            <a:off x="5535755" y="2074046"/>
            <a:ext cx="2794134" cy="369332"/>
          </a:xfrm>
          <a:prstGeom prst="rect">
            <a:avLst/>
          </a:prstGeom>
          <a:noFill/>
        </p:spPr>
        <p:txBody>
          <a:bodyPr wrap="square" lIns="91440" tIns="45720" rIns="91440" bIns="45720" anchor="t">
            <a:spAutoFit/>
          </a:bodyPr>
          <a:lstStyle/>
          <a:p>
            <a:pPr algn="ctr"/>
            <a:r>
              <a:rPr lang="en-US" sz="1800" b="1">
                <a:solidFill>
                  <a:schemeClr val="bg1"/>
                </a:solidFill>
              </a:rPr>
              <a:t>NEXT </a:t>
            </a:r>
            <a:r>
              <a:rPr lang="en-US" b="1">
                <a:solidFill>
                  <a:schemeClr val="bg1"/>
                </a:solidFill>
              </a:rPr>
              <a:t>18</a:t>
            </a:r>
            <a:r>
              <a:rPr lang="en-US" sz="1800" b="1">
                <a:solidFill>
                  <a:schemeClr val="bg1"/>
                </a:solidFill>
              </a:rPr>
              <a:t> MONTHS</a:t>
            </a:r>
          </a:p>
        </p:txBody>
      </p:sp>
      <p:cxnSp>
        <p:nvCxnSpPr>
          <p:cNvPr id="18" name="Straight Connector 17">
            <a:extLst>
              <a:ext uri="{FF2B5EF4-FFF2-40B4-BE49-F238E27FC236}">
                <a16:creationId xmlns:a16="http://schemas.microsoft.com/office/drawing/2014/main" id="{FF1137CD-A459-5841-4CFE-57399719F26F}"/>
              </a:ext>
              <a:ext uri="{C183D7F6-B498-43B3-948B-1728B52AA6E4}">
                <adec:decorative xmlns:adec="http://schemas.microsoft.com/office/drawing/2017/decorative" val="1"/>
              </a:ext>
            </a:extLst>
          </p:cNvPr>
          <p:cNvCxnSpPr>
            <a:cxnSpLocks/>
          </p:cNvCxnSpPr>
          <p:nvPr/>
        </p:nvCxnSpPr>
        <p:spPr>
          <a:xfrm>
            <a:off x="6948406" y="2621721"/>
            <a:ext cx="0" cy="381301"/>
          </a:xfrm>
          <a:prstGeom prst="line">
            <a:avLst/>
          </a:prstGeom>
          <a:ln w="38100" cap="rnd">
            <a:solidFill>
              <a:srgbClr val="0765BD"/>
            </a:solidFill>
            <a:prstDash val="sysDot"/>
            <a:roun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E0E423-C643-6A4E-75FE-CA118FA1EA78}"/>
              </a:ext>
            </a:extLst>
          </p:cNvPr>
          <p:cNvSpPr txBox="1"/>
          <p:nvPr/>
        </p:nvSpPr>
        <p:spPr>
          <a:xfrm>
            <a:off x="5784917" y="3079765"/>
            <a:ext cx="246058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DPH Data Lake implementation and expansion and additional data sets and use case development.​</a:t>
            </a:r>
          </a:p>
        </p:txBody>
      </p:sp>
      <p:sp>
        <p:nvSpPr>
          <p:cNvPr id="6" name="Pentagon 5">
            <a:extLst>
              <a:ext uri="{FF2B5EF4-FFF2-40B4-BE49-F238E27FC236}">
                <a16:creationId xmlns:a16="http://schemas.microsoft.com/office/drawing/2014/main" id="{639DEEFB-E5E3-5735-7C18-EDEBBA7C8D24}"/>
              </a:ext>
              <a:ext uri="{C183D7F6-B498-43B3-948B-1728B52AA6E4}">
                <adec:decorative xmlns:adec="http://schemas.microsoft.com/office/drawing/2017/decorative" val="1"/>
              </a:ext>
            </a:extLst>
          </p:cNvPr>
          <p:cNvSpPr/>
          <p:nvPr/>
        </p:nvSpPr>
        <p:spPr>
          <a:xfrm>
            <a:off x="8305800" y="1839612"/>
            <a:ext cx="3416434" cy="838200"/>
          </a:xfrm>
          <a:prstGeom prst="homePlate">
            <a:avLst/>
          </a:prstGeom>
          <a:solidFill>
            <a:srgbClr val="043C72"/>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CB2D1DE-805A-F6B9-FC2C-BD3C09923C06}"/>
              </a:ext>
            </a:extLst>
          </p:cNvPr>
          <p:cNvSpPr txBox="1"/>
          <p:nvPr/>
        </p:nvSpPr>
        <p:spPr>
          <a:xfrm>
            <a:off x="8438800" y="2074046"/>
            <a:ext cx="2794134" cy="369332"/>
          </a:xfrm>
          <a:prstGeom prst="rect">
            <a:avLst/>
          </a:prstGeom>
          <a:noFill/>
        </p:spPr>
        <p:txBody>
          <a:bodyPr wrap="square">
            <a:spAutoFit/>
          </a:bodyPr>
          <a:lstStyle/>
          <a:p>
            <a:pPr algn="ctr"/>
            <a:r>
              <a:rPr lang="en-US" sz="1800" b="1">
                <a:solidFill>
                  <a:schemeClr val="bg1"/>
                </a:solidFill>
              </a:rPr>
              <a:t>FUTURE</a:t>
            </a:r>
          </a:p>
        </p:txBody>
      </p:sp>
      <p:cxnSp>
        <p:nvCxnSpPr>
          <p:cNvPr id="19" name="Straight Connector 18">
            <a:extLst>
              <a:ext uri="{FF2B5EF4-FFF2-40B4-BE49-F238E27FC236}">
                <a16:creationId xmlns:a16="http://schemas.microsoft.com/office/drawing/2014/main" id="{86004D2A-25D8-0399-ED93-1988D34C30A6}"/>
              </a:ext>
              <a:ext uri="{C183D7F6-B498-43B3-948B-1728B52AA6E4}">
                <adec:decorative xmlns:adec="http://schemas.microsoft.com/office/drawing/2017/decorative" val="1"/>
              </a:ext>
            </a:extLst>
          </p:cNvPr>
          <p:cNvCxnSpPr>
            <a:cxnSpLocks/>
          </p:cNvCxnSpPr>
          <p:nvPr/>
        </p:nvCxnSpPr>
        <p:spPr>
          <a:xfrm>
            <a:off x="9832621" y="2621721"/>
            <a:ext cx="0" cy="381301"/>
          </a:xfrm>
          <a:prstGeom prst="line">
            <a:avLst/>
          </a:prstGeom>
          <a:ln w="38100" cap="rnd">
            <a:solidFill>
              <a:srgbClr val="043C72"/>
            </a:solidFill>
            <a:prstDash val="sysDot"/>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6530417-1126-8235-7484-CDEF9ABCA7F0}"/>
              </a:ext>
            </a:extLst>
          </p:cNvPr>
          <p:cNvSpPr txBox="1"/>
          <p:nvPr/>
        </p:nvSpPr>
        <p:spPr>
          <a:xfrm>
            <a:off x="8625930" y="3079765"/>
            <a:ext cx="294653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Sustainable funding, continuous improvement and expanded integration and usage by partners.​</a:t>
            </a:r>
          </a:p>
        </p:txBody>
      </p:sp>
    </p:spTree>
    <p:extLst>
      <p:ext uri="{BB962C8B-B14F-4D97-AF65-F5344CB8AC3E}">
        <p14:creationId xmlns:p14="http://schemas.microsoft.com/office/powerpoint/2010/main" val="3239514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AE671-5576-8C3A-4469-C882ED1CB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91B13-1C1F-7AAF-82C1-4BE137D05AEA}"/>
              </a:ext>
            </a:extLst>
          </p:cNvPr>
          <p:cNvSpPr>
            <a:spLocks noGrp="1"/>
          </p:cNvSpPr>
          <p:nvPr>
            <p:ph type="title"/>
          </p:nvPr>
        </p:nvSpPr>
        <p:spPr/>
        <p:txBody>
          <a:bodyPr/>
          <a:lstStyle/>
          <a:p>
            <a:r>
              <a:rPr lang="en-US" dirty="0"/>
              <a:t>Starting Point: The DPH Data Lake</a:t>
            </a:r>
          </a:p>
        </p:txBody>
      </p:sp>
      <p:sp>
        <p:nvSpPr>
          <p:cNvPr id="4" name="TextBox 3">
            <a:extLst>
              <a:ext uri="{FF2B5EF4-FFF2-40B4-BE49-F238E27FC236}">
                <a16:creationId xmlns:a16="http://schemas.microsoft.com/office/drawing/2014/main" id="{74E74503-D4FA-3D98-9E98-37ABEED0A913}"/>
              </a:ext>
            </a:extLst>
          </p:cNvPr>
          <p:cNvSpPr txBox="1"/>
          <p:nvPr/>
        </p:nvSpPr>
        <p:spPr>
          <a:xfrm>
            <a:off x="469765" y="1110722"/>
            <a:ext cx="8284491" cy="5068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600"/>
              </a:lnSpc>
              <a:spcAft>
                <a:spcPts val="1800"/>
              </a:spcAft>
            </a:pPr>
            <a:r>
              <a:rPr lang="en-US" sz="2000" dirty="0"/>
              <a:t>A data lake is a secure, central place where information from many different systems is stored together so it can be easily accessed, combined and analyzed.</a:t>
            </a:r>
          </a:p>
          <a:p>
            <a:r>
              <a:rPr lang="en-US" sz="2000" dirty="0">
                <a:solidFill>
                  <a:srgbClr val="212529"/>
                </a:solidFill>
                <a:ea typeface="+mn-lt"/>
                <a:cs typeface="+mn-lt"/>
              </a:rPr>
              <a:t>The DPH Data Lake is a new tool created under Data Forward. It is a secure, central place where data from many different systems is stored together so it can be easily accessed, combined and analyzed. You can use the DPH Data Lake to: </a:t>
            </a:r>
            <a:endParaRPr lang="en-US" dirty="0">
              <a:solidFill>
                <a:srgbClr val="212529"/>
              </a:solidFill>
              <a:cs typeface="Arial"/>
            </a:endParaRPr>
          </a:p>
          <a:p>
            <a:pPr marL="342900" indent="-342900">
              <a:buFont typeface="Arial"/>
              <a:buChar char="•"/>
            </a:pPr>
            <a:r>
              <a:rPr lang="en-US" sz="2000" dirty="0">
                <a:solidFill>
                  <a:srgbClr val="212529"/>
                </a:solidFill>
                <a:ea typeface="+mn-lt"/>
                <a:cs typeface="+mn-lt"/>
              </a:rPr>
              <a:t>Answer bigger questions, faster </a:t>
            </a:r>
            <a:endParaRPr lang="en-US" dirty="0">
              <a:solidFill>
                <a:srgbClr val="212529"/>
              </a:solidFill>
              <a:ea typeface="+mn-lt"/>
              <a:cs typeface="+mn-lt"/>
            </a:endParaRPr>
          </a:p>
          <a:p>
            <a:pPr marL="342900" indent="-342900">
              <a:buFont typeface="Arial"/>
              <a:buChar char="•"/>
            </a:pPr>
            <a:r>
              <a:rPr lang="en-US" sz="2000" dirty="0">
                <a:solidFill>
                  <a:srgbClr val="212529"/>
                </a:solidFill>
                <a:ea typeface="+mn-lt"/>
                <a:cs typeface="+mn-lt"/>
              </a:rPr>
              <a:t>Spend less time chasing data and manipulating spreadsheets</a:t>
            </a:r>
            <a:endParaRPr lang="en-US" dirty="0">
              <a:solidFill>
                <a:srgbClr val="212529"/>
              </a:solidFill>
              <a:ea typeface="+mn-lt"/>
              <a:cs typeface="+mn-lt"/>
            </a:endParaRPr>
          </a:p>
          <a:p>
            <a:pPr marL="342900" indent="-342900">
              <a:buFont typeface="Arial"/>
              <a:buChar char="•"/>
            </a:pPr>
            <a:r>
              <a:rPr lang="en-US" sz="2000" dirty="0">
                <a:solidFill>
                  <a:srgbClr val="212529"/>
                </a:solidFill>
                <a:ea typeface="+mn-lt"/>
                <a:cs typeface="+mn-lt"/>
              </a:rPr>
              <a:t>Identify problems earlier and act sooner </a:t>
            </a:r>
            <a:endParaRPr lang="en-US" dirty="0">
              <a:solidFill>
                <a:srgbClr val="212529"/>
              </a:solidFill>
              <a:ea typeface="+mn-lt"/>
              <a:cs typeface="+mn-lt"/>
            </a:endParaRPr>
          </a:p>
          <a:p>
            <a:pPr marL="342900" indent="-342900">
              <a:buFont typeface="Arial"/>
              <a:buChar char="•"/>
            </a:pPr>
            <a:r>
              <a:rPr lang="en-US" sz="2000" dirty="0">
                <a:solidFill>
                  <a:srgbClr val="212529"/>
                </a:solidFill>
                <a:ea typeface="+mn-lt"/>
                <a:cs typeface="+mn-lt"/>
              </a:rPr>
              <a:t>Better protect data  </a:t>
            </a:r>
            <a:endParaRPr lang="en-US" dirty="0">
              <a:solidFill>
                <a:srgbClr val="212529"/>
              </a:solidFill>
              <a:cs typeface="Arial" panose="020B0604020202020204"/>
            </a:endParaRPr>
          </a:p>
          <a:p>
            <a:endParaRPr lang="en-US" sz="2000" dirty="0">
              <a:solidFill>
                <a:srgbClr val="FF0000"/>
              </a:solidFill>
              <a:cs typeface="Arial"/>
            </a:endParaRPr>
          </a:p>
          <a:p>
            <a:pPr>
              <a:lnSpc>
                <a:spcPts val="2600"/>
              </a:lnSpc>
              <a:spcAft>
                <a:spcPts val="1200"/>
              </a:spcAft>
            </a:pPr>
            <a:r>
              <a:rPr lang="en-US" sz="2000" dirty="0"/>
              <a:t>Our goal is a sustainable, adaptable data infrastructure that supports real-time decision-making.</a:t>
            </a:r>
            <a:br>
              <a:rPr lang="en-US" sz="2000" dirty="0"/>
            </a:br>
            <a:endParaRPr lang="en-US" sz="2000" dirty="0"/>
          </a:p>
        </p:txBody>
      </p:sp>
      <p:pic>
        <p:nvPicPr>
          <p:cNvPr id="3" name="Picture 2" descr="Graphic representing data connections">
            <a:extLst>
              <a:ext uri="{FF2B5EF4-FFF2-40B4-BE49-F238E27FC236}">
                <a16:creationId xmlns:a16="http://schemas.microsoft.com/office/drawing/2014/main" id="{AFB4410B-0AAA-51DF-A772-97963E8AA07E}"/>
              </a:ext>
            </a:extLst>
          </p:cNvPr>
          <p:cNvPicPr>
            <a:picLocks noChangeAspect="1"/>
          </p:cNvPicPr>
          <p:nvPr/>
        </p:nvPicPr>
        <p:blipFill>
          <a:blip r:embed="rId3"/>
          <a:srcRect r="25076"/>
          <a:stretch>
            <a:fillRect/>
          </a:stretch>
        </p:blipFill>
        <p:spPr>
          <a:xfrm>
            <a:off x="8602677" y="984365"/>
            <a:ext cx="3589323" cy="4762914"/>
          </a:xfrm>
          <a:prstGeom prst="rect">
            <a:avLst/>
          </a:prstGeom>
          <a:solidFill>
            <a:schemeClr val="bg1"/>
          </a:solidFill>
        </p:spPr>
      </p:pic>
    </p:spTree>
    <p:extLst>
      <p:ext uri="{BB962C8B-B14F-4D97-AF65-F5344CB8AC3E}">
        <p14:creationId xmlns:p14="http://schemas.microsoft.com/office/powerpoint/2010/main" val="316793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0F03-897A-E2BE-ACFE-490B06956AC9}"/>
              </a:ext>
            </a:extLst>
          </p:cNvPr>
          <p:cNvSpPr>
            <a:spLocks noGrp="1"/>
          </p:cNvSpPr>
          <p:nvPr>
            <p:ph type="title"/>
          </p:nvPr>
        </p:nvSpPr>
        <p:spPr/>
        <p:txBody>
          <a:bodyPr lIns="91440" tIns="45720" rIns="91440" bIns="45720" anchor="t"/>
          <a:lstStyle/>
          <a:p>
            <a:r>
              <a:rPr lang="en-US" dirty="0">
                <a:latin typeface="Arial"/>
                <a:cs typeface="Arial"/>
              </a:rPr>
              <a:t>What the DPH Data Lake is NOT</a:t>
            </a:r>
            <a:br>
              <a:rPr lang="en-US" sz="4400" dirty="0">
                <a:latin typeface="Aptos Display"/>
              </a:rPr>
            </a:br>
            <a:r>
              <a:rPr lang="en-US" sz="4400" dirty="0">
                <a:solidFill>
                  <a:srgbClr val="000000"/>
                </a:solidFill>
                <a:latin typeface="Aptos Display"/>
                <a:cs typeface="Arial"/>
              </a:rPr>
              <a:t> </a:t>
            </a:r>
            <a:br>
              <a:rPr lang="en-US" dirty="0"/>
            </a:br>
            <a:r>
              <a:rPr lang="en-US" sz="2000" b="0" dirty="0">
                <a:solidFill>
                  <a:srgbClr val="000000"/>
                </a:solidFill>
                <a:latin typeface="Arial"/>
                <a:cs typeface="Arial"/>
              </a:rPr>
              <a:t>🚫 </a:t>
            </a:r>
            <a:r>
              <a:rPr lang="en-US" sz="2000" dirty="0">
                <a:solidFill>
                  <a:srgbClr val="000000"/>
                </a:solidFill>
                <a:latin typeface="Aptos"/>
                <a:cs typeface="Arial"/>
              </a:rPr>
              <a:t>Not a Replacement for Transactional Database or a Data Warehouses</a:t>
            </a:r>
            <a:br>
              <a:rPr lang="en-US" sz="2000" dirty="0">
                <a:latin typeface="Aptos"/>
              </a:rPr>
            </a:br>
            <a:r>
              <a:rPr lang="en-US" sz="2000" dirty="0">
                <a:solidFill>
                  <a:srgbClr val="000000"/>
                </a:solidFill>
                <a:latin typeface="Aptos"/>
                <a:cs typeface="Arial"/>
              </a:rPr>
              <a:t> Data lakes complement—not replace—database or data warehouses; each serves different needs.</a:t>
            </a:r>
            <a:br>
              <a:rPr lang="en-US" sz="2000" dirty="0">
                <a:latin typeface="Aptos"/>
                <a:cs typeface="Arial"/>
              </a:rPr>
            </a:br>
            <a:endParaRPr lang="en-US" sz="2000" dirty="0">
              <a:cs typeface="Arial"/>
            </a:endParaRPr>
          </a:p>
          <a:p>
            <a:r>
              <a:rPr lang="en-US" sz="2000" b="0" dirty="0">
                <a:solidFill>
                  <a:srgbClr val="000000"/>
                </a:solidFill>
                <a:latin typeface="Arial"/>
                <a:cs typeface="Arial"/>
              </a:rPr>
              <a:t>🚫 </a:t>
            </a:r>
            <a:r>
              <a:rPr lang="en-US" sz="2000" dirty="0">
                <a:solidFill>
                  <a:srgbClr val="000000"/>
                </a:solidFill>
                <a:latin typeface="Aptos"/>
                <a:cs typeface="Arial"/>
              </a:rPr>
              <a:t>Not a Data Swamp</a:t>
            </a:r>
            <a:br>
              <a:rPr lang="en-US" sz="2000" dirty="0">
                <a:latin typeface="Aptos"/>
              </a:rPr>
            </a:br>
            <a:r>
              <a:rPr lang="en-US" sz="2000" dirty="0">
                <a:solidFill>
                  <a:srgbClr val="000000"/>
                </a:solidFill>
                <a:latin typeface="Aptos"/>
                <a:cs typeface="Arial"/>
              </a:rPr>
              <a:t> Without proper metadata, cataloging, and quality controls, a data lake becomes unusable—often called a “data swamp.”</a:t>
            </a:r>
            <a:br>
              <a:rPr lang="en-US" sz="2000" dirty="0">
                <a:latin typeface="Aptos"/>
                <a:cs typeface="Arial"/>
              </a:rPr>
            </a:br>
            <a:endParaRPr lang="en-US" sz="2000" dirty="0">
              <a:cs typeface="Arial"/>
            </a:endParaRPr>
          </a:p>
          <a:p>
            <a:r>
              <a:rPr lang="en-US" sz="2000" b="0" dirty="0">
                <a:solidFill>
                  <a:srgbClr val="000000"/>
                </a:solidFill>
                <a:latin typeface="Arial"/>
                <a:cs typeface="Arial"/>
              </a:rPr>
              <a:t>🚫 </a:t>
            </a:r>
            <a:r>
              <a:rPr lang="en-US" sz="2000" dirty="0">
                <a:solidFill>
                  <a:srgbClr val="000000"/>
                </a:solidFill>
                <a:latin typeface="Aptos"/>
                <a:cs typeface="Arial"/>
              </a:rPr>
              <a:t>Not Only for Raw Data Storage</a:t>
            </a:r>
            <a:br>
              <a:rPr lang="en-US" sz="2000" dirty="0">
                <a:latin typeface="Aptos"/>
              </a:rPr>
            </a:br>
            <a:r>
              <a:rPr lang="en-US" sz="2000" dirty="0">
                <a:solidFill>
                  <a:srgbClr val="000000"/>
                </a:solidFill>
                <a:latin typeface="Aptos"/>
                <a:cs typeface="Arial"/>
              </a:rPr>
              <a:t> While it stores raw data, a true data lake also supports processed, curated, and analytics-ready datasets.</a:t>
            </a:r>
            <a:br>
              <a:rPr lang="en-US" sz="2000" dirty="0">
                <a:latin typeface="Aptos"/>
                <a:cs typeface="Arial"/>
              </a:rPr>
            </a:br>
            <a:endParaRPr lang="en-US" sz="2000" dirty="0">
              <a:cs typeface="Arial"/>
            </a:endParaRPr>
          </a:p>
          <a:p>
            <a:r>
              <a:rPr lang="en-US" sz="2000" b="0" dirty="0">
                <a:solidFill>
                  <a:srgbClr val="000000"/>
                </a:solidFill>
                <a:latin typeface="Arial"/>
                <a:cs typeface="Arial"/>
              </a:rPr>
              <a:t>🚫 </a:t>
            </a:r>
            <a:r>
              <a:rPr lang="en-US" sz="2000" dirty="0">
                <a:solidFill>
                  <a:srgbClr val="000000"/>
                </a:solidFill>
                <a:latin typeface="Aptos"/>
                <a:cs typeface="Arial"/>
              </a:rPr>
              <a:t>Not Without Governance</a:t>
            </a:r>
            <a:br>
              <a:rPr lang="en-US" sz="2000" dirty="0">
                <a:latin typeface="Aptos"/>
              </a:rPr>
            </a:br>
            <a:r>
              <a:rPr lang="en-US" sz="2000" dirty="0">
                <a:solidFill>
                  <a:srgbClr val="000000"/>
                </a:solidFill>
                <a:latin typeface="Aptos"/>
                <a:cs typeface="Arial"/>
              </a:rPr>
              <a:t> A data lake requires strong data governance (security, access control, lineage, quality standards).</a:t>
            </a:r>
            <a:endParaRPr lang="en-US" sz="2000" dirty="0">
              <a:cs typeface="Arial"/>
            </a:endParaRPr>
          </a:p>
          <a:p>
            <a:endParaRPr lang="en-US" dirty="0"/>
          </a:p>
        </p:txBody>
      </p:sp>
    </p:spTree>
    <p:extLst>
      <p:ext uri="{BB962C8B-B14F-4D97-AF65-F5344CB8AC3E}">
        <p14:creationId xmlns:p14="http://schemas.microsoft.com/office/powerpoint/2010/main" val="312772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EFD5F-D307-7619-7449-E2AFDF4B8A32}"/>
              </a:ext>
            </a:extLst>
          </p:cNvPr>
          <p:cNvSpPr>
            <a:spLocks noGrp="1"/>
          </p:cNvSpPr>
          <p:nvPr>
            <p:ph type="body" sz="quarter" idx="10"/>
          </p:nvPr>
        </p:nvSpPr>
        <p:spPr>
          <a:xfrm>
            <a:off x="3372465" y="1349189"/>
            <a:ext cx="7757651" cy="2020824"/>
          </a:xfrm>
        </p:spPr>
        <p:txBody>
          <a:bodyPr lIns="91440" tIns="45720" rIns="91440" bIns="45720" anchor="ctr">
            <a:noAutofit/>
          </a:bodyPr>
          <a:lstStyle/>
          <a:p>
            <a:r>
              <a:rPr lang="en-US" dirty="0"/>
              <a:t>From Silos to Seamless: Modernizing Public Health Data in North Carolina for a Connected, Data-Driven Future</a:t>
            </a:r>
            <a:br>
              <a:rPr lang="en-US" b="1" dirty="0">
                <a:ln/>
              </a:rPr>
            </a:br>
            <a:endParaRPr lang="en-US" b="1" dirty="0">
              <a:ln/>
            </a:endParaRPr>
          </a:p>
        </p:txBody>
      </p:sp>
      <p:sp>
        <p:nvSpPr>
          <p:cNvPr id="3" name="Text Placeholder 2">
            <a:extLst>
              <a:ext uri="{FF2B5EF4-FFF2-40B4-BE49-F238E27FC236}">
                <a16:creationId xmlns:a16="http://schemas.microsoft.com/office/drawing/2014/main" id="{38F6516C-C34D-C0D7-568E-6567E5A9AB23}"/>
              </a:ext>
            </a:extLst>
          </p:cNvPr>
          <p:cNvSpPr>
            <a:spLocks noGrp="1"/>
          </p:cNvSpPr>
          <p:nvPr>
            <p:ph type="body" sz="quarter" idx="11"/>
          </p:nvPr>
        </p:nvSpPr>
        <p:spPr>
          <a:xfrm>
            <a:off x="3372463" y="4238981"/>
            <a:ext cx="8622891" cy="948752"/>
          </a:xfrm>
        </p:spPr>
        <p:txBody>
          <a:bodyPr/>
          <a:lstStyle/>
          <a:p>
            <a:r>
              <a:rPr lang="en-US" sz="2400" dirty="0">
                <a:ln/>
              </a:rPr>
              <a:t>Terra Ankrah, MBA, Assistant Division Director, Data and Opportunity</a:t>
            </a:r>
          </a:p>
          <a:p>
            <a:r>
              <a:rPr lang="en-US" sz="2400" dirty="0">
                <a:ln/>
              </a:rPr>
              <a:t>Sharon E. Loza, PhD, IMHM-P</a:t>
            </a:r>
            <a:r>
              <a:rPr lang="en-US" sz="1800" dirty="0">
                <a:ln/>
              </a:rPr>
              <a:t>©</a:t>
            </a:r>
            <a:r>
              <a:rPr lang="en-US" sz="2400" dirty="0">
                <a:ln/>
              </a:rPr>
              <a:t>, Chief Data Modernization Officer</a:t>
            </a:r>
          </a:p>
          <a:p>
            <a:br>
              <a:rPr lang="en-US" b="1" dirty="0">
                <a:ln/>
              </a:rPr>
            </a:br>
            <a:endParaRPr lang="en-US" sz="2400" dirty="0">
              <a:ln/>
            </a:endParaRPr>
          </a:p>
        </p:txBody>
      </p:sp>
      <p:sp>
        <p:nvSpPr>
          <p:cNvPr id="4" name="Text Placeholder 3">
            <a:extLst>
              <a:ext uri="{FF2B5EF4-FFF2-40B4-BE49-F238E27FC236}">
                <a16:creationId xmlns:a16="http://schemas.microsoft.com/office/drawing/2014/main" id="{806F8715-A533-79AD-29F0-2350E73BD078}"/>
              </a:ext>
            </a:extLst>
          </p:cNvPr>
          <p:cNvSpPr>
            <a:spLocks noGrp="1"/>
          </p:cNvSpPr>
          <p:nvPr>
            <p:ph type="body" sz="quarter" idx="12"/>
          </p:nvPr>
        </p:nvSpPr>
        <p:spPr>
          <a:xfrm>
            <a:off x="3372464" y="5407773"/>
            <a:ext cx="8018021" cy="488226"/>
          </a:xfrm>
        </p:spPr>
        <p:txBody>
          <a:bodyPr/>
          <a:lstStyle/>
          <a:p>
            <a:r>
              <a:rPr lang="en-US" dirty="0"/>
              <a:t>May 18, 2026</a:t>
            </a:r>
          </a:p>
        </p:txBody>
      </p:sp>
    </p:spTree>
    <p:extLst>
      <p:ext uri="{BB962C8B-B14F-4D97-AF65-F5344CB8AC3E}">
        <p14:creationId xmlns:p14="http://schemas.microsoft.com/office/powerpoint/2010/main" val="217499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D02D-1A14-035E-65FB-54B69BAC7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38BC0-5BBD-FE71-2A4E-6A9339687628}"/>
              </a:ext>
            </a:extLst>
          </p:cNvPr>
          <p:cNvSpPr>
            <a:spLocks noGrp="1"/>
          </p:cNvSpPr>
          <p:nvPr>
            <p:ph type="title"/>
          </p:nvPr>
        </p:nvSpPr>
        <p:spPr>
          <a:xfrm>
            <a:off x="163772" y="91595"/>
            <a:ext cx="11875828" cy="294118"/>
          </a:xfrm>
        </p:spPr>
        <p:txBody>
          <a:bodyPr vert="horz" lIns="91440" tIns="45720" rIns="91440" bIns="45720" rtlCol="0" anchor="t">
            <a:noAutofit/>
          </a:bodyPr>
          <a:lstStyle/>
          <a:p>
            <a:r>
              <a:rPr lang="en-US" sz="2400" b="1" dirty="0">
                <a:latin typeface="+mj-lt"/>
                <a:cs typeface="Times New Roman"/>
              </a:rPr>
              <a:t>DPH Data Lake Concept </a:t>
            </a:r>
          </a:p>
        </p:txBody>
      </p:sp>
      <p:sp>
        <p:nvSpPr>
          <p:cNvPr id="4" name="Slide Number Placeholder 3">
            <a:extLst>
              <a:ext uri="{FF2B5EF4-FFF2-40B4-BE49-F238E27FC236}">
                <a16:creationId xmlns:a16="http://schemas.microsoft.com/office/drawing/2014/main" id="{88CE9D8A-AE44-0521-78E5-74801A216847}"/>
              </a:ext>
            </a:extLst>
          </p:cNvPr>
          <p:cNvSpPr>
            <a:spLocks noGrp="1"/>
          </p:cNvSpPr>
          <p:nvPr>
            <p:ph type="sldNum" sz="quarter" idx="14"/>
          </p:nvPr>
        </p:nvSpPr>
        <p:spPr>
          <a:xfrm>
            <a:off x="11074401" y="6573308"/>
            <a:ext cx="752131"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pic>
        <p:nvPicPr>
          <p:cNvPr id="5" name="Picture 4">
            <a:extLst>
              <a:ext uri="{FF2B5EF4-FFF2-40B4-BE49-F238E27FC236}">
                <a16:creationId xmlns:a16="http://schemas.microsoft.com/office/drawing/2014/main" id="{BD02CD2C-72D1-D4EA-D2BF-34EC631EE058}"/>
              </a:ext>
            </a:extLst>
          </p:cNvPr>
          <p:cNvPicPr>
            <a:picLocks noChangeAspect="1"/>
          </p:cNvPicPr>
          <p:nvPr/>
        </p:nvPicPr>
        <p:blipFill>
          <a:blip r:embed="rId3"/>
          <a:stretch>
            <a:fillRect/>
          </a:stretch>
        </p:blipFill>
        <p:spPr>
          <a:xfrm>
            <a:off x="2039815" y="598426"/>
            <a:ext cx="8133469" cy="5518019"/>
          </a:xfrm>
          <a:prstGeom prst="rect">
            <a:avLst/>
          </a:prstGeom>
        </p:spPr>
      </p:pic>
    </p:spTree>
    <p:extLst>
      <p:ext uri="{BB962C8B-B14F-4D97-AF65-F5344CB8AC3E}">
        <p14:creationId xmlns:p14="http://schemas.microsoft.com/office/powerpoint/2010/main" val="271482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DA521-C218-61AF-E69B-015F6D4B0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4A67A-0607-1718-75AF-B4378A85FC5B}"/>
              </a:ext>
            </a:extLst>
          </p:cNvPr>
          <p:cNvSpPr>
            <a:spLocks noGrp="1"/>
          </p:cNvSpPr>
          <p:nvPr>
            <p:ph type="title"/>
          </p:nvPr>
        </p:nvSpPr>
        <p:spPr>
          <a:xfrm>
            <a:off x="163772" y="91595"/>
            <a:ext cx="11875828" cy="294118"/>
          </a:xfrm>
        </p:spPr>
        <p:txBody>
          <a:bodyPr vert="horz" lIns="91440" tIns="45720" rIns="91440" bIns="45720" rtlCol="0" anchor="t">
            <a:noAutofit/>
          </a:bodyPr>
          <a:lstStyle/>
          <a:p>
            <a:r>
              <a:rPr lang="en-US" sz="2400" b="1" dirty="0">
                <a:latin typeface="+mj-lt"/>
              </a:rPr>
              <a:t>Proof of Value (POV) Use Case – Newborn Screening &amp; Birth Records</a:t>
            </a:r>
          </a:p>
        </p:txBody>
      </p:sp>
      <p:sp>
        <p:nvSpPr>
          <p:cNvPr id="4" name="Slide Number Placeholder 3">
            <a:extLst>
              <a:ext uri="{FF2B5EF4-FFF2-40B4-BE49-F238E27FC236}">
                <a16:creationId xmlns:a16="http://schemas.microsoft.com/office/drawing/2014/main" id="{A26852AD-CC04-95FE-205E-F215B8FCC8D1}"/>
              </a:ext>
            </a:extLst>
          </p:cNvPr>
          <p:cNvSpPr>
            <a:spLocks noGrp="1"/>
          </p:cNvSpPr>
          <p:nvPr>
            <p:ph type="sldNum" sz="quarter" idx="14"/>
          </p:nvPr>
        </p:nvSpPr>
        <p:spPr>
          <a:xfrm>
            <a:off x="11074401" y="6573308"/>
            <a:ext cx="752131"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7" name="TextBox 6">
            <a:extLst>
              <a:ext uri="{FF2B5EF4-FFF2-40B4-BE49-F238E27FC236}">
                <a16:creationId xmlns:a16="http://schemas.microsoft.com/office/drawing/2014/main" id="{3310B2EC-4C91-A7ED-028B-C6B630DD5A85}"/>
              </a:ext>
            </a:extLst>
          </p:cNvPr>
          <p:cNvSpPr txBox="1"/>
          <p:nvPr/>
        </p:nvSpPr>
        <p:spPr>
          <a:xfrm>
            <a:off x="228600" y="729297"/>
            <a:ext cx="11597932" cy="5078313"/>
          </a:xfrm>
          <a:prstGeom prst="rect">
            <a:avLst/>
          </a:prstGeom>
          <a:noFill/>
        </p:spPr>
        <p:txBody>
          <a:bodyPr wrap="square">
            <a:spAutoFit/>
          </a:bodyPr>
          <a:lstStyle/>
          <a:p>
            <a:pPr marL="285750" indent="-285750">
              <a:buFont typeface="Arial" panose="020B0604020202020204" pitchFamily="34" charset="0"/>
              <a:buChar char="•"/>
            </a:pPr>
            <a:r>
              <a:rPr lang="en-US" b="1">
                <a:cs typeface="Arial"/>
              </a:rPr>
              <a:t>Proof of Value</a:t>
            </a:r>
            <a:r>
              <a:rPr lang="en-US">
                <a:cs typeface="Arial"/>
              </a:rPr>
              <a:t>: a pilot of a small prototype solution to develop a better understanding of resources requirements and cost estimates, data integration and entity resolution solutions to advance data modernization efforts within the Division.</a:t>
            </a:r>
          </a:p>
          <a:p>
            <a:pPr marL="285750" indent="-285750">
              <a:buFont typeface="Arial" panose="020B0604020202020204" pitchFamily="34" charset="0"/>
              <a:buChar char="•"/>
            </a:pPr>
            <a:endParaRPr lang="en-US">
              <a:ea typeface="Calibri"/>
              <a:cs typeface="Arial"/>
            </a:endParaRPr>
          </a:p>
          <a:p>
            <a:pPr marL="285750" indent="-285750">
              <a:buFont typeface="Arial" panose="020B0604020202020204" pitchFamily="34" charset="0"/>
              <a:buChar char="•"/>
            </a:pPr>
            <a:r>
              <a:rPr lang="en-US">
                <a:cs typeface="Arial"/>
              </a:rPr>
              <a:t>Allow NC to determine and report on the number of newborns eligible for screening and the number screened. Currently, the target calls for a 95%+ screening rate within 5 days of birth, but NC does not currently know the number of newborns missing. Offers a solution to better understand the scope of this issue and inform programmatic improvements to improve screening rates. </a:t>
            </a:r>
          </a:p>
          <a:p>
            <a:pPr marL="285750" indent="-285750">
              <a:buFont typeface="Arial" panose="020B0604020202020204" pitchFamily="34" charset="0"/>
              <a:buChar char="•"/>
            </a:pPr>
            <a:endParaRPr lang="en-US">
              <a:cs typeface="Arial"/>
            </a:endParaRPr>
          </a:p>
          <a:p>
            <a:pPr marL="285750" indent="-285750">
              <a:buFont typeface="Arial" panose="020B0604020202020204" pitchFamily="34" charset="0"/>
              <a:buChar char="•"/>
            </a:pPr>
            <a:r>
              <a:rPr lang="en-US">
                <a:cs typeface="Arial"/>
              </a:rPr>
              <a:t>Offer NCDHHS the opportunity to be a leader in this space and compare with other states implementing similar studies to define a gold standard. </a:t>
            </a:r>
          </a:p>
          <a:p>
            <a:pPr marL="285750" indent="-285750">
              <a:buFont typeface="Arial" panose="020B0604020202020204" pitchFamily="34" charset="0"/>
              <a:buChar char="•"/>
            </a:pPr>
            <a:endParaRPr lang="en-US">
              <a:cs typeface="Arial"/>
            </a:endParaRPr>
          </a:p>
          <a:p>
            <a:pPr marL="285750" indent="-285750">
              <a:buFont typeface="Arial" panose="020B0604020202020204" pitchFamily="34" charset="0"/>
              <a:buChar char="•"/>
            </a:pPr>
            <a:r>
              <a:rPr lang="en-US">
                <a:cs typeface="Arial"/>
              </a:rPr>
              <a:t>Help DPH determine the resources required to establish the proposed architecture/ centralized data repository </a:t>
            </a:r>
          </a:p>
          <a:p>
            <a:pPr marL="285750" indent="-285750">
              <a:buFont typeface="Arial" panose="020B0604020202020204" pitchFamily="34" charset="0"/>
              <a:buChar char="•"/>
            </a:pPr>
            <a:endParaRPr lang="en-US">
              <a:cs typeface="Arial"/>
            </a:endParaRPr>
          </a:p>
          <a:p>
            <a:pPr marL="285750" indent="-285750">
              <a:buFont typeface="Arial" panose="020B0604020202020204" pitchFamily="34" charset="0"/>
              <a:buChar char="•"/>
            </a:pPr>
            <a:r>
              <a:rPr lang="en-US">
                <a:cs typeface="Arial"/>
              </a:rPr>
              <a:t>Facilitate understanding what other technological solutions would be needed to establish the final data lake architecture </a:t>
            </a:r>
          </a:p>
          <a:p>
            <a:pPr marL="285750" indent="-285750">
              <a:buFont typeface="Arial" panose="020B0604020202020204" pitchFamily="34" charset="0"/>
              <a:buChar char="•"/>
            </a:pPr>
            <a:endParaRPr lang="en-US">
              <a:ea typeface="Calibri" panose="020F0502020204030204"/>
              <a:cs typeface="Calibri" panose="020F0502020204030204"/>
            </a:endParaRPr>
          </a:p>
        </p:txBody>
      </p:sp>
    </p:spTree>
    <p:extLst>
      <p:ext uri="{BB962C8B-B14F-4D97-AF65-F5344CB8AC3E}">
        <p14:creationId xmlns:p14="http://schemas.microsoft.com/office/powerpoint/2010/main" val="304694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DED09-F177-CE4E-1ED4-5D00B6DEC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FF995-B796-282C-4EBD-7F17DB6DBD0A}"/>
              </a:ext>
            </a:extLst>
          </p:cNvPr>
          <p:cNvSpPr>
            <a:spLocks noGrp="1"/>
          </p:cNvSpPr>
          <p:nvPr>
            <p:ph type="title"/>
          </p:nvPr>
        </p:nvSpPr>
        <p:spPr>
          <a:xfrm>
            <a:off x="163772" y="91595"/>
            <a:ext cx="11875828" cy="294118"/>
          </a:xfrm>
        </p:spPr>
        <p:txBody>
          <a:bodyPr vert="horz" lIns="91440" tIns="45720" rIns="91440" bIns="45720" rtlCol="0" anchor="t">
            <a:noAutofit/>
          </a:bodyPr>
          <a:lstStyle/>
          <a:p>
            <a:r>
              <a:rPr lang="en-US" sz="2400" b="1" dirty="0">
                <a:latin typeface="+mj-lt"/>
                <a:cs typeface="Times New Roman"/>
              </a:rPr>
              <a:t>Proof of Value(POV) – Deliverables &amp; Accomplishments</a:t>
            </a:r>
            <a:endParaRPr lang="en-US" sz="2400" b="1" dirty="0">
              <a:latin typeface="+mj-lt"/>
            </a:endParaRPr>
          </a:p>
        </p:txBody>
      </p:sp>
      <p:sp>
        <p:nvSpPr>
          <p:cNvPr id="4" name="Slide Number Placeholder 3">
            <a:extLst>
              <a:ext uri="{FF2B5EF4-FFF2-40B4-BE49-F238E27FC236}">
                <a16:creationId xmlns:a16="http://schemas.microsoft.com/office/drawing/2014/main" id="{020D00C0-D6CE-4275-87EB-AC58AF450835}"/>
              </a:ext>
            </a:extLst>
          </p:cNvPr>
          <p:cNvSpPr>
            <a:spLocks noGrp="1"/>
          </p:cNvSpPr>
          <p:nvPr>
            <p:ph type="sldNum" sz="quarter" idx="14"/>
          </p:nvPr>
        </p:nvSpPr>
        <p:spPr>
          <a:xfrm>
            <a:off x="11074401" y="6573308"/>
            <a:ext cx="752131"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5" name="TextBox 4">
            <a:extLst>
              <a:ext uri="{FF2B5EF4-FFF2-40B4-BE49-F238E27FC236}">
                <a16:creationId xmlns:a16="http://schemas.microsoft.com/office/drawing/2014/main" id="{C49D1C1F-5F33-4BC2-3DDC-2E1D30FCFF01}"/>
              </a:ext>
            </a:extLst>
          </p:cNvPr>
          <p:cNvSpPr txBox="1"/>
          <p:nvPr/>
        </p:nvSpPr>
        <p:spPr>
          <a:xfrm>
            <a:off x="163772" y="534521"/>
            <a:ext cx="5686522" cy="4911922"/>
          </a:xfrm>
          <a:prstGeom prst="rect">
            <a:avLst/>
          </a:prstGeom>
          <a:noFill/>
        </p:spPr>
        <p:txBody>
          <a:bodyPr wrap="square">
            <a:spAutoFit/>
          </a:bodyPr>
          <a:lstStyle/>
          <a:p>
            <a:pPr marL="0" marR="0">
              <a:lnSpc>
                <a:spcPct val="115000"/>
              </a:lnSpc>
              <a:spcAft>
                <a:spcPts val="800"/>
              </a:spcAft>
              <a:buNone/>
            </a:pPr>
            <a:r>
              <a:rPr lang="en-US" b="1" u="sng" kern="100">
                <a:effectLst/>
                <a:ea typeface="Aptos" panose="020B0004020202020204" pitchFamily="34" charset="0"/>
                <a:cs typeface="Times New Roman" panose="02020603050405020304" pitchFamily="18" charset="0"/>
              </a:rPr>
              <a:t>Project Deliverables:</a:t>
            </a:r>
            <a:endParaRPr lang="en-US" u="sng" kern="10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700" kern="100">
                <a:effectLst/>
                <a:ea typeface="Aptos" panose="020B0004020202020204" pitchFamily="34" charset="0"/>
                <a:cs typeface="Times New Roman" panose="02020603050405020304" pitchFamily="18" charset="0"/>
              </a:rPr>
              <a:t>A </a:t>
            </a:r>
            <a:r>
              <a:rPr lang="en-US" sz="1700" b="1" kern="100">
                <a:effectLst/>
                <a:ea typeface="Aptos" panose="020B0004020202020204" pitchFamily="34" charset="0"/>
                <a:cs typeface="Times New Roman" panose="02020603050405020304" pitchFamily="18" charset="0"/>
              </a:rPr>
              <a:t>cloud-based data lake</a:t>
            </a:r>
            <a:r>
              <a:rPr lang="en-US" sz="1700" kern="100">
                <a:effectLst/>
                <a:ea typeface="Aptos" panose="020B0004020202020204" pitchFamily="34" charset="0"/>
                <a:cs typeface="Times New Roman" panose="02020603050405020304" pitchFamily="18" charset="0"/>
              </a:rPr>
              <a:t> capable of storing and processing newborn screening and birth data. </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700" kern="100">
                <a:effectLst/>
                <a:ea typeface="Aptos" panose="020B0004020202020204" pitchFamily="34" charset="0"/>
                <a:cs typeface="Times New Roman" panose="02020603050405020304" pitchFamily="18" charset="0"/>
              </a:rPr>
              <a:t>A connected layer building </a:t>
            </a:r>
            <a:r>
              <a:rPr lang="en-US" sz="1700" b="1" kern="100">
                <a:effectLst/>
                <a:ea typeface="Aptos" panose="020B0004020202020204" pitchFamily="34" charset="0"/>
                <a:cs typeface="Times New Roman" panose="02020603050405020304" pitchFamily="18" charset="0"/>
              </a:rPr>
              <a:t>AWS Data pipelines</a:t>
            </a:r>
            <a:r>
              <a:rPr lang="en-US" sz="1700" kern="100">
                <a:effectLst/>
                <a:ea typeface="Aptos" panose="020B0004020202020204" pitchFamily="34" charset="0"/>
                <a:cs typeface="Times New Roman" panose="02020603050405020304" pitchFamily="18" charset="0"/>
              </a:rPr>
              <a:t> to facilitate data ingestion, transformation, and loading.</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700" kern="100">
                <a:effectLst/>
                <a:ea typeface="Aptos" panose="020B0004020202020204" pitchFamily="34" charset="0"/>
                <a:cs typeface="Times New Roman" panose="02020603050405020304" pitchFamily="18" charset="0"/>
              </a:rPr>
              <a:t>Linkage for accurate data matching between newborn screening and birth data.</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700" kern="100">
                <a:effectLst/>
                <a:ea typeface="Aptos" panose="020B0004020202020204" pitchFamily="34" charset="0"/>
                <a:cs typeface="Times New Roman" panose="02020603050405020304" pitchFamily="18" charset="0"/>
              </a:rPr>
              <a:t>A </a:t>
            </a:r>
            <a:r>
              <a:rPr lang="en-US" sz="1700" b="1" kern="100">
                <a:effectLst/>
                <a:ea typeface="Aptos" panose="020B0004020202020204" pitchFamily="34" charset="0"/>
                <a:cs typeface="Times New Roman" panose="02020603050405020304" pitchFamily="18" charset="0"/>
              </a:rPr>
              <a:t>Power BI</a:t>
            </a:r>
            <a:r>
              <a:rPr lang="en-US" sz="1700" kern="100">
                <a:effectLst/>
                <a:ea typeface="Aptos" panose="020B0004020202020204" pitchFamily="34" charset="0"/>
                <a:cs typeface="Times New Roman" panose="02020603050405020304" pitchFamily="18" charset="0"/>
              </a:rPr>
              <a:t> dashboard for real-time data visualization and analysis.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700" kern="100">
                <a:effectLst/>
                <a:ea typeface="Aptos" panose="020B0004020202020204" pitchFamily="34" charset="0"/>
                <a:cs typeface="Times New Roman" panose="02020603050405020304" pitchFamily="18" charset="0"/>
              </a:rPr>
              <a:t>A </a:t>
            </a:r>
            <a:r>
              <a:rPr lang="en-US" sz="1700" b="1" kern="100">
                <a:effectLst/>
                <a:ea typeface="Aptos" panose="020B0004020202020204" pitchFamily="34" charset="0"/>
                <a:cs typeface="Times New Roman" panose="02020603050405020304" pitchFamily="18" charset="0"/>
              </a:rPr>
              <a:t>Data Governance Framework</a:t>
            </a:r>
            <a:r>
              <a:rPr lang="en-US" sz="1700" kern="100">
                <a:effectLst/>
                <a:ea typeface="Aptos" panose="020B0004020202020204" pitchFamily="34" charset="0"/>
                <a:cs typeface="Times New Roman" panose="02020603050405020304" pitchFamily="18" charset="0"/>
              </a:rPr>
              <a:t> to ensure compliance with security, privacy, and regulatory standards.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700" b="1" kern="100">
                <a:effectLst/>
                <a:ea typeface="Aptos" panose="020B0004020202020204" pitchFamily="34" charset="0"/>
                <a:cs typeface="Times New Roman" panose="02020603050405020304" pitchFamily="18" charset="0"/>
              </a:rPr>
              <a:t>Proof of Value Report</a:t>
            </a:r>
            <a:r>
              <a:rPr lang="en-US" sz="1700" kern="100">
                <a:effectLst/>
                <a:ea typeface="Aptos" panose="020B0004020202020204" pitchFamily="34" charset="0"/>
                <a:cs typeface="Times New Roman" panose="02020603050405020304" pitchFamily="18" charset="0"/>
              </a:rPr>
              <a:t>, summarizing lessons learned and providing a roadmap for scaling the solution.</a:t>
            </a:r>
          </a:p>
        </p:txBody>
      </p:sp>
      <p:sp>
        <p:nvSpPr>
          <p:cNvPr id="7" name="TextBox 6">
            <a:extLst>
              <a:ext uri="{FF2B5EF4-FFF2-40B4-BE49-F238E27FC236}">
                <a16:creationId xmlns:a16="http://schemas.microsoft.com/office/drawing/2014/main" id="{C8CF9B45-F376-8855-076E-EE22AACAED17}"/>
              </a:ext>
            </a:extLst>
          </p:cNvPr>
          <p:cNvSpPr txBox="1"/>
          <p:nvPr/>
        </p:nvSpPr>
        <p:spPr>
          <a:xfrm>
            <a:off x="6083508" y="534521"/>
            <a:ext cx="6108492" cy="3202480"/>
          </a:xfrm>
          <a:prstGeom prst="rect">
            <a:avLst/>
          </a:prstGeom>
          <a:noFill/>
        </p:spPr>
        <p:txBody>
          <a:bodyPr wrap="square">
            <a:spAutoFit/>
          </a:bodyPr>
          <a:lstStyle/>
          <a:p>
            <a:pPr marL="0" marR="0">
              <a:lnSpc>
                <a:spcPct val="115000"/>
              </a:lnSpc>
              <a:spcAft>
                <a:spcPts val="800"/>
              </a:spcAft>
              <a:buNone/>
            </a:pPr>
            <a:r>
              <a:rPr lang="en-US" sz="1800" b="1" kern="100">
                <a:effectLst/>
                <a:ea typeface="Aptos" panose="020B0004020202020204" pitchFamily="34" charset="0"/>
                <a:cs typeface="Times New Roman" panose="02020603050405020304" pitchFamily="18" charset="0"/>
              </a:rPr>
              <a:t> </a:t>
            </a:r>
            <a:r>
              <a:rPr lang="en-US" sz="1800" b="1" u="sng" kern="100">
                <a:effectLst/>
                <a:ea typeface="Aptos" panose="020B0004020202020204" pitchFamily="34" charset="0"/>
                <a:cs typeface="Times New Roman" panose="02020603050405020304" pitchFamily="18" charset="0"/>
              </a:rPr>
              <a:t>Success Criteria:</a:t>
            </a:r>
            <a:endParaRPr lang="en-US" sz="1800" u="sng" kern="10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700" kern="100">
                <a:effectLst/>
                <a:ea typeface="Aptos" panose="020B0004020202020204" pitchFamily="34" charset="0"/>
                <a:cs typeface="Times New Roman" panose="02020603050405020304" pitchFamily="18" charset="0"/>
              </a:rPr>
              <a:t>Successful integration of newborn screening and birth data in the cloud data lake.</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700" kern="100">
                <a:effectLst/>
                <a:ea typeface="Aptos" panose="020B0004020202020204" pitchFamily="34" charset="0"/>
                <a:cs typeface="Times New Roman" panose="02020603050405020304" pitchFamily="18" charset="0"/>
              </a:rPr>
              <a:t>Full compliance with all data governance and security protocols.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700" kern="100">
                <a:effectLst/>
                <a:ea typeface="Aptos" panose="020B0004020202020204" pitchFamily="34" charset="0"/>
                <a:cs typeface="Times New Roman" panose="02020603050405020304" pitchFamily="18" charset="0"/>
              </a:rPr>
              <a:t>Delivery of the Power BI dashboards with actionable insights for public health officials.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700" kern="100">
                <a:effectLst/>
                <a:ea typeface="Aptos" panose="020B0004020202020204" pitchFamily="34" charset="0"/>
                <a:cs typeface="Times New Roman" panose="02020603050405020304" pitchFamily="18" charset="0"/>
              </a:rPr>
              <a:t>Positive feedback from key stakeholders on the usability and effectiveness of the data integration and analysis.</a:t>
            </a:r>
          </a:p>
        </p:txBody>
      </p:sp>
      <p:sp>
        <p:nvSpPr>
          <p:cNvPr id="9" name="TextBox 8">
            <a:extLst>
              <a:ext uri="{FF2B5EF4-FFF2-40B4-BE49-F238E27FC236}">
                <a16:creationId xmlns:a16="http://schemas.microsoft.com/office/drawing/2014/main" id="{915783D4-D45E-2F48-6E79-4D3D621BF57D}"/>
              </a:ext>
            </a:extLst>
          </p:cNvPr>
          <p:cNvSpPr txBox="1"/>
          <p:nvPr/>
        </p:nvSpPr>
        <p:spPr>
          <a:xfrm>
            <a:off x="5183354" y="3737001"/>
            <a:ext cx="6108491" cy="1588705"/>
          </a:xfrm>
          <a:prstGeom prst="rect">
            <a:avLst/>
          </a:prstGeom>
          <a:noFill/>
        </p:spPr>
        <p:txBody>
          <a:bodyPr wrap="square">
            <a:spAutoFit/>
          </a:bodyPr>
          <a:lstStyle/>
          <a:p>
            <a:pPr marL="914400" marR="0">
              <a:lnSpc>
                <a:spcPct val="115000"/>
              </a:lnSpc>
              <a:buNone/>
            </a:pPr>
            <a:r>
              <a:rPr lang="en-US" sz="1800" b="1" kern="100">
                <a:effectLst/>
                <a:ea typeface="Aptos" panose="020B0004020202020204" pitchFamily="34" charset="0"/>
                <a:cs typeface="Arial" panose="020B0604020202020204" pitchFamily="34" charset="0"/>
              </a:rPr>
              <a:t>What specific metrics visualized in Power BI?</a:t>
            </a:r>
          </a:p>
          <a:p>
            <a:pPr marL="1257300" lvl="2" indent="-342900">
              <a:lnSpc>
                <a:spcPct val="115000"/>
              </a:lnSpc>
              <a:buSzPts val="1000"/>
              <a:buFont typeface="Symbol" panose="05050102010706020507" pitchFamily="18" charset="2"/>
              <a:buChar char=""/>
              <a:tabLst>
                <a:tab pos="457200" algn="l"/>
              </a:tabLst>
            </a:pPr>
            <a:r>
              <a:rPr lang="en-US" sz="1700" kern="100">
                <a:effectLst/>
                <a:ea typeface="Aptos" panose="020B0004020202020204" pitchFamily="34" charset="0"/>
                <a:cs typeface="Arial" panose="020B0604020202020204" pitchFamily="34" charset="0"/>
              </a:rPr>
              <a:t>Screening rate within 5 days</a:t>
            </a:r>
          </a:p>
          <a:p>
            <a:pPr marL="1257300" lvl="2" indent="-342900">
              <a:lnSpc>
                <a:spcPct val="115000"/>
              </a:lnSpc>
              <a:buSzPts val="1000"/>
              <a:buFont typeface="Symbol" panose="05050102010706020507" pitchFamily="18" charset="2"/>
              <a:buChar char=""/>
              <a:tabLst>
                <a:tab pos="457200" algn="l"/>
              </a:tabLst>
            </a:pPr>
            <a:r>
              <a:rPr lang="en-US" sz="1700" kern="100">
                <a:effectLst/>
                <a:ea typeface="Aptos" panose="020B0004020202020204" pitchFamily="34" charset="0"/>
                <a:cs typeface="Arial" panose="020B0604020202020204" pitchFamily="34" charset="0"/>
              </a:rPr>
              <a:t>Number of unscreened newborns</a:t>
            </a:r>
          </a:p>
          <a:p>
            <a:pPr marL="1257300" lvl="2" indent="-342900">
              <a:lnSpc>
                <a:spcPct val="115000"/>
              </a:lnSpc>
              <a:buSzPts val="1000"/>
              <a:buFont typeface="Symbol" panose="05050102010706020507" pitchFamily="18" charset="2"/>
              <a:buChar char=""/>
              <a:tabLst>
                <a:tab pos="457200" algn="l"/>
              </a:tabLst>
            </a:pPr>
            <a:r>
              <a:rPr lang="en-US" sz="1700" kern="100">
                <a:effectLst/>
                <a:ea typeface="Aptos" panose="020B0004020202020204" pitchFamily="34" charset="0"/>
                <a:cs typeface="Arial" panose="020B0604020202020204" pitchFamily="34" charset="0"/>
              </a:rPr>
              <a:t>Screening compliance by hospital/region</a:t>
            </a:r>
          </a:p>
          <a:p>
            <a:pPr marL="1257300" lvl="2" indent="-342900">
              <a:lnSpc>
                <a:spcPct val="115000"/>
              </a:lnSpc>
              <a:spcAft>
                <a:spcPts val="800"/>
              </a:spcAft>
              <a:buSzPts val="1000"/>
              <a:buFont typeface="Symbol" panose="05050102010706020507" pitchFamily="18" charset="2"/>
              <a:buChar char=""/>
              <a:tabLst>
                <a:tab pos="457200" algn="l"/>
              </a:tabLst>
            </a:pPr>
            <a:r>
              <a:rPr lang="en-US" sz="1700" kern="100">
                <a:effectLst/>
                <a:ea typeface="Aptos" panose="020B0004020202020204" pitchFamily="34" charset="0"/>
                <a:cs typeface="Arial" panose="020B0604020202020204" pitchFamily="34" charset="0"/>
              </a:rPr>
              <a:t>Time lag between birth and screening</a:t>
            </a:r>
          </a:p>
        </p:txBody>
      </p:sp>
    </p:spTree>
    <p:extLst>
      <p:ext uri="{BB962C8B-B14F-4D97-AF65-F5344CB8AC3E}">
        <p14:creationId xmlns:p14="http://schemas.microsoft.com/office/powerpoint/2010/main" val="804789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BB85D-B6C7-01CB-A6E0-14B642076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ABF07-9114-0027-3CAA-43271D71B33E}"/>
              </a:ext>
            </a:extLst>
          </p:cNvPr>
          <p:cNvSpPr>
            <a:spLocks noGrp="1"/>
          </p:cNvSpPr>
          <p:nvPr>
            <p:ph type="title"/>
          </p:nvPr>
        </p:nvSpPr>
        <p:spPr>
          <a:xfrm>
            <a:off x="163772" y="91595"/>
            <a:ext cx="11875828" cy="294118"/>
          </a:xfrm>
        </p:spPr>
        <p:txBody>
          <a:bodyPr vert="horz" lIns="91440" tIns="45720" rIns="91440" bIns="45720" rtlCol="0" anchor="t">
            <a:noAutofit/>
          </a:bodyPr>
          <a:lstStyle/>
          <a:p>
            <a:r>
              <a:rPr lang="en-US" sz="2400" b="1" dirty="0">
                <a:latin typeface="+mj-lt"/>
                <a:cs typeface="Times New Roman"/>
              </a:rPr>
              <a:t>DPH| Data Modernization Proof of Value(POV) – Power BI Reports</a:t>
            </a:r>
            <a:endParaRPr lang="en-US" sz="2400" b="1" dirty="0">
              <a:latin typeface="+mj-lt"/>
            </a:endParaRPr>
          </a:p>
        </p:txBody>
      </p:sp>
      <p:sp>
        <p:nvSpPr>
          <p:cNvPr id="4" name="Slide Number Placeholder 3">
            <a:extLst>
              <a:ext uri="{FF2B5EF4-FFF2-40B4-BE49-F238E27FC236}">
                <a16:creationId xmlns:a16="http://schemas.microsoft.com/office/drawing/2014/main" id="{438B859B-ABD2-7BD0-48BB-B8ACB7748C5D}"/>
              </a:ext>
            </a:extLst>
          </p:cNvPr>
          <p:cNvSpPr>
            <a:spLocks noGrp="1"/>
          </p:cNvSpPr>
          <p:nvPr>
            <p:ph type="sldNum" sz="quarter" idx="14"/>
          </p:nvPr>
        </p:nvSpPr>
        <p:spPr>
          <a:xfrm>
            <a:off x="11074401" y="6573308"/>
            <a:ext cx="752131"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3" name="TextBox 2">
            <a:extLst>
              <a:ext uri="{FF2B5EF4-FFF2-40B4-BE49-F238E27FC236}">
                <a16:creationId xmlns:a16="http://schemas.microsoft.com/office/drawing/2014/main" id="{C8AE4F23-A1EF-D3EA-AA64-B9A4DFA1D6F1}"/>
              </a:ext>
            </a:extLst>
          </p:cNvPr>
          <p:cNvSpPr txBox="1"/>
          <p:nvPr/>
        </p:nvSpPr>
        <p:spPr>
          <a:xfrm>
            <a:off x="9905110" y="518708"/>
            <a:ext cx="2134490" cy="5632311"/>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ea typeface="+mn-lt"/>
                <a:cs typeface="+mn-lt"/>
              </a:rPr>
              <a:t>Matching logic of VR &amp; SLPH:</a:t>
            </a:r>
            <a:endParaRPr lang="en-US"/>
          </a:p>
          <a:p>
            <a:endParaRPr lang="en-US">
              <a:ea typeface="+mn-lt"/>
              <a:cs typeface="+mn-lt"/>
            </a:endParaRPr>
          </a:p>
          <a:p>
            <a:r>
              <a:rPr lang="en-US">
                <a:ea typeface="+mn-lt"/>
                <a:cs typeface="+mn-lt"/>
              </a:rPr>
              <a:t>Outer Join of SLPH with VR data, matching below list of fields:</a:t>
            </a:r>
            <a:endParaRPr lang="en-US">
              <a:cs typeface="Arial"/>
            </a:endParaRPr>
          </a:p>
          <a:p>
            <a:pPr marL="285750" indent="-285750">
              <a:buFont typeface="Wingdings"/>
              <a:buChar char="§"/>
            </a:pPr>
            <a:r>
              <a:rPr lang="en-US">
                <a:ea typeface="+mn-lt"/>
                <a:cs typeface="+mn-lt"/>
              </a:rPr>
              <a:t>Child MRN# </a:t>
            </a:r>
          </a:p>
          <a:p>
            <a:pPr marL="285750" indent="-285750">
              <a:buFont typeface="Wingdings"/>
              <a:buChar char="§"/>
            </a:pPr>
            <a:r>
              <a:rPr lang="en-US">
                <a:ea typeface="+mn-lt"/>
                <a:cs typeface="+mn-lt"/>
              </a:rPr>
              <a:t>OR( Mother’s Last Name (or)</a:t>
            </a:r>
          </a:p>
          <a:p>
            <a:pPr marL="285750" indent="-285750">
              <a:buFont typeface="Wingdings"/>
              <a:buChar char="§"/>
            </a:pPr>
            <a:r>
              <a:rPr lang="en-US">
                <a:ea typeface="+mn-lt"/>
                <a:cs typeface="+mn-lt"/>
              </a:rPr>
              <a:t>Child Last Name (or)</a:t>
            </a:r>
          </a:p>
          <a:p>
            <a:pPr marL="285750" indent="-285750">
              <a:buFont typeface="Wingdings"/>
              <a:buChar char="§"/>
            </a:pPr>
            <a:r>
              <a:rPr lang="en-US">
                <a:ea typeface="+mn-lt"/>
                <a:cs typeface="+mn-lt"/>
              </a:rPr>
              <a:t>Address)</a:t>
            </a:r>
            <a:endParaRPr lang="en-US">
              <a:cs typeface="Arial"/>
            </a:endParaRPr>
          </a:p>
          <a:p>
            <a:r>
              <a:rPr lang="en-US">
                <a:ea typeface="+mn-lt"/>
                <a:cs typeface="+mn-lt"/>
              </a:rPr>
              <a:t>And</a:t>
            </a:r>
          </a:p>
          <a:p>
            <a:pPr marL="285750" indent="-285750">
              <a:buFont typeface="Wingdings"/>
              <a:buChar char="§"/>
            </a:pPr>
            <a:r>
              <a:rPr lang="en-US" err="1">
                <a:ea typeface="+mn-lt"/>
                <a:cs typeface="+mn-lt"/>
              </a:rPr>
              <a:t>MomFirst</a:t>
            </a:r>
            <a:r>
              <a:rPr lang="en-US">
                <a:ea typeface="+mn-lt"/>
                <a:cs typeface="+mn-lt"/>
              </a:rPr>
              <a:t> Name </a:t>
            </a:r>
          </a:p>
          <a:p>
            <a:pPr marL="285750" indent="-285750">
              <a:buFont typeface="Wingdings"/>
              <a:buChar char="§"/>
            </a:pPr>
            <a:r>
              <a:rPr lang="en-US">
                <a:ea typeface="+mn-lt"/>
                <a:cs typeface="+mn-lt"/>
              </a:rPr>
              <a:t>OR (mom address (or) zip or city or county)</a:t>
            </a:r>
          </a:p>
          <a:p>
            <a:pPr marL="285750" indent="-285750">
              <a:buFont typeface="Wingdings"/>
              <a:buChar char="§"/>
            </a:pPr>
            <a:r>
              <a:rPr lang="en-US">
                <a:ea typeface="+mn-lt"/>
                <a:cs typeface="+mn-lt"/>
              </a:rPr>
              <a:t>And DOB</a:t>
            </a:r>
          </a:p>
        </p:txBody>
      </p:sp>
      <p:pic>
        <p:nvPicPr>
          <p:cNvPr id="9" name="Picture 8">
            <a:extLst>
              <a:ext uri="{FF2B5EF4-FFF2-40B4-BE49-F238E27FC236}">
                <a16:creationId xmlns:a16="http://schemas.microsoft.com/office/drawing/2014/main" id="{FB8C1F66-1A0E-5CDA-502D-9162C2D4708A}"/>
              </a:ext>
            </a:extLst>
          </p:cNvPr>
          <p:cNvPicPr>
            <a:picLocks noChangeAspect="1"/>
          </p:cNvPicPr>
          <p:nvPr/>
        </p:nvPicPr>
        <p:blipFill>
          <a:blip r:embed="rId3"/>
          <a:stretch>
            <a:fillRect/>
          </a:stretch>
        </p:blipFill>
        <p:spPr>
          <a:xfrm>
            <a:off x="419726" y="909286"/>
            <a:ext cx="9323882" cy="5039428"/>
          </a:xfrm>
          <a:prstGeom prst="rect">
            <a:avLst/>
          </a:prstGeom>
        </p:spPr>
      </p:pic>
    </p:spTree>
    <p:extLst>
      <p:ext uri="{BB962C8B-B14F-4D97-AF65-F5344CB8AC3E}">
        <p14:creationId xmlns:p14="http://schemas.microsoft.com/office/powerpoint/2010/main" val="3662645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90680-C383-BD2D-F66D-2D8BC6949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19993-8392-DE7E-F100-ED2514B78EFD}"/>
              </a:ext>
            </a:extLst>
          </p:cNvPr>
          <p:cNvSpPr>
            <a:spLocks noGrp="1"/>
          </p:cNvSpPr>
          <p:nvPr>
            <p:ph type="title"/>
          </p:nvPr>
        </p:nvSpPr>
        <p:spPr>
          <a:xfrm>
            <a:off x="163772" y="91595"/>
            <a:ext cx="11875828" cy="294118"/>
          </a:xfrm>
        </p:spPr>
        <p:txBody>
          <a:bodyPr vert="horz" lIns="91440" tIns="45720" rIns="91440" bIns="45720" rtlCol="0" anchor="t">
            <a:noAutofit/>
          </a:bodyPr>
          <a:lstStyle/>
          <a:p>
            <a:r>
              <a:rPr lang="en-US" sz="2400" b="1" dirty="0">
                <a:latin typeface="+mj-lt"/>
                <a:cs typeface="Times New Roman"/>
              </a:rPr>
              <a:t>DPH Data Lake – Draft Blueprint of our Architecture</a:t>
            </a:r>
          </a:p>
        </p:txBody>
      </p:sp>
      <p:sp>
        <p:nvSpPr>
          <p:cNvPr id="4" name="Slide Number Placeholder 3">
            <a:extLst>
              <a:ext uri="{FF2B5EF4-FFF2-40B4-BE49-F238E27FC236}">
                <a16:creationId xmlns:a16="http://schemas.microsoft.com/office/drawing/2014/main" id="{BEFD58EC-D037-118F-9B7B-D1FC16D1F7FA}"/>
              </a:ext>
            </a:extLst>
          </p:cNvPr>
          <p:cNvSpPr>
            <a:spLocks noGrp="1"/>
          </p:cNvSpPr>
          <p:nvPr>
            <p:ph type="sldNum" sz="quarter" idx="14"/>
          </p:nvPr>
        </p:nvSpPr>
        <p:spPr>
          <a:xfrm>
            <a:off x="11074401" y="6573308"/>
            <a:ext cx="752131"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pic>
        <p:nvPicPr>
          <p:cNvPr id="5" name="Picture 4">
            <a:extLst>
              <a:ext uri="{FF2B5EF4-FFF2-40B4-BE49-F238E27FC236}">
                <a16:creationId xmlns:a16="http://schemas.microsoft.com/office/drawing/2014/main" id="{E5EC4547-7C2A-ED87-5544-FAA0DD3796F9}"/>
              </a:ext>
            </a:extLst>
          </p:cNvPr>
          <p:cNvPicPr>
            <a:picLocks noChangeAspect="1"/>
          </p:cNvPicPr>
          <p:nvPr/>
        </p:nvPicPr>
        <p:blipFill>
          <a:blip r:embed="rId3"/>
          <a:stretch>
            <a:fillRect/>
          </a:stretch>
        </p:blipFill>
        <p:spPr>
          <a:xfrm>
            <a:off x="2490953" y="569626"/>
            <a:ext cx="6779172" cy="5214158"/>
          </a:xfrm>
          <a:prstGeom prst="rect">
            <a:avLst/>
          </a:prstGeom>
        </p:spPr>
      </p:pic>
    </p:spTree>
    <p:extLst>
      <p:ext uri="{BB962C8B-B14F-4D97-AF65-F5344CB8AC3E}">
        <p14:creationId xmlns:p14="http://schemas.microsoft.com/office/powerpoint/2010/main" val="410320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74D51-404B-2F7B-C9C8-189EF4E97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EF4C0-522C-1D03-C0F9-14931C8C402E}"/>
              </a:ext>
            </a:extLst>
          </p:cNvPr>
          <p:cNvSpPr>
            <a:spLocks noGrp="1"/>
          </p:cNvSpPr>
          <p:nvPr>
            <p:ph type="title"/>
          </p:nvPr>
        </p:nvSpPr>
        <p:spPr/>
        <p:txBody>
          <a:bodyPr/>
          <a:lstStyle/>
          <a:p>
            <a:r>
              <a:rPr lang="en-US"/>
              <a:t>Data Forward in Action: Environmental Health</a:t>
            </a:r>
          </a:p>
        </p:txBody>
      </p:sp>
      <p:sp>
        <p:nvSpPr>
          <p:cNvPr id="4" name="TextBox 3">
            <a:extLst>
              <a:ext uri="{FF2B5EF4-FFF2-40B4-BE49-F238E27FC236}">
                <a16:creationId xmlns:a16="http://schemas.microsoft.com/office/drawing/2014/main" id="{ED6065E6-5EB0-6972-55E9-4BF388F4DC72}"/>
              </a:ext>
            </a:extLst>
          </p:cNvPr>
          <p:cNvSpPr txBox="1"/>
          <p:nvPr/>
        </p:nvSpPr>
        <p:spPr>
          <a:xfrm>
            <a:off x="469766" y="1110722"/>
            <a:ext cx="9704248"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spcAft>
                <a:spcPts val="1200"/>
              </a:spcAft>
            </a:pPr>
            <a:r>
              <a:rPr lang="en-US" b="1" dirty="0"/>
              <a:t>Problem: </a:t>
            </a:r>
            <a:br>
              <a:rPr lang="en-US" b="1" dirty="0"/>
            </a:br>
            <a:r>
              <a:rPr lang="en-US" dirty="0">
                <a:ea typeface="+mn-lt"/>
                <a:cs typeface="+mn-lt"/>
              </a:rPr>
              <a:t>North Carolinians need to know if they may be exposed to unsafe conditions and need fast responses to community health risks.</a:t>
            </a:r>
          </a:p>
          <a:p>
            <a:pPr fontAlgn="base">
              <a:spcAft>
                <a:spcPts val="1200"/>
              </a:spcAft>
            </a:pPr>
            <a:r>
              <a:rPr lang="en-US" b="1" dirty="0"/>
              <a:t>Need</a:t>
            </a:r>
            <a:r>
              <a:rPr lang="en-US" dirty="0"/>
              <a:t>: </a:t>
            </a:r>
            <a:br>
              <a:rPr lang="en-US" dirty="0"/>
            </a:br>
            <a:r>
              <a:rPr lang="en-US" dirty="0"/>
              <a:t>A faster, more reliable way to manage food inspections, sanitation grades, water quality and other environmental data in one place for faster action and public safety.​</a:t>
            </a:r>
            <a:endParaRPr lang="en-US" dirty="0">
              <a:cs typeface="Arial"/>
            </a:endParaRPr>
          </a:p>
          <a:p>
            <a:pPr fontAlgn="base">
              <a:spcAft>
                <a:spcPts val="1200"/>
              </a:spcAft>
            </a:pPr>
            <a:r>
              <a:rPr lang="en-US" b="1" dirty="0"/>
              <a:t>What can Data Forward do?</a:t>
            </a:r>
            <a:br>
              <a:rPr lang="en-US" b="1" dirty="0"/>
            </a:br>
            <a:r>
              <a:rPr lang="en-US" dirty="0"/>
              <a:t>Move Environmental Health data into the secure Data Lake to connect systems, automate reporting and replace outdated databases.​</a:t>
            </a:r>
            <a:endParaRPr lang="en-US" dirty="0">
              <a:cs typeface="Arial"/>
            </a:endParaRPr>
          </a:p>
          <a:p>
            <a:pPr fontAlgn="base">
              <a:spcAft>
                <a:spcPts val="1200"/>
              </a:spcAft>
            </a:pPr>
            <a:r>
              <a:rPr lang="en-US" b="1" dirty="0"/>
              <a:t>What would improve?  </a:t>
            </a:r>
            <a:br>
              <a:rPr lang="en-US" b="1" dirty="0"/>
            </a:br>
            <a:r>
              <a:rPr lang="en-US" dirty="0"/>
              <a:t>Staff can easily access, analyze and share accurate data statewide which will reduce manual work and reporting delays.​</a:t>
            </a:r>
            <a:endParaRPr lang="en-US" dirty="0">
              <a:cs typeface="Arial"/>
            </a:endParaRPr>
          </a:p>
          <a:p>
            <a:pPr fontAlgn="base">
              <a:spcAft>
                <a:spcPts val="1200"/>
              </a:spcAft>
            </a:pPr>
            <a:r>
              <a:rPr lang="en-US" b="1" dirty="0"/>
              <a:t>What is the expected impact?</a:t>
            </a:r>
            <a:br>
              <a:rPr lang="en-US" b="1" dirty="0"/>
            </a:br>
            <a:r>
              <a:rPr lang="en-US" dirty="0">
                <a:ea typeface="+mn-lt"/>
                <a:cs typeface="+mn-lt"/>
              </a:rPr>
              <a:t>Our food, water and environments are safer because issues are detected and resolved faster. </a:t>
            </a:r>
          </a:p>
        </p:txBody>
      </p:sp>
    </p:spTree>
    <p:extLst>
      <p:ext uri="{BB962C8B-B14F-4D97-AF65-F5344CB8AC3E}">
        <p14:creationId xmlns:p14="http://schemas.microsoft.com/office/powerpoint/2010/main" val="4094766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3AEB-E45A-4626-27CC-976EDE8DBBB5}"/>
              </a:ext>
            </a:extLst>
          </p:cNvPr>
          <p:cNvSpPr>
            <a:spLocks noGrp="1"/>
          </p:cNvSpPr>
          <p:nvPr>
            <p:ph type="title"/>
          </p:nvPr>
        </p:nvSpPr>
        <p:spPr/>
        <p:txBody>
          <a:bodyPr/>
          <a:lstStyle/>
          <a:p>
            <a:r>
              <a:rPr lang="en-US" dirty="0"/>
              <a:t>DPH Data Portal</a:t>
            </a:r>
          </a:p>
        </p:txBody>
      </p:sp>
      <p:grpSp>
        <p:nvGrpSpPr>
          <p:cNvPr id="5" name="Group 4">
            <a:extLst>
              <a:ext uri="{FF2B5EF4-FFF2-40B4-BE49-F238E27FC236}">
                <a16:creationId xmlns:a16="http://schemas.microsoft.com/office/drawing/2014/main" id="{DFBC41E5-4B0E-12E3-8FA9-6FA3D8C7FFE7}"/>
              </a:ext>
            </a:extLst>
          </p:cNvPr>
          <p:cNvGrpSpPr/>
          <p:nvPr/>
        </p:nvGrpSpPr>
        <p:grpSpPr>
          <a:xfrm>
            <a:off x="2962738" y="848389"/>
            <a:ext cx="5978062" cy="5512367"/>
            <a:chOff x="2962738" y="848389"/>
            <a:chExt cx="5978062" cy="5512367"/>
          </a:xfrm>
        </p:grpSpPr>
        <p:pic>
          <p:nvPicPr>
            <p:cNvPr id="3" name="Picture 2">
              <a:extLst>
                <a:ext uri="{FF2B5EF4-FFF2-40B4-BE49-F238E27FC236}">
                  <a16:creationId xmlns:a16="http://schemas.microsoft.com/office/drawing/2014/main" id="{17CC0B9D-D85F-AE65-8498-BBEFED9188AB}"/>
                </a:ext>
              </a:extLst>
            </p:cNvPr>
            <p:cNvPicPr>
              <a:picLocks noChangeAspect="1"/>
            </p:cNvPicPr>
            <p:nvPr/>
          </p:nvPicPr>
          <p:blipFill>
            <a:blip r:embed="rId2"/>
            <a:stretch>
              <a:fillRect/>
            </a:stretch>
          </p:blipFill>
          <p:spPr>
            <a:xfrm>
              <a:off x="2962739" y="848389"/>
              <a:ext cx="5978061" cy="2579288"/>
            </a:xfrm>
            <a:prstGeom prst="rect">
              <a:avLst/>
            </a:prstGeom>
          </p:spPr>
        </p:pic>
        <p:pic>
          <p:nvPicPr>
            <p:cNvPr id="4" name="Picture 3">
              <a:extLst>
                <a:ext uri="{FF2B5EF4-FFF2-40B4-BE49-F238E27FC236}">
                  <a16:creationId xmlns:a16="http://schemas.microsoft.com/office/drawing/2014/main" id="{78200A48-5C70-6B7E-6BD0-E2341A82CA08}"/>
                </a:ext>
              </a:extLst>
            </p:cNvPr>
            <p:cNvPicPr>
              <a:picLocks noChangeAspect="1"/>
            </p:cNvPicPr>
            <p:nvPr/>
          </p:nvPicPr>
          <p:blipFill>
            <a:blip r:embed="rId3"/>
            <a:stretch>
              <a:fillRect/>
            </a:stretch>
          </p:blipFill>
          <p:spPr>
            <a:xfrm>
              <a:off x="2962738" y="3356557"/>
              <a:ext cx="5978061" cy="3004199"/>
            </a:xfrm>
            <a:prstGeom prst="rect">
              <a:avLst/>
            </a:prstGeom>
          </p:spPr>
        </p:pic>
      </p:grpSp>
      <p:sp>
        <p:nvSpPr>
          <p:cNvPr id="7" name="TextBox 6">
            <a:extLst>
              <a:ext uri="{FF2B5EF4-FFF2-40B4-BE49-F238E27FC236}">
                <a16:creationId xmlns:a16="http://schemas.microsoft.com/office/drawing/2014/main" id="{250B8A88-118E-62E1-E59A-DC2C88661F9A}"/>
              </a:ext>
            </a:extLst>
          </p:cNvPr>
          <p:cNvSpPr txBox="1"/>
          <p:nvPr/>
        </p:nvSpPr>
        <p:spPr>
          <a:xfrm>
            <a:off x="534170" y="3243011"/>
            <a:ext cx="2428568" cy="369332"/>
          </a:xfrm>
          <a:prstGeom prst="rect">
            <a:avLst/>
          </a:prstGeom>
          <a:noFill/>
        </p:spPr>
        <p:txBody>
          <a:bodyPr wrap="square">
            <a:spAutoFit/>
          </a:bodyPr>
          <a:lstStyle/>
          <a:p>
            <a:r>
              <a:rPr lang="en-US" dirty="0">
                <a:hlinkClick r:id="rId4"/>
              </a:rPr>
              <a:t>NCDPH Data Portal</a:t>
            </a:r>
            <a:endParaRPr lang="en-US" dirty="0"/>
          </a:p>
        </p:txBody>
      </p:sp>
    </p:spTree>
    <p:extLst>
      <p:ext uri="{BB962C8B-B14F-4D97-AF65-F5344CB8AC3E}">
        <p14:creationId xmlns:p14="http://schemas.microsoft.com/office/powerpoint/2010/main" val="2759870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58A2B-DF51-4F2C-CD31-7DD09F369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0BDFE-124C-ED0E-27A4-31B77D1618EA}"/>
              </a:ext>
            </a:extLst>
          </p:cNvPr>
          <p:cNvSpPr>
            <a:spLocks noGrp="1"/>
          </p:cNvSpPr>
          <p:nvPr>
            <p:ph type="title"/>
          </p:nvPr>
        </p:nvSpPr>
        <p:spPr/>
        <p:txBody>
          <a:bodyPr lIns="91440" tIns="45720" rIns="91440" bIns="45720" anchor="t"/>
          <a:lstStyle/>
          <a:p>
            <a:r>
              <a:rPr lang="en-US" dirty="0">
                <a:latin typeface="Arial"/>
                <a:cs typeface="Arial"/>
              </a:rPr>
              <a:t>Data Forward in Action: Birth &amp; Death Data Replication </a:t>
            </a:r>
          </a:p>
        </p:txBody>
      </p:sp>
      <p:sp>
        <p:nvSpPr>
          <p:cNvPr id="4" name="TextBox 3">
            <a:extLst>
              <a:ext uri="{FF2B5EF4-FFF2-40B4-BE49-F238E27FC236}">
                <a16:creationId xmlns:a16="http://schemas.microsoft.com/office/drawing/2014/main" id="{E63F73BA-213A-73C7-8C40-6772E9B39F93}"/>
              </a:ext>
            </a:extLst>
          </p:cNvPr>
          <p:cNvSpPr txBox="1"/>
          <p:nvPr/>
        </p:nvSpPr>
        <p:spPr>
          <a:xfrm>
            <a:off x="469766" y="1110722"/>
            <a:ext cx="10820171"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spcAft>
                <a:spcPts val="1200"/>
              </a:spcAft>
            </a:pPr>
            <a:r>
              <a:rPr lang="en-US" b="1" dirty="0"/>
              <a:t>Problem: </a:t>
            </a:r>
            <a:br>
              <a:rPr lang="en-US" b="1" dirty="0"/>
            </a:br>
            <a:r>
              <a:rPr lang="en-US" dirty="0">
                <a:ea typeface="+mn-lt"/>
                <a:cs typeface="+mn-lt"/>
              </a:rPr>
              <a:t>There isn’t a unified, real-time way to integrate and share birth and death data across systems, limiting timely analysis and decision-making.</a:t>
            </a:r>
          </a:p>
          <a:p>
            <a:pPr fontAlgn="base">
              <a:spcAft>
                <a:spcPts val="1200"/>
              </a:spcAft>
            </a:pPr>
            <a:r>
              <a:rPr lang="en-US" b="1" dirty="0"/>
              <a:t>Need</a:t>
            </a:r>
            <a:r>
              <a:rPr lang="en-US" dirty="0"/>
              <a:t>: </a:t>
            </a:r>
            <a:br>
              <a:rPr lang="en-US" dirty="0"/>
            </a:br>
            <a:r>
              <a:rPr lang="en-US" dirty="0"/>
              <a:t>A secure, efficient way to share birth and death data across public health systems while protecting privacy and responding more quickly to health challenges.​</a:t>
            </a:r>
            <a:endParaRPr lang="en-US" dirty="0">
              <a:cs typeface="Arial"/>
            </a:endParaRPr>
          </a:p>
          <a:p>
            <a:pPr fontAlgn="base">
              <a:spcAft>
                <a:spcPts val="1200"/>
              </a:spcAft>
            </a:pPr>
            <a:r>
              <a:rPr lang="en-US" b="1" dirty="0"/>
              <a:t>What can Data Forward do?</a:t>
            </a:r>
            <a:br>
              <a:rPr lang="en-US" b="1" dirty="0"/>
            </a:br>
            <a:r>
              <a:rPr lang="en-US" dirty="0"/>
              <a:t>Create a secure pipeline from NCDAVE to the DPH Data Lake to replicate birth and death data and connect it with other public health datasets.​</a:t>
            </a:r>
            <a:endParaRPr lang="en-US" dirty="0">
              <a:cs typeface="Arial"/>
            </a:endParaRPr>
          </a:p>
          <a:p>
            <a:pPr fontAlgn="base">
              <a:spcAft>
                <a:spcPts val="1200"/>
              </a:spcAft>
            </a:pPr>
            <a:r>
              <a:rPr lang="en-US" b="1" dirty="0"/>
              <a:t>What would improve?  </a:t>
            </a:r>
            <a:br>
              <a:rPr lang="en-US" b="1" dirty="0"/>
            </a:br>
            <a:r>
              <a:rPr lang="en-US" dirty="0"/>
              <a:t>Staff can monitor birth and mortality trends and causes more accurately, strengthen coordination across divisions and use real-time dashboards for decision-making.​ </a:t>
            </a:r>
            <a:endParaRPr lang="en-US" dirty="0">
              <a:solidFill>
                <a:srgbClr val="FF0000"/>
              </a:solidFill>
            </a:endParaRPr>
          </a:p>
          <a:p>
            <a:pPr>
              <a:spcAft>
                <a:spcPts val="1200"/>
              </a:spcAft>
            </a:pPr>
            <a:r>
              <a:rPr lang="en-US" b="1" dirty="0"/>
              <a:t>What is the expected impact?</a:t>
            </a:r>
            <a:br>
              <a:rPr lang="en-US" b="1" dirty="0"/>
            </a:br>
            <a:r>
              <a:rPr lang="en-US" dirty="0">
                <a:ea typeface="+mn-lt"/>
                <a:cs typeface="+mn-lt"/>
              </a:rPr>
              <a:t>North Carolinians benefit from earlier interventions and prevention, helping promote healthy births and reduce preventable deaths.</a:t>
            </a:r>
            <a:endParaRPr lang="en-US" dirty="0">
              <a:cs typeface="Arial"/>
            </a:endParaRPr>
          </a:p>
        </p:txBody>
      </p:sp>
    </p:spTree>
    <p:extLst>
      <p:ext uri="{BB962C8B-B14F-4D97-AF65-F5344CB8AC3E}">
        <p14:creationId xmlns:p14="http://schemas.microsoft.com/office/powerpoint/2010/main" val="3609476806"/>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B69F-A88A-3C68-CDCD-CFC26168B319}"/>
              </a:ext>
            </a:extLst>
          </p:cNvPr>
          <p:cNvSpPr>
            <a:spLocks noGrp="1"/>
          </p:cNvSpPr>
          <p:nvPr>
            <p:ph type="title"/>
          </p:nvPr>
        </p:nvSpPr>
        <p:spPr>
          <a:xfrm>
            <a:off x="587020" y="254000"/>
            <a:ext cx="11452579" cy="1071563"/>
          </a:xfrm>
        </p:spPr>
        <p:txBody>
          <a:bodyPr/>
          <a:lstStyle/>
          <a:p>
            <a:r>
              <a:rPr lang="en-US" sz="2800" dirty="0">
                <a:solidFill>
                  <a:schemeClr val="accent1"/>
                </a:solidFill>
              </a:rPr>
              <a:t>North Carolina’s Data Science Workforce: Equipped, ready, together</a:t>
            </a:r>
          </a:p>
        </p:txBody>
      </p:sp>
      <p:graphicFrame>
        <p:nvGraphicFramePr>
          <p:cNvPr id="4" name="Diagram 3">
            <a:extLst>
              <a:ext uri="{FF2B5EF4-FFF2-40B4-BE49-F238E27FC236}">
                <a16:creationId xmlns:a16="http://schemas.microsoft.com/office/drawing/2014/main" id="{A7627A38-58B5-CE0B-C8ED-4F3CF703F4F4}"/>
              </a:ext>
            </a:extLst>
          </p:cNvPr>
          <p:cNvGraphicFramePr/>
          <p:nvPr>
            <p:extLst>
              <p:ext uri="{D42A27DB-BD31-4B8C-83A1-F6EECF244321}">
                <p14:modId xmlns:p14="http://schemas.microsoft.com/office/powerpoint/2010/main" val="196341855"/>
              </p:ext>
            </p:extLst>
          </p:nvPr>
        </p:nvGraphicFramePr>
        <p:xfrm>
          <a:off x="975614" y="992489"/>
          <a:ext cx="10240771" cy="4873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CEE66987-DBA4-3D04-FF41-541AB03655C8}"/>
              </a:ext>
            </a:extLst>
          </p:cNvPr>
          <p:cNvCxnSpPr/>
          <p:nvPr/>
        </p:nvCxnSpPr>
        <p:spPr>
          <a:xfrm>
            <a:off x="698089" y="779949"/>
            <a:ext cx="10795819"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3869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5B4B-F477-FCA2-E5E6-B3F815935DBF}"/>
              </a:ext>
            </a:extLst>
          </p:cNvPr>
          <p:cNvSpPr>
            <a:spLocks noGrp="1"/>
          </p:cNvSpPr>
          <p:nvPr>
            <p:ph type="title"/>
          </p:nvPr>
        </p:nvSpPr>
        <p:spPr/>
        <p:txBody>
          <a:bodyPr/>
          <a:lstStyle/>
          <a:p>
            <a:r>
              <a:rPr lang="en-US" dirty="0"/>
              <a:t>Workforce Development and Trainings at DPH</a:t>
            </a:r>
          </a:p>
        </p:txBody>
      </p:sp>
      <p:sp>
        <p:nvSpPr>
          <p:cNvPr id="5" name="TextBox 4">
            <a:extLst>
              <a:ext uri="{FF2B5EF4-FFF2-40B4-BE49-F238E27FC236}">
                <a16:creationId xmlns:a16="http://schemas.microsoft.com/office/drawing/2014/main" id="{E7850603-6573-153E-E11D-6EC58376D440}"/>
              </a:ext>
            </a:extLst>
          </p:cNvPr>
          <p:cNvSpPr txBox="1"/>
          <p:nvPr/>
        </p:nvSpPr>
        <p:spPr>
          <a:xfrm>
            <a:off x="469126" y="997565"/>
            <a:ext cx="10820171"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spcAft>
                <a:spcPts val="1200"/>
              </a:spcAft>
            </a:pPr>
            <a:r>
              <a:rPr lang="en-US" b="1" dirty="0"/>
              <a:t>Trainings</a:t>
            </a:r>
            <a:br>
              <a:rPr lang="en-US" b="1" dirty="0"/>
            </a:br>
            <a:endParaRPr lang="en-US" dirty="0">
              <a:ea typeface="+mn-lt"/>
              <a:cs typeface="+mn-lt"/>
            </a:endParaRPr>
          </a:p>
          <a:p>
            <a:pPr fontAlgn="base">
              <a:spcAft>
                <a:spcPts val="1200"/>
              </a:spcAft>
            </a:pPr>
            <a:r>
              <a:rPr lang="en-US" b="1" dirty="0"/>
              <a:t>Monthly Brunch and Learns</a:t>
            </a:r>
            <a:br>
              <a:rPr lang="en-US" dirty="0"/>
            </a:br>
            <a:endParaRPr lang="en-US" dirty="0"/>
          </a:p>
          <a:p>
            <a:pPr fontAlgn="base">
              <a:spcAft>
                <a:spcPts val="1200"/>
              </a:spcAft>
            </a:pPr>
            <a:r>
              <a:rPr lang="en-US" b="1" dirty="0"/>
              <a:t>Hot Topic Videos (YouTube)</a:t>
            </a:r>
            <a:endParaRPr lang="en-US" dirty="0"/>
          </a:p>
          <a:p>
            <a:pPr fontAlgn="base">
              <a:spcAft>
                <a:spcPts val="1200"/>
              </a:spcAft>
            </a:pPr>
            <a:br>
              <a:rPr lang="en-US" b="1" dirty="0"/>
            </a:br>
            <a:r>
              <a:rPr lang="en-US" b="1" dirty="0"/>
              <a:t>Public health fellowship program</a:t>
            </a:r>
            <a:br>
              <a:rPr lang="en-US" b="1" dirty="0"/>
            </a:br>
            <a:endParaRPr lang="en-US" b="1" dirty="0"/>
          </a:p>
          <a:p>
            <a:pPr fontAlgn="base">
              <a:spcAft>
                <a:spcPts val="1200"/>
              </a:spcAft>
            </a:pPr>
            <a:r>
              <a:rPr lang="en-US" b="1" dirty="0"/>
              <a:t>Peer to Peer Connections</a:t>
            </a:r>
            <a:r>
              <a:rPr lang="en-US" dirty="0"/>
              <a:t>​ </a:t>
            </a:r>
            <a:br>
              <a:rPr lang="en-US" dirty="0"/>
            </a:br>
            <a:endParaRPr lang="en-US" dirty="0">
              <a:solidFill>
                <a:srgbClr val="FF0000"/>
              </a:solidFill>
            </a:endParaRPr>
          </a:p>
          <a:p>
            <a:pPr>
              <a:spcAft>
                <a:spcPts val="1200"/>
              </a:spcAft>
            </a:pPr>
            <a:r>
              <a:rPr lang="en-US" b="1" dirty="0"/>
              <a:t>Partners &amp; Collaborators</a:t>
            </a:r>
            <a:endParaRPr lang="en-US" dirty="0">
              <a:cs typeface="Arial"/>
            </a:endParaRPr>
          </a:p>
        </p:txBody>
      </p:sp>
    </p:spTree>
    <p:extLst>
      <p:ext uri="{BB962C8B-B14F-4D97-AF65-F5344CB8AC3E}">
        <p14:creationId xmlns:p14="http://schemas.microsoft.com/office/powerpoint/2010/main" val="164254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B4C0-7F65-CC55-65D1-CFC6A517730D}"/>
              </a:ext>
            </a:extLst>
          </p:cNvPr>
          <p:cNvSpPr>
            <a:spLocks noGrp="1"/>
          </p:cNvSpPr>
          <p:nvPr>
            <p:ph type="title"/>
          </p:nvPr>
        </p:nvSpPr>
        <p:spPr/>
        <p:txBody>
          <a:bodyPr lIns="91440" tIns="45720" rIns="91440" bIns="45720" anchor="t"/>
          <a:lstStyle/>
          <a:p>
            <a:r>
              <a:rPr lang="en-US" sz="2000">
                <a:latin typeface="Arial"/>
                <a:cs typeface="Arial"/>
              </a:rPr>
              <a:t>Table of Contents</a:t>
            </a:r>
            <a:endParaRPr lang="en-US"/>
          </a:p>
        </p:txBody>
      </p:sp>
      <p:sp>
        <p:nvSpPr>
          <p:cNvPr id="4" name="TextBox 3">
            <a:extLst>
              <a:ext uri="{FF2B5EF4-FFF2-40B4-BE49-F238E27FC236}">
                <a16:creationId xmlns:a16="http://schemas.microsoft.com/office/drawing/2014/main" id="{B8716E38-77F4-20BC-81FD-EE87B393C610}"/>
              </a:ext>
            </a:extLst>
          </p:cNvPr>
          <p:cNvSpPr txBox="1"/>
          <p:nvPr/>
        </p:nvSpPr>
        <p:spPr>
          <a:xfrm>
            <a:off x="469127" y="1110601"/>
            <a:ext cx="9500374" cy="35102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200000"/>
              </a:lnSpc>
              <a:buFont typeface="Arial"/>
              <a:buChar char="•"/>
            </a:pPr>
            <a:r>
              <a:rPr lang="en-US" sz="1900" dirty="0">
                <a:ea typeface="+mn-lt"/>
                <a:cs typeface="+mn-lt"/>
              </a:rPr>
              <a:t>Our Public Health Mission &amp; the Role of Data</a:t>
            </a:r>
            <a:endParaRPr lang="en-US" dirty="0">
              <a:ea typeface="+mn-lt"/>
              <a:cs typeface="+mn-lt"/>
            </a:endParaRPr>
          </a:p>
          <a:p>
            <a:pPr marL="342900" indent="-342900">
              <a:lnSpc>
                <a:spcPct val="200000"/>
              </a:lnSpc>
              <a:buFont typeface="Arial"/>
              <a:buChar char="•"/>
            </a:pPr>
            <a:r>
              <a:rPr lang="en-US" sz="1900" dirty="0">
                <a:ea typeface="+mn-lt"/>
                <a:cs typeface="+mn-lt"/>
              </a:rPr>
              <a:t>Why Modernizing Data Matters</a:t>
            </a:r>
            <a:endParaRPr lang="en-US" dirty="0">
              <a:ea typeface="+mn-lt"/>
              <a:cs typeface="+mn-lt"/>
            </a:endParaRPr>
          </a:p>
          <a:p>
            <a:pPr marL="342900" indent="-342900">
              <a:lnSpc>
                <a:spcPct val="200000"/>
              </a:lnSpc>
              <a:buFont typeface="Arial"/>
              <a:buChar char="•"/>
            </a:pPr>
            <a:r>
              <a:rPr lang="en-US" sz="1900" dirty="0">
                <a:ea typeface="+mn-lt"/>
                <a:cs typeface="+mn-lt"/>
              </a:rPr>
              <a:t>Building Data Forward Together and Governing Well</a:t>
            </a:r>
            <a:endParaRPr lang="en-US" dirty="0">
              <a:ea typeface="+mn-lt"/>
              <a:cs typeface="+mn-lt"/>
            </a:endParaRPr>
          </a:p>
          <a:p>
            <a:pPr marL="342900" indent="-342900">
              <a:lnSpc>
                <a:spcPct val="200000"/>
              </a:lnSpc>
              <a:buFont typeface="Arial"/>
              <a:buChar char="•"/>
            </a:pPr>
            <a:r>
              <a:rPr lang="en-US" sz="1900" dirty="0">
                <a:ea typeface="+mn-lt"/>
                <a:cs typeface="+mn-lt"/>
              </a:rPr>
              <a:t>Data Forward in Action: </a:t>
            </a:r>
            <a:r>
              <a:rPr lang="en-US" sz="1900" dirty="0">
                <a:solidFill>
                  <a:srgbClr val="212529"/>
                </a:solidFill>
                <a:ea typeface="+mn-lt"/>
                <a:cs typeface="+mn-lt"/>
              </a:rPr>
              <a:t>The DPH Data Lake</a:t>
            </a:r>
          </a:p>
          <a:p>
            <a:pPr marL="342900" indent="-342900">
              <a:lnSpc>
                <a:spcPct val="200000"/>
              </a:lnSpc>
              <a:buFont typeface="Arial"/>
              <a:buChar char="•"/>
            </a:pPr>
            <a:r>
              <a:rPr lang="en-US" sz="1900" dirty="0">
                <a:solidFill>
                  <a:srgbClr val="212529"/>
                </a:solidFill>
                <a:ea typeface="+mn-lt"/>
                <a:cs typeface="+mn-lt"/>
              </a:rPr>
              <a:t>Workforce Development and Training</a:t>
            </a:r>
          </a:p>
          <a:p>
            <a:pPr marL="342900" indent="-342900">
              <a:lnSpc>
                <a:spcPct val="200000"/>
              </a:lnSpc>
              <a:buFont typeface="Arial"/>
              <a:buChar char="•"/>
            </a:pPr>
            <a:r>
              <a:rPr lang="en-US" sz="1900" dirty="0">
                <a:cs typeface="Arial" panose="020B0604020202020204"/>
              </a:rPr>
              <a:t>What Success Looks Like &amp; How We Move Forward</a:t>
            </a:r>
          </a:p>
        </p:txBody>
      </p:sp>
    </p:spTree>
    <p:extLst>
      <p:ext uri="{BB962C8B-B14F-4D97-AF65-F5344CB8AC3E}">
        <p14:creationId xmlns:p14="http://schemas.microsoft.com/office/powerpoint/2010/main" val="2330406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BAEDB-6D01-F444-C9CD-C3B0D9276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E5A34-D75D-FC52-6566-FA7B21F61C19}"/>
              </a:ext>
            </a:extLst>
          </p:cNvPr>
          <p:cNvSpPr>
            <a:spLocks noGrp="1"/>
          </p:cNvSpPr>
          <p:nvPr>
            <p:ph type="title"/>
          </p:nvPr>
        </p:nvSpPr>
        <p:spPr/>
        <p:txBody>
          <a:bodyPr/>
          <a:lstStyle/>
          <a:p>
            <a:r>
              <a:rPr lang="en-US"/>
              <a:t>What Does Success Look Like?</a:t>
            </a:r>
          </a:p>
        </p:txBody>
      </p:sp>
      <p:sp>
        <p:nvSpPr>
          <p:cNvPr id="4" name="TextBox 3">
            <a:extLst>
              <a:ext uri="{FF2B5EF4-FFF2-40B4-BE49-F238E27FC236}">
                <a16:creationId xmlns:a16="http://schemas.microsoft.com/office/drawing/2014/main" id="{786D34B1-9877-6A56-70BA-E862DB357EDC}"/>
              </a:ext>
            </a:extLst>
          </p:cNvPr>
          <p:cNvSpPr txBox="1"/>
          <p:nvPr/>
        </p:nvSpPr>
        <p:spPr>
          <a:xfrm>
            <a:off x="469765" y="1110722"/>
            <a:ext cx="10292827"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200"/>
              </a:spcAft>
              <a:buFont typeface="Arial" panose="020B0604020202020204" pitchFamily="34" charset="0"/>
              <a:buChar char="•"/>
            </a:pPr>
            <a:r>
              <a:rPr lang="en-US" sz="2000" dirty="0"/>
              <a:t>Staff can easily find and use reliable public health data.</a:t>
            </a:r>
          </a:p>
          <a:p>
            <a:pPr marL="342900" indent="-342900">
              <a:spcAft>
                <a:spcPts val="1200"/>
              </a:spcAft>
              <a:buFont typeface="Arial" panose="020B0604020202020204" pitchFamily="34" charset="0"/>
              <a:buChar char="•"/>
            </a:pPr>
            <a:r>
              <a:rPr lang="en-US" sz="2000" dirty="0"/>
              <a:t>Local and state systems align using shared standards.</a:t>
            </a:r>
          </a:p>
          <a:p>
            <a:pPr marL="342900" indent="-342900">
              <a:spcAft>
                <a:spcPts val="1200"/>
              </a:spcAft>
              <a:buFont typeface="Arial" panose="020B0604020202020204" pitchFamily="34" charset="0"/>
              <a:buChar char="•"/>
            </a:pPr>
            <a:r>
              <a:rPr lang="en-US" sz="2000" dirty="0"/>
              <a:t>Data move quickly and securely.</a:t>
            </a:r>
          </a:p>
          <a:p>
            <a:pPr marL="342900" indent="-342900">
              <a:spcAft>
                <a:spcPts val="1200"/>
              </a:spcAft>
              <a:buFont typeface="Arial" panose="020B0604020202020204" pitchFamily="34" charset="0"/>
              <a:buChar char="•"/>
            </a:pPr>
            <a:r>
              <a:rPr lang="en-US" sz="2000" dirty="0"/>
              <a:t>Every program can measure and communicate its impact clearly.</a:t>
            </a:r>
            <a:br>
              <a:rPr lang="en-US" sz="2000" dirty="0"/>
            </a:br>
            <a:endParaRPr lang="en-US" sz="2000" dirty="0"/>
          </a:p>
          <a:p>
            <a:pPr>
              <a:spcAft>
                <a:spcPts val="1200"/>
              </a:spcAft>
            </a:pPr>
            <a:r>
              <a:rPr lang="en-US" sz="2000" b="1" dirty="0">
                <a:solidFill>
                  <a:srgbClr val="043C72"/>
                </a:solidFill>
              </a:rPr>
              <a:t>In the long-term, Data Forward reduces burden and builds value for everyone.</a:t>
            </a:r>
          </a:p>
          <a:p>
            <a:pPr marL="342900" indent="-342900">
              <a:spcAft>
                <a:spcPts val="1200"/>
              </a:spcAft>
              <a:buFont typeface="Arial" panose="020B0604020202020204" pitchFamily="34" charset="0"/>
              <a:buChar char="•"/>
            </a:pPr>
            <a:r>
              <a:rPr lang="en-US" sz="2000" b="1" dirty="0"/>
              <a:t>For staff: </a:t>
            </a:r>
            <a:r>
              <a:rPr lang="en-US" sz="2000" dirty="0"/>
              <a:t>More efficient work, fewer bottlenecks, and increased knowledge and capacity in data science.</a:t>
            </a:r>
          </a:p>
          <a:p>
            <a:pPr marL="342900" indent="-342900">
              <a:spcAft>
                <a:spcPts val="1200"/>
              </a:spcAft>
              <a:buFont typeface="Arial" panose="020B0604020202020204" pitchFamily="34" charset="0"/>
              <a:buChar char="•"/>
            </a:pPr>
            <a:r>
              <a:rPr lang="en-US" sz="2000" b="1" dirty="0"/>
              <a:t>For leadership: </a:t>
            </a:r>
            <a:r>
              <a:rPr lang="en-US" sz="2000" dirty="0"/>
              <a:t>Clearer, faster insights for decision-making.</a:t>
            </a:r>
          </a:p>
          <a:p>
            <a:pPr marL="342900" indent="-342900">
              <a:spcAft>
                <a:spcPts val="1200"/>
              </a:spcAft>
              <a:buFont typeface="Arial" panose="020B0604020202020204" pitchFamily="34" charset="0"/>
              <a:buChar char="•"/>
            </a:pPr>
            <a:r>
              <a:rPr lang="en-US" sz="2000" b="1" dirty="0"/>
              <a:t>For partners: </a:t>
            </a:r>
            <a:r>
              <a:rPr lang="en-US" sz="2000" dirty="0"/>
              <a:t>Easier collaboration, alignment, and access to critical public health data.</a:t>
            </a:r>
          </a:p>
          <a:p>
            <a:pPr marL="342900" indent="-342900">
              <a:spcAft>
                <a:spcPts val="1200"/>
              </a:spcAft>
              <a:buFont typeface="Arial" panose="020B0604020202020204" pitchFamily="34" charset="0"/>
              <a:buChar char="•"/>
            </a:pPr>
            <a:r>
              <a:rPr lang="en-US" sz="2000" b="1" dirty="0"/>
              <a:t>For communities: </a:t>
            </a:r>
            <a:r>
              <a:rPr lang="en-US" sz="2000" dirty="0"/>
              <a:t>Better outcomes for all North Carolinians.</a:t>
            </a:r>
          </a:p>
        </p:txBody>
      </p:sp>
    </p:spTree>
    <p:extLst>
      <p:ext uri="{BB962C8B-B14F-4D97-AF65-F5344CB8AC3E}">
        <p14:creationId xmlns:p14="http://schemas.microsoft.com/office/powerpoint/2010/main" val="1616558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F1451-DA60-E1B9-6974-67B7192596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810D4-02FD-2EE3-1E9C-BA0B0DEC80DE}"/>
              </a:ext>
            </a:extLst>
          </p:cNvPr>
          <p:cNvSpPr>
            <a:spLocks noGrp="1"/>
          </p:cNvSpPr>
          <p:nvPr>
            <p:ph type="title"/>
          </p:nvPr>
        </p:nvSpPr>
        <p:spPr/>
        <p:txBody>
          <a:bodyPr/>
          <a:lstStyle/>
          <a:p>
            <a:r>
              <a:rPr lang="en-US"/>
              <a:t>NC Public Health is Data Forward</a:t>
            </a:r>
          </a:p>
        </p:txBody>
      </p:sp>
      <p:sp>
        <p:nvSpPr>
          <p:cNvPr id="4" name="TextBox 3">
            <a:extLst>
              <a:ext uri="{FF2B5EF4-FFF2-40B4-BE49-F238E27FC236}">
                <a16:creationId xmlns:a16="http://schemas.microsoft.com/office/drawing/2014/main" id="{950A5C5E-2605-50C2-1CF8-C242114EE1AB}"/>
              </a:ext>
            </a:extLst>
          </p:cNvPr>
          <p:cNvSpPr txBox="1"/>
          <p:nvPr/>
        </p:nvSpPr>
        <p:spPr>
          <a:xfrm>
            <a:off x="469765" y="1110722"/>
            <a:ext cx="10292827" cy="23493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800"/>
              </a:spcAft>
            </a:pPr>
            <a:r>
              <a:rPr lang="en-US" sz="2000" dirty="0"/>
              <a:t>Data Forward is a shared effort. Together, we’re building a connected, secure and ready public health system for today and tomorrow. </a:t>
            </a:r>
            <a:endParaRPr lang="en-US" sz="2000" dirty="0">
              <a:solidFill>
                <a:srgbClr val="FF0000"/>
              </a:solidFill>
              <a:cs typeface="Arial"/>
            </a:endParaRPr>
          </a:p>
          <a:p>
            <a:pPr>
              <a:spcAft>
                <a:spcPts val="1400"/>
              </a:spcAft>
            </a:pPr>
            <a:r>
              <a:rPr lang="en-US" sz="2000" dirty="0"/>
              <a:t>When we all participate, we all benefit and we get better at helping North Carolinians live healthy lives.  </a:t>
            </a:r>
          </a:p>
          <a:p>
            <a:pPr>
              <a:spcAft>
                <a:spcPts val="1200"/>
              </a:spcAft>
            </a:pPr>
            <a:r>
              <a:rPr lang="en-US" sz="2000" b="1" dirty="0">
                <a:solidFill>
                  <a:srgbClr val="043C72"/>
                </a:solidFill>
              </a:rPr>
              <a:t>We hope you join us as we move Data Forward. </a:t>
            </a:r>
            <a:br>
              <a:rPr lang="en-US" sz="2000" dirty="0"/>
            </a:br>
            <a:endParaRPr lang="en-US" sz="2000" dirty="0"/>
          </a:p>
        </p:txBody>
      </p:sp>
      <p:cxnSp>
        <p:nvCxnSpPr>
          <p:cNvPr id="3" name="Straight Connector 2">
            <a:extLst>
              <a:ext uri="{FF2B5EF4-FFF2-40B4-BE49-F238E27FC236}">
                <a16:creationId xmlns:a16="http://schemas.microsoft.com/office/drawing/2014/main" id="{C14FF8E0-EE3D-DB73-2C0F-18C89A9A8343}"/>
              </a:ext>
              <a:ext uri="{C183D7F6-B498-43B3-948B-1728B52AA6E4}">
                <adec:decorative xmlns:adec="http://schemas.microsoft.com/office/drawing/2017/decorative" val="1"/>
              </a:ext>
            </a:extLst>
          </p:cNvPr>
          <p:cNvCxnSpPr>
            <a:cxnSpLocks/>
          </p:cNvCxnSpPr>
          <p:nvPr/>
        </p:nvCxnSpPr>
        <p:spPr>
          <a:xfrm>
            <a:off x="471276" y="5339489"/>
            <a:ext cx="5839909" cy="0"/>
          </a:xfrm>
          <a:prstGeom prst="line">
            <a:avLst/>
          </a:prstGeom>
          <a:ln w="50800" cap="rnd">
            <a:solidFill>
              <a:srgbClr val="0765BD"/>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859B8C9-D747-9BFE-1736-1DA33B33A77B}"/>
              </a:ext>
            </a:extLst>
          </p:cNvPr>
          <p:cNvSpPr txBox="1"/>
          <p:nvPr/>
        </p:nvSpPr>
        <p:spPr>
          <a:xfrm>
            <a:off x="469126" y="5574890"/>
            <a:ext cx="7721145" cy="400110"/>
          </a:xfrm>
          <a:prstGeom prst="rect">
            <a:avLst/>
          </a:prstGeom>
          <a:noFill/>
        </p:spPr>
        <p:txBody>
          <a:bodyPr wrap="square" rtlCol="0">
            <a:spAutoFit/>
          </a:bodyPr>
          <a:lstStyle/>
          <a:p>
            <a:pPr algn="l"/>
            <a:r>
              <a:rPr lang="en-US" sz="2000" b="1" dirty="0"/>
              <a:t>Contact us at dphdata@dhhs.nc.gov</a:t>
            </a:r>
          </a:p>
        </p:txBody>
      </p:sp>
    </p:spTree>
    <p:extLst>
      <p:ext uri="{BB962C8B-B14F-4D97-AF65-F5344CB8AC3E}">
        <p14:creationId xmlns:p14="http://schemas.microsoft.com/office/powerpoint/2010/main" val="3862099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5006-1EA9-6A86-F63D-BE18C6A3500C}"/>
              </a:ext>
            </a:extLst>
          </p:cNvPr>
          <p:cNvSpPr>
            <a:spLocks noGrp="1"/>
          </p:cNvSpPr>
          <p:nvPr>
            <p:ph type="title"/>
          </p:nvPr>
        </p:nvSpPr>
        <p:spPr/>
        <p:txBody>
          <a:bodyPr lIns="91440" tIns="45720" rIns="91440" bIns="45720" anchor="t"/>
          <a:lstStyle/>
          <a:p>
            <a:r>
              <a:rPr lang="en-US">
                <a:latin typeface="Arial"/>
                <a:cs typeface="Arial"/>
              </a:rPr>
              <a:t>Questions</a:t>
            </a:r>
            <a:endParaRPr lang="en-US"/>
          </a:p>
        </p:txBody>
      </p:sp>
      <p:pic>
        <p:nvPicPr>
          <p:cNvPr id="4" name="Graphic 3" descr="Questions outline">
            <a:extLst>
              <a:ext uri="{FF2B5EF4-FFF2-40B4-BE49-F238E27FC236}">
                <a16:creationId xmlns:a16="http://schemas.microsoft.com/office/drawing/2014/main" id="{63FC7F1D-2CCF-65BA-5AD5-13FCE26954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9191" y="1110722"/>
            <a:ext cx="3760693" cy="3760693"/>
          </a:xfrm>
          <a:prstGeom prst="rect">
            <a:avLst/>
          </a:prstGeom>
        </p:spPr>
      </p:pic>
    </p:spTree>
    <p:extLst>
      <p:ext uri="{BB962C8B-B14F-4D97-AF65-F5344CB8AC3E}">
        <p14:creationId xmlns:p14="http://schemas.microsoft.com/office/powerpoint/2010/main" val="3427201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EB288-3EF7-FA36-0C8B-853B97B9C22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ADB72C-2947-6AE8-4228-897E72E4164A}"/>
              </a:ext>
            </a:extLst>
          </p:cNvPr>
          <p:cNvSpPr txBox="1"/>
          <p:nvPr/>
        </p:nvSpPr>
        <p:spPr>
          <a:xfrm>
            <a:off x="3048000" y="3246792"/>
            <a:ext cx="6096000" cy="369332"/>
          </a:xfrm>
          <a:prstGeom prst="rect">
            <a:avLst/>
          </a:prstGeom>
          <a:noFill/>
        </p:spPr>
        <p:txBody>
          <a:bodyPr wrap="square">
            <a:spAutoFit/>
          </a:bodyPr>
          <a:lstStyle/>
          <a:p>
            <a:endParaRPr lang="en-US" dirty="0"/>
          </a:p>
        </p:txBody>
      </p:sp>
      <p:pic>
        <p:nvPicPr>
          <p:cNvPr id="7" name="Picture 6">
            <a:extLst>
              <a:ext uri="{FF2B5EF4-FFF2-40B4-BE49-F238E27FC236}">
                <a16:creationId xmlns:a16="http://schemas.microsoft.com/office/drawing/2014/main" id="{A0974F49-C0CB-3FC0-D381-B3B99B9BD0A5}"/>
              </a:ext>
            </a:extLst>
          </p:cNvPr>
          <p:cNvPicPr>
            <a:picLocks noChangeAspect="1"/>
          </p:cNvPicPr>
          <p:nvPr/>
        </p:nvPicPr>
        <p:blipFill>
          <a:blip r:embed="rId2"/>
          <a:stretch>
            <a:fillRect/>
          </a:stretch>
        </p:blipFill>
        <p:spPr>
          <a:xfrm>
            <a:off x="2685754" y="1158043"/>
            <a:ext cx="6820491" cy="4541914"/>
          </a:xfrm>
          <a:prstGeom prst="rect">
            <a:avLst/>
          </a:prstGeom>
        </p:spPr>
      </p:pic>
    </p:spTree>
    <p:extLst>
      <p:ext uri="{BB962C8B-B14F-4D97-AF65-F5344CB8AC3E}">
        <p14:creationId xmlns:p14="http://schemas.microsoft.com/office/powerpoint/2010/main" val="57812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072F-82C0-5DDE-4E33-7D46F33631F1}"/>
              </a:ext>
            </a:extLst>
          </p:cNvPr>
          <p:cNvSpPr>
            <a:spLocks noGrp="1"/>
          </p:cNvSpPr>
          <p:nvPr>
            <p:ph type="title"/>
          </p:nvPr>
        </p:nvSpPr>
        <p:spPr/>
        <p:txBody>
          <a:bodyPr/>
          <a:lstStyle/>
          <a:p>
            <a:r>
              <a:rPr lang="en-US"/>
              <a:t>Moving Public Health Data Modernization Forward</a:t>
            </a:r>
            <a:endParaRPr lang="en-US" dirty="0"/>
          </a:p>
        </p:txBody>
      </p:sp>
      <p:pic>
        <p:nvPicPr>
          <p:cNvPr id="13" name="Picture 12">
            <a:extLst>
              <a:ext uri="{FF2B5EF4-FFF2-40B4-BE49-F238E27FC236}">
                <a16:creationId xmlns:a16="http://schemas.microsoft.com/office/drawing/2014/main" id="{D2B0E855-812D-0DAC-AA0A-068A7B81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080" y="1048173"/>
            <a:ext cx="7355840" cy="4903894"/>
          </a:xfrm>
          <a:prstGeom prst="rect">
            <a:avLst/>
          </a:prstGeom>
        </p:spPr>
      </p:pic>
    </p:spTree>
    <p:extLst>
      <p:ext uri="{BB962C8B-B14F-4D97-AF65-F5344CB8AC3E}">
        <p14:creationId xmlns:p14="http://schemas.microsoft.com/office/powerpoint/2010/main" val="194773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B0A93-4C10-16F7-36D5-F31CBB2B5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628F9-5965-2145-7A91-811DFDC9D8B1}"/>
              </a:ext>
            </a:extLst>
          </p:cNvPr>
          <p:cNvSpPr>
            <a:spLocks noGrp="1"/>
          </p:cNvSpPr>
          <p:nvPr>
            <p:ph type="title"/>
          </p:nvPr>
        </p:nvSpPr>
        <p:spPr/>
        <p:txBody>
          <a:bodyPr/>
          <a:lstStyle/>
          <a:p>
            <a:r>
              <a:rPr lang="en-US" dirty="0"/>
              <a:t>Connecting the Dots</a:t>
            </a:r>
          </a:p>
        </p:txBody>
      </p:sp>
      <p:sp>
        <p:nvSpPr>
          <p:cNvPr id="3" name="Text Placeholder 2">
            <a:extLst>
              <a:ext uri="{FF2B5EF4-FFF2-40B4-BE49-F238E27FC236}">
                <a16:creationId xmlns:a16="http://schemas.microsoft.com/office/drawing/2014/main" id="{28929229-774D-7BDF-2EE6-5C30F32F8705}"/>
              </a:ext>
            </a:extLst>
          </p:cNvPr>
          <p:cNvSpPr>
            <a:spLocks noGrp="1"/>
          </p:cNvSpPr>
          <p:nvPr>
            <p:ph type="body" sz="quarter" idx="10"/>
          </p:nvPr>
        </p:nvSpPr>
        <p:spPr>
          <a:xfrm>
            <a:off x="489799" y="1065813"/>
            <a:ext cx="11259749" cy="4297680"/>
          </a:xfrm>
        </p:spPr>
        <p:txBody>
          <a:bodyPr/>
          <a:lstStyle/>
          <a:p>
            <a:pPr marL="0" indent="0" fontAlgn="t">
              <a:buNone/>
            </a:pPr>
            <a:r>
              <a:rPr lang="en-US" dirty="0"/>
              <a:t>You’ve already been hearing and doing the work of:</a:t>
            </a:r>
            <a:br>
              <a:rPr lang="en-US" dirty="0"/>
            </a:br>
            <a:br>
              <a:rPr lang="en-US" dirty="0"/>
            </a:br>
            <a:r>
              <a:rPr lang="en-US" dirty="0"/>
              <a:t>• Strengthening interoperability</a:t>
            </a:r>
            <a:br>
              <a:rPr lang="en-US" dirty="0"/>
            </a:br>
            <a:r>
              <a:rPr lang="en-US" dirty="0"/>
              <a:t>• Improving data quality</a:t>
            </a:r>
            <a:br>
              <a:rPr lang="en-US" dirty="0"/>
            </a:br>
            <a:r>
              <a:rPr lang="en-US" dirty="0"/>
              <a:t>• Transitioning systems to the cloud</a:t>
            </a:r>
            <a:br>
              <a:rPr lang="en-US" dirty="0"/>
            </a:br>
            <a:r>
              <a:rPr lang="en-US" dirty="0"/>
              <a:t>• Developing the Data Lake</a:t>
            </a:r>
            <a:br>
              <a:rPr lang="en-US" dirty="0"/>
            </a:br>
            <a:r>
              <a:rPr lang="en-US" dirty="0"/>
              <a:t>• Using dashboards and analytics</a:t>
            </a:r>
            <a:br>
              <a:rPr lang="en-US" dirty="0"/>
            </a:br>
            <a:r>
              <a:rPr lang="en-US" dirty="0"/>
              <a:t>• Advancing data governance</a:t>
            </a:r>
          </a:p>
          <a:p>
            <a:pPr marL="0" indent="0" fontAlgn="t">
              <a:buNone/>
            </a:pPr>
            <a:br>
              <a:rPr lang="en-US" dirty="0"/>
            </a:br>
            <a:r>
              <a:rPr lang="en-US" dirty="0"/>
              <a:t>These </a:t>
            </a:r>
            <a:r>
              <a:rPr lang="en-US" i="1" dirty="0"/>
              <a:t>are</a:t>
            </a:r>
            <a:r>
              <a:rPr lang="en-US" dirty="0"/>
              <a:t> Data Forward.</a:t>
            </a:r>
            <a:br>
              <a:rPr lang="en-US" dirty="0"/>
            </a:br>
            <a:endParaRPr lang="en-US" dirty="0"/>
          </a:p>
          <a:p>
            <a:pPr marL="0" indent="0" fontAlgn="t">
              <a:buNone/>
            </a:pPr>
            <a:r>
              <a:rPr lang="en-US" b="1" dirty="0"/>
              <a:t>Data Forward</a:t>
            </a:r>
            <a:r>
              <a:rPr lang="en-US" dirty="0"/>
              <a:t>:</a:t>
            </a:r>
            <a:br>
              <a:rPr lang="en-US" dirty="0"/>
            </a:br>
            <a:r>
              <a:rPr lang="en-US" dirty="0"/>
              <a:t>• Is the umbrella for our statewide, multi‑year data strategy</a:t>
            </a:r>
            <a:br>
              <a:rPr lang="en-US" dirty="0"/>
            </a:br>
            <a:r>
              <a:rPr lang="en-US" dirty="0"/>
              <a:t>• Builds on the modernization work already underway</a:t>
            </a:r>
            <a:br>
              <a:rPr lang="en-US" dirty="0"/>
            </a:br>
            <a:r>
              <a:rPr lang="en-US" dirty="0"/>
              <a:t>• Adds structure, language, and clarity for staff, partners, and communities</a:t>
            </a:r>
            <a:br>
              <a:rPr lang="en-US" dirty="0"/>
            </a:br>
            <a:r>
              <a:rPr lang="en-US" dirty="0"/>
              <a:t>• Helps us tell a more cohesive story about our progress and direction</a:t>
            </a:r>
          </a:p>
          <a:p>
            <a:pPr marL="0" indent="0" fontAlgn="t">
              <a:buNone/>
            </a:pPr>
            <a:r>
              <a:rPr lang="en-US" b="1" dirty="0"/>
              <a:t>What’s not changing:</a:t>
            </a:r>
            <a:br>
              <a:rPr lang="en-US" dirty="0"/>
            </a:br>
            <a:r>
              <a:rPr lang="en-US" dirty="0"/>
              <a:t>Our goals, our work, or our commitment.</a:t>
            </a:r>
          </a:p>
        </p:txBody>
      </p:sp>
    </p:spTree>
    <p:extLst>
      <p:ext uri="{BB962C8B-B14F-4D97-AF65-F5344CB8AC3E}">
        <p14:creationId xmlns:p14="http://schemas.microsoft.com/office/powerpoint/2010/main" val="138959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E6D56-D227-E79B-98E3-E565C8963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B24FE-133F-7BC5-5765-F18D264472D9}"/>
              </a:ext>
            </a:extLst>
          </p:cNvPr>
          <p:cNvSpPr>
            <a:spLocks noGrp="1"/>
          </p:cNvSpPr>
          <p:nvPr>
            <p:ph type="title"/>
          </p:nvPr>
        </p:nvSpPr>
        <p:spPr/>
        <p:txBody>
          <a:bodyPr/>
          <a:lstStyle/>
          <a:p>
            <a:r>
              <a:rPr lang="en-US" dirty="0"/>
              <a:t>Data Forward for Public Health</a:t>
            </a:r>
          </a:p>
        </p:txBody>
      </p:sp>
      <p:sp>
        <p:nvSpPr>
          <p:cNvPr id="3" name="Text Placeholder 2">
            <a:extLst>
              <a:ext uri="{FF2B5EF4-FFF2-40B4-BE49-F238E27FC236}">
                <a16:creationId xmlns:a16="http://schemas.microsoft.com/office/drawing/2014/main" id="{6FB901D3-C29D-5172-8E4B-8AD95764F947}"/>
              </a:ext>
            </a:extLst>
          </p:cNvPr>
          <p:cNvSpPr>
            <a:spLocks noGrp="1"/>
          </p:cNvSpPr>
          <p:nvPr>
            <p:ph type="body" sz="quarter" idx="10"/>
          </p:nvPr>
        </p:nvSpPr>
        <p:spPr>
          <a:xfrm>
            <a:off x="489799" y="1134643"/>
            <a:ext cx="11240085" cy="4297680"/>
          </a:xfrm>
        </p:spPr>
        <p:txBody>
          <a:bodyPr/>
          <a:lstStyle/>
          <a:p>
            <a:pPr marL="0" indent="0" fontAlgn="t">
              <a:buNone/>
            </a:pPr>
            <a:r>
              <a:rPr lang="en-US" sz="2400" dirty="0"/>
              <a:t>If </a:t>
            </a:r>
            <a:r>
              <a:rPr lang="en-US" sz="2400" i="1" dirty="0"/>
              <a:t>data modernization</a:t>
            </a:r>
            <a:r>
              <a:rPr lang="en-US" sz="2400" dirty="0"/>
              <a:t> describes </a:t>
            </a:r>
            <a:r>
              <a:rPr lang="en-US" sz="2400" b="1" dirty="0"/>
              <a:t>the upgrades</a:t>
            </a:r>
            <a:r>
              <a:rPr lang="en-US" sz="2400" dirty="0"/>
              <a:t>, and </a:t>
            </a:r>
            <a:r>
              <a:rPr lang="en-US" sz="2400" i="1" dirty="0"/>
              <a:t>Data Lake</a:t>
            </a:r>
            <a:r>
              <a:rPr lang="en-US" sz="2400" dirty="0"/>
              <a:t> / </a:t>
            </a:r>
            <a:r>
              <a:rPr lang="en-US" sz="2400" i="1" dirty="0"/>
              <a:t>Data Portal</a:t>
            </a:r>
            <a:br>
              <a:rPr lang="en-US" sz="2400" i="1" dirty="0"/>
            </a:br>
            <a:endParaRPr lang="en-US" sz="2400" i="1" dirty="0"/>
          </a:p>
          <a:p>
            <a:pPr marL="0" indent="0" fontAlgn="t">
              <a:buNone/>
            </a:pPr>
            <a:r>
              <a:rPr lang="en-US" sz="2400" dirty="0"/>
              <a:t>describe </a:t>
            </a:r>
            <a:r>
              <a:rPr lang="en-US" sz="2400" b="1" dirty="0"/>
              <a:t>the tools</a:t>
            </a:r>
            <a:r>
              <a:rPr lang="en-US" sz="2400" dirty="0"/>
              <a:t>, then </a:t>
            </a:r>
            <a:r>
              <a:rPr lang="en-US" sz="2400" b="1" dirty="0"/>
              <a:t>Data Forward describes the </a:t>
            </a:r>
            <a:r>
              <a:rPr lang="en-US" sz="2400" b="1" i="1" dirty="0"/>
              <a:t>movement - </a:t>
            </a:r>
            <a:r>
              <a:rPr lang="en-US" sz="2400" dirty="0"/>
              <a:t>our shared</a:t>
            </a:r>
          </a:p>
          <a:p>
            <a:pPr marL="0" indent="0" fontAlgn="t">
              <a:buNone/>
            </a:pPr>
            <a:endParaRPr lang="en-US" sz="2400" dirty="0"/>
          </a:p>
          <a:p>
            <a:pPr marL="0" indent="0" fontAlgn="t">
              <a:buNone/>
            </a:pPr>
            <a:r>
              <a:rPr lang="en-US" sz="2400" dirty="0"/>
              <a:t>vision for connected, secure, and usable public health data in NC.</a:t>
            </a:r>
          </a:p>
          <a:p>
            <a:pPr marL="0" indent="0" fontAlgn="t">
              <a:buNone/>
            </a:pPr>
            <a:endParaRPr lang="en-US" sz="2400" dirty="0"/>
          </a:p>
          <a:p>
            <a:pPr marL="0" indent="0">
              <a:buNone/>
            </a:pPr>
            <a:endParaRPr lang="en-US" sz="2400" dirty="0"/>
          </a:p>
        </p:txBody>
      </p:sp>
    </p:spTree>
    <p:extLst>
      <p:ext uri="{BB962C8B-B14F-4D97-AF65-F5344CB8AC3E}">
        <p14:creationId xmlns:p14="http://schemas.microsoft.com/office/powerpoint/2010/main" val="54648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B4C0-7F65-CC55-65D1-CFC6A517730D}"/>
              </a:ext>
            </a:extLst>
          </p:cNvPr>
          <p:cNvSpPr>
            <a:spLocks noGrp="1"/>
          </p:cNvSpPr>
          <p:nvPr>
            <p:ph type="title"/>
          </p:nvPr>
        </p:nvSpPr>
        <p:spPr/>
        <p:txBody>
          <a:bodyPr lIns="91440" tIns="45720" rIns="91440" bIns="45720" anchor="t"/>
          <a:lstStyle/>
          <a:p>
            <a:r>
              <a:rPr lang="en-US" sz="2000" dirty="0">
                <a:latin typeface="Arial"/>
                <a:cs typeface="Arial"/>
              </a:rPr>
              <a:t>Meeting Our Mission Starts With Public Health Data</a:t>
            </a:r>
            <a:endParaRPr lang="en-US" sz="2000" dirty="0"/>
          </a:p>
        </p:txBody>
      </p:sp>
      <p:sp>
        <p:nvSpPr>
          <p:cNvPr id="4" name="TextBox 3">
            <a:extLst>
              <a:ext uri="{FF2B5EF4-FFF2-40B4-BE49-F238E27FC236}">
                <a16:creationId xmlns:a16="http://schemas.microsoft.com/office/drawing/2014/main" id="{B8716E38-77F4-20BC-81FD-EE87B393C610}"/>
              </a:ext>
            </a:extLst>
          </p:cNvPr>
          <p:cNvSpPr txBox="1"/>
          <p:nvPr/>
        </p:nvSpPr>
        <p:spPr>
          <a:xfrm>
            <a:off x="469127" y="1110601"/>
            <a:ext cx="9500374" cy="34563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80"/>
              </a:lnSpc>
              <a:spcAft>
                <a:spcPts val="1200"/>
              </a:spcAft>
            </a:pPr>
            <a:r>
              <a:rPr lang="en-US" sz="1900" b="1" dirty="0">
                <a:solidFill>
                  <a:srgbClr val="043C71"/>
                </a:solidFill>
                <a:latin typeface="Arial"/>
                <a:cs typeface="Arial"/>
              </a:rPr>
              <a:t>Together, we:</a:t>
            </a:r>
          </a:p>
          <a:p>
            <a:pPr marL="466090" lvl="1" indent="-283210">
              <a:lnSpc>
                <a:spcPts val="2380"/>
              </a:lnSpc>
              <a:spcAft>
                <a:spcPts val="1200"/>
              </a:spcAft>
              <a:buFont typeface="Arial" panose="020B0604020202020204" pitchFamily="34" charset="0"/>
              <a:buChar char="•"/>
            </a:pPr>
            <a:r>
              <a:rPr lang="en-US" sz="1900" dirty="0">
                <a:solidFill>
                  <a:srgbClr val="000000"/>
                </a:solidFill>
                <a:latin typeface="Arial"/>
                <a:cs typeface="Arial"/>
              </a:rPr>
              <a:t>Help make the air we breathe, the food we eat and the water we drink safer;</a:t>
            </a:r>
          </a:p>
          <a:p>
            <a:pPr marL="466090" lvl="1" indent="-283210">
              <a:lnSpc>
                <a:spcPts val="2380"/>
              </a:lnSpc>
              <a:spcAft>
                <a:spcPts val="1200"/>
              </a:spcAft>
              <a:buFont typeface="Arial" panose="020B0604020202020204" pitchFamily="34" charset="0"/>
              <a:buChar char="•"/>
            </a:pPr>
            <a:r>
              <a:rPr lang="en-US" sz="1900" dirty="0">
                <a:solidFill>
                  <a:srgbClr val="000000"/>
                </a:solidFill>
                <a:latin typeface="Arial"/>
                <a:cs typeface="Arial"/>
              </a:rPr>
              <a:t>Prevent injuries and disease;</a:t>
            </a:r>
          </a:p>
          <a:p>
            <a:pPr marL="466090" lvl="1" indent="-283210">
              <a:lnSpc>
                <a:spcPts val="2380"/>
              </a:lnSpc>
              <a:spcAft>
                <a:spcPts val="1200"/>
              </a:spcAft>
              <a:buFont typeface="Arial"/>
              <a:buChar char="•"/>
            </a:pPr>
            <a:r>
              <a:rPr lang="en-US" sz="1900" dirty="0">
                <a:cs typeface="Arial"/>
              </a:rPr>
              <a:t>Issue and keep the records for our major life events like birth, marriage and death certificates;</a:t>
            </a:r>
          </a:p>
          <a:p>
            <a:pPr marL="466090" lvl="1" indent="-283210">
              <a:lnSpc>
                <a:spcPts val="2380"/>
              </a:lnSpc>
              <a:spcAft>
                <a:spcPts val="2400"/>
              </a:spcAft>
              <a:buFont typeface="Arial"/>
              <a:buChar char="•"/>
            </a:pPr>
            <a:r>
              <a:rPr lang="en-US" sz="1900" dirty="0">
                <a:latin typeface="Arial"/>
                <a:cs typeface="Arial"/>
              </a:rPr>
              <a:t>And make it easier for each of us to live healthier lives.</a:t>
            </a:r>
          </a:p>
          <a:p>
            <a:pPr marL="182880" lvl="1">
              <a:lnSpc>
                <a:spcPts val="2380"/>
              </a:lnSpc>
              <a:spcAft>
                <a:spcPts val="2400"/>
              </a:spcAft>
            </a:pPr>
            <a:r>
              <a:rPr lang="en-US" sz="1900" b="1" dirty="0">
                <a:solidFill>
                  <a:srgbClr val="212529"/>
                </a:solidFill>
                <a:latin typeface="Arial"/>
                <a:cs typeface="Arial"/>
              </a:rPr>
              <a:t>To produce the best outcomes for North Carolinians' health and wellbeing, we need data fast, consistently and equitably.</a:t>
            </a:r>
          </a:p>
        </p:txBody>
      </p:sp>
      <p:cxnSp>
        <p:nvCxnSpPr>
          <p:cNvPr id="5" name="Straight Connector 4">
            <a:extLst>
              <a:ext uri="{FF2B5EF4-FFF2-40B4-BE49-F238E27FC236}">
                <a16:creationId xmlns:a16="http://schemas.microsoft.com/office/drawing/2014/main" id="{D51DB7FB-3F47-5ACF-CA00-234585E221D1}"/>
              </a:ext>
              <a:ext uri="{C183D7F6-B498-43B3-948B-1728B52AA6E4}">
                <adec:decorative xmlns:adec="http://schemas.microsoft.com/office/drawing/2017/decorative" val="1"/>
              </a:ext>
            </a:extLst>
          </p:cNvPr>
          <p:cNvCxnSpPr>
            <a:cxnSpLocks/>
          </p:cNvCxnSpPr>
          <p:nvPr/>
        </p:nvCxnSpPr>
        <p:spPr>
          <a:xfrm>
            <a:off x="575882" y="5182550"/>
            <a:ext cx="5387975" cy="0"/>
          </a:xfrm>
          <a:prstGeom prst="line">
            <a:avLst/>
          </a:prstGeom>
          <a:ln w="50800" cap="rnd">
            <a:solidFill>
              <a:srgbClr val="0765BD"/>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38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6A685-0984-5972-002B-1219F3B78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3CF80-815F-B0D6-4932-A4285CA6AB1B}"/>
              </a:ext>
            </a:extLst>
          </p:cNvPr>
          <p:cNvSpPr>
            <a:spLocks noGrp="1"/>
          </p:cNvSpPr>
          <p:nvPr>
            <p:ph type="title"/>
          </p:nvPr>
        </p:nvSpPr>
        <p:spPr/>
        <p:txBody>
          <a:bodyPr lIns="91440" tIns="45720" rIns="91440" bIns="45720" anchor="t"/>
          <a:lstStyle/>
          <a:p>
            <a:r>
              <a:rPr lang="en-US" sz="2000" dirty="0">
                <a:latin typeface="Arial"/>
                <a:cs typeface="Arial"/>
              </a:rPr>
              <a:t>Modernizing Public Health Data is a Journey</a:t>
            </a:r>
            <a:endParaRPr lang="en-US" sz="2000" dirty="0"/>
          </a:p>
        </p:txBody>
      </p:sp>
      <p:sp>
        <p:nvSpPr>
          <p:cNvPr id="7" name="TextBox 6">
            <a:extLst>
              <a:ext uri="{FF2B5EF4-FFF2-40B4-BE49-F238E27FC236}">
                <a16:creationId xmlns:a16="http://schemas.microsoft.com/office/drawing/2014/main" id="{338029E3-0450-F288-8DC1-5C21C5440C00}"/>
              </a:ext>
            </a:extLst>
          </p:cNvPr>
          <p:cNvSpPr txBox="1"/>
          <p:nvPr/>
        </p:nvSpPr>
        <p:spPr>
          <a:xfrm>
            <a:off x="469127" y="1110722"/>
            <a:ext cx="6961688" cy="4655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460"/>
              </a:lnSpc>
              <a:spcAft>
                <a:spcPts val="600"/>
              </a:spcAft>
            </a:pPr>
            <a:r>
              <a:rPr lang="en-US"/>
              <a:t>Data modernization isn’t a single moment—it’s continuous improvement. Each success strengthens our statewide system to help us be ready for today and tomorrow.</a:t>
            </a:r>
            <a:endParaRPr lang="en-US">
              <a:highlight>
                <a:srgbClr val="FFFF00"/>
              </a:highlight>
            </a:endParaRPr>
          </a:p>
          <a:p>
            <a:pPr marL="342900" indent="-342900">
              <a:spcAft>
                <a:spcPts val="1200"/>
              </a:spcAft>
              <a:buFont typeface="Arial" panose="020B0604020202020204" pitchFamily="34" charset="0"/>
              <a:buChar char="•"/>
            </a:pPr>
            <a:r>
              <a:rPr lang="en-US"/>
              <a:t>We all contribute to the statewide picture of health and data modernization helps connect those efforts across programs like the State Laboratory of Public Health, the State Center for Health Statistics and the Immunization Branch, among many others.</a:t>
            </a:r>
            <a:endParaRPr lang="en-US">
              <a:cs typeface="Arial"/>
            </a:endParaRPr>
          </a:p>
          <a:p>
            <a:pPr marL="342900" indent="-342900">
              <a:spcAft>
                <a:spcPts val="1200"/>
              </a:spcAft>
              <a:buFont typeface="Arial" panose="020B0604020202020204" pitchFamily="34" charset="0"/>
              <a:buChar char="•"/>
            </a:pPr>
            <a:r>
              <a:rPr lang="en-US"/>
              <a:t>Whether you work in communicable disease, maternal health, environmental health or chronic disease prevention, data is </a:t>
            </a:r>
            <a:br>
              <a:rPr lang="en-US"/>
            </a:br>
            <a:r>
              <a:rPr lang="en-US"/>
              <a:t>what links your work to outcomes.</a:t>
            </a:r>
            <a:endParaRPr lang="en-US">
              <a:cs typeface="Arial"/>
            </a:endParaRPr>
          </a:p>
          <a:p>
            <a:pPr marL="342900" indent="-342900">
              <a:spcAft>
                <a:spcPts val="1200"/>
              </a:spcAft>
              <a:buFont typeface="Arial" panose="020B0604020202020204" pitchFamily="34" charset="0"/>
              <a:buChar char="•"/>
            </a:pPr>
            <a:r>
              <a:rPr lang="en-US"/>
              <a:t>Modernization allows us to use information more efficiently and meaningfully.</a:t>
            </a:r>
            <a:endParaRPr lang="en-US">
              <a:cs typeface="Arial"/>
            </a:endParaRPr>
          </a:p>
          <a:p>
            <a:pPr>
              <a:lnSpc>
                <a:spcPts val="2460"/>
              </a:lnSpc>
              <a:spcAft>
                <a:spcPts val="1200"/>
              </a:spcAft>
            </a:pPr>
            <a:r>
              <a:rPr lang="en-US" b="1">
                <a:solidFill>
                  <a:srgbClr val="043C71"/>
                </a:solidFill>
              </a:rPr>
              <a:t>No matter your role, your data helps tell a bigger story.</a:t>
            </a:r>
            <a:endParaRPr lang="en-US" b="1">
              <a:solidFill>
                <a:srgbClr val="043C71"/>
              </a:solidFill>
              <a:cs typeface="Arial"/>
            </a:endParaRPr>
          </a:p>
        </p:txBody>
      </p:sp>
      <p:pic>
        <p:nvPicPr>
          <p:cNvPr id="3" name="Picture 2" descr="NCDHHS Data Framework graphic">
            <a:extLst>
              <a:ext uri="{FF2B5EF4-FFF2-40B4-BE49-F238E27FC236}">
                <a16:creationId xmlns:a16="http://schemas.microsoft.com/office/drawing/2014/main" id="{2D307C31-48BE-B00C-C32A-5F75B5FD9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873" y="1596742"/>
            <a:ext cx="4013119" cy="37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4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03C8D-F690-A22D-5761-47D2DDA12FA0}"/>
            </a:ext>
          </a:extLst>
        </p:cNvPr>
        <p:cNvGrpSpPr/>
        <p:nvPr/>
      </p:nvGrpSpPr>
      <p:grpSpPr>
        <a:xfrm>
          <a:off x="0" y="0"/>
          <a:ext cx="0" cy="0"/>
          <a:chOff x="0" y="0"/>
          <a:chExt cx="0" cy="0"/>
        </a:xfrm>
      </p:grpSpPr>
      <p:pic>
        <p:nvPicPr>
          <p:cNvPr id="4" name="Picture 3" descr="A close-up of a diagram&#10;&#10;AI-generated content may be incorrect.">
            <a:extLst>
              <a:ext uri="{FF2B5EF4-FFF2-40B4-BE49-F238E27FC236}">
                <a16:creationId xmlns:a16="http://schemas.microsoft.com/office/drawing/2014/main" id="{BA15B500-4083-B149-355B-C1E96C054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50" y="1360702"/>
            <a:ext cx="10021611" cy="4722828"/>
          </a:xfrm>
          <a:prstGeom prst="rect">
            <a:avLst/>
          </a:prstGeom>
        </p:spPr>
      </p:pic>
      <p:sp>
        <p:nvSpPr>
          <p:cNvPr id="2" name="Title 1">
            <a:extLst>
              <a:ext uri="{FF2B5EF4-FFF2-40B4-BE49-F238E27FC236}">
                <a16:creationId xmlns:a16="http://schemas.microsoft.com/office/drawing/2014/main" id="{25E772C3-0002-BAE7-3A7C-F7814909257B}"/>
              </a:ext>
            </a:extLst>
          </p:cNvPr>
          <p:cNvSpPr>
            <a:spLocks noGrp="1"/>
          </p:cNvSpPr>
          <p:nvPr>
            <p:ph type="title"/>
          </p:nvPr>
        </p:nvSpPr>
        <p:spPr/>
        <p:txBody>
          <a:bodyPr/>
          <a:lstStyle/>
          <a:p>
            <a:r>
              <a:rPr lang="en-US"/>
              <a:t>Why Data Forward</a:t>
            </a:r>
          </a:p>
        </p:txBody>
      </p:sp>
      <p:grpSp>
        <p:nvGrpSpPr>
          <p:cNvPr id="3" name="Group 2">
            <a:extLst>
              <a:ext uri="{FF2B5EF4-FFF2-40B4-BE49-F238E27FC236}">
                <a16:creationId xmlns:a16="http://schemas.microsoft.com/office/drawing/2014/main" id="{58B4F2E1-4862-D407-022C-BDDA30449EF9}"/>
              </a:ext>
            </a:extLst>
          </p:cNvPr>
          <p:cNvGrpSpPr/>
          <p:nvPr/>
        </p:nvGrpSpPr>
        <p:grpSpPr>
          <a:xfrm>
            <a:off x="1398493" y="1553950"/>
            <a:ext cx="9472109" cy="4496542"/>
            <a:chOff x="1398493" y="1164210"/>
            <a:chExt cx="9472109" cy="4496542"/>
          </a:xfrm>
        </p:grpSpPr>
        <p:sp>
          <p:nvSpPr>
            <p:cNvPr id="8" name="Rounded Rectangle 7">
              <a:extLst>
                <a:ext uri="{FF2B5EF4-FFF2-40B4-BE49-F238E27FC236}">
                  <a16:creationId xmlns:a16="http://schemas.microsoft.com/office/drawing/2014/main" id="{DCDB9FB8-2A63-2ADB-C905-E1BBC969DC9F}"/>
                </a:ext>
              </a:extLst>
            </p:cNvPr>
            <p:cNvSpPr/>
            <p:nvPr/>
          </p:nvSpPr>
          <p:spPr>
            <a:xfrm>
              <a:off x="1398493" y="1164210"/>
              <a:ext cx="4442909" cy="1385352"/>
            </a:xfrm>
            <a:prstGeom prst="roundRect">
              <a:avLst/>
            </a:prstGeom>
            <a:solidFill>
              <a:schemeClr val="bg1"/>
            </a:solidFill>
            <a:ln w="19050">
              <a:solidFill>
                <a:srgbClr val="043C72"/>
              </a:solidFill>
            </a:ln>
          </p:spPr>
          <p:style>
            <a:lnRef idx="2">
              <a:schemeClr val="accent1">
                <a:shade val="15000"/>
              </a:schemeClr>
            </a:lnRef>
            <a:fillRef idx="1">
              <a:schemeClr val="accent1"/>
            </a:fillRef>
            <a:effectRef idx="0">
              <a:schemeClr val="accent1"/>
            </a:effectRef>
            <a:fontRef idx="minor">
              <a:schemeClr val="lt1"/>
            </a:fontRef>
          </p:style>
          <p:txBody>
            <a:bodyPr lIns="457200" tIns="91440" rIns="91440" bIns="91440" rtlCol="0" anchor="ctr"/>
            <a:lstStyle/>
            <a:p>
              <a:r>
                <a:rPr lang="en-US" sz="1700" b="1">
                  <a:solidFill>
                    <a:schemeClr val="tx1"/>
                  </a:solidFill>
                </a:rPr>
                <a:t>Connected Information</a:t>
              </a:r>
            </a:p>
            <a:p>
              <a:r>
                <a:rPr lang="en-US" sz="1400">
                  <a:solidFill>
                    <a:schemeClr val="tx1"/>
                  </a:solidFill>
                  <a:cs typeface="Arial"/>
                </a:rPr>
                <a:t>Moving away from disconnected and/or proprietary disease systems driven by disease-specific budget lines that keep us from seeing the complete picture.</a:t>
              </a:r>
            </a:p>
          </p:txBody>
        </p:sp>
        <p:sp>
          <p:nvSpPr>
            <p:cNvPr id="9" name="Rounded Rectangle 8">
              <a:extLst>
                <a:ext uri="{FF2B5EF4-FFF2-40B4-BE49-F238E27FC236}">
                  <a16:creationId xmlns:a16="http://schemas.microsoft.com/office/drawing/2014/main" id="{66F52ED3-831C-C72D-160A-063FC7AC26B0}"/>
                </a:ext>
              </a:extLst>
            </p:cNvPr>
            <p:cNvSpPr/>
            <p:nvPr/>
          </p:nvSpPr>
          <p:spPr>
            <a:xfrm>
              <a:off x="1398493" y="2719805"/>
              <a:ext cx="4442909" cy="1385352"/>
            </a:xfrm>
            <a:prstGeom prst="roundRect">
              <a:avLst/>
            </a:prstGeom>
            <a:solidFill>
              <a:schemeClr val="bg1"/>
            </a:solidFill>
            <a:ln w="19050">
              <a:solidFill>
                <a:srgbClr val="043C72"/>
              </a:solidFill>
            </a:ln>
          </p:spPr>
          <p:style>
            <a:lnRef idx="2">
              <a:schemeClr val="accent1">
                <a:shade val="15000"/>
              </a:schemeClr>
            </a:lnRef>
            <a:fillRef idx="1">
              <a:schemeClr val="accent1"/>
            </a:fillRef>
            <a:effectRef idx="0">
              <a:schemeClr val="accent1"/>
            </a:effectRef>
            <a:fontRef idx="minor">
              <a:schemeClr val="lt1"/>
            </a:fontRef>
          </p:style>
          <p:txBody>
            <a:bodyPr lIns="457200" tIns="91440" rIns="91440" bIns="91440" rtlCol="0" anchor="ctr"/>
            <a:lstStyle/>
            <a:p>
              <a:r>
                <a:rPr lang="en-US" sz="1700" b="1">
                  <a:solidFill>
                    <a:schemeClr val="tx1"/>
                  </a:solidFill>
                </a:rPr>
                <a:t>Skills for the Future</a:t>
              </a:r>
            </a:p>
            <a:p>
              <a:r>
                <a:rPr lang="en-US" sz="1400">
                  <a:solidFill>
                    <a:schemeClr val="tx1"/>
                  </a:solidFill>
                </a:rPr>
                <a:t>Supporting the public health workforce with the training they need to use today's technologies more effectively.</a:t>
              </a:r>
              <a:endParaRPr lang="en-US" sz="1400">
                <a:solidFill>
                  <a:schemeClr val="tx1"/>
                </a:solidFill>
                <a:cs typeface="Arial"/>
              </a:endParaRPr>
            </a:p>
          </p:txBody>
        </p:sp>
        <p:sp>
          <p:nvSpPr>
            <p:cNvPr id="15" name="Rounded Rectangle 14">
              <a:extLst>
                <a:ext uri="{FF2B5EF4-FFF2-40B4-BE49-F238E27FC236}">
                  <a16:creationId xmlns:a16="http://schemas.microsoft.com/office/drawing/2014/main" id="{F26F4C04-F5BD-E925-47AB-9BD888FC3638}"/>
                </a:ext>
              </a:extLst>
            </p:cNvPr>
            <p:cNvSpPr/>
            <p:nvPr/>
          </p:nvSpPr>
          <p:spPr>
            <a:xfrm>
              <a:off x="1398493" y="4275400"/>
              <a:ext cx="4442909" cy="1385352"/>
            </a:xfrm>
            <a:prstGeom prst="roundRect">
              <a:avLst/>
            </a:prstGeom>
            <a:solidFill>
              <a:schemeClr val="bg1"/>
            </a:solidFill>
            <a:ln w="19050">
              <a:solidFill>
                <a:srgbClr val="043C72"/>
              </a:solidFill>
            </a:ln>
          </p:spPr>
          <p:style>
            <a:lnRef idx="2">
              <a:schemeClr val="accent1">
                <a:shade val="15000"/>
              </a:schemeClr>
            </a:lnRef>
            <a:fillRef idx="1">
              <a:schemeClr val="accent1"/>
            </a:fillRef>
            <a:effectRef idx="0">
              <a:schemeClr val="accent1"/>
            </a:effectRef>
            <a:fontRef idx="minor">
              <a:schemeClr val="lt1"/>
            </a:fontRef>
          </p:style>
          <p:txBody>
            <a:bodyPr lIns="457200" tIns="91440" rIns="91440" bIns="91440" rtlCol="0" anchor="ctr"/>
            <a:lstStyle/>
            <a:p>
              <a:r>
                <a:rPr lang="en-US" sz="1700" b="1">
                  <a:solidFill>
                    <a:schemeClr val="tx1"/>
                  </a:solidFill>
                </a:rPr>
                <a:t>Ease Burdens on Providers</a:t>
              </a:r>
            </a:p>
            <a:p>
              <a:r>
                <a:rPr lang="en-US" sz="1400">
                  <a:solidFill>
                    <a:schemeClr val="tx1"/>
                  </a:solidFill>
                </a:rPr>
                <a:t>Supporting providers in healthcare and at health departments so they can more efficiently share data. </a:t>
              </a:r>
              <a:endParaRPr lang="en-US">
                <a:solidFill>
                  <a:schemeClr val="tx1"/>
                </a:solidFill>
              </a:endParaRPr>
            </a:p>
          </p:txBody>
        </p:sp>
        <p:sp>
          <p:nvSpPr>
            <p:cNvPr id="22" name="Rounded Rectangle 21">
              <a:extLst>
                <a:ext uri="{FF2B5EF4-FFF2-40B4-BE49-F238E27FC236}">
                  <a16:creationId xmlns:a16="http://schemas.microsoft.com/office/drawing/2014/main" id="{73A416CF-1773-79D3-3C7D-9A191F2CBEB7}"/>
                </a:ext>
              </a:extLst>
            </p:cNvPr>
            <p:cNvSpPr/>
            <p:nvPr/>
          </p:nvSpPr>
          <p:spPr>
            <a:xfrm>
              <a:off x="6427693" y="1164210"/>
              <a:ext cx="4442909" cy="1385352"/>
            </a:xfrm>
            <a:prstGeom prst="roundRect">
              <a:avLst/>
            </a:prstGeom>
            <a:solidFill>
              <a:schemeClr val="bg1"/>
            </a:solidFill>
            <a:ln w="19050">
              <a:solidFill>
                <a:srgbClr val="043C72"/>
              </a:solidFill>
            </a:ln>
          </p:spPr>
          <p:style>
            <a:lnRef idx="2">
              <a:schemeClr val="accent1">
                <a:shade val="15000"/>
              </a:schemeClr>
            </a:lnRef>
            <a:fillRef idx="1">
              <a:schemeClr val="accent1"/>
            </a:fillRef>
            <a:effectRef idx="0">
              <a:schemeClr val="accent1"/>
            </a:effectRef>
            <a:fontRef idx="minor">
              <a:schemeClr val="lt1"/>
            </a:fontRef>
          </p:style>
          <p:txBody>
            <a:bodyPr lIns="457200" tIns="91440" rIns="91440" bIns="91440" rtlCol="0" anchor="ctr"/>
            <a:lstStyle/>
            <a:p>
              <a:r>
                <a:rPr lang="en-US" sz="1700" b="1">
                  <a:solidFill>
                    <a:schemeClr val="tx1"/>
                  </a:solidFill>
                </a:rPr>
                <a:t>Newer Technologies</a:t>
              </a:r>
            </a:p>
            <a:p>
              <a:r>
                <a:rPr lang="en-US" sz="1400">
                  <a:solidFill>
                    <a:schemeClr val="tx1"/>
                  </a:solidFill>
                </a:rPr>
                <a:t>Adapting so that systems at health departments are flexible, use cloud and are scalable. </a:t>
              </a:r>
              <a:endParaRPr lang="en-US" sz="1600">
                <a:solidFill>
                  <a:schemeClr val="tx1"/>
                </a:solidFill>
                <a:cs typeface="Arial"/>
              </a:endParaRPr>
            </a:p>
          </p:txBody>
        </p:sp>
        <p:sp>
          <p:nvSpPr>
            <p:cNvPr id="23" name="Rounded Rectangle 22">
              <a:extLst>
                <a:ext uri="{FF2B5EF4-FFF2-40B4-BE49-F238E27FC236}">
                  <a16:creationId xmlns:a16="http://schemas.microsoft.com/office/drawing/2014/main" id="{BE2918B3-120D-588A-4420-9E3772ABBEA8}"/>
                </a:ext>
              </a:extLst>
            </p:cNvPr>
            <p:cNvSpPr/>
            <p:nvPr/>
          </p:nvSpPr>
          <p:spPr>
            <a:xfrm>
              <a:off x="6427693" y="2719805"/>
              <a:ext cx="4442909" cy="1385352"/>
            </a:xfrm>
            <a:prstGeom prst="roundRect">
              <a:avLst/>
            </a:prstGeom>
            <a:solidFill>
              <a:schemeClr val="bg1"/>
            </a:solidFill>
            <a:ln w="19050">
              <a:solidFill>
                <a:srgbClr val="043C72"/>
              </a:solidFill>
            </a:ln>
          </p:spPr>
          <p:style>
            <a:lnRef idx="2">
              <a:schemeClr val="accent1">
                <a:shade val="15000"/>
              </a:schemeClr>
            </a:lnRef>
            <a:fillRef idx="1">
              <a:schemeClr val="accent1"/>
            </a:fillRef>
            <a:effectRef idx="0">
              <a:schemeClr val="accent1"/>
            </a:effectRef>
            <a:fontRef idx="minor">
              <a:schemeClr val="lt1"/>
            </a:fontRef>
          </p:style>
          <p:txBody>
            <a:bodyPr lIns="457200" tIns="91440" rIns="91440" bIns="91440" rtlCol="0" anchor="ctr"/>
            <a:lstStyle/>
            <a:p>
              <a:r>
                <a:rPr lang="en-US" sz="1700" b="1">
                  <a:solidFill>
                    <a:schemeClr val="tx1"/>
                  </a:solidFill>
                </a:rPr>
                <a:t>Aligned Policies</a:t>
              </a:r>
            </a:p>
            <a:p>
              <a:r>
                <a:rPr lang="en-US" sz="1400">
                  <a:solidFill>
                    <a:schemeClr val="tx1"/>
                  </a:solidFill>
                </a:rPr>
                <a:t>Ensuring data collection and reporting in our state follows set guidelines, reducing barriers to rapid response to emerging threats. </a:t>
              </a:r>
              <a:endParaRPr lang="en-US" sz="1600">
                <a:solidFill>
                  <a:schemeClr val="tx1"/>
                </a:solidFill>
                <a:cs typeface="Arial"/>
              </a:endParaRPr>
            </a:p>
          </p:txBody>
        </p:sp>
        <p:sp>
          <p:nvSpPr>
            <p:cNvPr id="24" name="Rounded Rectangle 23">
              <a:extLst>
                <a:ext uri="{FF2B5EF4-FFF2-40B4-BE49-F238E27FC236}">
                  <a16:creationId xmlns:a16="http://schemas.microsoft.com/office/drawing/2014/main" id="{7DC2503D-F1DC-5252-5DFF-EF001012C666}"/>
                </a:ext>
              </a:extLst>
            </p:cNvPr>
            <p:cNvSpPr/>
            <p:nvPr/>
          </p:nvSpPr>
          <p:spPr>
            <a:xfrm>
              <a:off x="6427693" y="4275400"/>
              <a:ext cx="4442909" cy="1385352"/>
            </a:xfrm>
            <a:prstGeom prst="roundRect">
              <a:avLst/>
            </a:prstGeom>
            <a:solidFill>
              <a:schemeClr val="bg1"/>
            </a:solidFill>
            <a:ln w="19050">
              <a:solidFill>
                <a:srgbClr val="043C72"/>
              </a:solidFill>
            </a:ln>
          </p:spPr>
          <p:style>
            <a:lnRef idx="2">
              <a:schemeClr val="accent1">
                <a:shade val="15000"/>
              </a:schemeClr>
            </a:lnRef>
            <a:fillRef idx="1">
              <a:schemeClr val="accent1"/>
            </a:fillRef>
            <a:effectRef idx="0">
              <a:schemeClr val="accent1"/>
            </a:effectRef>
            <a:fontRef idx="minor">
              <a:schemeClr val="lt1"/>
            </a:fontRef>
          </p:style>
          <p:txBody>
            <a:bodyPr lIns="457200" tIns="91440" rIns="91440" bIns="91440" rtlCol="0" anchor="ctr"/>
            <a:lstStyle/>
            <a:p>
              <a:r>
                <a:rPr lang="en-US" sz="1700" b="1">
                  <a:solidFill>
                    <a:schemeClr val="tx1"/>
                  </a:solidFill>
                </a:rPr>
                <a:t>Integrated public health and health care data</a:t>
              </a:r>
            </a:p>
            <a:p>
              <a:r>
                <a:rPr lang="en-US" sz="1400">
                  <a:solidFill>
                    <a:schemeClr val="tx1"/>
                  </a:solidFill>
                </a:rPr>
                <a:t>Bringing together crucial data needed to support the health and wellbeing of North Carolinians. </a:t>
              </a:r>
              <a:endParaRPr lang="en-US">
                <a:solidFill>
                  <a:schemeClr val="tx1"/>
                </a:solidFill>
              </a:endParaRPr>
            </a:p>
          </p:txBody>
        </p:sp>
      </p:grpSp>
      <p:sp>
        <p:nvSpPr>
          <p:cNvPr id="5" name="TextBox 4">
            <a:extLst>
              <a:ext uri="{FF2B5EF4-FFF2-40B4-BE49-F238E27FC236}">
                <a16:creationId xmlns:a16="http://schemas.microsoft.com/office/drawing/2014/main" id="{C51C0F77-CE24-D2CB-59D4-D9AB556CD113}"/>
              </a:ext>
            </a:extLst>
          </p:cNvPr>
          <p:cNvSpPr txBox="1"/>
          <p:nvPr/>
        </p:nvSpPr>
        <p:spPr>
          <a:xfrm>
            <a:off x="1336229" y="885939"/>
            <a:ext cx="9593556" cy="584775"/>
          </a:xfrm>
          <a:prstGeom prst="rect">
            <a:avLst/>
          </a:prstGeom>
          <a:noFill/>
        </p:spPr>
        <p:txBody>
          <a:bodyPr wrap="square" lIns="91440" tIns="45720" rIns="91440" bIns="45720" rtlCol="0" anchor="t">
            <a:spAutoFit/>
          </a:bodyPr>
          <a:lstStyle/>
          <a:p>
            <a:pPr algn="ctr"/>
            <a:r>
              <a:rPr lang="en-US" sz="1600" b="1" dirty="0">
                <a:solidFill>
                  <a:srgbClr val="212529"/>
                </a:solidFill>
                <a:ea typeface="+mn-lt"/>
                <a:cs typeface="+mn-lt"/>
              </a:rPr>
              <a:t>Data Forward is about providing the right tools so that staff spend less time working around outdated and siloed systems and more time using data to best serve communities.</a:t>
            </a:r>
            <a:endParaRPr lang="en-US" b="1" dirty="0">
              <a:solidFill>
                <a:srgbClr val="212529"/>
              </a:solidFill>
              <a:ea typeface="+mn-lt"/>
              <a:cs typeface="+mn-lt"/>
            </a:endParaRPr>
          </a:p>
        </p:txBody>
      </p:sp>
    </p:spTree>
    <p:extLst>
      <p:ext uri="{BB962C8B-B14F-4D97-AF65-F5344CB8AC3E}">
        <p14:creationId xmlns:p14="http://schemas.microsoft.com/office/powerpoint/2010/main" val="4184148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heme/theme1.xml><?xml version="1.0" encoding="utf-8"?>
<a:theme xmlns:a="http://schemas.openxmlformats.org/drawingml/2006/main" name="2_Office Theme">
  <a:themeElements>
    <a:clrScheme name="NC DHHS">
      <a:dk1>
        <a:sysClr val="windowText" lastClr="000000"/>
      </a:dk1>
      <a:lt1>
        <a:sysClr val="window" lastClr="FFFFFF"/>
      </a:lt1>
      <a:dk2>
        <a:srgbClr val="092940"/>
      </a:dk2>
      <a:lt2>
        <a:srgbClr val="CEDBE6"/>
      </a:lt2>
      <a:accent1>
        <a:srgbClr val="053C71"/>
      </a:accent1>
      <a:accent2>
        <a:srgbClr val="0766BD"/>
      </a:accent2>
      <a:accent3>
        <a:srgbClr val="F68E1E"/>
      </a:accent3>
      <a:accent4>
        <a:srgbClr val="3A8F98"/>
      </a:accent4>
      <a:accent5>
        <a:srgbClr val="7A8C8E"/>
      </a:accent5>
      <a:accent6>
        <a:srgbClr val="CF1F42"/>
      </a:accent6>
      <a:hlink>
        <a:srgbClr val="0766BD"/>
      </a:hlink>
      <a:folHlink>
        <a:srgbClr val="7A8C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cap="rnd">
          <a:solidFill>
            <a:schemeClr val="bg1">
              <a:lumMod val="75000"/>
            </a:schemeClr>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b="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6914D53-721C-4536-9172-9E095F37E66F}">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27D5B4D75C6349BA7C8A04754834A3" ma:contentTypeVersion="17" ma:contentTypeDescription="Create a new document." ma:contentTypeScope="" ma:versionID="9c4abb88382cf81481304b5c485d21d5">
  <xsd:schema xmlns:xsd="http://www.w3.org/2001/XMLSchema" xmlns:xs="http://www.w3.org/2001/XMLSchema" xmlns:p="http://schemas.microsoft.com/office/2006/metadata/properties" xmlns:ns2="fc913f6e-4680-41b5-a740-4749326fbbd9" xmlns:ns3="84b9caf8-ae5b-44cf-ac25-105a843376d7" targetNamespace="http://schemas.microsoft.com/office/2006/metadata/properties" ma:root="true" ma:fieldsID="46d6b76f8a31529be28567be0e7b9109" ns2:_="" ns3:_="">
    <xsd:import namespace="fc913f6e-4680-41b5-a740-4749326fbbd9"/>
    <xsd:import namespace="84b9caf8-ae5b-44cf-ac25-105a843376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element ref="ns3:UsedinToolkit" minOccurs="0"/>
                <xsd:element ref="ns3:MediaServiceBillingMetadata"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13f6e-4680-41b5-a740-4749326fbb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a27ccb00-3c0a-449b-b6e0-888d0fcac137}" ma:internalName="TaxCatchAll" ma:showField="CatchAllData" ma:web="fc913f6e-4680-41b5-a740-4749326fbb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b9caf8-ae5b-44cf-ac25-105a843376d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UsedinToolkit" ma:index="22" nillable="true" ma:displayName="Used in Toolkit" ma:default="1" ma:format="Dropdown" ma:internalName="UsedinToolkit">
      <xsd:simpleType>
        <xsd:restriction base="dms:Boolean"/>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b9caf8-ae5b-44cf-ac25-105a843376d7">
      <Terms xmlns="http://schemas.microsoft.com/office/infopath/2007/PartnerControls"/>
    </lcf76f155ced4ddcb4097134ff3c332f>
    <TaxCatchAll xmlns="fc913f6e-4680-41b5-a740-4749326fbbd9" xsi:nil="true"/>
    <UsedinToolkit xmlns="84b9caf8-ae5b-44cf-ac25-105a843376d7">true</UsedinToolki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CA9879-A111-471A-BF06-58B20883FC1E}">
  <ds:schemaRefs>
    <ds:schemaRef ds:uri="84b9caf8-ae5b-44cf-ac25-105a843376d7"/>
    <ds:schemaRef ds:uri="fc913f6e-4680-41b5-a740-4749326fb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FA2BCC-ED2B-4856-8FEC-F376629598AD}">
  <ds:schemaRefs>
    <ds:schemaRef ds:uri="http://purl.org/dc/elements/1.1/"/>
    <ds:schemaRef ds:uri="http://schemas.microsoft.com/office/2006/documentManagement/types"/>
    <ds:schemaRef ds:uri="http://purl.org/dc/terms/"/>
    <ds:schemaRef ds:uri="fc913f6e-4680-41b5-a740-4749326fbbd9"/>
    <ds:schemaRef ds:uri="http://schemas.openxmlformats.org/package/2006/metadata/core-properties"/>
    <ds:schemaRef ds:uri="http://purl.org/dc/dcmitype/"/>
    <ds:schemaRef ds:uri="84b9caf8-ae5b-44cf-ac25-105a843376d7"/>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CEA0FA6-0259-49E7-9325-2E5CCD1A89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1189</TotalTime>
  <Words>5997</Words>
  <Application>Microsoft Office PowerPoint</Application>
  <PresentationFormat>Widescreen</PresentationFormat>
  <Paragraphs>423</Paragraphs>
  <Slides>33</Slides>
  <Notes>23</Notes>
  <HiddenSlides>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Aptos</vt:lpstr>
      <vt:lpstr>Aptos Display</vt:lpstr>
      <vt:lpstr>Arial</vt:lpstr>
      <vt:lpstr>Arial Black</vt:lpstr>
      <vt:lpstr>Calibri</vt:lpstr>
      <vt:lpstr>Franklin Gothic Demi Cond</vt:lpstr>
      <vt:lpstr>Franklin Gothic Medium</vt:lpstr>
      <vt:lpstr>Symbol</vt:lpstr>
      <vt:lpstr>Times New Roman</vt:lpstr>
      <vt:lpstr>Wingdings</vt:lpstr>
      <vt:lpstr>2_Office Theme</vt:lpstr>
      <vt:lpstr>think-cell Slide</vt:lpstr>
      <vt:lpstr>We are NC Public Health – Everywhere, Every Day, Everybody</vt:lpstr>
      <vt:lpstr>PowerPoint Presentation</vt:lpstr>
      <vt:lpstr>Table of Contents</vt:lpstr>
      <vt:lpstr>Moving Public Health Data Modernization Forward</vt:lpstr>
      <vt:lpstr>Connecting the Dots</vt:lpstr>
      <vt:lpstr>Data Forward for Public Health</vt:lpstr>
      <vt:lpstr>Meeting Our Mission Starts With Public Health Data</vt:lpstr>
      <vt:lpstr>Modernizing Public Health Data is a Journey</vt:lpstr>
      <vt:lpstr>Why Data Forward</vt:lpstr>
      <vt:lpstr>Current State Assessment – Key Findings</vt:lpstr>
      <vt:lpstr>Building on Our Progress: Data Forward</vt:lpstr>
      <vt:lpstr>Guided by a Strategic Roadmap</vt:lpstr>
      <vt:lpstr>Strategic Goals - Guided by a Strategic Plan</vt:lpstr>
      <vt:lpstr>Strategic Plan – Implementation Phases (2024-2027)</vt:lpstr>
      <vt:lpstr>Security and Accountability Are Built In</vt:lpstr>
      <vt:lpstr>Governance &amp; Accountability</vt:lpstr>
      <vt:lpstr>Operationalizing the Strategic Plan</vt:lpstr>
      <vt:lpstr>Starting Point: The DPH Data Lake</vt:lpstr>
      <vt:lpstr>What the DPH Data Lake is NOT   🚫 Not a Replacement for Transactional Database or a Data Warehouses  Data lakes complement—not replace—database or data warehouses; each serves different needs.  🚫 Not a Data Swamp  Without proper metadata, cataloging, and quality controls, a data lake becomes unusable—often called a “data swamp.”  🚫 Not Only for Raw Data Storage  While it stores raw data, a true data lake also supports processed, curated, and analytics-ready datasets.  🚫 Not Without Governance  A data lake requires strong data governance (security, access control, lineage, quality standards). </vt:lpstr>
      <vt:lpstr>DPH Data Lake Concept </vt:lpstr>
      <vt:lpstr>Proof of Value (POV) Use Case – Newborn Screening &amp; Birth Records</vt:lpstr>
      <vt:lpstr>Proof of Value(POV) – Deliverables &amp; Accomplishments</vt:lpstr>
      <vt:lpstr>DPH| Data Modernization Proof of Value(POV) – Power BI Reports</vt:lpstr>
      <vt:lpstr>DPH Data Lake – Draft Blueprint of our Architecture</vt:lpstr>
      <vt:lpstr>Data Forward in Action: Environmental Health</vt:lpstr>
      <vt:lpstr>DPH Data Portal</vt:lpstr>
      <vt:lpstr>Data Forward in Action: Birth &amp; Death Data Replication </vt:lpstr>
      <vt:lpstr>North Carolina’s Data Science Workforce: Equipped, ready, together</vt:lpstr>
      <vt:lpstr>Workforce Development and Trainings at DPH</vt:lpstr>
      <vt:lpstr>What Does Success Look Like?</vt:lpstr>
      <vt:lpstr>NC Public Health is Data Forward</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to Support NC Testing Strategy</dc:title>
  <dc:creator>Azalea Kim</dc:creator>
  <cp:lastModifiedBy>Karen Davis</cp:lastModifiedBy>
  <cp:revision>14</cp:revision>
  <dcterms:created xsi:type="dcterms:W3CDTF">2020-05-09T03:14:25Z</dcterms:created>
  <dcterms:modified xsi:type="dcterms:W3CDTF">2026-05-22T14:54:01Z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0x0101002D27D5B4D75C6349BA7C8A04754834A3</vt:lpwstr>
  </property>
  <property fmtid="{D5CDD505-2E9C-101B-9397-08002B2CF9AE}" pid="3" name="MSIP_Label_e571fd88-560f-4084-9cb7-508affb0fddd_Enabled">
    <vt:lpwstr>true</vt:lpwstr>
  </property>
  <property fmtid="{D5CDD505-2E9C-101B-9397-08002B2CF9AE}" pid="4" name="MSIP_Label_e571fd88-560f-4084-9cb7-508affb0fddd_SetDate">
    <vt:lpwstr>2023-09-11T18:01:19Z</vt:lpwstr>
  </property>
  <property fmtid="{D5CDD505-2E9C-101B-9397-08002B2CF9AE}" pid="5" name="MSIP_Label_e571fd88-560f-4084-9cb7-508affb0fddd_Method">
    <vt:lpwstr>Standard</vt:lpwstr>
  </property>
  <property fmtid="{D5CDD505-2E9C-101B-9397-08002B2CF9AE}" pid="6" name="MSIP_Label_e571fd88-560f-4084-9cb7-508affb0fddd_Name">
    <vt:lpwstr>Public 🌐</vt:lpwstr>
  </property>
  <property fmtid="{D5CDD505-2E9C-101B-9397-08002B2CF9AE}" pid="7" name="MSIP_Label_e571fd88-560f-4084-9cb7-508affb0fddd_SiteId">
    <vt:lpwstr>bfdc8655-8252-40a1-bcb6-80c2945e198e</vt:lpwstr>
  </property>
  <property fmtid="{D5CDD505-2E9C-101B-9397-08002B2CF9AE}" pid="8" name="MSIP_Label_e571fd88-560f-4084-9cb7-508affb0fddd_ActionId">
    <vt:lpwstr>b9de5e3c-d82d-49ac-b117-c32a8d0a83c0</vt:lpwstr>
  </property>
  <property fmtid="{D5CDD505-2E9C-101B-9397-08002B2CF9AE}" pid="9" name="MSIP_Label_e571fd88-560f-4084-9cb7-508affb0fddd_ContentBits">
    <vt:lpwstr>0</vt:lpwstr>
  </property>
  <property fmtid="{D5CDD505-2E9C-101B-9397-08002B2CF9AE}" pid="10" name="MediaServiceImageTags">
    <vt:lpwstr/>
  </property>
</Properties>
</file>