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580AACC-9844-5446-4F74-42DE5982FC9E}" name="Carter, Heather" initials="HC" userId="S::heather.carter@dhhs.nc.gov::e21f059d-686f-48dd-8169-dc93fc54682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70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60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3100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52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-731520"/>
            <a:ext cx="4572000" cy="4572000"/>
          </a:xfrm>
          <a:prstGeom prst="ellipse">
            <a:avLst/>
          </a:prstGeom>
          <a:solidFill>
            <a:srgbClr val="1F7A8C">
              <a:alpha val="4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772400" y="2743200"/>
            <a:ext cx="2743200" cy="2743200"/>
          </a:xfrm>
          <a:prstGeom prst="ellipse">
            <a:avLst/>
          </a:prstGeom>
          <a:solidFill>
            <a:srgbClr val="A8DADC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-731520" y="3657600"/>
            <a:ext cx="2286000" cy="2286000"/>
          </a:xfrm>
          <a:prstGeom prst="ellipse">
            <a:avLst/>
          </a:prstGeom>
          <a:solidFill>
            <a:srgbClr val="1F7A8C">
              <a:alpha val="3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1325880"/>
            <a:ext cx="109728" cy="2377440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77240" y="1280160"/>
            <a:ext cx="6583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4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Aging Well, Thinking Well: A Guide to Brain Health </a:t>
            </a:r>
          </a:p>
          <a:p>
            <a:r>
              <a:rPr lang="en-US" sz="24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and Dementia Awareness</a:t>
            </a:r>
            <a:endParaRPr lang="en-US" sz="24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777240" y="2194560"/>
            <a:ext cx="6583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Dementia Prevention, Identification &amp; Management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77240" y="2880360"/>
            <a:ext cx="6583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 Carolina Department of Health and Human Services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3295227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Lawrence Greenblatt, MD | State Health Director</a:t>
            </a:r>
          </a:p>
          <a:p>
            <a:pPr marL="0" indent="0">
              <a:buNone/>
            </a:pPr>
            <a:r>
              <a:rPr lang="en-US" sz="1300" dirty="0">
                <a:solidFill>
                  <a:srgbClr val="A8DADC"/>
                </a:solidFill>
                <a:latin typeface="Calibri" pitchFamily="34" charset="0"/>
                <a:cs typeface="Calibri" pitchFamily="34" charset="-120"/>
              </a:rPr>
              <a:t>May 2026</a:t>
            </a:r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3760" y="457200"/>
            <a:ext cx="1645920" cy="164592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52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914400"/>
            <a:ext cx="4572000" cy="4572000"/>
          </a:xfrm>
          <a:prstGeom prst="ellipse">
            <a:avLst/>
          </a:prstGeom>
          <a:solidFill>
            <a:srgbClr val="1F7A8C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502920"/>
            <a:ext cx="7132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Most Important Public Health Message in Dementia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548640" y="1325880"/>
            <a:ext cx="8046720" cy="1828800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94360" y="1371600"/>
            <a:ext cx="22860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45%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3200400" y="1417320"/>
            <a:ext cx="52120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 dementia cases worldwide are potentially preventable by addressing 14 modifiable risk factors across the lifespan.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" y="324612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i="1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2024 Lancet Commission on Dementia Prevention, Intervention &amp; Care</a:t>
            </a:r>
            <a:endParaRPr lang="en-US" sz="1100" dirty="0"/>
          </a:p>
          <a:p>
            <a:pPr marL="0" indent="0" algn="r">
              <a:buNone/>
            </a:pPr>
            <a:r>
              <a:rPr lang="en-US" sz="1100" i="1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(27 leading dementia experts, published July 31, 2024)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393192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the most consequential finding in dementia research: </a:t>
            </a: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have far more power to prevent dementia than previously understood.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 Modifiable Risk Factors — A Life-Course Framework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28600" y="731520"/>
            <a:ext cx="2743200" cy="438912"/>
          </a:xfrm>
          <a:prstGeom prst="rect">
            <a:avLst/>
          </a:prstGeom>
          <a:solidFill>
            <a:srgbClr val="A8DAD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77724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Early Life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28600" y="1261872"/>
            <a:ext cx="2743200" cy="420624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28600" y="1261872"/>
            <a:ext cx="502920" cy="420624"/>
          </a:xfrm>
          <a:prstGeom prst="rect">
            <a:avLst/>
          </a:prstGeom>
          <a:solidFill>
            <a:srgbClr val="A8DAD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28600" y="1261872"/>
            <a:ext cx="502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5%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77240" y="1316736"/>
            <a:ext cx="2148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Education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91840" y="731520"/>
            <a:ext cx="2743200" cy="438912"/>
          </a:xfrm>
          <a:prstGeom prst="rect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291840" y="77724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Midlife (40–65)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291840" y="1261872"/>
            <a:ext cx="2743200" cy="420624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291840" y="1261872"/>
            <a:ext cx="502920" cy="420624"/>
          </a:xfrm>
          <a:prstGeom prst="rect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291840" y="1261872"/>
            <a:ext cx="502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7%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840480" y="1316736"/>
            <a:ext cx="2148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Hearing Loss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291840" y="1755648"/>
            <a:ext cx="2743200" cy="420624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291840" y="1755648"/>
            <a:ext cx="502920" cy="420624"/>
          </a:xfrm>
          <a:prstGeom prst="rect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291840" y="1755648"/>
            <a:ext cx="502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7%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840480" y="1810512"/>
            <a:ext cx="2148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LDL Cholesterol ★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91840" y="2249424"/>
            <a:ext cx="2743200" cy="420624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291840" y="2249424"/>
            <a:ext cx="502920" cy="420624"/>
          </a:xfrm>
          <a:prstGeom prst="rect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291840" y="2249424"/>
            <a:ext cx="502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2%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840480" y="2304288"/>
            <a:ext cx="2148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Hypertension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291840" y="2743200"/>
            <a:ext cx="2743200" cy="420624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291840" y="2743200"/>
            <a:ext cx="502920" cy="420624"/>
          </a:xfrm>
          <a:prstGeom prst="rect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291840" y="2743200"/>
            <a:ext cx="502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1%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840480" y="2798064"/>
            <a:ext cx="2148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Obesity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3291840" y="3236976"/>
            <a:ext cx="2743200" cy="420624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3291840" y="3236976"/>
            <a:ext cx="502920" cy="420624"/>
          </a:xfrm>
          <a:prstGeom prst="rect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3291840" y="3236976"/>
            <a:ext cx="502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1%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840480" y="3291840"/>
            <a:ext cx="2148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Alcohol Misuse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3291840" y="3730752"/>
            <a:ext cx="2743200" cy="420624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3291840" y="3730752"/>
            <a:ext cx="502920" cy="420624"/>
          </a:xfrm>
          <a:prstGeom prst="rect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3291840" y="3730752"/>
            <a:ext cx="502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3%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3840480" y="3785616"/>
            <a:ext cx="2148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Traumatic Brain Injury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3291840" y="4224528"/>
            <a:ext cx="2743200" cy="420624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3291840" y="4224528"/>
            <a:ext cx="502920" cy="420624"/>
          </a:xfrm>
          <a:prstGeom prst="rect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3291840" y="4224528"/>
            <a:ext cx="502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2%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3840480" y="4279392"/>
            <a:ext cx="2148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Diabetes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6355080" y="731520"/>
            <a:ext cx="2743200" cy="438912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6355080" y="77724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Later Life (65+)</a:t>
            </a:r>
            <a:endParaRPr lang="en-US" sz="1400" dirty="0"/>
          </a:p>
        </p:txBody>
      </p:sp>
      <p:sp>
        <p:nvSpPr>
          <p:cNvPr id="42" name="Shape 40"/>
          <p:cNvSpPr/>
          <p:nvPr/>
        </p:nvSpPr>
        <p:spPr>
          <a:xfrm>
            <a:off x="6355080" y="1261872"/>
            <a:ext cx="2743200" cy="420624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3" name="Shape 41"/>
          <p:cNvSpPr/>
          <p:nvPr/>
        </p:nvSpPr>
        <p:spPr>
          <a:xfrm>
            <a:off x="6355080" y="1261872"/>
            <a:ext cx="502920" cy="420624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6355080" y="1261872"/>
            <a:ext cx="502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2%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6903720" y="1316736"/>
            <a:ext cx="2148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Smoking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6355080" y="1755648"/>
            <a:ext cx="2743200" cy="420624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7" name="Shape 45"/>
          <p:cNvSpPr/>
          <p:nvPr/>
        </p:nvSpPr>
        <p:spPr>
          <a:xfrm>
            <a:off x="6355080" y="1755648"/>
            <a:ext cx="502920" cy="420624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6355080" y="1755648"/>
            <a:ext cx="502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3%</a:t>
            </a:r>
            <a:endParaRPr lang="en-US" sz="1100" dirty="0"/>
          </a:p>
        </p:txBody>
      </p:sp>
      <p:sp>
        <p:nvSpPr>
          <p:cNvPr id="49" name="Text 47"/>
          <p:cNvSpPr/>
          <p:nvPr/>
        </p:nvSpPr>
        <p:spPr>
          <a:xfrm>
            <a:off x="6903720" y="1810512"/>
            <a:ext cx="2148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Depression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6355080" y="2249424"/>
            <a:ext cx="2743200" cy="420624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" name="Shape 49"/>
          <p:cNvSpPr/>
          <p:nvPr/>
        </p:nvSpPr>
        <p:spPr>
          <a:xfrm>
            <a:off x="6355080" y="2249424"/>
            <a:ext cx="502920" cy="420624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6355080" y="2249424"/>
            <a:ext cx="502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5%</a:t>
            </a:r>
            <a:endParaRPr lang="en-US" sz="1100" dirty="0"/>
          </a:p>
        </p:txBody>
      </p:sp>
      <p:sp>
        <p:nvSpPr>
          <p:cNvPr id="53" name="Text 51"/>
          <p:cNvSpPr/>
          <p:nvPr/>
        </p:nvSpPr>
        <p:spPr>
          <a:xfrm>
            <a:off x="6903720" y="2304288"/>
            <a:ext cx="2148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Isolation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6355080" y="2743200"/>
            <a:ext cx="2743200" cy="420624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5" name="Shape 53"/>
          <p:cNvSpPr/>
          <p:nvPr/>
        </p:nvSpPr>
        <p:spPr>
          <a:xfrm>
            <a:off x="6355080" y="2743200"/>
            <a:ext cx="502920" cy="420624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6" name="Text 54"/>
          <p:cNvSpPr/>
          <p:nvPr/>
        </p:nvSpPr>
        <p:spPr>
          <a:xfrm>
            <a:off x="6355080" y="2743200"/>
            <a:ext cx="502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2%</a:t>
            </a:r>
            <a:endParaRPr lang="en-US" sz="1100" dirty="0"/>
          </a:p>
        </p:txBody>
      </p:sp>
      <p:sp>
        <p:nvSpPr>
          <p:cNvPr id="57" name="Text 55"/>
          <p:cNvSpPr/>
          <p:nvPr/>
        </p:nvSpPr>
        <p:spPr>
          <a:xfrm>
            <a:off x="6903720" y="2798064"/>
            <a:ext cx="2148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Inactivity</a:t>
            </a:r>
            <a:endParaRPr lang="en-US" sz="1100" dirty="0"/>
          </a:p>
        </p:txBody>
      </p:sp>
      <p:sp>
        <p:nvSpPr>
          <p:cNvPr id="58" name="Shape 56"/>
          <p:cNvSpPr/>
          <p:nvPr/>
        </p:nvSpPr>
        <p:spPr>
          <a:xfrm>
            <a:off x="6355080" y="3236976"/>
            <a:ext cx="2743200" cy="420624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9" name="Shape 57"/>
          <p:cNvSpPr/>
          <p:nvPr/>
        </p:nvSpPr>
        <p:spPr>
          <a:xfrm>
            <a:off x="6355080" y="3236976"/>
            <a:ext cx="502920" cy="420624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0" name="Text 58"/>
          <p:cNvSpPr/>
          <p:nvPr/>
        </p:nvSpPr>
        <p:spPr>
          <a:xfrm>
            <a:off x="6355080" y="3236976"/>
            <a:ext cx="502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3%</a:t>
            </a:r>
            <a:endParaRPr lang="en-US" sz="1100" dirty="0"/>
          </a:p>
        </p:txBody>
      </p:sp>
      <p:sp>
        <p:nvSpPr>
          <p:cNvPr id="61" name="Text 59"/>
          <p:cNvSpPr/>
          <p:nvPr/>
        </p:nvSpPr>
        <p:spPr>
          <a:xfrm>
            <a:off x="6903720" y="3291840"/>
            <a:ext cx="2148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Air Pollution</a:t>
            </a:r>
            <a:endParaRPr lang="en-US" sz="1100" dirty="0"/>
          </a:p>
        </p:txBody>
      </p:sp>
      <p:sp>
        <p:nvSpPr>
          <p:cNvPr id="62" name="Shape 60"/>
          <p:cNvSpPr/>
          <p:nvPr/>
        </p:nvSpPr>
        <p:spPr>
          <a:xfrm>
            <a:off x="6355080" y="3730752"/>
            <a:ext cx="2743200" cy="420624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3" name="Shape 61"/>
          <p:cNvSpPr/>
          <p:nvPr/>
        </p:nvSpPr>
        <p:spPr>
          <a:xfrm>
            <a:off x="6355080" y="3730752"/>
            <a:ext cx="502920" cy="420624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4" name="Text 62"/>
          <p:cNvSpPr/>
          <p:nvPr/>
        </p:nvSpPr>
        <p:spPr>
          <a:xfrm>
            <a:off x="6355080" y="3730752"/>
            <a:ext cx="5029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2%</a:t>
            </a:r>
            <a:endParaRPr lang="en-US" sz="1100" dirty="0"/>
          </a:p>
        </p:txBody>
      </p:sp>
      <p:sp>
        <p:nvSpPr>
          <p:cNvPr id="65" name="Text 63"/>
          <p:cNvSpPr/>
          <p:nvPr/>
        </p:nvSpPr>
        <p:spPr>
          <a:xfrm>
            <a:off x="6903720" y="3785616"/>
            <a:ext cx="2148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 Loss ★</a:t>
            </a:r>
            <a:endParaRPr lang="en-US" sz="1100" dirty="0"/>
          </a:p>
        </p:txBody>
      </p:sp>
      <p:sp>
        <p:nvSpPr>
          <p:cNvPr id="66" name="Text 64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New in 2024    |    % = estimated share of global dementia cases attributable to each factor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Midlife Risk Factors — The Highest-Leverage Window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274320" y="777240"/>
            <a:ext cx="4160520" cy="1298448"/>
          </a:xfrm>
          <a:prstGeom prst="rect">
            <a:avLst/>
          </a:prstGeom>
          <a:solidFill>
            <a:srgbClr val="F0F7F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777240"/>
            <a:ext cx="73152" cy="1298448"/>
          </a:xfrm>
          <a:prstGeom prst="rect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11480" y="850392"/>
            <a:ext cx="39593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Hearing Loss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11480" y="1179576"/>
            <a:ext cx="3959352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7% of all dementia cases — the single largest attributable fraction. Untreated hearing loss may increase cognitive load and reduce social engagement. Hearing aids and early treatment matter.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754880" y="777240"/>
            <a:ext cx="4160520" cy="1298448"/>
          </a:xfrm>
          <a:prstGeom prst="rect">
            <a:avLst/>
          </a:prstGeom>
          <a:solidFill>
            <a:srgbClr val="F0F7F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54880" y="777240"/>
            <a:ext cx="73152" cy="1298448"/>
          </a:xfrm>
          <a:prstGeom prst="rect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92040" y="850392"/>
            <a:ext cx="39593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 LDL Cholesterol ★ NEW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892040" y="1179576"/>
            <a:ext cx="3959352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7% of cases — new 2024 finding. Statins, other medications, and lifestyle changes are already widely available interventions.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274320" y="2194560"/>
            <a:ext cx="4160520" cy="1298448"/>
          </a:xfrm>
          <a:prstGeom prst="rect">
            <a:avLst/>
          </a:prstGeom>
          <a:solidFill>
            <a:srgbClr val="F0F7F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74320" y="2194560"/>
            <a:ext cx="73152" cy="1298448"/>
          </a:xfrm>
          <a:prstGeom prst="rect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11480" y="2267712"/>
            <a:ext cx="39593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Hypertension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11480" y="2596896"/>
            <a:ext cx="3959352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Damages blood vessels in the brain. Managing blood pressure — with medication and lifestyle — is one of our most powerful prevention tools.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754880" y="2194560"/>
            <a:ext cx="4160520" cy="1298448"/>
          </a:xfrm>
          <a:prstGeom prst="rect">
            <a:avLst/>
          </a:prstGeom>
          <a:solidFill>
            <a:srgbClr val="F0F7F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754880" y="2194560"/>
            <a:ext cx="73152" cy="1298448"/>
          </a:xfrm>
          <a:prstGeom prst="rect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92040" y="2267712"/>
            <a:ext cx="39593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Obesity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92040" y="2596896"/>
            <a:ext cx="3959352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 to vascular and metabolic pathways. GLP-1 medications may offer new population-level opportunities.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274320" y="3611880"/>
            <a:ext cx="4160520" cy="1298448"/>
          </a:xfrm>
          <a:prstGeom prst="rect">
            <a:avLst/>
          </a:prstGeom>
          <a:solidFill>
            <a:srgbClr val="F0F7F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274320" y="3611880"/>
            <a:ext cx="73152" cy="1298448"/>
          </a:xfrm>
          <a:prstGeom prst="rect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11480" y="3685032"/>
            <a:ext cx="39593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Traumatic Brain Injury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11480" y="4014216"/>
            <a:ext cx="3959352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Helmets, seatbelts, and falls prevention are brain health interventions. A particular concern in contact sports and for older adults who are at risk for falls.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754880" y="3611880"/>
            <a:ext cx="4160520" cy="1298448"/>
          </a:xfrm>
          <a:prstGeom prst="rect">
            <a:avLst/>
          </a:prstGeom>
          <a:solidFill>
            <a:srgbClr val="F0F7F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754880" y="3611880"/>
            <a:ext cx="73152" cy="1298448"/>
          </a:xfrm>
          <a:prstGeom prst="rect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892040" y="3685032"/>
            <a:ext cx="39593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Diabetes &amp; Alcohol Misuse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92040" y="4014216"/>
            <a:ext cx="3959352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Blood sugar control protects the brain. Excessive alcohol (&gt;14 units/week) is directly neurotoxic. Both are preventable and treatable.</a:t>
            </a:r>
            <a:endParaRPr lang="en-US" sz="11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Later-Life Risk Factors — It's Never Too Late to Act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274320" y="777240"/>
            <a:ext cx="4160520" cy="1298448"/>
          </a:xfrm>
          <a:prstGeom prst="rect">
            <a:avLst/>
          </a:prstGeom>
          <a:solidFill>
            <a:srgbClr val="F0F7F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777240"/>
            <a:ext cx="73152" cy="1298448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11480" y="850392"/>
            <a:ext cx="39593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Social Isolation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11480" y="1179576"/>
            <a:ext cx="3959352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5% of dementia cases. Loneliness (emotional distress due to insufficient or low value connections) is a brain health emergency — especially post-pandemic. Community programs, faith groups, and senior centers are prevention sites.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754880" y="777240"/>
            <a:ext cx="4160520" cy="1298448"/>
          </a:xfrm>
          <a:prstGeom prst="rect">
            <a:avLst/>
          </a:prstGeom>
          <a:solidFill>
            <a:srgbClr val="F0F7F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54880" y="777240"/>
            <a:ext cx="73152" cy="1298448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92040" y="850392"/>
            <a:ext cx="39593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Depression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892040" y="1179576"/>
            <a:ext cx="3959352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3% of cases. Both a risk factor and an early symptom. Treating depression with therapy and medication protects cognitive function. Screening and treatment in primary care is essential.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274320" y="2194560"/>
            <a:ext cx="4160520" cy="1298448"/>
          </a:xfrm>
          <a:prstGeom prst="rect">
            <a:avLst/>
          </a:prstGeom>
          <a:solidFill>
            <a:srgbClr val="F0F7F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74320" y="2194560"/>
            <a:ext cx="73152" cy="1298448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11480" y="2267712"/>
            <a:ext cx="39593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Air Pollution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11480" y="2596896"/>
            <a:ext cx="3959352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3% of cases. An environmental justice issue — communities bearing the greatest pollution burden face elevated dementia risk. Clean air is a public health right. Mainly outside the US.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754880" y="2197768"/>
            <a:ext cx="4160520" cy="1298448"/>
          </a:xfrm>
          <a:prstGeom prst="rect">
            <a:avLst/>
          </a:prstGeom>
          <a:solidFill>
            <a:srgbClr val="F0F7F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754880" y="2194560"/>
            <a:ext cx="73152" cy="1298448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92040" y="2267712"/>
            <a:ext cx="39593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Physical Inactivity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92040" y="2596896"/>
            <a:ext cx="3959352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2% of cases. Exercise may be the single most robust lifestyle intervention for brain health. 150 minutes of moderate activity per week is the target.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274320" y="3611880"/>
            <a:ext cx="4160520" cy="1298448"/>
          </a:xfrm>
          <a:prstGeom prst="rect">
            <a:avLst/>
          </a:prstGeom>
          <a:solidFill>
            <a:srgbClr val="F0F7F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274320" y="3611880"/>
            <a:ext cx="73152" cy="1298448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11480" y="3685032"/>
            <a:ext cx="39593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Smoking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11480" y="4014216"/>
            <a:ext cx="3959352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2% of cases. Quitting at any age reduces risk back toward non-smoker levels. It is never too late to stop.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754880" y="3615088"/>
            <a:ext cx="4160520" cy="1298448"/>
          </a:xfrm>
          <a:prstGeom prst="rect">
            <a:avLst/>
          </a:prstGeom>
          <a:solidFill>
            <a:srgbClr val="F0F7F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754880" y="3611880"/>
            <a:ext cx="73152" cy="1298448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892040" y="3685032"/>
            <a:ext cx="39593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Vision Loss ★ NEW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92040" y="4014216"/>
            <a:ext cx="3959352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2% of cases — new 2024 finding. Often correctable with glasses, cataract surgery, or treatment. Vision screening in aging populations is a simple and powerful intervention.</a:t>
            </a:r>
            <a:endParaRPr lang="en-US" sz="11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52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1097280"/>
            <a:ext cx="4114800" cy="4114800"/>
          </a:xfrm>
          <a:prstGeom prst="ellipse">
            <a:avLst/>
          </a:prstGeom>
          <a:solidFill>
            <a:srgbClr val="1F7A8C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914400" y="3200400"/>
            <a:ext cx="2743200" cy="2743200"/>
          </a:xfrm>
          <a:prstGeom prst="ellipse">
            <a:avLst/>
          </a:prstGeom>
          <a:solidFill>
            <a:srgbClr val="1F7A8C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7772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Alzheimer's Association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Brain Health Program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65176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Healthy Habits individuals can start today</a:t>
            </a:r>
            <a:endParaRPr lang="en-US" sz="18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2286000"/>
            <a:ext cx="1280160" cy="128016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 Healthy Habits for Your Brain — Part 1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583680" y="4572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alz.org/healthyhabits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777240"/>
            <a:ext cx="8595360" cy="749808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29184" y="868680"/>
            <a:ext cx="548640" cy="548640"/>
          </a:xfrm>
          <a:prstGeom prst="ellipse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9184" y="8686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60120" y="850392"/>
            <a:ext cx="2560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Challenge Your Mind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60120" y="1161288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curious! Learn a new skill, solve puzzles, try something artistic. Cognitive engagement builds brain reserve.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274320" y="1627632"/>
            <a:ext cx="8595360" cy="749808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29184" y="1719072"/>
            <a:ext cx="548640" cy="548640"/>
          </a:xfrm>
          <a:prstGeom prst="ellipse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9184" y="1719072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960120" y="1700784"/>
            <a:ext cx="2560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Stay in School / Keep Learning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60120" y="201168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 at any age is brain protection. Continue learning through classes, libraries, and online resources.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274320" y="2478024"/>
            <a:ext cx="8595360" cy="749808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29184" y="2569464"/>
            <a:ext cx="548640" cy="548640"/>
          </a:xfrm>
          <a:prstGeom prst="ellipse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29184" y="2569464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960120" y="2551176"/>
            <a:ext cx="2560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Get Moving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60120" y="2862072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Regular aerobic exercise raises heart rate and increases blood flow to the brain. Walking, dancing, gardening — whatever works for you.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274320" y="3328416"/>
            <a:ext cx="8595360" cy="749808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29184" y="3419856"/>
            <a:ext cx="548640" cy="548640"/>
          </a:xfrm>
          <a:prstGeom prst="ellipse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29184" y="3419856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60120" y="3401568"/>
            <a:ext cx="2560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Protect Your Head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960120" y="3712464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Wear helmets (biking, sports). Buckle up. Fall-proof your home — especially important for older adults.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274320" y="4178808"/>
            <a:ext cx="8595360" cy="749808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329184" y="4270248"/>
            <a:ext cx="548640" cy="548640"/>
          </a:xfrm>
          <a:prstGeom prst="ellipse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329184" y="4270248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960120" y="4251960"/>
            <a:ext cx="2560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 Smoke-Free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960120" y="4562856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Quitting reduces your risk of cognitive decline to near non-smoker levels. Cessation resources are available through NCDHHS.</a:t>
            </a:r>
            <a:endParaRPr lang="en-US" sz="11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 Healthy Habits for Your Brain — Part 2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949440" y="4572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alz.org/healthyhabits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777240"/>
            <a:ext cx="8595360" cy="749808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29184" y="868680"/>
            <a:ext cx="548640" cy="548640"/>
          </a:xfrm>
          <a:prstGeom prst="ellipse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9184" y="8686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60120" y="850392"/>
            <a:ext cx="2560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Control Your Blood Pressure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60120" y="1161288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Medications plus healthy lifestyle. Work with your healthcare provider. This is one of the most powerful things you can do.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274320" y="1627632"/>
            <a:ext cx="8595360" cy="749808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29184" y="1719072"/>
            <a:ext cx="548640" cy="548640"/>
          </a:xfrm>
          <a:prstGeom prst="ellipse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9184" y="1719072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960120" y="1700784"/>
            <a:ext cx="3518836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Manage Blood Sugar/Prevent Diabetes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60120" y="2030449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Eating well and moving more are the primary tools. Blood sugar control protects both heart and brain. Treat diabetes to reach control.</a:t>
            </a:r>
          </a:p>
        </p:txBody>
      </p:sp>
      <p:sp>
        <p:nvSpPr>
          <p:cNvPr id="15" name="Shape 13"/>
          <p:cNvSpPr/>
          <p:nvPr/>
        </p:nvSpPr>
        <p:spPr>
          <a:xfrm>
            <a:off x="274320" y="2478024"/>
            <a:ext cx="8595360" cy="749808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29184" y="2569464"/>
            <a:ext cx="548640" cy="548640"/>
          </a:xfrm>
          <a:prstGeom prst="ellipse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29184" y="2569464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960120" y="2551176"/>
            <a:ext cx="2560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Eat Right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60120" y="2862072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Meals rich in vegetables, fruits, lean proteins, whole grains, and healthy fats. Minimize sweets and unhealthy fats. </a:t>
            </a:r>
          </a:p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Mediterranean and MIND diets have the strongest evidence.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274320" y="3328416"/>
            <a:ext cx="8595360" cy="749808"/>
          </a:xfrm>
          <a:prstGeom prst="rect">
            <a:avLst/>
          </a:prstGeom>
          <a:solidFill>
            <a:srgbClr val="FFFFFF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29184" y="3419856"/>
            <a:ext cx="548640" cy="548640"/>
          </a:xfrm>
          <a:prstGeom prst="ellipse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29184" y="3419856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60120" y="3401568"/>
            <a:ext cx="2560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Sleep Well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960120" y="3712464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sleep is essential for memory and brain function. Aim for 7–9 hours. Address sleep apnea if present — it is very common and underdiagnosed.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274320" y="4178808"/>
            <a:ext cx="8595360" cy="749808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329184" y="4270248"/>
            <a:ext cx="548640" cy="548640"/>
          </a:xfrm>
          <a:prstGeom prst="ellipse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329184" y="4270248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960120" y="4251960"/>
            <a:ext cx="2560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Stay Connected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960120" y="4562856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engagement is medicine. Connection with friends, family, faith communities, and neighbors protects the aging brain. This is not optional.</a:t>
            </a:r>
            <a:endParaRPr lang="en-US" sz="11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A52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914400"/>
            <a:ext cx="4572000" cy="4572000"/>
          </a:xfrm>
          <a:prstGeom prst="ellipse">
            <a:avLst/>
          </a:prstGeom>
          <a:solidFill>
            <a:srgbClr val="1F7A8C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54864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Take Charge Today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463040"/>
            <a:ext cx="7863840" cy="219456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Brain Health Habit Builder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822960" y="205740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FREE online tool from the Alzheimer's Association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743200" y="2468880"/>
            <a:ext cx="3657600" cy="457200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743200" y="24688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alz.org/healthyhabits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822960" y="3017520"/>
            <a:ext cx="7498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your current habits • Get a personalized action plan • Track your progress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40080" y="384048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Remember: It is never too early — and never too late — to start protecting your brain.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A52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1097280"/>
            <a:ext cx="4114800" cy="4114800"/>
          </a:xfrm>
          <a:prstGeom prst="ellipse">
            <a:avLst/>
          </a:prstGeom>
          <a:solidFill>
            <a:srgbClr val="1F7A8C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914400" y="3200400"/>
            <a:ext cx="2743200" cy="2743200"/>
          </a:xfrm>
          <a:prstGeom prst="ellipse">
            <a:avLst/>
          </a:prstGeom>
          <a:solidFill>
            <a:srgbClr val="1F7A8C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7772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Recognizing Dementia —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Early Identification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65176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Warning signs, screening, and health equity</a:t>
            </a:r>
            <a:endParaRPr lang="en-US" sz="18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2286000"/>
            <a:ext cx="1280160" cy="128016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 Warning Signs of Dementia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0" y="4572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notice these in yourself or others — see a doctor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74320" y="749808"/>
            <a:ext cx="4160520" cy="795528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38328" y="877824"/>
            <a:ext cx="502920" cy="502920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38328" y="877824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14400" y="795528"/>
            <a:ext cx="34472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loss that disrupts daily life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1133856"/>
            <a:ext cx="344728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Occasional forgetfulness is normal; forgetting important dates repeatedly is not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754880" y="749808"/>
            <a:ext cx="4160520" cy="795528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818888" y="877824"/>
            <a:ext cx="502920" cy="502920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818888" y="877824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394960" y="795528"/>
            <a:ext cx="34472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Difficulty planning or solving problems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394960" y="1133856"/>
            <a:ext cx="344728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Trouble following familiar recipes or managing bills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74320" y="1636776"/>
            <a:ext cx="4160520" cy="795528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38328" y="1764792"/>
            <a:ext cx="502920" cy="502920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38328" y="176479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914400" y="1682496"/>
            <a:ext cx="34472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Confusion with time or place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914400" y="2020824"/>
            <a:ext cx="344728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Losing track of dates, seasons, or where they are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754880" y="1636776"/>
            <a:ext cx="4160520" cy="795528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818888" y="1764792"/>
            <a:ext cx="502920" cy="502920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18888" y="176479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394960" y="1682496"/>
            <a:ext cx="34472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problems with words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394960" y="2020824"/>
            <a:ext cx="344728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Stopping mid-sentence, calling things by wrong names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274320" y="2523744"/>
            <a:ext cx="4160520" cy="795528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338328" y="2651760"/>
            <a:ext cx="502920" cy="502920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338328" y="26517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914400" y="2569464"/>
            <a:ext cx="34472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Misplacing things — unable to retrace steps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914400" y="2907792"/>
            <a:ext cx="344728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Putting items in unusual places and accusing others of stealing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54880" y="2523744"/>
            <a:ext cx="4160520" cy="795528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4818888" y="2651760"/>
            <a:ext cx="502920" cy="502920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818888" y="26517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394960" y="2569464"/>
            <a:ext cx="34472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Poor judgment / decision-making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394960" y="2907792"/>
            <a:ext cx="344728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Giving large sums to telemarketers, ignoring personal hygiene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274320" y="3410712"/>
            <a:ext cx="4160520" cy="795528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338328" y="3538728"/>
            <a:ext cx="502920" cy="502920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338328" y="353872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914400" y="3456432"/>
            <a:ext cx="34472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Withdrawal from work or social activities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914400" y="3794760"/>
            <a:ext cx="344728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Giving up hobbies, sports, or social commitments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754880" y="3410712"/>
            <a:ext cx="4160520" cy="795528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4818888" y="3538728"/>
            <a:ext cx="502920" cy="502920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4818888" y="353872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5394960" y="3456432"/>
            <a:ext cx="34472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Changes in mood or personality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5394960" y="3794760"/>
            <a:ext cx="344728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anxiety, suspicion, confusion, or depression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274320" y="4297680"/>
            <a:ext cx="4160520" cy="795528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6" name="Shape 44"/>
          <p:cNvSpPr/>
          <p:nvPr/>
        </p:nvSpPr>
        <p:spPr>
          <a:xfrm>
            <a:off x="338328" y="4425696"/>
            <a:ext cx="502920" cy="502920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338328" y="4425696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1400" dirty="0"/>
          </a:p>
        </p:txBody>
      </p:sp>
      <p:sp>
        <p:nvSpPr>
          <p:cNvPr id="48" name="Text 46"/>
          <p:cNvSpPr/>
          <p:nvPr/>
        </p:nvSpPr>
        <p:spPr>
          <a:xfrm>
            <a:off x="914400" y="4343400"/>
            <a:ext cx="34472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Difficulty completing familiar tasks</a:t>
            </a:r>
            <a:endParaRPr lang="en-US" sz="1200" dirty="0"/>
          </a:p>
        </p:txBody>
      </p:sp>
      <p:sp>
        <p:nvSpPr>
          <p:cNvPr id="49" name="Text 47"/>
          <p:cNvSpPr/>
          <p:nvPr/>
        </p:nvSpPr>
        <p:spPr>
          <a:xfrm>
            <a:off x="914400" y="4681728"/>
            <a:ext cx="344728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Trouble driving to a familiar location or operating appliances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4754880" y="4297680"/>
            <a:ext cx="4160520" cy="795528"/>
          </a:xfrm>
          <a:prstGeom prst="rect">
            <a:avLst/>
          </a:prstGeom>
          <a:solidFill>
            <a:srgbClr val="F0F7F8"/>
          </a:solidFill>
          <a:ln/>
          <a:effectLst>
            <a:outerShdw blurRad="381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1" name="Shape 49"/>
          <p:cNvSpPr/>
          <p:nvPr/>
        </p:nvSpPr>
        <p:spPr>
          <a:xfrm>
            <a:off x="4818888" y="4425696"/>
            <a:ext cx="502920" cy="502920"/>
          </a:xfrm>
          <a:prstGeom prst="ellipse">
            <a:avLst/>
          </a:prstGeom>
          <a:solidFill>
            <a:srgbClr val="C039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4818888" y="4425696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1400" dirty="0"/>
          </a:p>
        </p:txBody>
      </p:sp>
      <p:sp>
        <p:nvSpPr>
          <p:cNvPr id="53" name="Text 51"/>
          <p:cNvSpPr/>
          <p:nvPr/>
        </p:nvSpPr>
        <p:spPr>
          <a:xfrm>
            <a:off x="5394960" y="4343400"/>
            <a:ext cx="344728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Trouble with visual images or spatial relations</a:t>
            </a:r>
            <a:endParaRPr lang="en-US" sz="1200" dirty="0"/>
          </a:p>
        </p:txBody>
      </p:sp>
      <p:sp>
        <p:nvSpPr>
          <p:cNvPr id="54" name="Text 52"/>
          <p:cNvSpPr/>
          <p:nvPr/>
        </p:nvSpPr>
        <p:spPr>
          <a:xfrm>
            <a:off x="5394960" y="4681728"/>
            <a:ext cx="344728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Difficulty reading, judging distance, determining </a:t>
            </a:r>
          </a:p>
          <a:p>
            <a:pPr marL="0" indent="0">
              <a:buNone/>
            </a:pPr>
            <a:r>
              <a:rPr lang="en-US" sz="1000" i="1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color or contrast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We'll Cover Today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4206240" cy="868680"/>
          </a:xfrm>
          <a:prstGeom prst="rect">
            <a:avLst/>
          </a:prstGeom>
          <a:solidFill>
            <a:srgbClr val="F0F7F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777240"/>
            <a:ext cx="347472" cy="86868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777240"/>
            <a:ext cx="347472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77240" y="832104"/>
            <a:ext cx="373075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 in North Carolina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77240" y="1216152"/>
            <a:ext cx="37307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state's dementia landscape and the case for action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65760" y="1801368"/>
            <a:ext cx="4206240" cy="868680"/>
          </a:xfrm>
          <a:prstGeom prst="rect">
            <a:avLst/>
          </a:prstGeom>
          <a:solidFill>
            <a:srgbClr val="F0F7F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65760" y="1801368"/>
            <a:ext cx="347472" cy="86868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65760" y="1801368"/>
            <a:ext cx="347472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77240" y="1856232"/>
            <a:ext cx="373075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Dementia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77240" y="2240280"/>
            <a:ext cx="37307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is, what it is not, and who is affected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2825496"/>
            <a:ext cx="4206240" cy="868680"/>
          </a:xfrm>
          <a:prstGeom prst="rect">
            <a:avLst/>
          </a:prstGeom>
          <a:solidFill>
            <a:srgbClr val="F0F7F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365760" y="2825496"/>
            <a:ext cx="347472" cy="86868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65760" y="2825496"/>
            <a:ext cx="347472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777240" y="2880360"/>
            <a:ext cx="373075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Science of Prevention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777240" y="3264408"/>
            <a:ext cx="37307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modifiable risk factors — 2024 Lancet Commission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65760" y="3849624"/>
            <a:ext cx="4206240" cy="868680"/>
          </a:xfrm>
          <a:prstGeom prst="rect">
            <a:avLst/>
          </a:prstGeom>
          <a:solidFill>
            <a:srgbClr val="F0F7F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365760" y="3849624"/>
            <a:ext cx="347472" cy="86868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65760" y="3849624"/>
            <a:ext cx="347472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777240" y="3904488"/>
            <a:ext cx="373075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Alzheimer's Association Brain Health Program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777240" y="4288536"/>
            <a:ext cx="37307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Healthy Habits individuals can start today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892040" y="777240"/>
            <a:ext cx="4206240" cy="868680"/>
          </a:xfrm>
          <a:prstGeom prst="rect">
            <a:avLst/>
          </a:prstGeom>
          <a:solidFill>
            <a:srgbClr val="F0F7F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892040" y="777240"/>
            <a:ext cx="347472" cy="86868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892040" y="777240"/>
            <a:ext cx="347472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5303520" y="832104"/>
            <a:ext cx="373075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Recognizing Dementia — Early Identification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303520" y="1216152"/>
            <a:ext cx="37307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Warning signs, screening, and health equity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892040" y="1801368"/>
            <a:ext cx="4206240" cy="868680"/>
          </a:xfrm>
          <a:prstGeom prst="rect">
            <a:avLst/>
          </a:prstGeom>
          <a:solidFill>
            <a:srgbClr val="F0F7F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892040" y="1801368"/>
            <a:ext cx="347472" cy="86868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892040" y="1801368"/>
            <a:ext cx="347472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5303520" y="1856232"/>
            <a:ext cx="373075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Living with Dementia — Management &amp; Support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303520" y="2240280"/>
            <a:ext cx="37307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Treatment, caregiving, and community resources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892040" y="2825496"/>
            <a:ext cx="4206240" cy="868680"/>
          </a:xfrm>
          <a:prstGeom prst="rect">
            <a:avLst/>
          </a:prstGeom>
          <a:solidFill>
            <a:srgbClr val="F0F7F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4892040" y="2825496"/>
            <a:ext cx="347472" cy="86868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4892040" y="2825496"/>
            <a:ext cx="347472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5303520" y="2880360"/>
            <a:ext cx="373075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 Carolina's Action &amp; Your Role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5303520" y="3264408"/>
            <a:ext cx="37307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initiatives and what we can do together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Screening, Diagnosis &amp; Health Equity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4114800" cy="4023360"/>
          </a:xfrm>
          <a:prstGeom prst="rect">
            <a:avLst/>
          </a:prstGeom>
          <a:solidFill>
            <a:srgbClr val="F0F7F8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822960"/>
            <a:ext cx="3840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Cognitive Screening in Primary Care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11480" y="1261872"/>
            <a:ext cx="384048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Normalize cognitive screenings for those 65+ — just like blood pressure checks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validated tools:</a:t>
            </a:r>
            <a:endParaRPr lang="en-US" sz="1200" dirty="0"/>
          </a:p>
          <a:p>
            <a:pPr marL="685800" lvl="1" indent="-342900">
              <a:buSzPct val="100000"/>
              <a:buChar char="•"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Mini-Cog (2–4 min, office-based)</a:t>
            </a:r>
            <a:endParaRPr lang="en-US" sz="1200" dirty="0"/>
          </a:p>
          <a:p>
            <a:pPr marL="685800" lvl="1" indent="-342900">
              <a:buSzPct val="100000"/>
              <a:buChar char="•"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MoCA (Montreal Cognitive Assessment)</a:t>
            </a:r>
            <a:endParaRPr lang="en-US" sz="1200" dirty="0"/>
          </a:p>
          <a:p>
            <a:pPr marL="685800" lvl="1" indent="-342900">
              <a:buSzPct val="100000"/>
              <a:buChar char="•"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MMSE (Mini-Mental State Exam)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Blood-based biomarkers for Alzheimer's — a rapidly advancing area</a:t>
            </a:r>
            <a:endParaRPr lang="en-US" sz="1200" dirty="0"/>
          </a:p>
          <a:p>
            <a:pPr marL="685800" lvl="1" indent="-342900">
              <a:buSzPct val="100000"/>
              <a:buChar char="•"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Plasma amyloid and tau tests now available; changing who gets diagnosed and when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Families often notice changes long before they are discussed — we must make it easy to raise the concern</a:t>
            </a:r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cs typeface="Calibri" pitchFamily="34" charset="-120"/>
              </a:rPr>
              <a:t>Evaluate when individuals or their families notice a change.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754880" y="749808"/>
            <a:ext cx="4114800" cy="4023360"/>
          </a:xfrm>
          <a:prstGeom prst="rect">
            <a:avLst/>
          </a:prstGeom>
          <a:solidFill>
            <a:srgbClr val="FFF3CD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892040" y="822960"/>
            <a:ext cx="3840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088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Health Equity in Diagnosis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892040" y="1261872"/>
            <a:ext cx="384048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Black and Hispanic Americans are significantly less likely to receive a timely diagnosis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Cultural context shapes how cognitive change is perceived and described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 barriers delay care for NC's growing Latinx population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strategies to close the gap:</a:t>
            </a:r>
            <a:endParaRPr lang="en-US" sz="1200" dirty="0"/>
          </a:p>
          <a:p>
            <a:pPr marL="685800" lvl="1" indent="-342900">
              <a:buSzPct val="100000"/>
              <a:buFont typeface="Wingdings" pitchFamily="2" charset="2"/>
              <a:buChar char="Ø"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 community health workers in cognitive health outreach</a:t>
            </a:r>
            <a:endParaRPr lang="en-US" sz="1200" dirty="0"/>
          </a:p>
          <a:p>
            <a:pPr marL="685800" lvl="1" indent="-342900">
              <a:buSzPct val="100000"/>
              <a:buFont typeface="Wingdings" pitchFamily="2" charset="2"/>
              <a:buChar char="Ø"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 faith communities as trusted messengers</a:t>
            </a:r>
            <a:endParaRPr lang="en-US" sz="1200" dirty="0"/>
          </a:p>
          <a:p>
            <a:pPr marL="685800" lvl="1" indent="-342900">
              <a:buSzPct val="100000"/>
              <a:buFont typeface="Wingdings" pitchFamily="2" charset="2"/>
              <a:buChar char="Ø"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NCDHHS's Dementia &amp; Brain Health Outreach Toolkit</a:t>
            </a:r>
          </a:p>
          <a:p>
            <a:pPr marL="685800" lvl="1" indent="-342900">
              <a:buSzPct val="100000"/>
              <a:buFont typeface="Wingdings" pitchFamily="2" charset="2"/>
              <a:buChar char="Ø"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cs typeface="Calibri" pitchFamily="34" charset="-120"/>
              </a:rPr>
              <a:t>Higher risk in rural settings</a:t>
            </a:r>
            <a:endParaRPr lang="en-US" sz="1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A52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1097280"/>
            <a:ext cx="4114800" cy="4114800"/>
          </a:xfrm>
          <a:prstGeom prst="ellipse">
            <a:avLst/>
          </a:prstGeom>
          <a:solidFill>
            <a:srgbClr val="1F7A8C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914400" y="3200400"/>
            <a:ext cx="2743200" cy="2743200"/>
          </a:xfrm>
          <a:prstGeom prst="ellipse">
            <a:avLst/>
          </a:prstGeom>
          <a:solidFill>
            <a:srgbClr val="1F7A8C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7772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Living with Dementia —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Management &amp; Support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65176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Treatment, caregiving, and community resources</a:t>
            </a:r>
            <a:endParaRPr lang="en-US" sz="18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2286000"/>
            <a:ext cx="1280160" cy="128016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After the Diagnosis — You Are Not Alone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8595360" cy="685800"/>
          </a:xfrm>
          <a:prstGeom prst="rect">
            <a:avLst/>
          </a:prstGeom>
          <a:solidFill>
            <a:srgbClr val="D4EFD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795528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diagnosis is the beginning of a new chapter, not the end of the story. Early diagnosis opens doors to planning, connection, treatment, and support.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572768"/>
            <a:ext cx="4114800" cy="3291840"/>
          </a:xfrm>
          <a:prstGeom prst="rect">
            <a:avLst/>
          </a:prstGeom>
          <a:solidFill>
            <a:srgbClr val="F0F7F8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74320" y="1572768"/>
            <a:ext cx="4114800" cy="41148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84048" y="1609344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Medical Treatments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2048256"/>
            <a:ext cx="3950208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Cholinesterase inhibitors (donepezil, rivastigmine): modest symptomatic benefit for Alzheimer's and Lewy body dementia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Memantine: for moderate–severe Alzheimer's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disease-modifying therapies (lecanemab, donanemab): slow progression in early stages — eligibility criteria and access are evolving rapidly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co-occurring conditions: blood pressure, depression, hearing loss, sleep disorders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754880" y="1572768"/>
            <a:ext cx="4114800" cy="3291840"/>
          </a:xfrm>
          <a:prstGeom prst="rect">
            <a:avLst/>
          </a:prstGeom>
          <a:solidFill>
            <a:srgbClr val="F0F7F8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754880" y="1572768"/>
            <a:ext cx="4114800" cy="411480"/>
          </a:xfrm>
          <a:prstGeom prst="rect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864608" y="1609344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Non-Pharmacological Approaches That Work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46320" y="2048256"/>
            <a:ext cx="3950208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physical activity and exercise programs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engagement and meaningful activity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Music therapy — evidence-based for agitation and mood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Reminiscence therapy — supports identity and connection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Occupational therapy for safe independent function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Caregiver education and support — this is a clinical intervention in its own right</a:t>
            </a:r>
            <a:endParaRPr lang="en-US" sz="11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Supporting Caregivers — Our Hidden Heroes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2011680" cy="1325880"/>
          </a:xfrm>
          <a:prstGeom prst="rect">
            <a:avLst/>
          </a:prstGeom>
          <a:solidFill>
            <a:srgbClr val="1A5276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74320" y="822960"/>
            <a:ext cx="2011680" cy="72923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381,000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274320" y="1479042"/>
            <a:ext cx="2011680" cy="55687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unpaid family caregivers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North Carolina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2468880" y="749808"/>
            <a:ext cx="2011680" cy="1325880"/>
          </a:xfrm>
          <a:prstGeom prst="rect">
            <a:avLst/>
          </a:prstGeom>
          <a:solidFill>
            <a:srgbClr val="C0392B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468880" y="822960"/>
            <a:ext cx="2011680" cy="72923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$400K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2468880" y="1479042"/>
            <a:ext cx="2011680" cy="55687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estimated lifetime cost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care per person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663440" y="749808"/>
            <a:ext cx="2011680" cy="1325880"/>
          </a:xfrm>
          <a:prstGeom prst="rect">
            <a:avLst/>
          </a:prstGeom>
          <a:solidFill>
            <a:srgbClr val="1F7A8C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663440" y="822960"/>
            <a:ext cx="2011680" cy="72923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70%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4663440" y="1479042"/>
            <a:ext cx="2011680" cy="55687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costs borne by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 caregivers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0" y="749808"/>
            <a:ext cx="1965960" cy="1325880"/>
          </a:xfrm>
          <a:prstGeom prst="rect">
            <a:avLst/>
          </a:prstGeom>
          <a:solidFill>
            <a:srgbClr val="154360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858000" y="822960"/>
            <a:ext cx="1965960" cy="72923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in 5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6858000" y="1479042"/>
            <a:ext cx="1965960" cy="55687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NC adults identify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caregivers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274320" y="2212848"/>
            <a:ext cx="8595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Caregiver burnout is a public health emergency hiding in plain sight.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274320" y="2715768"/>
            <a:ext cx="8595360" cy="36576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65760" y="271576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Resources for People with Dementia &amp; Caregivers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274320" y="3172968"/>
            <a:ext cx="4160520" cy="502920"/>
          </a:xfrm>
          <a:prstGeom prst="rect">
            <a:avLst/>
          </a:prstGeom>
          <a:solidFill>
            <a:srgbClr val="F0F7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274320" y="3172968"/>
            <a:ext cx="73152" cy="502920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20624" y="3209544"/>
            <a:ext cx="39593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Alzheimer's Association 24/7 Helpline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20624" y="3447288"/>
            <a:ext cx="395935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1F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800-272-3900  |  alz.org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663440" y="3163824"/>
            <a:ext cx="4160520" cy="502920"/>
          </a:xfrm>
          <a:prstGeom prst="rect">
            <a:avLst/>
          </a:prstGeom>
          <a:solidFill>
            <a:srgbClr val="F0F7F8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24" name="Shape 22"/>
          <p:cNvSpPr/>
          <p:nvPr/>
        </p:nvSpPr>
        <p:spPr>
          <a:xfrm>
            <a:off x="4754880" y="3172968"/>
            <a:ext cx="73152" cy="502920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901184" y="3209544"/>
            <a:ext cx="39593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Duke Dementia Family Support Program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901184" y="3447288"/>
            <a:ext cx="395935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050" i="1" dirty="0" err="1">
                <a:solidFill>
                  <a:srgbClr val="1F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dukefamilysupport.org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274320" y="3767328"/>
            <a:ext cx="4160520" cy="502920"/>
          </a:xfrm>
          <a:prstGeom prst="rect">
            <a:avLst/>
          </a:prstGeom>
          <a:solidFill>
            <a:srgbClr val="F0F7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274320" y="3767328"/>
            <a:ext cx="73152" cy="502920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20624" y="3803904"/>
            <a:ext cx="39593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NC Division of Aging — Area Agencies on Aging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20624" y="4041648"/>
            <a:ext cx="395935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1F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ncdhhs.gov/divisions/aging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54880" y="3767328"/>
            <a:ext cx="4160520" cy="502920"/>
          </a:xfrm>
          <a:prstGeom prst="rect">
            <a:avLst/>
          </a:prstGeom>
          <a:solidFill>
            <a:srgbClr val="F0F7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4754880" y="3767328"/>
            <a:ext cx="73152" cy="502920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901184" y="3803904"/>
            <a:ext cx="39593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NCDHHS Dementia Capable NC Initiative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4901184" y="4041648"/>
            <a:ext cx="395935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1F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ncdhhs.gov — search "Dementia Capable NC"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274320" y="4361688"/>
            <a:ext cx="4160520" cy="502920"/>
          </a:xfrm>
          <a:prstGeom prst="rect">
            <a:avLst/>
          </a:prstGeom>
          <a:solidFill>
            <a:srgbClr val="F0F7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274320" y="4361688"/>
            <a:ext cx="73152" cy="502920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20624" y="4398264"/>
            <a:ext cx="39593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Alzheimer's Association Brain Health Toolkit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420624" y="4636008"/>
            <a:ext cx="395935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1F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alz.org/help-support/brain_health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4754880" y="4361688"/>
            <a:ext cx="4160520" cy="502920"/>
          </a:xfrm>
          <a:prstGeom prst="rect">
            <a:avLst/>
          </a:prstGeom>
          <a:solidFill>
            <a:srgbClr val="F0F7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4754880" y="4361688"/>
            <a:ext cx="73152" cy="502920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901184" y="4398264"/>
            <a:ext cx="39593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NC Dementia &amp; Brain Health Outreach Toolkit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4901184" y="4636008"/>
            <a:ext cx="3959352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1F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Available to all local public health agencies</a:t>
            </a:r>
            <a:endParaRPr lang="en-US" sz="105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1A52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1097280"/>
            <a:ext cx="4114800" cy="4114800"/>
          </a:xfrm>
          <a:prstGeom prst="ellipse">
            <a:avLst/>
          </a:prstGeom>
          <a:solidFill>
            <a:srgbClr val="1F7A8C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914400" y="3200400"/>
            <a:ext cx="2743200" cy="2743200"/>
          </a:xfrm>
          <a:prstGeom prst="ellipse">
            <a:avLst/>
          </a:prstGeom>
          <a:solidFill>
            <a:srgbClr val="1F7A8C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7772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North Carolina's Action &amp;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Role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65176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initiatives and what we can do together</a:t>
            </a:r>
            <a:endParaRPr lang="en-US" sz="18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2286000"/>
            <a:ext cx="1280160" cy="128016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North Carolina Is Doing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4160520" cy="1920240"/>
          </a:xfrm>
          <a:prstGeom prst="rect">
            <a:avLst/>
          </a:prstGeom>
          <a:solidFill>
            <a:srgbClr val="F0F7F8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749808"/>
            <a:ext cx="4160520" cy="658368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84048" y="786384"/>
            <a:ext cx="3977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All Ages, All Stages NC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84048" y="1115568"/>
            <a:ext cx="3977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NC's Multisector Plan for Aging (launched Sept. 2024)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384048" y="1499616"/>
            <a:ext cx="3959352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200+ partners across government, healthcare, housing, education, and transportation working toward an age-friendly state. Our policy backbone for aging well.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754880" y="749808"/>
            <a:ext cx="4160520" cy="1920240"/>
          </a:xfrm>
          <a:prstGeom prst="rect">
            <a:avLst/>
          </a:prstGeom>
          <a:solidFill>
            <a:srgbClr val="F0F7F8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754880" y="749808"/>
            <a:ext cx="4160520" cy="658368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864608" y="786384"/>
            <a:ext cx="3977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Dementia Capable NC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64608" y="1115568"/>
            <a:ext cx="3977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Plan for Alzheimer's &amp; Related Dementias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864608" y="1499616"/>
            <a:ext cx="3959352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statewide framework to ensure North Carolinians with dementia receive care and support wherever they live — from rural counties to urban centers.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274320" y="2852928"/>
            <a:ext cx="4160520" cy="1920240"/>
          </a:xfrm>
          <a:prstGeom prst="rect">
            <a:avLst/>
          </a:prstGeom>
          <a:solidFill>
            <a:srgbClr val="F0F7F8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74320" y="2852928"/>
            <a:ext cx="4160520" cy="658368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384048" y="2889504"/>
            <a:ext cx="3977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BOLD NC Initiative/NCDHHS Brain Health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84048" y="3218688"/>
            <a:ext cx="3977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Our Largest Dementia Infrastructure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384048" y="3602736"/>
            <a:ext cx="3959352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-CDC-funded effort supported local health departments with the Dementia &amp; Brain Health Outreach Toolkit, community health worker training, and public awareness campaigns.</a:t>
            </a:r>
          </a:p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cs typeface="Calibri" pitchFamily="34" charset="-120"/>
              </a:rPr>
              <a:t>-New initiative focusing on prevention, supporting caregivers, and capacity building in primary care.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754880" y="2852928"/>
            <a:ext cx="4160520" cy="1920240"/>
          </a:xfrm>
          <a:prstGeom prst="rect">
            <a:avLst/>
          </a:prstGeom>
          <a:solidFill>
            <a:srgbClr val="F0F7F8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754880" y="2852928"/>
            <a:ext cx="4160520" cy="658368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64608" y="2889504"/>
            <a:ext cx="3977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Governor's EO 280 on Age-Friendly NC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864608" y="3218688"/>
            <a:ext cx="3977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Signed by Governor Cooper, 2023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864608" y="3602736"/>
            <a:ext cx="3959352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Affirms North Carolina's commitment to building an age-friendly state. Targets caregiving workforce, vulnerable adult protections, transportation, nutrition, and digital access.</a:t>
            </a:r>
            <a:endParaRPr lang="en-US" sz="115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 Can Do — Starting Today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4114800" cy="4069080"/>
          </a:xfrm>
          <a:prstGeom prst="rect">
            <a:avLst/>
          </a:prstGeom>
          <a:solidFill>
            <a:srgbClr val="F0F7F8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749808"/>
            <a:ext cx="4114800" cy="45720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84048" y="79552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Public Health Professionals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02336" y="1261872"/>
            <a:ext cx="3840480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8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brain health into existing chronic disease, aging, and community wellness programs</a:t>
            </a:r>
            <a:endParaRPr lang="en-US" sz="1180" dirty="0"/>
          </a:p>
          <a:p>
            <a:pPr marL="342900" indent="-342900">
              <a:buSzPct val="100000"/>
              <a:buChar char="•"/>
            </a:pPr>
            <a:r>
              <a:rPr lang="en-US" sz="118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and distribute the NCDHHS Dementia &amp; Brain Health Outreach Toolkit</a:t>
            </a:r>
            <a:endParaRPr lang="en-US" sz="1180" dirty="0"/>
          </a:p>
          <a:p>
            <a:pPr marL="342900" indent="-342900">
              <a:buSzPct val="100000"/>
              <a:buChar char="•"/>
            </a:pPr>
            <a:r>
              <a:rPr lang="en-US" sz="118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 community health workers in cognitive health outreach</a:t>
            </a:r>
            <a:endParaRPr lang="en-US" sz="1180" dirty="0"/>
          </a:p>
          <a:p>
            <a:pPr marL="342900" indent="-342900">
              <a:buSzPct val="100000"/>
              <a:buChar char="•"/>
            </a:pPr>
            <a:r>
              <a:rPr lang="en-US" sz="118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Advocate for hearing, vision, and mental health access as dementia prevention</a:t>
            </a:r>
            <a:endParaRPr lang="en-US" sz="1180" dirty="0"/>
          </a:p>
          <a:p>
            <a:pPr marL="342900" indent="-342900">
              <a:buSzPct val="100000"/>
              <a:buChar char="•"/>
            </a:pPr>
            <a:r>
              <a:rPr lang="en-US" sz="118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 social isolation as a public health priority</a:t>
            </a:r>
            <a:endParaRPr lang="en-US" sz="1180" dirty="0"/>
          </a:p>
          <a:p>
            <a:pPr marL="342900" indent="-342900">
              <a:buSzPct val="100000"/>
              <a:buChar char="•"/>
            </a:pPr>
            <a:r>
              <a:rPr lang="en-US" sz="118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 faith communities and trusted messengers to reach underserved populations</a:t>
            </a:r>
            <a:endParaRPr lang="en-US" sz="1180" dirty="0"/>
          </a:p>
          <a:p>
            <a:pPr marL="342900" indent="-342900">
              <a:buSzPct val="100000"/>
              <a:buChar char="•"/>
            </a:pPr>
            <a:r>
              <a:rPr lang="en-US" sz="118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Alzheimer's Association Brain Health Habit Builder in your programming</a:t>
            </a:r>
            <a:endParaRPr lang="en-US" sz="1180" dirty="0"/>
          </a:p>
        </p:txBody>
      </p:sp>
      <p:sp>
        <p:nvSpPr>
          <p:cNvPr id="8" name="Shape 6"/>
          <p:cNvSpPr/>
          <p:nvPr/>
        </p:nvSpPr>
        <p:spPr>
          <a:xfrm>
            <a:off x="4754880" y="749808"/>
            <a:ext cx="4114800" cy="4069080"/>
          </a:xfrm>
          <a:prstGeom prst="rect">
            <a:avLst/>
          </a:prstGeom>
          <a:solidFill>
            <a:srgbClr val="F0F7F8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54880" y="749808"/>
            <a:ext cx="4114800" cy="457200"/>
          </a:xfrm>
          <a:prstGeom prst="rect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64608" y="79552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All of Us — Community Members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882896" y="1261872"/>
            <a:ext cx="3840480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8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one new brain-healthy habit this month — any one on the list</a:t>
            </a:r>
            <a:endParaRPr lang="en-US" sz="1180" dirty="0"/>
          </a:p>
          <a:p>
            <a:pPr marL="342900" indent="-342900">
              <a:buSzPct val="100000"/>
              <a:buChar char="•"/>
            </a:pPr>
            <a:r>
              <a:rPr lang="en-US" sz="118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 to your doctor about cognitive health — ask for a screening</a:t>
            </a:r>
            <a:endParaRPr lang="en-US" sz="1180" dirty="0"/>
          </a:p>
          <a:p>
            <a:pPr marL="342900" indent="-342900">
              <a:buSzPct val="100000"/>
              <a:buChar char="•"/>
            </a:pPr>
            <a:r>
              <a:rPr lang="en-US" sz="118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your hearing and vision checked regularly</a:t>
            </a:r>
            <a:endParaRPr lang="en-US" sz="1180" dirty="0"/>
          </a:p>
          <a:p>
            <a:pPr marL="342900" indent="-342900">
              <a:buSzPct val="100000"/>
              <a:buChar char="•"/>
            </a:pPr>
            <a:r>
              <a:rPr lang="en-US" sz="118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(and control) your blood pressure and LDL cholesterol numbers</a:t>
            </a:r>
            <a:endParaRPr lang="en-US" sz="1180" dirty="0"/>
          </a:p>
          <a:p>
            <a:pPr marL="342900" indent="-342900">
              <a:buSzPct val="100000"/>
              <a:buChar char="•"/>
            </a:pPr>
            <a:r>
              <a:rPr lang="en-US" sz="118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 in on neighbors who live alone — connection is protective</a:t>
            </a:r>
            <a:endParaRPr lang="en-US" sz="1180" dirty="0"/>
          </a:p>
          <a:p>
            <a:pPr marL="342900" indent="-342900">
              <a:buSzPct val="100000"/>
              <a:buChar char="•"/>
            </a:pPr>
            <a:r>
              <a:rPr lang="en-US" sz="118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what you've learned today with someone you love</a:t>
            </a:r>
            <a:endParaRPr lang="en-US" sz="1180" dirty="0"/>
          </a:p>
          <a:p>
            <a:pPr marL="342900" indent="-342900">
              <a:buSzPct val="100000"/>
              <a:buChar char="•"/>
            </a:pPr>
            <a:r>
              <a:rPr lang="en-US" sz="118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see warning signs in yourself or a loved one, see a doctor — early diagnosis matters</a:t>
            </a:r>
            <a:endParaRPr lang="en-US" sz="118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1A52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457200"/>
            <a:ext cx="4572000" cy="4572000"/>
          </a:xfrm>
          <a:prstGeom prst="ellipse">
            <a:avLst/>
          </a:prstGeom>
          <a:solidFill>
            <a:srgbClr val="1F7A8C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1F7A8C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457200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Shared Responsibility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261872"/>
            <a:ext cx="7772400" cy="2011680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77240" y="1325880"/>
            <a:ext cx="7498080" cy="19019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cannot control our genes or our age — but we can shape our communities, our health behaviors, and our social environments in ways that profoundly protect brain health across generations.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342900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the public health workers and caregivers participating today: </a:t>
            </a:r>
            <a:r>
              <a:rPr lang="en-US" sz="1400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strength and dedication are seen and honored. You are not alone.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411480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 &amp; Discussion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0" y="4754880"/>
            <a:ext cx="9144000" cy="384048"/>
          </a:xfrm>
          <a:prstGeom prst="rect">
            <a:avLst/>
          </a:prstGeom>
          <a:solidFill>
            <a:srgbClr val="1334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74320" y="4782312"/>
            <a:ext cx="85953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alz.org/healthyhabits  |  800-272-3900 (Alz. Assoc.)  |  NC CARE-LINE: 2-1-1  |  ncdhhs.gov/divisions/aging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52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1097280"/>
            <a:ext cx="4114800" cy="4114800"/>
          </a:xfrm>
          <a:prstGeom prst="ellipse">
            <a:avLst/>
          </a:prstGeom>
          <a:solidFill>
            <a:srgbClr val="1F7A8C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914400" y="3200400"/>
            <a:ext cx="2743200" cy="2743200"/>
          </a:xfrm>
          <a:prstGeom prst="ellipse">
            <a:avLst/>
          </a:prstGeom>
          <a:solidFill>
            <a:srgbClr val="1F7A8C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7772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Matters in</a:t>
            </a:r>
            <a:endParaRPr lang="en-US" sz="3600" dirty="0"/>
          </a:p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North Carolina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65176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state's dementia landscape and the case for action</a:t>
            </a:r>
            <a:endParaRPr lang="en-US" sz="18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9520" y="2377440"/>
            <a:ext cx="1097280" cy="10972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7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North Carolina by the Numbers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4572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North Carolina by the Numbers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274320" y="777240"/>
            <a:ext cx="1965960" cy="1371600"/>
          </a:xfrm>
          <a:prstGeom prst="rect">
            <a:avLst/>
          </a:prstGeom>
          <a:solidFill>
            <a:srgbClr val="1A5276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74320" y="850392"/>
            <a:ext cx="1965960" cy="7543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1.9M+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274320" y="1531620"/>
            <a:ext cx="1965960" cy="576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NC adults aged 65+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(2024)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423160" y="777240"/>
            <a:ext cx="1965960" cy="1371600"/>
          </a:xfrm>
          <a:prstGeom prst="rect">
            <a:avLst/>
          </a:prstGeom>
          <a:solidFill>
            <a:srgbClr val="1F7A8C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423160" y="850392"/>
            <a:ext cx="1965960" cy="7543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#9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2423160" y="1531620"/>
            <a:ext cx="1965960" cy="576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nation for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 65+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572000" y="777240"/>
            <a:ext cx="1965960" cy="1371600"/>
          </a:xfrm>
          <a:prstGeom prst="rect">
            <a:avLst/>
          </a:prstGeom>
          <a:solidFill>
            <a:srgbClr val="1A5276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572000" y="850392"/>
            <a:ext cx="1965960" cy="7543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210,500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4572000" y="1531620"/>
            <a:ext cx="1965960" cy="576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 Carolinians with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Alzheimer’s (2020)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6720840" y="777240"/>
            <a:ext cx="2148840" cy="1371600"/>
          </a:xfrm>
          <a:prstGeom prst="rect">
            <a:avLst/>
          </a:prstGeom>
          <a:solidFill>
            <a:srgbClr val="1F7A8C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720840" y="850392"/>
            <a:ext cx="2148840" cy="7543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381,000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6720840" y="1531620"/>
            <a:ext cx="2148840" cy="576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unpaid family caregivers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NC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274320" y="2331720"/>
            <a:ext cx="1965960" cy="1371600"/>
          </a:xfrm>
          <a:prstGeom prst="rect">
            <a:avLst/>
          </a:prstGeom>
          <a:solidFill>
            <a:srgbClr val="154360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74320" y="2404872"/>
            <a:ext cx="1965960" cy="7543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11.6%</a:t>
            </a:r>
            <a:endParaRPr lang="en-US" sz="3000" dirty="0"/>
          </a:p>
        </p:txBody>
      </p:sp>
      <p:sp>
        <p:nvSpPr>
          <p:cNvPr id="20" name="Text 18"/>
          <p:cNvSpPr/>
          <p:nvPr/>
        </p:nvSpPr>
        <p:spPr>
          <a:xfrm>
            <a:off x="274320" y="3086100"/>
            <a:ext cx="1965960" cy="576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adults 65+ have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Alzheimer's in NC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2423160" y="2331720"/>
            <a:ext cx="1965960" cy="1371600"/>
          </a:xfrm>
          <a:prstGeom prst="rect">
            <a:avLst/>
          </a:prstGeom>
          <a:solidFill>
            <a:srgbClr val="C0392B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423160" y="2404872"/>
            <a:ext cx="1965960" cy="7543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+147%</a:t>
            </a:r>
            <a:endParaRPr lang="en-US" sz="3000" dirty="0"/>
          </a:p>
        </p:txBody>
      </p:sp>
      <p:sp>
        <p:nvSpPr>
          <p:cNvPr id="23" name="Text 21"/>
          <p:cNvSpPr/>
          <p:nvPr/>
        </p:nvSpPr>
        <p:spPr>
          <a:xfrm>
            <a:off x="2423160" y="3086100"/>
            <a:ext cx="1965960" cy="576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in NC Alzheimer's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deaths (2000–2022)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572000" y="2331720"/>
            <a:ext cx="1965960" cy="1371600"/>
          </a:xfrm>
          <a:prstGeom prst="rect">
            <a:avLst/>
          </a:prstGeom>
          <a:solidFill>
            <a:srgbClr val="154360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0" y="2404872"/>
            <a:ext cx="1965960" cy="7543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in 5</a:t>
            </a:r>
            <a:endParaRPr lang="en-US" sz="3000" dirty="0"/>
          </a:p>
        </p:txBody>
      </p:sp>
      <p:sp>
        <p:nvSpPr>
          <p:cNvPr id="26" name="Text 24"/>
          <p:cNvSpPr/>
          <p:nvPr/>
        </p:nvSpPr>
        <p:spPr>
          <a:xfrm>
            <a:off x="4572000" y="3086100"/>
            <a:ext cx="1965960" cy="576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NC residents will be 65+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2025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720840" y="2331720"/>
            <a:ext cx="2148840" cy="1371600"/>
          </a:xfrm>
          <a:prstGeom prst="rect">
            <a:avLst/>
          </a:prstGeom>
          <a:solidFill>
            <a:srgbClr val="C0882A"/>
          </a:solidFill>
          <a:ln/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6720840" y="2404872"/>
            <a:ext cx="2148840" cy="7543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E8A8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2032</a:t>
            </a:r>
            <a:endParaRPr lang="en-US" sz="3600" dirty="0"/>
          </a:p>
        </p:txBody>
      </p:sp>
      <p:sp>
        <p:nvSpPr>
          <p:cNvPr id="29" name="Text 27"/>
          <p:cNvSpPr/>
          <p:nvPr/>
        </p:nvSpPr>
        <p:spPr>
          <a:xfrm>
            <a:off x="6720840" y="3086100"/>
            <a:ext cx="2148840" cy="5760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older adults will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outnumber children in NC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274320" y="3886200"/>
            <a:ext cx="8595360" cy="777240"/>
          </a:xfrm>
          <a:prstGeom prst="rect">
            <a:avLst/>
          </a:prstGeom>
          <a:solidFill>
            <a:srgbClr val="D4EFD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365760" y="393192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$1.8 billion — NC Medicaid costs for Alzheimer's care  |  $28,484 — per-capita </a:t>
            </a:r>
          </a:p>
          <a:p>
            <a:pPr marL="0" indent="0" algn="ctr">
              <a:buNone/>
            </a:pPr>
            <a:r>
              <a:rPr lang="en-US" sz="1200" b="1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Medicare spending per person with dementia in NC (2024)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52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1F7A8C">
              <a:alpha val="3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858000" y="2743200"/>
            <a:ext cx="3657600" cy="3657600"/>
          </a:xfrm>
          <a:prstGeom prst="ellipse">
            <a:avLst/>
          </a:prstGeom>
          <a:solidFill>
            <a:srgbClr val="1F7A8C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457200"/>
            <a:ext cx="7772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Message of Hope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325880"/>
            <a:ext cx="7772400" cy="1280160"/>
          </a:xfrm>
          <a:prstGeom prst="rect">
            <a:avLst/>
          </a:prstGeom>
          <a:solidFill>
            <a:srgbClr val="E8A83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77240" y="1371600"/>
            <a:ext cx="74980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~45% of dementia cases worldwide are potentially preventable by addressing 14 modifiable risk factors.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40080" y="269748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i="1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2024 Lancet Commission on Dementia Prevention, Intervention &amp; Care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0080" y="32004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NOT a talk about inevitability — it is a talk about agency and action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do today — individually and as a state — shapes our brain health tomorrow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 Carolina's All Ages, All Stages NC plan is our roadmap</a:t>
            </a:r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Dementia Capable NC leading the charge (https://</a:t>
            </a:r>
            <a:r>
              <a:rPr lang="en-US" sz="1500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www.ncdhhs.gov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/</a:t>
            </a:r>
            <a:r>
              <a:rPr lang="en-US" sz="1500" dirty="0" err="1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dementiacapablenc</a:t>
            </a:r>
            <a:r>
              <a:rPr lang="en-US" sz="1500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)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52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1097280"/>
            <a:ext cx="4114800" cy="4114800"/>
          </a:xfrm>
          <a:prstGeom prst="ellipse">
            <a:avLst/>
          </a:prstGeom>
          <a:solidFill>
            <a:srgbClr val="1F7A8C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914400" y="3200400"/>
            <a:ext cx="2743200" cy="2743200"/>
          </a:xfrm>
          <a:prstGeom prst="ellipse">
            <a:avLst/>
          </a:prstGeom>
          <a:solidFill>
            <a:srgbClr val="1F7A8C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7772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Understanding Dementia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65176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is, what it is not, and who is affected</a:t>
            </a:r>
            <a:endParaRPr lang="en-US" sz="18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2286000"/>
            <a:ext cx="1280160" cy="128016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Dementia?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731520"/>
            <a:ext cx="4114800" cy="4023360"/>
          </a:xfrm>
          <a:prstGeom prst="rect">
            <a:avLst/>
          </a:prstGeom>
          <a:solidFill>
            <a:srgbClr val="F0F7F8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82296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52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Dementia Is...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11480" y="1234440"/>
            <a:ext cx="384048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umbrella term for a cluster of symptoms</a:t>
            </a:r>
            <a:endParaRPr lang="en-US" sz="1300" dirty="0"/>
          </a:p>
          <a:p>
            <a:pPr marL="685800" lvl="1" indent="-342900">
              <a:buSzPct val="100000"/>
              <a:buFont typeface="Wingdings" pitchFamily="2" charset="2"/>
              <a:buChar char="Ø"/>
            </a:pPr>
            <a:r>
              <a:rPr lang="en-US" sz="13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loss, impaired reasoning, personality changes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Severe enough to interfere with daily life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Alzheimer's disease: 60–80% of cases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 types: vascular, Lewy body, frontotemporal, and numerous others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MCI (Mild Cognitive Impairment) is an important intermediate state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Alzheimer’s disease begins 20+ years before symptoms appear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754880" y="731520"/>
            <a:ext cx="4114800" cy="4023360"/>
          </a:xfrm>
          <a:prstGeom prst="rect">
            <a:avLst/>
          </a:prstGeom>
          <a:solidFill>
            <a:srgbClr val="FFF3CD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892040" y="82296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Dementia Is NOT...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892040" y="1234440"/>
            <a:ext cx="384048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normal part of aging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Inevitable — nearly half of cases may be preventable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Something to be ashamed of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a disease of the very old</a:t>
            </a:r>
            <a:endParaRPr lang="en-US" sz="1300" dirty="0"/>
          </a:p>
          <a:p>
            <a:pPr marL="685800" lvl="1" indent="-342900">
              <a:buSzPct val="100000"/>
              <a:buChar char="•"/>
            </a:pPr>
            <a:r>
              <a:rPr lang="en-US" sz="13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~200,000 Americans under 65 have younger-onset Alzheimer's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Something you face alone — support is available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4572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Is Most Affected?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777240"/>
            <a:ext cx="4114800" cy="1920240"/>
          </a:xfrm>
          <a:prstGeom prst="rect">
            <a:avLst/>
          </a:prstGeom>
          <a:solidFill>
            <a:srgbClr val="F0F7F8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74320" y="777240"/>
            <a:ext cx="4114800" cy="411480"/>
          </a:xfrm>
          <a:prstGeom prst="rect">
            <a:avLst/>
          </a:prstGeom>
          <a:solidFill>
            <a:srgbClr val="1A527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84048" y="82296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 &amp; Genetics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84048" y="1252728"/>
            <a:ext cx="3913632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doubles every 5 years after 65. APOE-e4 gene increases susceptibility to Alzheimer’s. Family history matters — but is NOT destiny.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54880" y="777240"/>
            <a:ext cx="4114800" cy="1920240"/>
          </a:xfrm>
          <a:prstGeom prst="rect">
            <a:avLst/>
          </a:prstGeom>
          <a:solidFill>
            <a:srgbClr val="F0F7F8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54880" y="777240"/>
            <a:ext cx="4114800" cy="411480"/>
          </a:xfrm>
          <a:prstGeom prst="rect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64608" y="82296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Gender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64608" y="1252728"/>
            <a:ext cx="3913632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Nearly two-thirds of people with Alzheimer's are women. Women also bear the majority of the caregiving burden.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" y="2880360"/>
            <a:ext cx="4114800" cy="1920240"/>
          </a:xfrm>
          <a:prstGeom prst="rect">
            <a:avLst/>
          </a:prstGeom>
          <a:solidFill>
            <a:srgbClr val="F0F7F8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74320" y="2880360"/>
            <a:ext cx="4114800" cy="411480"/>
          </a:xfrm>
          <a:prstGeom prst="rect">
            <a:avLst/>
          </a:prstGeom>
          <a:solidFill>
            <a:srgbClr val="C0882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84048" y="292608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Race &amp; Ethnicity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84048" y="3355848"/>
            <a:ext cx="3913632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Black Americans are approximately twice as likely as white Americans to develop Alzheimer’s. Native Americans nearly as likely.  Hispanic Americans are 1.5x more likely. Systemic factors — not biology — drive much of this difference.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754880" y="2880360"/>
            <a:ext cx="4114800" cy="1920240"/>
          </a:xfrm>
          <a:prstGeom prst="rect">
            <a:avLst/>
          </a:prstGeom>
          <a:solidFill>
            <a:srgbClr val="F0F7F8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754880" y="2880360"/>
            <a:ext cx="4114800" cy="411480"/>
          </a:xfrm>
          <a:prstGeom prst="rect">
            <a:avLst/>
          </a:prstGeom>
          <a:solidFill>
            <a:srgbClr val="15436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64608" y="2926080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Rural NC Communities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864608" y="3355848"/>
            <a:ext cx="3913632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access to specialty care, hearing and vision services, higher rates of hypertension and diabetes — all modifiable risk factors concentrated in our rural counties.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52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1097280"/>
            <a:ext cx="4114800" cy="4114800"/>
          </a:xfrm>
          <a:prstGeom prst="ellipse">
            <a:avLst/>
          </a:prstGeom>
          <a:solidFill>
            <a:srgbClr val="1F7A8C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914400" y="3200400"/>
            <a:ext cx="2743200" cy="2743200"/>
          </a:xfrm>
          <a:prstGeom prst="ellipse">
            <a:avLst/>
          </a:prstGeom>
          <a:solidFill>
            <a:srgbClr val="1F7A8C">
              <a:alpha val="3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7772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Science of Prevention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65176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2024 Lancet Commission on Dementia</a:t>
            </a:r>
            <a:endParaRPr lang="en-US" sz="18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8080" y="2286000"/>
            <a:ext cx="1280160" cy="12801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2687</Words>
  <Application>Microsoft Office PowerPoint</Application>
  <PresentationFormat>On-screen Show (16:9)</PresentationFormat>
  <Paragraphs>370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Georgia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Protecting the Mind We Live In</dc:title>
  <dc:subject>PptxGenJS Presentation</dc:subject>
  <dc:creator>NC State Health Director</dc:creator>
  <cp:lastModifiedBy>Karen Davis</cp:lastModifiedBy>
  <cp:revision>10</cp:revision>
  <dcterms:created xsi:type="dcterms:W3CDTF">2026-04-28T11:40:26Z</dcterms:created>
  <dcterms:modified xsi:type="dcterms:W3CDTF">2026-06-18T15:22:25Z</dcterms:modified>
</cp:coreProperties>
</file>