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7" r:id="rId6"/>
    <p:sldId id="262" r:id="rId7"/>
    <p:sldId id="278" r:id="rId8"/>
    <p:sldId id="295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EC37B-D0EA-F136-3658-6308725E4347}" v="352" dt="2026-02-18T14:06:34.217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9" autoAdjust="0"/>
  </p:normalViewPr>
  <p:slideViewPr>
    <p:cSldViewPr snapToGrid="0">
      <p:cViewPr varScale="1">
        <p:scale>
          <a:sx n="48" d="100"/>
          <a:sy n="48" d="100"/>
        </p:scale>
        <p:origin x="648" y="4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3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701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5049" y="3427675"/>
            <a:ext cx="6412762" cy="2142619"/>
          </a:xfrm>
        </p:spPr>
        <p:txBody>
          <a:bodyPr/>
          <a:lstStyle/>
          <a:p>
            <a:r>
              <a:rPr lang="en-US" sz="1600" b="1" err="1"/>
              <a:t>AA117</a:t>
            </a:r>
            <a:r>
              <a:rPr lang="en-US" sz="1600" b="1" dirty="0"/>
              <a:t> T-Minus Plan</a:t>
            </a:r>
            <a:endParaRPr lang="en-US" sz="1600" dirty="0"/>
          </a:p>
          <a:p>
            <a:r>
              <a:rPr lang="en-US" sz="1600" dirty="0"/>
              <a:t>April 2026 – October 2027</a:t>
            </a:r>
          </a:p>
          <a:p>
            <a:r>
              <a:rPr lang="en-US" sz="1600" b="1" dirty="0">
                <a:ea typeface="+mj-lt"/>
                <a:cs typeface="+mj-lt"/>
              </a:rPr>
              <a:t>Driving Full Expenditure Through Structured Oversight &amp; Strategic Reallocation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0593"/>
            <a:ext cx="4941770" cy="6674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Parris Drakeford </a:t>
            </a:r>
          </a:p>
          <a:p>
            <a:r>
              <a:rPr lang="en-US" dirty="0"/>
              <a:t>Program Analyst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The Big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5040381" cy="3433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🎯 Strategic Objective</a:t>
            </a:r>
          </a:p>
          <a:p>
            <a:r>
              <a:rPr lang="en-US" b="1" dirty="0">
                <a:ea typeface="+mn-lt"/>
                <a:cs typeface="+mn-lt"/>
              </a:rPr>
              <a:t>100% Expended | 0% Unobligated | 100% Reimbursements Submitted</a:t>
            </a:r>
            <a:endParaRPr lang="en-US" dirty="0"/>
          </a:p>
          <a:p>
            <a:r>
              <a:rPr lang="en-US" dirty="0"/>
              <a:t>How We Get There: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 Early Activation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 Continuous Monitoring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Mid-Cycle Correction</a:t>
            </a:r>
          </a:p>
          <a:p>
            <a:pPr marL="285750" indent="-285750">
              <a:buChar char="•"/>
            </a:pPr>
            <a:r>
              <a:rPr lang="en-US">
                <a:ea typeface="+mn-lt"/>
                <a:cs typeface="+mn-lt"/>
              </a:rPr>
              <a:t> Formal Reallocation Decision</a:t>
            </a:r>
          </a:p>
          <a:p>
            <a:pPr marL="285750" indent="-285750">
              <a:buChar char="•"/>
            </a:pPr>
            <a:r>
              <a:rPr lang="en-US" dirty="0">
                <a:ea typeface="+mn-lt"/>
                <a:cs typeface="+mn-lt"/>
              </a:rPr>
              <a:t> Structured Closeout</a:t>
            </a:r>
            <a:endParaRPr lang="en-US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536619"/>
            <a:ext cx="8312397" cy="3916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j-lt"/>
                <a:cs typeface="+mj-lt"/>
              </a:rPr>
              <a:t>🚀 Launch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664" y="3070348"/>
            <a:ext cx="8656038" cy="10573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Projects initiated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Contracts executed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Funds encumbered &amp; obligated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≥10% Expended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899" y="4319431"/>
            <a:ext cx="8458171" cy="3518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j-lt"/>
                <a:cs typeface="+mj-lt"/>
              </a:rPr>
              <a:t>🔎 Monitor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0016" y="4866412"/>
            <a:ext cx="9835043" cy="16483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Financial status review</a:t>
            </a:r>
          </a:p>
          <a:p>
            <a:r>
              <a:rPr lang="en-US" dirty="0">
                <a:ea typeface="+mn-lt"/>
                <a:cs typeface="+mn-lt"/>
              </a:rPr>
              <a:t>Identify funds at risk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LHD Spending Plan submission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≥35% Expended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250333"/>
            <a:ext cx="4114800" cy="471142"/>
          </a:xfrm>
        </p:spPr>
        <p:txBody>
          <a:bodyPr/>
          <a:lstStyle/>
          <a:p>
            <a:r>
              <a:rPr lang="en-US" b="1" dirty="0">
                <a:ea typeface="+mn-lt"/>
                <a:cs typeface="+mn-lt"/>
              </a:rPr>
              <a:t>Definitions: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Obligated = legally committed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Encumbered = administratively reserved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9CEC149-01A4-56B9-568B-A36ECD33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Phase 1: Launch &amp; Monitor (Apr–Sep 2026)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08" y="1152771"/>
            <a:ext cx="6724058" cy="1098092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Phase 2: Correct &amp; Reallocate (Oct 2026–Mar 2027)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5576" y="2250854"/>
            <a:ext cx="5532595" cy="7891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1">
                <a:ea typeface="+mj-lt"/>
                <a:cs typeface="+mj-lt"/>
              </a:rPr>
              <a:t>⚡ Accelerate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22324" y="4635977"/>
            <a:ext cx="6533134" cy="3783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>
                <a:ea typeface="+mj-lt"/>
                <a:cs typeface="+mj-lt"/>
              </a:rPr>
              <a:t>🔁 Reallocation Decision Point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41168" y="5018410"/>
            <a:ext cx="6412631" cy="1346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Comprehensive fiscal review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Formal reallocation proposals submitted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DPH redistribution determinations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noProof="1">
                <a:ea typeface="+mn-lt"/>
                <a:cs typeface="+mn-lt"/>
              </a:rPr>
              <a:t>≥70% Expended</a:t>
            </a:r>
            <a:endParaRPr lang="en-US" dirty="0"/>
          </a:p>
          <a:p>
            <a:endParaRPr lang="en-US" noProof="1"/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D5DB19F8-B538-4965-BA90-ED372B99F5D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A95221-239B-F850-455B-168C543D8E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5150" y="2997723"/>
            <a:ext cx="6512022" cy="16578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dirty="0"/>
              <a:t>Implement contingency actions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/>
              <a:t>Revise scopes/timelines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dirty="0"/>
              <a:t>Increase spending velocity</a:t>
            </a:r>
            <a:br>
              <a:rPr lang="en-US" dirty="0"/>
            </a:br>
            <a:endParaRPr lang="en-US"/>
          </a:p>
          <a:p>
            <a:pPr>
              <a:lnSpc>
                <a:spcPct val="80000"/>
              </a:lnSpc>
            </a:pPr>
            <a:r>
              <a:rPr lang="en-US" dirty="0"/>
              <a:t>≥55% Expended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5880-344C-CC5E-868C-EAE19E83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Phase 3: Deploy &amp; Execute (Apr–Sep 2027)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B988-C7B7-5283-BED9-09B18B5DA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📈 Full Deployment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452F2-421C-AD17-1CFE-5608248FFF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Accept redistributed funds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Finalize procurements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Intensify implementation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100% Encumbered/Obligated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≥85% Expended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FD416-A1D6-7619-10B6-C566A00DB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✅ Final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D5A83-71CA-458C-4CF8-DE42F548A7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Complete activities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Resolve compliance issues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≥95% Expended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0% Unobligated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5F466-1516-D9C1-E12B-C4047BB6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58696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Closeout (Oct 2027)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417503"/>
            <a:ext cx="5111750" cy="293694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8C8B5-F6EC-489B-BD0F-CD89A73C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D59A21-C1FA-271E-4706-3A1F5451F720}"/>
              </a:ext>
            </a:extLst>
          </p:cNvPr>
          <p:cNvSpPr txBox="1"/>
          <p:nvPr/>
        </p:nvSpPr>
        <p:spPr>
          <a:xfrm>
            <a:off x="5367130" y="3061252"/>
            <a:ext cx="5075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🏁 Final Spending &amp; Reporting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68E6A-CE8F-222B-86CA-A66FDEDF8413}"/>
              </a:ext>
            </a:extLst>
          </p:cNvPr>
          <p:cNvSpPr txBox="1"/>
          <p:nvPr/>
        </p:nvSpPr>
        <p:spPr>
          <a:xfrm>
            <a:off x="5367130" y="3763617"/>
            <a:ext cx="6069495" cy="2113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Bef>
                <a:spcPts val="1000"/>
              </a:spcBef>
              <a:buFont typeface="Arial"/>
              <a:buChar char="•"/>
            </a:pPr>
            <a:r>
              <a:rPr lang="en-US" sz="1400" dirty="0">
                <a:solidFill>
                  <a:srgbClr val="404040"/>
                </a:solidFill>
              </a:rPr>
              <a:t>Complete all expenditures</a:t>
            </a:r>
            <a:endParaRPr lang="en-US" sz="1400"/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1400" dirty="0">
                <a:solidFill>
                  <a:srgbClr val="404040"/>
                </a:solidFill>
              </a:rPr>
              <a:t>Submit final reimbursements</a:t>
            </a:r>
            <a:endParaRPr lang="en-US" sz="1400"/>
          </a:p>
          <a:p>
            <a:pPr marL="285750" indent="-285750">
              <a:spcBef>
                <a:spcPts val="1000"/>
              </a:spcBef>
              <a:buFont typeface="Arial,Sans-Serif"/>
              <a:buChar char="•"/>
            </a:pPr>
            <a:r>
              <a:rPr lang="en-US" sz="1400" dirty="0">
                <a:solidFill>
                  <a:srgbClr val="404040"/>
                </a:solidFill>
              </a:rPr>
              <a:t>Submit final fiscal &amp; programmatic reports</a:t>
            </a:r>
            <a:endParaRPr lang="en-US" sz="1400"/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rgbClr val="404040"/>
                </a:solidFill>
              </a:rPr>
              <a:t>Final Outcome</a:t>
            </a:r>
            <a:endParaRPr lang="en-US" sz="1400"/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rgbClr val="404040"/>
                </a:solidFill>
              </a:rPr>
              <a:t>100% Expended</a:t>
            </a:r>
            <a:br>
              <a:rPr lang="en-US" sz="1400" b="1" dirty="0"/>
            </a:br>
            <a:r>
              <a:rPr lang="en-US" sz="1400" b="1" dirty="0">
                <a:solidFill>
                  <a:srgbClr val="404040"/>
                </a:solidFill>
              </a:rPr>
              <a:t>100% Reimbursements Submitted</a:t>
            </a:r>
            <a:br>
              <a:rPr lang="en-US" sz="1400" b="1" dirty="0"/>
            </a:br>
            <a:r>
              <a:rPr lang="en-US" sz="1400" b="1" dirty="0">
                <a:solidFill>
                  <a:srgbClr val="404040"/>
                </a:solidFill>
              </a:rPr>
              <a:t>Zero Lapsed Funds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6E94D4DF-24E6-4758-8701-2C20AC2BF2DD}" vid="{D9C778EE-A573-4D68-89BA-A3DB5F810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Arial,Sans-Serif</vt:lpstr>
      <vt:lpstr>Calibri</vt:lpstr>
      <vt:lpstr>Tenorite</vt:lpstr>
      <vt:lpstr>Monoline</vt:lpstr>
      <vt:lpstr>AA117 T-Minus Plan April 2026 – October 2027 Driving Full Expenditure Through Structured Oversight &amp; Strategic Reallocation </vt:lpstr>
      <vt:lpstr>The Big Picture</vt:lpstr>
      <vt:lpstr>Phase 1: Launch &amp; Monitor (Apr–Sep 2026) </vt:lpstr>
      <vt:lpstr>Phase 2: Correct &amp; Reallocate (Oct 2026–Mar 2027)</vt:lpstr>
      <vt:lpstr>Phase 3: Deploy &amp; Execute (Apr–Sep 2027)</vt:lpstr>
      <vt:lpstr>Closeout (Oct 2027)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</dc:creator>
  <cp:lastModifiedBy>Karen Davis</cp:lastModifiedBy>
  <cp:revision>149</cp:revision>
  <dcterms:created xsi:type="dcterms:W3CDTF">2026-02-18T13:38:33Z</dcterms:created>
  <dcterms:modified xsi:type="dcterms:W3CDTF">2026-02-18T18:40:48Z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