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05" r:id="rId1"/>
  </p:sldMasterIdLst>
  <p:notesMasterIdLst>
    <p:notesMasterId r:id="rId14"/>
  </p:notesMasterIdLst>
  <p:handoutMasterIdLst>
    <p:handoutMasterId r:id="rId15"/>
  </p:handoutMasterIdLst>
  <p:sldIdLst>
    <p:sldId id="310" r:id="rId2"/>
    <p:sldId id="365" r:id="rId3"/>
    <p:sldId id="366" r:id="rId4"/>
    <p:sldId id="367" r:id="rId5"/>
    <p:sldId id="295" r:id="rId6"/>
    <p:sldId id="312" r:id="rId7"/>
    <p:sldId id="401" r:id="rId8"/>
    <p:sldId id="273" r:id="rId9"/>
    <p:sldId id="368" r:id="rId10"/>
    <p:sldId id="369" r:id="rId11"/>
    <p:sldId id="400" r:id="rId12"/>
    <p:sldId id="402" r:id="rId13"/>
  </p:sldIdLst>
  <p:sldSz cx="24387175" cy="13716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3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192"/>
    <a:srgbClr val="1CC2D4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>
      <p:cViewPr varScale="1">
        <p:scale>
          <a:sx n="43" d="100"/>
          <a:sy n="43" d="100"/>
        </p:scale>
        <p:origin x="547" y="62"/>
      </p:cViewPr>
      <p:guideLst>
        <p:guide orient="horz" pos="4320"/>
        <p:guide pos="13921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9957B8-451F-6F7B-8B39-691FE141D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Pitt County Government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8D241-DC91-F6B5-A1E8-8A60384834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E5BDF7-B710-1747-8757-5D9D88D512B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EECC6-7454-9207-29DA-57BFF6AE4C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16D6-5867-9EC2-137A-AB6A53CB2D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C58D-7F7E-4944-B493-D6CB7EAE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2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Pitt County Government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DEFC47-12A1-DF4D-9774-34872CAF67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E04F90-FDD5-0648-B990-4C9E3F88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7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18ACE8-E213-43F9-92BD-AEE334095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50219E6-4DA7-43F8-A83A-81685254E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8A3D7CD-D673-4EB4-87D6-D84850328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E12EC1-AC95-48BB-B23B-648D807AA9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7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18ACE8-E213-43F9-92BD-AEE334095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50219E6-4DA7-43F8-A83A-81685254E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8A3D7CD-D673-4EB4-87D6-D84850328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E12EC1-AC95-48BB-B23B-648D807AA92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6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18ACE8-E213-43F9-92BD-AEE334095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50219E6-4DA7-43F8-A83A-81685254E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8A3D7CD-D673-4EB4-87D6-D84850328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E12EC1-AC95-48BB-B23B-648D807AA92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4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EAB86-98B7-4138-8BD5-586596640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EAB86-98B7-4138-8BD5-586596640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18ACE8-E213-43F9-92BD-AEE334095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50219E6-4DA7-43F8-A83A-81685254E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8A3D7CD-D673-4EB4-87D6-D84850328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E12EC1-AC95-48BB-B23B-648D807AA92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9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18ACE8-E213-43F9-92BD-AEE334095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50219E6-4DA7-43F8-A83A-81685254E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8A3D7CD-D673-4EB4-87D6-D84850328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E12EC1-AC95-48BB-B23B-648D807AA92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2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#1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C56BF4-7CD2-0CC6-F354-153E44818D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31839" y="9721018"/>
            <a:ext cx="13269044" cy="1720800"/>
          </a:xfrm>
          <a:ln>
            <a:noFill/>
          </a:ln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788875-65D9-8924-A6CF-68C8DD6BC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0383" y="7242916"/>
            <a:ext cx="13267315" cy="2478100"/>
          </a:xfrm>
          <a:ln>
            <a:noFill/>
          </a:ln>
        </p:spPr>
        <p:txBody>
          <a:bodyPr anchor="t">
            <a:normAutofit/>
          </a:bodyPr>
          <a:lstStyle>
            <a:lvl1pPr>
              <a:defRPr sz="8000" b="1" i="0">
                <a:solidFill>
                  <a:srgbClr val="126192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96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6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06BEA-9B42-F531-FB7B-E4F1DCDC0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6025" y="4372413"/>
            <a:ext cx="9875520" cy="26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8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A047CE-867F-93A1-A041-E2E5EA63B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3" y="1219200"/>
            <a:ext cx="19814576" cy="3810000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defRPr sz="6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CE49A0-41CF-955B-7760-61DC77A22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3121" y="5333999"/>
            <a:ext cx="9754870" cy="6248402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2F3197-5AC9-635C-D67D-C01C4D0E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2831" y="5334000"/>
            <a:ext cx="9754870" cy="6248400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F1B9C-2E74-3253-D879-B1D7326E1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9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2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A047CE-867F-93A1-A041-E2E5EA63B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3" y="1219200"/>
            <a:ext cx="19814576" cy="3810000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defRPr sz="6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CE49A0-41CF-955B-7760-61DC77A22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3121" y="5333999"/>
            <a:ext cx="9754870" cy="6248402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2F3197-5AC9-635C-D67D-C01C4D0E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2831" y="5334000"/>
            <a:ext cx="9754870" cy="6248400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756A8-9610-4FF3-29E0-81040F27E3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0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556CA6-4CDF-FD41-1E27-50221DA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1219200"/>
            <a:ext cx="19814576" cy="3810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5703529-C6C5-A9F2-F8F6-FF8A161F3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84411" y="6469592"/>
            <a:ext cx="9753600" cy="5112808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   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AECE335-234B-E599-BE31-6761540985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342832" y="6486525"/>
            <a:ext cx="9754872" cy="5095874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9C008C-984E-3FA3-079D-C708FAFFB2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8933" y="5277310"/>
            <a:ext cx="9179057" cy="1152524"/>
          </a:xfr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CA60FA-D3B3-B65F-7521-8A0A51A910D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887944" y="5294244"/>
            <a:ext cx="9209759" cy="1152524"/>
          </a:xfr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82CCF-3779-53A3-12D8-AAB39947C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8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3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556CA6-4CDF-FD41-1E27-50221DA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1219200"/>
            <a:ext cx="19814576" cy="3810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AF3091-3B41-AAF0-1046-00BD9C8CFE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8933" y="5277310"/>
            <a:ext cx="9179057" cy="1152524"/>
          </a:xfr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5703529-C6C5-A9F2-F8F6-FF8A161F3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84411" y="6469592"/>
            <a:ext cx="9753600" cy="5112808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   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B4D6D-42F0-C508-19D4-16045B9BA5F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887944" y="5294244"/>
            <a:ext cx="9209759" cy="1152524"/>
          </a:xfr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AECE335-234B-E599-BE31-6761540985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342832" y="6486525"/>
            <a:ext cx="9754872" cy="5095874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DB06-6E64-85F4-FEDB-08ADD0E8E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4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-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676678-BB06-BA07-B791-70A11732F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56A20BA-8777-4616-B388-1953AFBA7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173A53-000D-465B-67D8-3B510F6044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27188" y="1392238"/>
            <a:ext cx="7772400" cy="10058400"/>
          </a:xfrm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6B0AE-D2A7-67D5-EF8E-8D460D242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- 1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676678-BB06-BA07-B791-70A11732F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56A20BA-8777-4616-B388-1953AFBA7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173A53-000D-465B-67D8-3B510F6044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27188" y="1392238"/>
            <a:ext cx="7772400" cy="10058400"/>
          </a:xfrm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AAADE-CBE5-3C94-E44E-47B42AD17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-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F08DAA-E5E2-69A9-B87A-A6ADF7BF5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09299B4-6635-6102-84EE-594C40D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D683B31-F675-A62F-A325-308F7AEFBA4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4732094" y="706582"/>
            <a:ext cx="7367493" cy="11051735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4x6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8961A-83BF-D675-EA1B-639B9169C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1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- 2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F08DAA-E5E2-69A9-B87A-A6ADF7BF5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/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09299B4-6635-6102-84EE-594C40D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D683B31-F675-A62F-A325-308F7AEFBA4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4732094" y="706582"/>
            <a:ext cx="7367493" cy="11051735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4x6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1E1B0-21E5-E605-7C04-F73CEA3AF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Content -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AA30FE-130A-CE8E-F706-9675A836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210" y="9939854"/>
            <a:ext cx="19789378" cy="11176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pPr algn="ctr"/>
            <a:r>
              <a:rPr lang="en-US" altLang="en-US" sz="50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5E93E5A-9E33-4532-5820-D3041A3DD3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5597" y="1371600"/>
            <a:ext cx="11658600" cy="7772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sz="3600" dirty="0"/>
              <a:t>Click to add picture</a:t>
            </a:r>
            <a:br>
              <a:rPr lang="en-US" sz="3600" dirty="0"/>
            </a:br>
            <a:r>
              <a:rPr lang="en-US" sz="3600" dirty="0"/>
              <a:t>4x6 format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79BF7F-D7E9-606F-C92E-AE953761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0209" y="11073330"/>
            <a:ext cx="19789376" cy="9874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algn="ctr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CFCA0-9091-670F-CADD-540E796B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Content - 3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AA30FE-130A-CE8E-F706-9675A836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210" y="9939854"/>
            <a:ext cx="19789378" cy="11176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pPr algn="ctr"/>
            <a:r>
              <a:rPr lang="en-US" altLang="en-US" sz="50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5E93E5A-9E33-4532-5820-D3041A3DD3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5597" y="1371600"/>
            <a:ext cx="11658600" cy="7772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r>
              <a:rPr lang="en-US" sz="3600" dirty="0"/>
              <a:t>Click to add picture</a:t>
            </a:r>
            <a:br>
              <a:rPr lang="en-US" sz="3600" dirty="0"/>
            </a:br>
            <a:r>
              <a:rPr lang="en-US" sz="3600" dirty="0"/>
              <a:t>4x6 format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79BF7F-D7E9-606F-C92E-AE953761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0209" y="11073330"/>
            <a:ext cx="19789376" cy="9874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algn="ctr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5EF0F-4DC3-ED69-5DA0-654177D7C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#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C56BF4-7CD2-0CC6-F354-153E44818D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31839" y="9721018"/>
            <a:ext cx="13269044" cy="1720800"/>
          </a:xfrm>
          <a:ln>
            <a:noFill/>
          </a:ln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788875-65D9-8924-A6CF-68C8DD6BC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0383" y="7242916"/>
            <a:ext cx="13267315" cy="2478100"/>
          </a:xfrm>
          <a:ln>
            <a:noFill/>
          </a:ln>
        </p:spPr>
        <p:txBody>
          <a:bodyPr anchor="t">
            <a:normAutofit/>
          </a:bodyPr>
          <a:lstStyle>
            <a:lvl1pPr>
              <a:defRPr sz="8000" b="1" i="0">
                <a:solidFill>
                  <a:srgbClr val="126192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96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6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6BF9E-499F-5EC2-DA3E-ED5774ECC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6025" y="4372413"/>
            <a:ext cx="9875520" cy="26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03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on -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8818E-8DCD-9823-F87C-7A5632B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803" y="1219203"/>
            <a:ext cx="18595217" cy="5486398"/>
          </a:xfrm>
          <a:ln>
            <a:noFill/>
          </a:ln>
        </p:spPr>
        <p:txBody>
          <a:bodyPr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sz="6500" cap="none" dirty="0">
                <a:solidFill>
                  <a:srgbClr val="126192"/>
                </a:solidFill>
                <a:effectLst/>
              </a:rPr>
              <a:t>CLICK TO ADD MOTION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655CA9-75B0-71C4-36C3-073C9574BD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3119" y="9550400"/>
            <a:ext cx="19814580" cy="2032000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4000"/>
            </a:lvl1pPr>
          </a:lstStyle>
          <a:p>
            <a:pPr algn="ctr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ED0141-E475-9851-3C6B-85C1D7267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121" y="7772400"/>
            <a:ext cx="19814580" cy="1778000"/>
          </a:xfrm>
          <a:ln>
            <a:noFill/>
          </a:ln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algn="ctr"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EDAF7-9AC1-FF8B-6732-A7369EE57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on - 1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8818E-8DCD-9823-F87C-7A5632B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803" y="1219203"/>
            <a:ext cx="18595217" cy="5486398"/>
          </a:xfrm>
          <a:ln>
            <a:noFill/>
          </a:ln>
        </p:spPr>
        <p:txBody>
          <a:bodyPr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sz="6500" cap="none" dirty="0">
                <a:solidFill>
                  <a:srgbClr val="126192"/>
                </a:solidFill>
                <a:effectLst/>
              </a:rPr>
              <a:t>CLICK TO ADD MOTION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655CA9-75B0-71C4-36C3-073C9574BD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3119" y="9550400"/>
            <a:ext cx="19814580" cy="2032000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4000"/>
            </a:lvl1pPr>
          </a:lstStyle>
          <a:p>
            <a:pPr algn="ctr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ED0141-E475-9851-3C6B-85C1D7267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121" y="7772400"/>
            <a:ext cx="19814580" cy="1778000"/>
          </a:xfrm>
          <a:ln>
            <a:noFill/>
          </a:ln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algn="ctr"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subtitle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46C2C-6AFE-B561-033F-AD338EB94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o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9B729D-0359-96BD-6FAF-5C0A8ACD1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803" y="1219203"/>
            <a:ext cx="18595217" cy="54863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MOTION</a:t>
            </a:r>
            <a:endParaRPr lang="en-US" sz="65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C0AEA6-855E-326A-2EBE-48711BC9A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060" y="6745356"/>
            <a:ext cx="17680706" cy="7620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F80417-7AA1-E4B4-0867-24A2BE9C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3119" y="8686800"/>
            <a:ext cx="19814580" cy="2895600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69DE6-56A3-7034-226C-B4631EFED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AEB602-E517-B980-0960-D735BA9AD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7099166" cy="2743200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altLang="en-US" sz="48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C70756-D187-0311-8F25-66100BE0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8954" y="1219202"/>
            <a:ext cx="11888750" cy="10363200"/>
          </a:xfrm>
          <a:ln>
            <a:noFill/>
          </a:ln>
        </p:spPr>
        <p:txBody>
          <a:bodyPr/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813EE5-4CE6-8312-67CB-07638B42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7099166" cy="36576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>
              <a:buClr>
                <a:srgbClr val="126192"/>
              </a:buClr>
            </a:pPr>
            <a:r>
              <a:rPr lang="en-US" sz="32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57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6B67FE-0DC5-0CCC-6436-643E1B19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793" y="1219203"/>
            <a:ext cx="19103285" cy="54863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DEB29-385B-5401-299E-135266BD9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6036" y="6745356"/>
            <a:ext cx="18680800" cy="7620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D76F1-8329-B0AD-4B9F-265DF521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110" y="8686800"/>
            <a:ext cx="20307378" cy="28956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59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o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8562FB-A124-9CA2-4FEC-093E9318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2" y="1219203"/>
            <a:ext cx="19814578" cy="54863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F0E10B-95A4-D81F-F7DE-7BB934EEF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121" y="7031182"/>
            <a:ext cx="19814580" cy="1676400"/>
          </a:xfr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5000"/>
            </a:lvl1pPr>
          </a:lstStyle>
          <a:p>
            <a:pPr>
              <a:buClr>
                <a:srgbClr val="126192"/>
              </a:buClr>
            </a:pPr>
            <a:r>
              <a:rPr lang="en-US" sz="500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50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BE93B0-CB3F-AB62-EAC9-BBA91C789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3119" y="8686800"/>
            <a:ext cx="19814580" cy="2895600"/>
          </a:xfr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368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1 - No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F08E5A-1A35-8A47-A40F-45AAB7FC5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6500"/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26527D6-85B4-BC86-5950-404781E333E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4327537" y="1418151"/>
            <a:ext cx="7772051" cy="10058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26192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A070C9-0012-4C0F-3805-CA175FF1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424F1-8995-AED1-B781-F09D2FC56F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Photo 2 - No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F9D6EA-8521-AA21-C635-BEC45886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3120" y="5943600"/>
            <a:ext cx="10669391" cy="36576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2C3F0F-6663-6362-62D1-84E03E9220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4732094" y="706582"/>
            <a:ext cx="7367493" cy="11051735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26192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4x6 format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DCCD44-79DD-6B51-6077-1B72F139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0" y="3200400"/>
            <a:ext cx="10669391" cy="2743200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6500"/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7FED7-E565-18EA-E89B-FBFE97B63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-      No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ECC6AF5-2846-7FC5-8B41-A5464B919C1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53199" y="706582"/>
            <a:ext cx="14280777" cy="11035145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26192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B6A2-D582-D346-2F48-7FB43CA34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4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 -      No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8415711-0684-8145-DA5B-241FDDF90C6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7127" y="716233"/>
            <a:ext cx="8532462" cy="11042506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26192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3F63EB2-F5FE-5682-3109-10A9F3D180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295959" y="716233"/>
            <a:ext cx="8532462" cy="11042506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5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26192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8.5x11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025F6-19FC-CBCC-A128-B23D1F28EE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2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#3 Pla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C56BF4-7CD2-0CC6-F354-153E44818D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31839" y="9721018"/>
            <a:ext cx="13269044" cy="1720800"/>
          </a:xfrm>
          <a:ln>
            <a:noFill/>
          </a:ln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788875-65D9-8924-A6CF-68C8DD6BC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0383" y="7242916"/>
            <a:ext cx="13267315" cy="2478100"/>
          </a:xfrm>
          <a:ln>
            <a:noFill/>
          </a:ln>
        </p:spPr>
        <p:txBody>
          <a:bodyPr anchor="t">
            <a:normAutofit/>
          </a:bodyPr>
          <a:lstStyle>
            <a:lvl1pPr>
              <a:defRPr sz="8000" b="1" i="0">
                <a:solidFill>
                  <a:srgbClr val="126192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96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6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7975C-29E2-CE77-2926-E9E91867E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6025" y="4372413"/>
            <a:ext cx="9875520" cy="26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18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19A3-BDD9-4463-81DC-7E92F15A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5C31-C725-4D01-9A47-2549B9FE4F84}" type="datetimeFigureOut">
              <a:rPr lang="en-US"/>
              <a:pPr>
                <a:defRPr/>
              </a:pPr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F082-9015-4692-AB11-5624A775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0D836-F2D7-43D3-A132-AF1461D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640C-A916-4B74-B82E-8D5CE62AD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29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FC9C40-5E96-3833-ED25-1DEFAD17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3" y="1748586"/>
            <a:ext cx="19814576" cy="3810000"/>
          </a:xfrm>
          <a:ln>
            <a:noFill/>
          </a:ln>
        </p:spPr>
        <p:txBody>
          <a:bodyPr>
            <a:normAutofit/>
          </a:bodyPr>
          <a:lstStyle>
            <a:lvl1pPr>
              <a:defRPr sz="9500" b="1" i="0">
                <a:solidFill>
                  <a:srgbClr val="126192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96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6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4B316-A168-FB1B-29F5-E0D6D04D5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1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FC9C40-5E96-3833-ED25-1DEFAD17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123" y="1748586"/>
            <a:ext cx="19814576" cy="3810000"/>
          </a:xfrm>
          <a:ln>
            <a:noFill/>
          </a:ln>
        </p:spPr>
        <p:txBody>
          <a:bodyPr>
            <a:normAutofit/>
          </a:bodyPr>
          <a:lstStyle>
            <a:lvl1pPr>
              <a:defRPr sz="9500" b="1" i="0">
                <a:solidFill>
                  <a:srgbClr val="126192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96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6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04C69-CE1A-100A-A3D8-7AB7491BF3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1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E7AF-5706-761E-5517-4A1755EE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4010524"/>
            <a:ext cx="19814576" cy="3810000"/>
          </a:xfrm>
          <a:ln>
            <a:noFill/>
          </a:ln>
        </p:spPr>
        <p:txBody>
          <a:bodyPr>
            <a:normAutofit/>
          </a:bodyPr>
          <a:lstStyle>
            <a:lvl1pPr algn="ctr">
              <a:defRPr sz="9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ctr"/>
            <a:r>
              <a:rPr lang="en-US" altLang="en-US" sz="9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5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7B574-BF2D-D9C3-E9DD-6ED6EBE1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2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E7AF-5706-761E-5517-4A1755EE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4010524"/>
            <a:ext cx="19814576" cy="3810000"/>
          </a:xfrm>
          <a:ln>
            <a:noFill/>
          </a:ln>
        </p:spPr>
        <p:txBody>
          <a:bodyPr>
            <a:normAutofit/>
          </a:bodyPr>
          <a:lstStyle>
            <a:lvl1pPr algn="ctr">
              <a:defRPr sz="9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ctr"/>
            <a:r>
              <a:rPr lang="en-US" altLang="en-US" sz="9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9500" cap="none" dirty="0">
              <a:solidFill>
                <a:srgbClr val="12619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CB8E8-DBB0-7106-B206-03F9EEF51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E6372-9E00-4BE6-E911-3169FF3F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1219200"/>
            <a:ext cx="19814576" cy="3810000"/>
          </a:xfrm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>
            <a:lvl1pPr>
              <a:defRPr sz="6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CC0A3B-8770-5F66-6212-0B89D71D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123" y="5333999"/>
            <a:ext cx="19814576" cy="6248402"/>
          </a:xfrm>
          <a:ln>
            <a:noFill/>
          </a:ln>
        </p:spPr>
        <p:txBody>
          <a:bodyPr/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1EBBF-E716-4812-5637-155F76E51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03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- 1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E6372-9E00-4BE6-E911-3169FF3F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23" y="1219200"/>
            <a:ext cx="19814576" cy="3810000"/>
          </a:xfrm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>
            <a:lvl1pPr>
              <a:defRPr sz="6500" b="1" i="0">
                <a:solidFill>
                  <a:srgbClr val="126192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 algn="l"/>
            <a:r>
              <a:rPr lang="en-US" altLang="en-US" sz="65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sz="6500" cap="none" dirty="0">
              <a:solidFill>
                <a:srgbClr val="126192"/>
              </a:solidFill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CC0A3B-8770-5F66-6212-0B89D71D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123" y="5333999"/>
            <a:ext cx="19814576" cy="6248402"/>
          </a:xfrm>
          <a:ln>
            <a:noFill/>
          </a:ln>
        </p:spPr>
        <p:txBody>
          <a:bodyPr/>
          <a:lstStyle>
            <a:lvl1pPr>
              <a:buClr>
                <a:srgbClr val="126192"/>
              </a:buClr>
              <a:defRPr b="0" i="0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</a:lstStyle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1C168-69DC-631E-0540-CA26C3817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60775" y="12242775"/>
            <a:ext cx="359160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3123" y="1219200"/>
            <a:ext cx="19814576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6000" b="1" cap="none" dirty="0">
                <a:solidFill>
                  <a:srgbClr val="126192"/>
                </a:solidFill>
                <a:effectLst/>
                <a:latin typeface="Myriad Pro" panose="020B0503030403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3123" y="5333999"/>
            <a:ext cx="19814576" cy="62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126192"/>
              </a:buClr>
            </a:pPr>
            <a:r>
              <a:rPr lang="en-US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</a:rPr>
              <a:t>Click to add text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77525" y="11766551"/>
            <a:ext cx="320081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86AD91-0171-0642-8075-52E6FCE9FED5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30763" y="11766551"/>
            <a:ext cx="11024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92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6" r:id="rId1"/>
    <p:sldLayoutId id="2147484445" r:id="rId2"/>
    <p:sldLayoutId id="2147484446" r:id="rId3"/>
    <p:sldLayoutId id="2147484411" r:id="rId4"/>
    <p:sldLayoutId id="2147484436" r:id="rId5"/>
    <p:sldLayoutId id="2147484425" r:id="rId6"/>
    <p:sldLayoutId id="2147484437" r:id="rId7"/>
    <p:sldLayoutId id="2147484407" r:id="rId8"/>
    <p:sldLayoutId id="2147484438" r:id="rId9"/>
    <p:sldLayoutId id="2147484409" r:id="rId10"/>
    <p:sldLayoutId id="2147484439" r:id="rId11"/>
    <p:sldLayoutId id="2147484410" r:id="rId12"/>
    <p:sldLayoutId id="2147484440" r:id="rId13"/>
    <p:sldLayoutId id="2147484413" r:id="rId14"/>
    <p:sldLayoutId id="2147484441" r:id="rId15"/>
    <p:sldLayoutId id="2147484414" r:id="rId16"/>
    <p:sldLayoutId id="2147484442" r:id="rId17"/>
    <p:sldLayoutId id="2147484426" r:id="rId18"/>
    <p:sldLayoutId id="2147484443" r:id="rId19"/>
    <p:sldLayoutId id="2147484427" r:id="rId20"/>
    <p:sldLayoutId id="2147484444" r:id="rId21"/>
    <p:sldLayoutId id="2147484428" r:id="rId22"/>
    <p:sldLayoutId id="2147484429" r:id="rId23"/>
    <p:sldLayoutId id="2147484430" r:id="rId24"/>
    <p:sldLayoutId id="2147484431" r:id="rId25"/>
    <p:sldLayoutId id="2147484432" r:id="rId26"/>
    <p:sldLayoutId id="2147484435" r:id="rId27"/>
    <p:sldLayoutId id="2147484434" r:id="rId28"/>
    <p:sldLayoutId id="2147484433" r:id="rId29"/>
    <p:sldLayoutId id="2147484412" r:id="rId30"/>
    <p:sldLayoutId id="2147484447" r:id="rId3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6500" b="1" i="0" kern="1200" cap="all">
          <a:ln w="3175" cmpd="sng">
            <a:noFill/>
          </a:ln>
          <a:solidFill>
            <a:srgbClr val="126192"/>
          </a:solidFill>
          <a:effectLst/>
          <a:latin typeface="Myriad Pro" panose="020B05030304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rgbClr val="126192"/>
        </a:buClr>
        <a:buSzPct val="100000"/>
        <a:buFont typeface="Arial"/>
        <a:buChar char="•"/>
        <a:defRPr sz="4000" b="0" i="0" kern="1200" cap="none" baseline="0">
          <a:solidFill>
            <a:schemeClr val="bg1"/>
          </a:solidFill>
          <a:effectLst/>
          <a:latin typeface="Myriad Pro" panose="020B0503030403020204" pitchFamily="34" charset="0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3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3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Outstanding%20AR-Crav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EE14D-3109-4471-9DDE-F52CA98EF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1839" y="10222057"/>
            <a:ext cx="13269044" cy="27674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5/20/2026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FD6F0-A585-440B-AE38-659B1640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839" y="7743957"/>
            <a:ext cx="13267315" cy="24781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Financial </a:t>
            </a:r>
            <a:r>
              <a:rPr lang="en-US" dirty="0" err="1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BDFE9CC-9329-4B8A-BC4C-C2571E3D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68" y="1143791"/>
            <a:ext cx="11944594" cy="181217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467" dirty="0"/>
              <a:t>Annual Financial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2AC53-81A1-493D-AB36-6B23778B7229}"/>
              </a:ext>
            </a:extLst>
          </p:cNvPr>
          <p:cNvSpPr txBox="1"/>
          <p:nvPr/>
        </p:nvSpPr>
        <p:spPr>
          <a:xfrm>
            <a:off x="2540000" y="4250267"/>
            <a:ext cx="195749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Best time to send is October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Ask for Actual, not Approved numbers for true end of year picture (include period 13)</a:t>
            </a:r>
          </a:p>
          <a:p>
            <a:pPr lvl="0"/>
            <a:endParaRPr lang="en-US" sz="4800" dirty="0">
              <a:solidFill>
                <a:schemeClr val="bg1"/>
              </a:solidFill>
            </a:endParaRPr>
          </a:p>
          <a:p>
            <a:pPr lvl="0"/>
            <a:r>
              <a:rPr lang="en-US" sz="4800" b="1" dirty="0">
                <a:solidFill>
                  <a:schemeClr val="bg1"/>
                </a:solidFill>
              </a:rPr>
              <a:t>Data this provides: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Local funding as a percentage of total budget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Dollars per county resident (once Amanda ties in population)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4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06971-F321-4643-92A0-F5D8CA1F4235}"/>
              </a:ext>
            </a:extLst>
          </p:cNvPr>
          <p:cNvSpPr/>
          <p:nvPr/>
        </p:nvSpPr>
        <p:spPr>
          <a:xfrm>
            <a:off x="237069" y="7958667"/>
            <a:ext cx="3776131" cy="39703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780503-B74D-4BBC-9F1F-A0026CFFF84F}"/>
              </a:ext>
            </a:extLst>
          </p:cNvPr>
          <p:cNvSpPr/>
          <p:nvPr/>
        </p:nvSpPr>
        <p:spPr>
          <a:xfrm>
            <a:off x="694267" y="4845629"/>
            <a:ext cx="3318933" cy="23083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E1DAA-A8D5-456E-B2A9-B8A31B7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931026"/>
            <a:ext cx="23300267" cy="2164752"/>
          </a:xfrm>
        </p:spPr>
        <p:txBody>
          <a:bodyPr>
            <a:normAutofit/>
          </a:bodyPr>
          <a:lstStyle/>
          <a:p>
            <a:r>
              <a:rPr lang="en-US" dirty="0"/>
              <a:t>   Local Dollars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1A21F-954F-483D-A312-7E77C880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75" y="3095778"/>
            <a:ext cx="19388667" cy="102609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FD9D4-564E-422C-A202-C1663BB5FFE4}"/>
              </a:ext>
            </a:extLst>
          </p:cNvPr>
          <p:cNvSpPr txBox="1"/>
          <p:nvPr/>
        </p:nvSpPr>
        <p:spPr>
          <a:xfrm>
            <a:off x="694267" y="4845629"/>
            <a:ext cx="3318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FY 24-25 Survey of Local Health Departments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CAC9A-4573-4F62-A9E0-A580E1426424}"/>
              </a:ext>
            </a:extLst>
          </p:cNvPr>
          <p:cNvSpPr txBox="1"/>
          <p:nvPr/>
        </p:nvSpPr>
        <p:spPr>
          <a:xfrm>
            <a:off x="611189" y="8226277"/>
            <a:ext cx="3776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Districts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CB8217"/>
                </a:solidFill>
              </a:rPr>
              <a:t>Consolidated Counties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007A37"/>
                </a:solidFill>
              </a:rPr>
              <a:t>Single County HD’s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Pitt County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1DAA-A8D5-456E-B2A9-B8A31B7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931026"/>
            <a:ext cx="23300267" cy="2164752"/>
          </a:xfrm>
        </p:spPr>
        <p:txBody>
          <a:bodyPr>
            <a:normAutofit/>
          </a:bodyPr>
          <a:lstStyle/>
          <a:p>
            <a:r>
              <a:rPr lang="en-US" dirty="0"/>
              <a:t>   Thanks</a:t>
            </a:r>
          </a:p>
        </p:txBody>
      </p:sp>
    </p:spTree>
    <p:extLst>
      <p:ext uri="{BB962C8B-B14F-4D97-AF65-F5344CB8AC3E}">
        <p14:creationId xmlns:p14="http://schemas.microsoft.com/office/powerpoint/2010/main" val="109012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BDFE9CC-9329-4B8A-BC4C-C2571E3D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312" y="1092991"/>
            <a:ext cx="8002549" cy="181217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467" dirty="0"/>
              <a:t>Met February 24</a:t>
            </a:r>
          </a:p>
        </p:txBody>
      </p:sp>
      <p:pic>
        <p:nvPicPr>
          <p:cNvPr id="1026" name="Picture 2" descr="Harnett County Board of Health">
            <a:extLst>
              <a:ext uri="{FF2B5EF4-FFF2-40B4-BE49-F238E27FC236}">
                <a16:creationId xmlns:a16="http://schemas.microsoft.com/office/drawing/2014/main" id="{1C2DA71E-84CC-4915-B8EE-76D30DB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81400"/>
            <a:ext cx="11811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092B9-5A90-4740-9337-B7570C2433A3}"/>
              </a:ext>
            </a:extLst>
          </p:cNvPr>
          <p:cNvSpPr txBox="1"/>
          <p:nvPr/>
        </p:nvSpPr>
        <p:spPr>
          <a:xfrm>
            <a:off x="8483600" y="10769600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Harnett County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353332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BDFE9CC-9329-4B8A-BC4C-C2571E3D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312" y="1092991"/>
            <a:ext cx="8002549" cy="181217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7467" dirty="0"/>
              <a:t>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2AC53-81A1-493D-AB36-6B23778B7229}"/>
              </a:ext>
            </a:extLst>
          </p:cNvPr>
          <p:cNvSpPr txBox="1"/>
          <p:nvPr/>
        </p:nvSpPr>
        <p:spPr>
          <a:xfrm>
            <a:off x="3691467" y="4250267"/>
            <a:ext cx="16899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EHR Systems –</a:t>
            </a:r>
          </a:p>
          <a:p>
            <a:endParaRPr lang="en-US" sz="5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Craven, ARHS, Cabarrus, and Wilson on </a:t>
            </a:r>
            <a:r>
              <a:rPr lang="en-US" sz="5400" dirty="0" err="1">
                <a:solidFill>
                  <a:schemeClr val="bg1"/>
                </a:solidFill>
              </a:rPr>
              <a:t>CureMD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Pitt on EPIC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Harnett on Patagonia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5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BDFE9CC-9329-4B8A-BC4C-C2571E3D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1" y="1313125"/>
            <a:ext cx="13163794" cy="181217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467" dirty="0"/>
              <a:t>Initially Selected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2AC53-81A1-493D-AB36-6B23778B7229}"/>
              </a:ext>
            </a:extLst>
          </p:cNvPr>
          <p:cNvSpPr txBox="1"/>
          <p:nvPr/>
        </p:nvSpPr>
        <p:spPr>
          <a:xfrm>
            <a:off x="2473854" y="4734341"/>
            <a:ext cx="1943946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 – First Pass Pay Rate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2 – Financial Summary Report (monthly)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3 – Accounts Receivable Report (Current, 30, 60, 90, 120+)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 </a:t>
            </a:r>
          </a:p>
          <a:p>
            <a:r>
              <a:rPr lang="en-US" sz="4400" dirty="0">
                <a:solidFill>
                  <a:schemeClr val="bg1"/>
                </a:solidFill>
              </a:rPr>
              <a:t>For these, we are looking to develop “how to” guides for departments to create similar reports. This includes where to pull data from EHR’s (</a:t>
            </a:r>
            <a:r>
              <a:rPr lang="en-US" sz="4400" dirty="0" err="1">
                <a:solidFill>
                  <a:schemeClr val="bg1"/>
                </a:solidFill>
              </a:rPr>
              <a:t>CureMD</a:t>
            </a:r>
            <a:r>
              <a:rPr lang="en-US" sz="4400" dirty="0">
                <a:solidFill>
                  <a:schemeClr val="bg1"/>
                </a:solidFill>
              </a:rPr>
              <a:t>, Patagonia, EPIC, Athena), </a:t>
            </a:r>
            <a:r>
              <a:rPr lang="en-US" sz="4400" dirty="0" err="1">
                <a:solidFill>
                  <a:schemeClr val="bg1"/>
                </a:solidFill>
              </a:rPr>
              <a:t>Munis</a:t>
            </a:r>
            <a:r>
              <a:rPr lang="en-US" sz="4400" dirty="0">
                <a:solidFill>
                  <a:schemeClr val="bg1"/>
                </a:solidFill>
              </a:rPr>
              <a:t>, or other programs and pop it into a report format.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3F312-14CA-A57B-712F-8D9D47B5A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20" y="1042065"/>
            <a:ext cx="17380334" cy="116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11214-4DBD-4E9C-1C3D-E2DDD7D7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33" y="2037574"/>
            <a:ext cx="16630120" cy="111873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53354-7F4C-400C-8730-0F58A281A124}"/>
              </a:ext>
            </a:extLst>
          </p:cNvPr>
          <p:cNvSpPr txBox="1"/>
          <p:nvPr/>
        </p:nvSpPr>
        <p:spPr>
          <a:xfrm>
            <a:off x="1930400" y="863601"/>
            <a:ext cx="1395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Financial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426070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53354-7F4C-400C-8730-0F58A281A124}"/>
              </a:ext>
            </a:extLst>
          </p:cNvPr>
          <p:cNvSpPr txBox="1"/>
          <p:nvPr/>
        </p:nvSpPr>
        <p:spPr>
          <a:xfrm>
            <a:off x="1930400" y="863601"/>
            <a:ext cx="1395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Accounts </a:t>
            </a:r>
            <a:r>
              <a:rPr lang="en-US" sz="4000" b="1" dirty="0" err="1">
                <a:solidFill>
                  <a:schemeClr val="bg1"/>
                </a:solidFill>
              </a:rPr>
              <a:t>Recievable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74FBF-2B5D-46D8-9796-AD712A56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019" y="3318933"/>
            <a:ext cx="15190480" cy="6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738A3EA3-8924-F046-60A8-CFF3ECCE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9" y="1270380"/>
            <a:ext cx="23616636" cy="111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BDFE9CC-9329-4B8A-BC4C-C2571E3D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0" y="1092991"/>
            <a:ext cx="13580533" cy="181217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467" dirty="0"/>
              <a:t>Other Reports of Interest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2AC53-81A1-493D-AB36-6B23778B7229}"/>
              </a:ext>
            </a:extLst>
          </p:cNvPr>
          <p:cNvSpPr txBox="1"/>
          <p:nvPr/>
        </p:nvSpPr>
        <p:spPr>
          <a:xfrm>
            <a:off x="2099733" y="3352800"/>
            <a:ext cx="193378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Snapshot reports for programs (green, yellow, red dot, etc. Are we spending too much too early?, are revenues less than anticipated?, etc.)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4 year lookback on Monthly Financial Summary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Summary of Provider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Clinical Reporting group is working on this, but Financial Reporting can tie in billing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Quarterly reports of total charges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County dollars spent as a percentage of each program (i.e. Environmental Health, CD, WIC,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4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10226</TotalTime>
  <Words>287</Words>
  <Application>Microsoft Office PowerPoint</Application>
  <PresentationFormat>Custom</PresentationFormat>
  <Paragraphs>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Myriad Pro</vt:lpstr>
      <vt:lpstr>Mesh</vt:lpstr>
      <vt:lpstr>Financial REporting</vt:lpstr>
      <vt:lpstr>Met February 24</vt:lpstr>
      <vt:lpstr>Participants</vt:lpstr>
      <vt:lpstr>Initially Selected Reports</vt:lpstr>
      <vt:lpstr>PowerPoint Presentation</vt:lpstr>
      <vt:lpstr>PowerPoint Presentation</vt:lpstr>
      <vt:lpstr>PowerPoint Presentation</vt:lpstr>
      <vt:lpstr>PowerPoint Presentation</vt:lpstr>
      <vt:lpstr>Other Reports of Interest</vt:lpstr>
      <vt:lpstr>Annual Financial Survey</vt:lpstr>
      <vt:lpstr>   Local Dollars</vt:lpstr>
      <vt:lpstr>  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Ryan Everett</dc:creator>
  <cp:lastModifiedBy>Karen Davis</cp:lastModifiedBy>
  <cp:revision>524</cp:revision>
  <cp:lastPrinted>2025-10-14T15:57:38Z</cp:lastPrinted>
  <dcterms:created xsi:type="dcterms:W3CDTF">2024-03-15T19:44:08Z</dcterms:created>
  <dcterms:modified xsi:type="dcterms:W3CDTF">2026-05-20T16:07:02Z</dcterms:modified>
</cp:coreProperties>
</file>