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37"/>
  </p:notesMasterIdLst>
  <p:sldIdLst>
    <p:sldId id="256" r:id="rId5"/>
    <p:sldId id="273" r:id="rId6"/>
    <p:sldId id="261" r:id="rId7"/>
    <p:sldId id="275" r:id="rId8"/>
    <p:sldId id="474" r:id="rId9"/>
    <p:sldId id="277" r:id="rId10"/>
    <p:sldId id="278" r:id="rId11"/>
    <p:sldId id="475" r:id="rId12"/>
    <p:sldId id="484" r:id="rId13"/>
    <p:sldId id="270" r:id="rId14"/>
    <p:sldId id="271" r:id="rId15"/>
    <p:sldId id="262" r:id="rId16"/>
    <p:sldId id="269" r:id="rId17"/>
    <p:sldId id="473" r:id="rId18"/>
    <p:sldId id="483" r:id="rId19"/>
    <p:sldId id="268" r:id="rId20"/>
    <p:sldId id="495" r:id="rId21"/>
    <p:sldId id="494" r:id="rId22"/>
    <p:sldId id="485" r:id="rId23"/>
    <p:sldId id="486" r:id="rId24"/>
    <p:sldId id="258" r:id="rId25"/>
    <p:sldId id="487" r:id="rId26"/>
    <p:sldId id="488" r:id="rId27"/>
    <p:sldId id="489" r:id="rId28"/>
    <p:sldId id="479" r:id="rId29"/>
    <p:sldId id="480" r:id="rId30"/>
    <p:sldId id="482" r:id="rId31"/>
    <p:sldId id="492" r:id="rId32"/>
    <p:sldId id="493" r:id="rId33"/>
    <p:sldId id="478" r:id="rId34"/>
    <p:sldId id="263" r:id="rId35"/>
    <p:sldId id="496" r:id="rId36"/>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1414"/>
    <a:srgbClr val="195561"/>
    <a:srgbClr val="3E5B53"/>
    <a:srgbClr val="555A3F"/>
    <a:srgbClr val="6D4747"/>
    <a:srgbClr val="851919"/>
    <a:srgbClr val="0F366B"/>
    <a:srgbClr val="002060"/>
    <a:srgbClr val="6F4949"/>
    <a:srgbClr val="9E6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6DB444-A34B-4F5C-AE7C-A7DE0F352EB0}" v="394" dt="2026-06-17T12:21:58.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4925" autoAdjust="0"/>
  </p:normalViewPr>
  <p:slideViewPr>
    <p:cSldViewPr snapToGrid="0">
      <p:cViewPr varScale="1">
        <p:scale>
          <a:sx n="72" d="100"/>
          <a:sy n="72" d="100"/>
        </p:scale>
        <p:origin x="100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B8AD9-9ECB-4821-8C28-65D7C0AC1B4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266574D-A13C-401C-B981-DFD2FB6165A5}">
      <dgm:prSet/>
      <dgm:spPr/>
      <dgm:t>
        <a:bodyPr/>
        <a:lstStyle/>
        <a:p>
          <a:pPr>
            <a:lnSpc>
              <a:spcPct val="100000"/>
            </a:lnSpc>
          </a:pPr>
          <a:r>
            <a:rPr lang="en-US"/>
            <a:t>Do the learning objectives seem relevant? Is anything missing per section?  </a:t>
          </a:r>
        </a:p>
      </dgm:t>
    </dgm:pt>
    <dgm:pt modelId="{5FCE8B00-EE90-43B1-BD67-0371440C6FA0}" type="parTrans" cxnId="{03218F48-BACB-4354-92EC-34A5DE9C7954}">
      <dgm:prSet/>
      <dgm:spPr/>
      <dgm:t>
        <a:bodyPr/>
        <a:lstStyle/>
        <a:p>
          <a:endParaRPr lang="en-US"/>
        </a:p>
      </dgm:t>
    </dgm:pt>
    <dgm:pt modelId="{7A3B18E5-6EAD-414D-A476-BF57C94AEB17}" type="sibTrans" cxnId="{03218F48-BACB-4354-92EC-34A5DE9C7954}">
      <dgm:prSet/>
      <dgm:spPr/>
      <dgm:t>
        <a:bodyPr/>
        <a:lstStyle/>
        <a:p>
          <a:endParaRPr lang="en-US"/>
        </a:p>
      </dgm:t>
    </dgm:pt>
    <dgm:pt modelId="{DDCF717C-F5FE-4A4B-B494-36DFD9AB703D}">
      <dgm:prSet/>
      <dgm:spPr/>
      <dgm:t>
        <a:bodyPr/>
        <a:lstStyle/>
        <a:p>
          <a:pPr>
            <a:lnSpc>
              <a:spcPct val="100000"/>
            </a:lnSpc>
          </a:pPr>
          <a:r>
            <a:rPr lang="en-US"/>
            <a:t>What do you like about what you see? </a:t>
          </a:r>
        </a:p>
      </dgm:t>
    </dgm:pt>
    <dgm:pt modelId="{B06F1AE9-BB02-4E9B-9096-025394ED70A7}" type="parTrans" cxnId="{57418EBB-3985-4F50-A91A-8991AC1F1BED}">
      <dgm:prSet/>
      <dgm:spPr/>
      <dgm:t>
        <a:bodyPr/>
        <a:lstStyle/>
        <a:p>
          <a:endParaRPr lang="en-US"/>
        </a:p>
      </dgm:t>
    </dgm:pt>
    <dgm:pt modelId="{123F7B02-9CCD-4082-8A66-78B7A54B0362}" type="sibTrans" cxnId="{57418EBB-3985-4F50-A91A-8991AC1F1BED}">
      <dgm:prSet/>
      <dgm:spPr/>
      <dgm:t>
        <a:bodyPr/>
        <a:lstStyle/>
        <a:p>
          <a:endParaRPr lang="en-US"/>
        </a:p>
      </dgm:t>
    </dgm:pt>
    <dgm:pt modelId="{7B8263F1-55ED-4AF1-86EC-6FDE51ACE0E8}">
      <dgm:prSet/>
      <dgm:spPr/>
      <dgm:t>
        <a:bodyPr/>
        <a:lstStyle/>
        <a:p>
          <a:pPr>
            <a:lnSpc>
              <a:spcPct val="100000"/>
            </a:lnSpc>
          </a:pPr>
          <a:r>
            <a:rPr lang="en-US"/>
            <a:t>What concerns you about what you see?  </a:t>
          </a:r>
        </a:p>
      </dgm:t>
    </dgm:pt>
    <dgm:pt modelId="{68949E17-A6F6-4296-9047-5A57C57AE583}" type="parTrans" cxnId="{10437837-1E29-491C-B715-A04018D950AD}">
      <dgm:prSet/>
      <dgm:spPr/>
      <dgm:t>
        <a:bodyPr/>
        <a:lstStyle/>
        <a:p>
          <a:endParaRPr lang="en-US"/>
        </a:p>
      </dgm:t>
    </dgm:pt>
    <dgm:pt modelId="{C90DC9FD-B0C6-41E5-99C6-8006AFA185F5}" type="sibTrans" cxnId="{10437837-1E29-491C-B715-A04018D950AD}">
      <dgm:prSet/>
      <dgm:spPr/>
      <dgm:t>
        <a:bodyPr/>
        <a:lstStyle/>
        <a:p>
          <a:endParaRPr lang="en-US"/>
        </a:p>
      </dgm:t>
    </dgm:pt>
    <dgm:pt modelId="{C88F3E51-5B53-40F5-821F-74503C8B9BCB}">
      <dgm:prSet/>
      <dgm:spPr/>
      <dgm:t>
        <a:bodyPr/>
        <a:lstStyle/>
        <a:p>
          <a:pPr>
            <a:lnSpc>
              <a:spcPct val="100000"/>
            </a:lnSpc>
          </a:pPr>
          <a:r>
            <a:rPr lang="en-US"/>
            <a:t>What is missing? </a:t>
          </a:r>
        </a:p>
      </dgm:t>
    </dgm:pt>
    <dgm:pt modelId="{C444995A-B887-4DE9-8D4E-53D1556BA2CD}" type="parTrans" cxnId="{D1DE5D49-43C7-44A8-8E0B-B945BF01FF48}">
      <dgm:prSet/>
      <dgm:spPr/>
      <dgm:t>
        <a:bodyPr/>
        <a:lstStyle/>
        <a:p>
          <a:endParaRPr lang="en-US"/>
        </a:p>
      </dgm:t>
    </dgm:pt>
    <dgm:pt modelId="{17C32769-5C7F-4B40-950D-5A0CEEC9E54F}" type="sibTrans" cxnId="{D1DE5D49-43C7-44A8-8E0B-B945BF01FF48}">
      <dgm:prSet/>
      <dgm:spPr/>
      <dgm:t>
        <a:bodyPr/>
        <a:lstStyle/>
        <a:p>
          <a:endParaRPr lang="en-US"/>
        </a:p>
      </dgm:t>
    </dgm:pt>
    <dgm:pt modelId="{699B04A7-89D1-46FD-A0C0-A28BA54EF82A}">
      <dgm:prSet/>
      <dgm:spPr/>
      <dgm:t>
        <a:bodyPr/>
        <a:lstStyle/>
        <a:p>
          <a:pPr>
            <a:lnSpc>
              <a:spcPct val="100000"/>
            </a:lnSpc>
          </a:pPr>
          <a:r>
            <a:rPr lang="en-US" dirty="0"/>
            <a:t>Please provide examples of specific things you think that learners should be </a:t>
          </a:r>
          <a:r>
            <a:rPr lang="en-US" b="1" dirty="0"/>
            <a:t>able to know/do for each of these modules/ lessons – for example, are there specific AA’s that should be included, specific organizational policies and plans (e.g., strategic plan)  </a:t>
          </a:r>
        </a:p>
      </dgm:t>
    </dgm:pt>
    <dgm:pt modelId="{41314433-A520-4F28-9417-9A26AFE83AAC}" type="parTrans" cxnId="{7AFCEA80-0979-409E-9240-D2FA8B730593}">
      <dgm:prSet/>
      <dgm:spPr/>
      <dgm:t>
        <a:bodyPr/>
        <a:lstStyle/>
        <a:p>
          <a:endParaRPr lang="en-US"/>
        </a:p>
      </dgm:t>
    </dgm:pt>
    <dgm:pt modelId="{77800209-E250-46F8-956F-7EC066B91994}" type="sibTrans" cxnId="{7AFCEA80-0979-409E-9240-D2FA8B730593}">
      <dgm:prSet/>
      <dgm:spPr/>
      <dgm:t>
        <a:bodyPr/>
        <a:lstStyle/>
        <a:p>
          <a:endParaRPr lang="en-US"/>
        </a:p>
      </dgm:t>
    </dgm:pt>
    <dgm:pt modelId="{805E510D-DF64-484B-9D40-62CF2374F6CF}">
      <dgm:prSet/>
      <dgm:spPr/>
      <dgm:t>
        <a:bodyPr/>
        <a:lstStyle/>
        <a:p>
          <a:pPr>
            <a:lnSpc>
              <a:spcPct val="100000"/>
            </a:lnSpc>
          </a:pPr>
          <a:r>
            <a:rPr lang="en-US"/>
            <a:t>What overarching efforts do we need to connect this content to – e.g., Buncombe One, Shadowing, etc.  </a:t>
          </a:r>
        </a:p>
      </dgm:t>
    </dgm:pt>
    <dgm:pt modelId="{EE62E397-C754-4C0E-BE47-C2FEC0471C61}" type="parTrans" cxnId="{073F5345-2C04-4ACD-9423-C643E767E7E7}">
      <dgm:prSet/>
      <dgm:spPr/>
      <dgm:t>
        <a:bodyPr/>
        <a:lstStyle/>
        <a:p>
          <a:endParaRPr lang="en-US"/>
        </a:p>
      </dgm:t>
    </dgm:pt>
    <dgm:pt modelId="{992209B5-EA06-4017-9875-4DA0D00F4326}" type="sibTrans" cxnId="{073F5345-2C04-4ACD-9423-C643E767E7E7}">
      <dgm:prSet/>
      <dgm:spPr/>
      <dgm:t>
        <a:bodyPr/>
        <a:lstStyle/>
        <a:p>
          <a:endParaRPr lang="en-US"/>
        </a:p>
      </dgm:t>
    </dgm:pt>
    <dgm:pt modelId="{08590E64-2937-4EE0-87C5-E00BF2D518E9}" type="pres">
      <dgm:prSet presAssocID="{C6AB8AD9-9ECB-4821-8C28-65D7C0AC1B4F}" presName="root" presStyleCnt="0">
        <dgm:presLayoutVars>
          <dgm:dir/>
          <dgm:resizeHandles val="exact"/>
        </dgm:presLayoutVars>
      </dgm:prSet>
      <dgm:spPr/>
    </dgm:pt>
    <dgm:pt modelId="{F5F1DBB3-B356-4B28-B707-6E44F2E7E44E}" type="pres">
      <dgm:prSet presAssocID="{F266574D-A13C-401C-B981-DFD2FB6165A5}" presName="compNode" presStyleCnt="0"/>
      <dgm:spPr/>
    </dgm:pt>
    <dgm:pt modelId="{CB429D87-FA1E-4204-AECE-042A01171980}" type="pres">
      <dgm:prSet presAssocID="{F266574D-A13C-401C-B981-DFD2FB6165A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63CCFB56-0512-4FA7-9F5C-D9C8C72897EF}" type="pres">
      <dgm:prSet presAssocID="{F266574D-A13C-401C-B981-DFD2FB6165A5}" presName="spaceRect" presStyleCnt="0"/>
      <dgm:spPr/>
    </dgm:pt>
    <dgm:pt modelId="{207B867A-B92F-40E6-B896-D08A8B784ECD}" type="pres">
      <dgm:prSet presAssocID="{F266574D-A13C-401C-B981-DFD2FB6165A5}" presName="textRect" presStyleLbl="revTx" presStyleIdx="0" presStyleCnt="6">
        <dgm:presLayoutVars>
          <dgm:chMax val="1"/>
          <dgm:chPref val="1"/>
        </dgm:presLayoutVars>
      </dgm:prSet>
      <dgm:spPr/>
    </dgm:pt>
    <dgm:pt modelId="{5FAF70BD-2B09-4824-AF74-5FE77ECB420D}" type="pres">
      <dgm:prSet presAssocID="{7A3B18E5-6EAD-414D-A476-BF57C94AEB17}" presName="sibTrans" presStyleCnt="0"/>
      <dgm:spPr/>
    </dgm:pt>
    <dgm:pt modelId="{CFF5B10A-9B3F-4C5B-A100-722C0D6ACDB0}" type="pres">
      <dgm:prSet presAssocID="{DDCF717C-F5FE-4A4B-B494-36DFD9AB703D}" presName="compNode" presStyleCnt="0"/>
      <dgm:spPr/>
    </dgm:pt>
    <dgm:pt modelId="{1CECF0EC-69EE-4ABB-B858-73F244783BE0}" type="pres">
      <dgm:prSet presAssocID="{DDCF717C-F5FE-4A4B-B494-36DFD9AB703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yes"/>
        </a:ext>
      </dgm:extLst>
    </dgm:pt>
    <dgm:pt modelId="{2BDF58C3-9413-4F21-91C7-C719501A5A20}" type="pres">
      <dgm:prSet presAssocID="{DDCF717C-F5FE-4A4B-B494-36DFD9AB703D}" presName="spaceRect" presStyleCnt="0"/>
      <dgm:spPr/>
    </dgm:pt>
    <dgm:pt modelId="{32D771EF-3343-4EA2-BD9D-31B0E426E136}" type="pres">
      <dgm:prSet presAssocID="{DDCF717C-F5FE-4A4B-B494-36DFD9AB703D}" presName="textRect" presStyleLbl="revTx" presStyleIdx="1" presStyleCnt="6">
        <dgm:presLayoutVars>
          <dgm:chMax val="1"/>
          <dgm:chPref val="1"/>
        </dgm:presLayoutVars>
      </dgm:prSet>
      <dgm:spPr/>
    </dgm:pt>
    <dgm:pt modelId="{A48E9ACC-E8B1-428B-9883-EDA1E9BB29B5}" type="pres">
      <dgm:prSet presAssocID="{123F7B02-9CCD-4082-8A66-78B7A54B0362}" presName="sibTrans" presStyleCnt="0"/>
      <dgm:spPr/>
    </dgm:pt>
    <dgm:pt modelId="{7FDBEE7B-E880-4812-9555-A03374664660}" type="pres">
      <dgm:prSet presAssocID="{7B8263F1-55ED-4AF1-86EC-6FDE51ACE0E8}" presName="compNode" presStyleCnt="0"/>
      <dgm:spPr/>
    </dgm:pt>
    <dgm:pt modelId="{0CB435D6-C071-4621-97C7-6AD4BCD32544}" type="pres">
      <dgm:prSet presAssocID="{7B8263F1-55ED-4AF1-86EC-6FDE51ACE0E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 mark"/>
        </a:ext>
      </dgm:extLst>
    </dgm:pt>
    <dgm:pt modelId="{44E24C33-7F9B-4A7B-8C3C-02C89ACD1506}" type="pres">
      <dgm:prSet presAssocID="{7B8263F1-55ED-4AF1-86EC-6FDE51ACE0E8}" presName="spaceRect" presStyleCnt="0"/>
      <dgm:spPr/>
    </dgm:pt>
    <dgm:pt modelId="{B9351C11-5CE8-4729-ACCC-AA5BBDEEA20E}" type="pres">
      <dgm:prSet presAssocID="{7B8263F1-55ED-4AF1-86EC-6FDE51ACE0E8}" presName="textRect" presStyleLbl="revTx" presStyleIdx="2" presStyleCnt="6">
        <dgm:presLayoutVars>
          <dgm:chMax val="1"/>
          <dgm:chPref val="1"/>
        </dgm:presLayoutVars>
      </dgm:prSet>
      <dgm:spPr/>
    </dgm:pt>
    <dgm:pt modelId="{2614BAA4-E4DF-4952-98DE-75656EDEA0E6}" type="pres">
      <dgm:prSet presAssocID="{C90DC9FD-B0C6-41E5-99C6-8006AFA185F5}" presName="sibTrans" presStyleCnt="0"/>
      <dgm:spPr/>
    </dgm:pt>
    <dgm:pt modelId="{184E0219-FF64-487F-A2B8-792F5BCF1F5C}" type="pres">
      <dgm:prSet presAssocID="{C88F3E51-5B53-40F5-821F-74503C8B9BCB}" presName="compNode" presStyleCnt="0"/>
      <dgm:spPr/>
    </dgm:pt>
    <dgm:pt modelId="{172A87BF-0F3A-45C4-8049-5E5FADAED526}" type="pres">
      <dgm:prSet presAssocID="{C88F3E51-5B53-40F5-821F-74503C8B9BC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s"/>
        </a:ext>
      </dgm:extLst>
    </dgm:pt>
    <dgm:pt modelId="{DE4E7756-4A42-4FAC-A7FD-D12C4F370DF3}" type="pres">
      <dgm:prSet presAssocID="{C88F3E51-5B53-40F5-821F-74503C8B9BCB}" presName="spaceRect" presStyleCnt="0"/>
      <dgm:spPr/>
    </dgm:pt>
    <dgm:pt modelId="{CB58A85B-668C-4F06-9A32-0D3955FB1741}" type="pres">
      <dgm:prSet presAssocID="{C88F3E51-5B53-40F5-821F-74503C8B9BCB}" presName="textRect" presStyleLbl="revTx" presStyleIdx="3" presStyleCnt="6">
        <dgm:presLayoutVars>
          <dgm:chMax val="1"/>
          <dgm:chPref val="1"/>
        </dgm:presLayoutVars>
      </dgm:prSet>
      <dgm:spPr/>
    </dgm:pt>
    <dgm:pt modelId="{7C4B8FB1-D5CC-47D8-ABCD-A9827D3B8CFB}" type="pres">
      <dgm:prSet presAssocID="{17C32769-5C7F-4B40-950D-5A0CEEC9E54F}" presName="sibTrans" presStyleCnt="0"/>
      <dgm:spPr/>
    </dgm:pt>
    <dgm:pt modelId="{3C6A6DAC-13AA-480C-B29D-998C57A34375}" type="pres">
      <dgm:prSet presAssocID="{699B04A7-89D1-46FD-A0C0-A28BA54EF82A}" presName="compNode" presStyleCnt="0"/>
      <dgm:spPr/>
    </dgm:pt>
    <dgm:pt modelId="{FB81C998-16DC-4BDB-8616-B636A470B040}" type="pres">
      <dgm:prSet presAssocID="{699B04A7-89D1-46FD-A0C0-A28BA54EF82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lowchart"/>
        </a:ext>
      </dgm:extLst>
    </dgm:pt>
    <dgm:pt modelId="{85C6A379-0750-41F3-AAC8-6D2493382463}" type="pres">
      <dgm:prSet presAssocID="{699B04A7-89D1-46FD-A0C0-A28BA54EF82A}" presName="spaceRect" presStyleCnt="0"/>
      <dgm:spPr/>
    </dgm:pt>
    <dgm:pt modelId="{C01BE750-21CC-4B8E-AB82-62A4C7B3C87D}" type="pres">
      <dgm:prSet presAssocID="{699B04A7-89D1-46FD-A0C0-A28BA54EF82A}" presName="textRect" presStyleLbl="revTx" presStyleIdx="4" presStyleCnt="6">
        <dgm:presLayoutVars>
          <dgm:chMax val="1"/>
          <dgm:chPref val="1"/>
        </dgm:presLayoutVars>
      </dgm:prSet>
      <dgm:spPr/>
    </dgm:pt>
    <dgm:pt modelId="{BF05AE4C-DDED-4BC9-81CC-A7083B01BBDB}" type="pres">
      <dgm:prSet presAssocID="{77800209-E250-46F8-956F-7EC066B91994}" presName="sibTrans" presStyleCnt="0"/>
      <dgm:spPr/>
    </dgm:pt>
    <dgm:pt modelId="{2F6A31DE-4990-469B-A86A-81751B54415E}" type="pres">
      <dgm:prSet presAssocID="{805E510D-DF64-484B-9D40-62CF2374F6CF}" presName="compNode" presStyleCnt="0"/>
      <dgm:spPr/>
    </dgm:pt>
    <dgm:pt modelId="{ADDF0D55-41CE-43CF-B557-8298706D6FD1}" type="pres">
      <dgm:prSet presAssocID="{805E510D-DF64-484B-9D40-62CF2374F6C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loud Computing"/>
        </a:ext>
      </dgm:extLst>
    </dgm:pt>
    <dgm:pt modelId="{7FCCA5CF-7021-49BA-A00B-6AFBBFE7A0D2}" type="pres">
      <dgm:prSet presAssocID="{805E510D-DF64-484B-9D40-62CF2374F6CF}" presName="spaceRect" presStyleCnt="0"/>
      <dgm:spPr/>
    </dgm:pt>
    <dgm:pt modelId="{0CC2B402-3258-4739-B98A-FBDA5CE0963C}" type="pres">
      <dgm:prSet presAssocID="{805E510D-DF64-484B-9D40-62CF2374F6CF}" presName="textRect" presStyleLbl="revTx" presStyleIdx="5" presStyleCnt="6">
        <dgm:presLayoutVars>
          <dgm:chMax val="1"/>
          <dgm:chPref val="1"/>
        </dgm:presLayoutVars>
      </dgm:prSet>
      <dgm:spPr/>
    </dgm:pt>
  </dgm:ptLst>
  <dgm:cxnLst>
    <dgm:cxn modelId="{78650A13-CF11-4F67-AB97-4319757B6171}" type="presOf" srcId="{7B8263F1-55ED-4AF1-86EC-6FDE51ACE0E8}" destId="{B9351C11-5CE8-4729-ACCC-AA5BBDEEA20E}" srcOrd="0" destOrd="0" presId="urn:microsoft.com/office/officeart/2018/2/layout/IconLabelList"/>
    <dgm:cxn modelId="{10437837-1E29-491C-B715-A04018D950AD}" srcId="{C6AB8AD9-9ECB-4821-8C28-65D7C0AC1B4F}" destId="{7B8263F1-55ED-4AF1-86EC-6FDE51ACE0E8}" srcOrd="2" destOrd="0" parTransId="{68949E17-A6F6-4296-9047-5A57C57AE583}" sibTransId="{C90DC9FD-B0C6-41E5-99C6-8006AFA185F5}"/>
    <dgm:cxn modelId="{073F5345-2C04-4ACD-9423-C643E767E7E7}" srcId="{C6AB8AD9-9ECB-4821-8C28-65D7C0AC1B4F}" destId="{805E510D-DF64-484B-9D40-62CF2374F6CF}" srcOrd="5" destOrd="0" parTransId="{EE62E397-C754-4C0E-BE47-C2FEC0471C61}" sibTransId="{992209B5-EA06-4017-9875-4DA0D00F4326}"/>
    <dgm:cxn modelId="{4F3FFD66-F338-4400-AAAB-A32E85B82C64}" type="presOf" srcId="{C6AB8AD9-9ECB-4821-8C28-65D7C0AC1B4F}" destId="{08590E64-2937-4EE0-87C5-E00BF2D518E9}" srcOrd="0" destOrd="0" presId="urn:microsoft.com/office/officeart/2018/2/layout/IconLabelList"/>
    <dgm:cxn modelId="{03218F48-BACB-4354-92EC-34A5DE9C7954}" srcId="{C6AB8AD9-9ECB-4821-8C28-65D7C0AC1B4F}" destId="{F266574D-A13C-401C-B981-DFD2FB6165A5}" srcOrd="0" destOrd="0" parTransId="{5FCE8B00-EE90-43B1-BD67-0371440C6FA0}" sibTransId="{7A3B18E5-6EAD-414D-A476-BF57C94AEB17}"/>
    <dgm:cxn modelId="{D1DE5D49-43C7-44A8-8E0B-B945BF01FF48}" srcId="{C6AB8AD9-9ECB-4821-8C28-65D7C0AC1B4F}" destId="{C88F3E51-5B53-40F5-821F-74503C8B9BCB}" srcOrd="3" destOrd="0" parTransId="{C444995A-B887-4DE9-8D4E-53D1556BA2CD}" sibTransId="{17C32769-5C7F-4B40-950D-5A0CEEC9E54F}"/>
    <dgm:cxn modelId="{7AFCEA80-0979-409E-9240-D2FA8B730593}" srcId="{C6AB8AD9-9ECB-4821-8C28-65D7C0AC1B4F}" destId="{699B04A7-89D1-46FD-A0C0-A28BA54EF82A}" srcOrd="4" destOrd="0" parTransId="{41314433-A520-4F28-9417-9A26AFE83AAC}" sibTransId="{77800209-E250-46F8-956F-7EC066B91994}"/>
    <dgm:cxn modelId="{57418EBB-3985-4F50-A91A-8991AC1F1BED}" srcId="{C6AB8AD9-9ECB-4821-8C28-65D7C0AC1B4F}" destId="{DDCF717C-F5FE-4A4B-B494-36DFD9AB703D}" srcOrd="1" destOrd="0" parTransId="{B06F1AE9-BB02-4E9B-9096-025394ED70A7}" sibTransId="{123F7B02-9CCD-4082-8A66-78B7A54B0362}"/>
    <dgm:cxn modelId="{2D7730BE-555B-4127-9D29-8B36F8EF82D9}" type="presOf" srcId="{F266574D-A13C-401C-B981-DFD2FB6165A5}" destId="{207B867A-B92F-40E6-B896-D08A8B784ECD}" srcOrd="0" destOrd="0" presId="urn:microsoft.com/office/officeart/2018/2/layout/IconLabelList"/>
    <dgm:cxn modelId="{5C61B0C4-DB32-4638-BA4E-1F3788C001EB}" type="presOf" srcId="{699B04A7-89D1-46FD-A0C0-A28BA54EF82A}" destId="{C01BE750-21CC-4B8E-AB82-62A4C7B3C87D}" srcOrd="0" destOrd="0" presId="urn:microsoft.com/office/officeart/2018/2/layout/IconLabelList"/>
    <dgm:cxn modelId="{3B071CD1-1B31-48CF-8DDF-9A704627B679}" type="presOf" srcId="{805E510D-DF64-484B-9D40-62CF2374F6CF}" destId="{0CC2B402-3258-4739-B98A-FBDA5CE0963C}" srcOrd="0" destOrd="0" presId="urn:microsoft.com/office/officeart/2018/2/layout/IconLabelList"/>
    <dgm:cxn modelId="{9DB192E8-2BCC-48D4-92F8-55C59564F83F}" type="presOf" srcId="{C88F3E51-5B53-40F5-821F-74503C8B9BCB}" destId="{CB58A85B-668C-4F06-9A32-0D3955FB1741}" srcOrd="0" destOrd="0" presId="urn:microsoft.com/office/officeart/2018/2/layout/IconLabelList"/>
    <dgm:cxn modelId="{F0463FEE-C9A2-499E-9EAF-B40E2F392636}" type="presOf" srcId="{DDCF717C-F5FE-4A4B-B494-36DFD9AB703D}" destId="{32D771EF-3343-4EA2-BD9D-31B0E426E136}" srcOrd="0" destOrd="0" presId="urn:microsoft.com/office/officeart/2018/2/layout/IconLabelList"/>
    <dgm:cxn modelId="{6A208CD8-DB27-4D31-BC31-DF4D1CA322E7}" type="presParOf" srcId="{08590E64-2937-4EE0-87C5-E00BF2D518E9}" destId="{F5F1DBB3-B356-4B28-B707-6E44F2E7E44E}" srcOrd="0" destOrd="0" presId="urn:microsoft.com/office/officeart/2018/2/layout/IconLabelList"/>
    <dgm:cxn modelId="{4C29D106-E183-41C8-8739-85CB4B6AFADF}" type="presParOf" srcId="{F5F1DBB3-B356-4B28-B707-6E44F2E7E44E}" destId="{CB429D87-FA1E-4204-AECE-042A01171980}" srcOrd="0" destOrd="0" presId="urn:microsoft.com/office/officeart/2018/2/layout/IconLabelList"/>
    <dgm:cxn modelId="{02FE7FAA-1EF9-48A4-93E1-CEA74598BB42}" type="presParOf" srcId="{F5F1DBB3-B356-4B28-B707-6E44F2E7E44E}" destId="{63CCFB56-0512-4FA7-9F5C-D9C8C72897EF}" srcOrd="1" destOrd="0" presId="urn:microsoft.com/office/officeart/2018/2/layout/IconLabelList"/>
    <dgm:cxn modelId="{75421520-9555-4801-958C-D829094DC743}" type="presParOf" srcId="{F5F1DBB3-B356-4B28-B707-6E44F2E7E44E}" destId="{207B867A-B92F-40E6-B896-D08A8B784ECD}" srcOrd="2" destOrd="0" presId="urn:microsoft.com/office/officeart/2018/2/layout/IconLabelList"/>
    <dgm:cxn modelId="{E298F52B-0D65-410C-B283-052F7AD2069B}" type="presParOf" srcId="{08590E64-2937-4EE0-87C5-E00BF2D518E9}" destId="{5FAF70BD-2B09-4824-AF74-5FE77ECB420D}" srcOrd="1" destOrd="0" presId="urn:microsoft.com/office/officeart/2018/2/layout/IconLabelList"/>
    <dgm:cxn modelId="{6F98877C-4601-47B0-A925-531E9B35EF9B}" type="presParOf" srcId="{08590E64-2937-4EE0-87C5-E00BF2D518E9}" destId="{CFF5B10A-9B3F-4C5B-A100-722C0D6ACDB0}" srcOrd="2" destOrd="0" presId="urn:microsoft.com/office/officeart/2018/2/layout/IconLabelList"/>
    <dgm:cxn modelId="{D5BA2A16-BD7E-4E22-A5AC-FC293748FC61}" type="presParOf" srcId="{CFF5B10A-9B3F-4C5B-A100-722C0D6ACDB0}" destId="{1CECF0EC-69EE-4ABB-B858-73F244783BE0}" srcOrd="0" destOrd="0" presId="urn:microsoft.com/office/officeart/2018/2/layout/IconLabelList"/>
    <dgm:cxn modelId="{B816A8C0-48F4-43FB-B111-0C25848D076B}" type="presParOf" srcId="{CFF5B10A-9B3F-4C5B-A100-722C0D6ACDB0}" destId="{2BDF58C3-9413-4F21-91C7-C719501A5A20}" srcOrd="1" destOrd="0" presId="urn:microsoft.com/office/officeart/2018/2/layout/IconLabelList"/>
    <dgm:cxn modelId="{D6A3B62E-B48F-4213-9A39-D960FEB79793}" type="presParOf" srcId="{CFF5B10A-9B3F-4C5B-A100-722C0D6ACDB0}" destId="{32D771EF-3343-4EA2-BD9D-31B0E426E136}" srcOrd="2" destOrd="0" presId="urn:microsoft.com/office/officeart/2018/2/layout/IconLabelList"/>
    <dgm:cxn modelId="{D1853D9F-520D-4036-A433-B2B37C246A5A}" type="presParOf" srcId="{08590E64-2937-4EE0-87C5-E00BF2D518E9}" destId="{A48E9ACC-E8B1-428B-9883-EDA1E9BB29B5}" srcOrd="3" destOrd="0" presId="urn:microsoft.com/office/officeart/2018/2/layout/IconLabelList"/>
    <dgm:cxn modelId="{AB5B1B64-6BD8-477A-A4E4-1E4059F19511}" type="presParOf" srcId="{08590E64-2937-4EE0-87C5-E00BF2D518E9}" destId="{7FDBEE7B-E880-4812-9555-A03374664660}" srcOrd="4" destOrd="0" presId="urn:microsoft.com/office/officeart/2018/2/layout/IconLabelList"/>
    <dgm:cxn modelId="{C457EBD7-FD0F-457F-8FC3-3A58DAABADE4}" type="presParOf" srcId="{7FDBEE7B-E880-4812-9555-A03374664660}" destId="{0CB435D6-C071-4621-97C7-6AD4BCD32544}" srcOrd="0" destOrd="0" presId="urn:microsoft.com/office/officeart/2018/2/layout/IconLabelList"/>
    <dgm:cxn modelId="{00A748CB-35DB-40A2-801E-6DA16E5F4D28}" type="presParOf" srcId="{7FDBEE7B-E880-4812-9555-A03374664660}" destId="{44E24C33-7F9B-4A7B-8C3C-02C89ACD1506}" srcOrd="1" destOrd="0" presId="urn:microsoft.com/office/officeart/2018/2/layout/IconLabelList"/>
    <dgm:cxn modelId="{5B00AF76-BCC1-4989-A382-3ADCC5CE97E0}" type="presParOf" srcId="{7FDBEE7B-E880-4812-9555-A03374664660}" destId="{B9351C11-5CE8-4729-ACCC-AA5BBDEEA20E}" srcOrd="2" destOrd="0" presId="urn:microsoft.com/office/officeart/2018/2/layout/IconLabelList"/>
    <dgm:cxn modelId="{8E41CB58-D15A-402F-B79E-D2BFDDCC5E47}" type="presParOf" srcId="{08590E64-2937-4EE0-87C5-E00BF2D518E9}" destId="{2614BAA4-E4DF-4952-98DE-75656EDEA0E6}" srcOrd="5" destOrd="0" presId="urn:microsoft.com/office/officeart/2018/2/layout/IconLabelList"/>
    <dgm:cxn modelId="{D66BC19E-2D07-4950-9680-E9782720FF02}" type="presParOf" srcId="{08590E64-2937-4EE0-87C5-E00BF2D518E9}" destId="{184E0219-FF64-487F-A2B8-792F5BCF1F5C}" srcOrd="6" destOrd="0" presId="urn:microsoft.com/office/officeart/2018/2/layout/IconLabelList"/>
    <dgm:cxn modelId="{41268C6F-AE16-4A02-92D7-ECDA8B8A1042}" type="presParOf" srcId="{184E0219-FF64-487F-A2B8-792F5BCF1F5C}" destId="{172A87BF-0F3A-45C4-8049-5E5FADAED526}" srcOrd="0" destOrd="0" presId="urn:microsoft.com/office/officeart/2018/2/layout/IconLabelList"/>
    <dgm:cxn modelId="{9ED88DA5-FA08-4B58-8232-59EBC0021ECB}" type="presParOf" srcId="{184E0219-FF64-487F-A2B8-792F5BCF1F5C}" destId="{DE4E7756-4A42-4FAC-A7FD-D12C4F370DF3}" srcOrd="1" destOrd="0" presId="urn:microsoft.com/office/officeart/2018/2/layout/IconLabelList"/>
    <dgm:cxn modelId="{938A6A16-6CA2-41BF-83C3-C9587A0DE19A}" type="presParOf" srcId="{184E0219-FF64-487F-A2B8-792F5BCF1F5C}" destId="{CB58A85B-668C-4F06-9A32-0D3955FB1741}" srcOrd="2" destOrd="0" presId="urn:microsoft.com/office/officeart/2018/2/layout/IconLabelList"/>
    <dgm:cxn modelId="{A91C1441-11F5-46FC-A0F9-F33A7C1D002E}" type="presParOf" srcId="{08590E64-2937-4EE0-87C5-E00BF2D518E9}" destId="{7C4B8FB1-D5CC-47D8-ABCD-A9827D3B8CFB}" srcOrd="7" destOrd="0" presId="urn:microsoft.com/office/officeart/2018/2/layout/IconLabelList"/>
    <dgm:cxn modelId="{0FF9A91D-41B2-413F-BF49-B2BF4EEC65C8}" type="presParOf" srcId="{08590E64-2937-4EE0-87C5-E00BF2D518E9}" destId="{3C6A6DAC-13AA-480C-B29D-998C57A34375}" srcOrd="8" destOrd="0" presId="urn:microsoft.com/office/officeart/2018/2/layout/IconLabelList"/>
    <dgm:cxn modelId="{EE83F56A-4892-4E69-9890-FC25677E9891}" type="presParOf" srcId="{3C6A6DAC-13AA-480C-B29D-998C57A34375}" destId="{FB81C998-16DC-4BDB-8616-B636A470B040}" srcOrd="0" destOrd="0" presId="urn:microsoft.com/office/officeart/2018/2/layout/IconLabelList"/>
    <dgm:cxn modelId="{A6C88D72-9D0A-4325-A7A5-C664840018DD}" type="presParOf" srcId="{3C6A6DAC-13AA-480C-B29D-998C57A34375}" destId="{85C6A379-0750-41F3-AAC8-6D2493382463}" srcOrd="1" destOrd="0" presId="urn:microsoft.com/office/officeart/2018/2/layout/IconLabelList"/>
    <dgm:cxn modelId="{2E0EFB67-29DF-4C73-A324-AA2561CDBF2A}" type="presParOf" srcId="{3C6A6DAC-13AA-480C-B29D-998C57A34375}" destId="{C01BE750-21CC-4B8E-AB82-62A4C7B3C87D}" srcOrd="2" destOrd="0" presId="urn:microsoft.com/office/officeart/2018/2/layout/IconLabelList"/>
    <dgm:cxn modelId="{B913D6B6-C43C-4A7C-A4CB-354B55B3E8D8}" type="presParOf" srcId="{08590E64-2937-4EE0-87C5-E00BF2D518E9}" destId="{BF05AE4C-DDED-4BC9-81CC-A7083B01BBDB}" srcOrd="9" destOrd="0" presId="urn:microsoft.com/office/officeart/2018/2/layout/IconLabelList"/>
    <dgm:cxn modelId="{F847C447-633F-4DE9-B7CB-C68789140AE3}" type="presParOf" srcId="{08590E64-2937-4EE0-87C5-E00BF2D518E9}" destId="{2F6A31DE-4990-469B-A86A-81751B54415E}" srcOrd="10" destOrd="0" presId="urn:microsoft.com/office/officeart/2018/2/layout/IconLabelList"/>
    <dgm:cxn modelId="{8CEEA6FB-87B0-40C0-B07B-4CA0AC45FAA5}" type="presParOf" srcId="{2F6A31DE-4990-469B-A86A-81751B54415E}" destId="{ADDF0D55-41CE-43CF-B557-8298706D6FD1}" srcOrd="0" destOrd="0" presId="urn:microsoft.com/office/officeart/2018/2/layout/IconLabelList"/>
    <dgm:cxn modelId="{BABA0F19-8340-4870-8136-E54D14B6B14C}" type="presParOf" srcId="{2F6A31DE-4990-469B-A86A-81751B54415E}" destId="{7FCCA5CF-7021-49BA-A00B-6AFBBFE7A0D2}" srcOrd="1" destOrd="0" presId="urn:microsoft.com/office/officeart/2018/2/layout/IconLabelList"/>
    <dgm:cxn modelId="{571CE735-F504-4D60-A879-953BF920740F}" type="presParOf" srcId="{2F6A31DE-4990-469B-A86A-81751B54415E}" destId="{0CC2B402-3258-4739-B98A-FBDA5CE096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29D87-FA1E-4204-AECE-042A01171980}">
      <dsp:nvSpPr>
        <dsp:cNvPr id="0" name=""/>
        <dsp:cNvSpPr/>
      </dsp:nvSpPr>
      <dsp:spPr>
        <a:xfrm>
          <a:off x="434838" y="665046"/>
          <a:ext cx="703212" cy="703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B867A-B92F-40E6-B896-D08A8B784ECD}">
      <dsp:nvSpPr>
        <dsp:cNvPr id="0" name=""/>
        <dsp:cNvSpPr/>
      </dsp:nvSpPr>
      <dsp:spPr>
        <a:xfrm>
          <a:off x="5097" y="1733780"/>
          <a:ext cx="1562695" cy="1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Do the learning objectives seem relevant? Is anything missing per section?  </a:t>
          </a:r>
        </a:p>
      </dsp:txBody>
      <dsp:txXfrm>
        <a:off x="5097" y="1733780"/>
        <a:ext cx="1562695" cy="1367358"/>
      </dsp:txXfrm>
    </dsp:sp>
    <dsp:sp modelId="{1CECF0EC-69EE-4ABB-B858-73F244783BE0}">
      <dsp:nvSpPr>
        <dsp:cNvPr id="0" name=""/>
        <dsp:cNvSpPr/>
      </dsp:nvSpPr>
      <dsp:spPr>
        <a:xfrm>
          <a:off x="2271005" y="665046"/>
          <a:ext cx="703212" cy="703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771EF-3343-4EA2-BD9D-31B0E426E136}">
      <dsp:nvSpPr>
        <dsp:cNvPr id="0" name=""/>
        <dsp:cNvSpPr/>
      </dsp:nvSpPr>
      <dsp:spPr>
        <a:xfrm>
          <a:off x="1841264" y="1733780"/>
          <a:ext cx="1562695" cy="1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What do you like about what you see? </a:t>
          </a:r>
        </a:p>
      </dsp:txBody>
      <dsp:txXfrm>
        <a:off x="1841264" y="1733780"/>
        <a:ext cx="1562695" cy="1367358"/>
      </dsp:txXfrm>
    </dsp:sp>
    <dsp:sp modelId="{0CB435D6-C071-4621-97C7-6AD4BCD32544}">
      <dsp:nvSpPr>
        <dsp:cNvPr id="0" name=""/>
        <dsp:cNvSpPr/>
      </dsp:nvSpPr>
      <dsp:spPr>
        <a:xfrm>
          <a:off x="4107172" y="665046"/>
          <a:ext cx="703212" cy="703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51C11-5CE8-4729-ACCC-AA5BBDEEA20E}">
      <dsp:nvSpPr>
        <dsp:cNvPr id="0" name=""/>
        <dsp:cNvSpPr/>
      </dsp:nvSpPr>
      <dsp:spPr>
        <a:xfrm>
          <a:off x="3677431" y="1733780"/>
          <a:ext cx="1562695" cy="1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What concerns you about what you see?  </a:t>
          </a:r>
        </a:p>
      </dsp:txBody>
      <dsp:txXfrm>
        <a:off x="3677431" y="1733780"/>
        <a:ext cx="1562695" cy="1367358"/>
      </dsp:txXfrm>
    </dsp:sp>
    <dsp:sp modelId="{172A87BF-0F3A-45C4-8049-5E5FADAED526}">
      <dsp:nvSpPr>
        <dsp:cNvPr id="0" name=""/>
        <dsp:cNvSpPr/>
      </dsp:nvSpPr>
      <dsp:spPr>
        <a:xfrm>
          <a:off x="5943339" y="665046"/>
          <a:ext cx="703212" cy="703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8A85B-668C-4F06-9A32-0D3955FB1741}">
      <dsp:nvSpPr>
        <dsp:cNvPr id="0" name=""/>
        <dsp:cNvSpPr/>
      </dsp:nvSpPr>
      <dsp:spPr>
        <a:xfrm>
          <a:off x="5513598" y="1733780"/>
          <a:ext cx="1562695" cy="1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What is missing? </a:t>
          </a:r>
        </a:p>
      </dsp:txBody>
      <dsp:txXfrm>
        <a:off x="5513598" y="1733780"/>
        <a:ext cx="1562695" cy="1367358"/>
      </dsp:txXfrm>
    </dsp:sp>
    <dsp:sp modelId="{FB81C998-16DC-4BDB-8616-B636A470B040}">
      <dsp:nvSpPr>
        <dsp:cNvPr id="0" name=""/>
        <dsp:cNvSpPr/>
      </dsp:nvSpPr>
      <dsp:spPr>
        <a:xfrm>
          <a:off x="7779506" y="665046"/>
          <a:ext cx="703212" cy="7032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1BE750-21CC-4B8E-AB82-62A4C7B3C87D}">
      <dsp:nvSpPr>
        <dsp:cNvPr id="0" name=""/>
        <dsp:cNvSpPr/>
      </dsp:nvSpPr>
      <dsp:spPr>
        <a:xfrm>
          <a:off x="7349765" y="1733780"/>
          <a:ext cx="1562695" cy="1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Please provide examples of specific things you think that learners should be </a:t>
          </a:r>
          <a:r>
            <a:rPr lang="en-US" sz="1100" b="1" kern="1200" dirty="0"/>
            <a:t>able to know/do for each of these modules/ lessons – for example, are there specific AA’s that should be included, specific organizational policies and plans (e.g., strategic plan)  </a:t>
          </a:r>
        </a:p>
      </dsp:txBody>
      <dsp:txXfrm>
        <a:off x="7349765" y="1733780"/>
        <a:ext cx="1562695" cy="1367358"/>
      </dsp:txXfrm>
    </dsp:sp>
    <dsp:sp modelId="{ADDF0D55-41CE-43CF-B557-8298706D6FD1}">
      <dsp:nvSpPr>
        <dsp:cNvPr id="0" name=""/>
        <dsp:cNvSpPr/>
      </dsp:nvSpPr>
      <dsp:spPr>
        <a:xfrm>
          <a:off x="9615673" y="665046"/>
          <a:ext cx="703212" cy="7032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C2B402-3258-4739-B98A-FBDA5CE0963C}">
      <dsp:nvSpPr>
        <dsp:cNvPr id="0" name=""/>
        <dsp:cNvSpPr/>
      </dsp:nvSpPr>
      <dsp:spPr>
        <a:xfrm>
          <a:off x="9185932" y="1733780"/>
          <a:ext cx="1562695" cy="1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What overarching efforts do we need to connect this content to – e.g., Buncombe One, Shadowing, etc.  </a:t>
          </a:r>
        </a:p>
      </dsp:txBody>
      <dsp:txXfrm>
        <a:off x="9185932" y="1733780"/>
        <a:ext cx="1562695" cy="136735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5A15E-DF6E-4B01-9D63-9C3B44752335}"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538F8-D8CD-4A4D-9670-361EC270562F}" type="slidenum">
              <a:rPr lang="en-US" smtClean="0"/>
              <a:t>‹#›</a:t>
            </a:fld>
            <a:endParaRPr lang="en-US"/>
          </a:p>
        </p:txBody>
      </p:sp>
    </p:spTree>
    <p:extLst>
      <p:ext uri="{BB962C8B-B14F-4D97-AF65-F5344CB8AC3E}">
        <p14:creationId xmlns:p14="http://schemas.microsoft.com/office/powerpoint/2010/main" val="387406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Why is a course like this needed. Well, we know that nationally 22% of the public health workforce does not have a degree in public health. So, creating an onboarding course that provides consistent content for an onboarding process is important, in fact, a strong onboarding program is one of the recommendations for staff retention from the NC public health foundations. </a:t>
            </a:r>
          </a:p>
          <a:p>
            <a:endParaRPr lang="en-US" dirty="0"/>
          </a:p>
          <a:p>
            <a:r>
              <a:rPr lang="en-US" dirty="0"/>
              <a:t>We focus on performance and how people will learn what they use in the course. Do you know how much learning from a typical training transfers back to job? 10 – 15% . Consider how the content will be used following the course is critical for an effective trainings. I am going to share a bit about how we did this for the Buncombe Course. </a:t>
            </a:r>
          </a:p>
        </p:txBody>
      </p:sp>
      <p:sp>
        <p:nvSpPr>
          <p:cNvPr id="4" name="Slide Number Placeholder 3"/>
          <p:cNvSpPr>
            <a:spLocks noGrp="1"/>
          </p:cNvSpPr>
          <p:nvPr>
            <p:ph type="sldNum" sz="quarter" idx="5"/>
          </p:nvPr>
        </p:nvSpPr>
        <p:spPr/>
        <p:txBody>
          <a:bodyPr/>
          <a:lstStyle/>
          <a:p>
            <a:fld id="{E2E538F8-D8CD-4A4D-9670-361EC270562F}" type="slidenum">
              <a:rPr lang="en-US" smtClean="0"/>
              <a:t>3</a:t>
            </a:fld>
            <a:endParaRPr lang="en-US"/>
          </a:p>
        </p:txBody>
      </p:sp>
    </p:spTree>
    <p:extLst>
      <p:ext uri="{BB962C8B-B14F-4D97-AF65-F5344CB8AC3E}">
        <p14:creationId xmlns:p14="http://schemas.microsoft.com/office/powerpoint/2010/main" val="173790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E538F8-D8CD-4A4D-9670-361EC270562F}" type="slidenum">
              <a:rPr lang="en-US" smtClean="0"/>
              <a:t>29</a:t>
            </a:fld>
            <a:endParaRPr lang="en-US"/>
          </a:p>
        </p:txBody>
      </p:sp>
    </p:spTree>
    <p:extLst>
      <p:ext uri="{BB962C8B-B14F-4D97-AF65-F5344CB8AC3E}">
        <p14:creationId xmlns:p14="http://schemas.microsoft.com/office/powerpoint/2010/main" val="392093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E538F8-D8CD-4A4D-9670-361EC270562F}" type="slidenum">
              <a:rPr lang="en-US" smtClean="0"/>
              <a:t>30</a:t>
            </a:fld>
            <a:endParaRPr lang="en-US"/>
          </a:p>
        </p:txBody>
      </p:sp>
    </p:spTree>
    <p:extLst>
      <p:ext uri="{BB962C8B-B14F-4D97-AF65-F5344CB8AC3E}">
        <p14:creationId xmlns:p14="http://schemas.microsoft.com/office/powerpoint/2010/main" val="359316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we needed to decide was who is our learner? We decided they were new employees of the agency who had been in their role for at least one month prior to the taking the course. </a:t>
            </a:r>
          </a:p>
        </p:txBody>
      </p:sp>
      <p:sp>
        <p:nvSpPr>
          <p:cNvPr id="4" name="Slide Number Placeholder 3"/>
          <p:cNvSpPr>
            <a:spLocks noGrp="1"/>
          </p:cNvSpPr>
          <p:nvPr>
            <p:ph type="sldNum" sz="quarter" idx="5"/>
          </p:nvPr>
        </p:nvSpPr>
        <p:spPr/>
        <p:txBody>
          <a:bodyPr/>
          <a:lstStyle/>
          <a:p>
            <a:fld id="{E2E538F8-D8CD-4A4D-9670-361EC270562F}" type="slidenum">
              <a:rPr lang="en-US" smtClean="0"/>
              <a:t>13</a:t>
            </a:fld>
            <a:endParaRPr lang="en-US"/>
          </a:p>
        </p:txBody>
      </p:sp>
    </p:spTree>
    <p:extLst>
      <p:ext uri="{BB962C8B-B14F-4D97-AF65-F5344CB8AC3E}">
        <p14:creationId xmlns:p14="http://schemas.microsoft.com/office/powerpoint/2010/main" val="404841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BE8E2D9-B970-4ED4-B725-03013BE68C93}" type="slidenum">
              <a:rPr lang="en-US" smtClean="0"/>
              <a:t>14</a:t>
            </a:fld>
            <a:endParaRPr lang="en-US"/>
          </a:p>
        </p:txBody>
      </p:sp>
    </p:spTree>
    <p:extLst>
      <p:ext uri="{BB962C8B-B14F-4D97-AF65-F5344CB8AC3E}">
        <p14:creationId xmlns:p14="http://schemas.microsoft.com/office/powerpoint/2010/main" val="128226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91AE5-8E49-1381-3C06-BD5EBD44B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6DF30-5745-79CE-F1E5-59B30A8033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3BA82-2D72-4B50-2DA7-B5BCFAEDCAF0}"/>
              </a:ext>
            </a:extLst>
          </p:cNvPr>
          <p:cNvSpPr>
            <a:spLocks noGrp="1"/>
          </p:cNvSpPr>
          <p:nvPr>
            <p:ph type="body" idx="1"/>
          </p:nvPr>
        </p:nvSpPr>
        <p:spPr/>
        <p:txBody>
          <a:bodyPr/>
          <a:lstStyle/>
          <a:p>
            <a:r>
              <a:rPr lang="en-US" dirty="0"/>
              <a:t> </a:t>
            </a:r>
          </a:p>
          <a:p>
            <a:r>
              <a:rPr lang="en-US" dirty="0"/>
              <a:t>1: Data Analytics &amp; Assessment Skills</a:t>
            </a:r>
          </a:p>
          <a:p>
            <a:r>
              <a:rPr lang="en-US" dirty="0"/>
              <a:t>2: Policy Development &amp; Program Planning Skills </a:t>
            </a:r>
          </a:p>
          <a:p>
            <a:r>
              <a:rPr lang="en-US" dirty="0"/>
              <a:t>3: Communication </a:t>
            </a:r>
          </a:p>
          <a:p>
            <a:r>
              <a:rPr lang="en-US" dirty="0"/>
              <a:t>4: Health Equity Skills</a:t>
            </a:r>
          </a:p>
          <a:p>
            <a:r>
              <a:rPr lang="en-US" dirty="0"/>
              <a:t>5: Community Partnership Skills </a:t>
            </a:r>
          </a:p>
          <a:p>
            <a:r>
              <a:rPr lang="en-US" dirty="0"/>
              <a:t>6: Public Health Practice Skills </a:t>
            </a:r>
          </a:p>
          <a:p>
            <a:r>
              <a:rPr lang="en-US" dirty="0"/>
              <a:t>7: Management and Finance Skills </a:t>
            </a:r>
          </a:p>
          <a:p>
            <a:r>
              <a:rPr lang="en-US" dirty="0"/>
              <a:t>8: Leadership and Systems Thinking Skills </a:t>
            </a:r>
          </a:p>
          <a:p>
            <a:endParaRPr lang="en-US" dirty="0"/>
          </a:p>
        </p:txBody>
      </p:sp>
      <p:sp>
        <p:nvSpPr>
          <p:cNvPr id="4" name="Slide Number Placeholder 3">
            <a:extLst>
              <a:ext uri="{FF2B5EF4-FFF2-40B4-BE49-F238E27FC236}">
                <a16:creationId xmlns:a16="http://schemas.microsoft.com/office/drawing/2014/main" id="{908B6488-14AD-4FDC-F263-70522092B0A6}"/>
              </a:ext>
            </a:extLst>
          </p:cNvPr>
          <p:cNvSpPr>
            <a:spLocks noGrp="1"/>
          </p:cNvSpPr>
          <p:nvPr>
            <p:ph type="sldNum" sz="quarter" idx="5"/>
          </p:nvPr>
        </p:nvSpPr>
        <p:spPr/>
        <p:txBody>
          <a:bodyPr/>
          <a:lstStyle/>
          <a:p>
            <a:fld id="{E2E538F8-D8CD-4A4D-9670-361EC270562F}" type="slidenum">
              <a:rPr lang="en-US" smtClean="0"/>
              <a:t>15</a:t>
            </a:fld>
            <a:endParaRPr lang="en-US"/>
          </a:p>
        </p:txBody>
      </p:sp>
    </p:spTree>
    <p:extLst>
      <p:ext uri="{BB962C8B-B14F-4D97-AF65-F5344CB8AC3E}">
        <p14:creationId xmlns:p14="http://schemas.microsoft.com/office/powerpoint/2010/main" val="160235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5964F-9FD9-A73B-AFB5-ACF4886C6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8B598-DC3B-F335-DF98-7D12FA30C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B581B-8F73-79B0-8C63-79C36A4A3FF9}"/>
              </a:ext>
            </a:extLst>
          </p:cNvPr>
          <p:cNvSpPr>
            <a:spLocks noGrp="1"/>
          </p:cNvSpPr>
          <p:nvPr>
            <p:ph type="body" idx="1"/>
          </p:nvPr>
        </p:nvSpPr>
        <p:spPr/>
        <p:txBody>
          <a:bodyPr/>
          <a:lstStyle/>
          <a:p>
            <a:r>
              <a:rPr lang="en-US" dirty="0"/>
              <a:t> </a:t>
            </a:r>
          </a:p>
          <a:p>
            <a:r>
              <a:rPr lang="en-US" dirty="0"/>
              <a:t>1: Data Analytics &amp; Assessment Skills</a:t>
            </a:r>
          </a:p>
          <a:p>
            <a:r>
              <a:rPr lang="en-US" dirty="0"/>
              <a:t>2: Policy Development &amp; Program Planning Skills </a:t>
            </a:r>
          </a:p>
          <a:p>
            <a:r>
              <a:rPr lang="en-US" dirty="0"/>
              <a:t>3: Communication </a:t>
            </a:r>
          </a:p>
          <a:p>
            <a:r>
              <a:rPr lang="en-US" dirty="0"/>
              <a:t>4: Health Equity Skills</a:t>
            </a:r>
          </a:p>
          <a:p>
            <a:r>
              <a:rPr lang="en-US" dirty="0"/>
              <a:t>5: Community Partnership Skills </a:t>
            </a:r>
          </a:p>
          <a:p>
            <a:r>
              <a:rPr lang="en-US" dirty="0"/>
              <a:t>6: Public Health Practice Skills </a:t>
            </a:r>
          </a:p>
          <a:p>
            <a:r>
              <a:rPr lang="en-US" dirty="0"/>
              <a:t>7: Management and Finance Skills </a:t>
            </a:r>
          </a:p>
          <a:p>
            <a:r>
              <a:rPr lang="en-US" dirty="0"/>
              <a:t>8: Leadership and Systems Thinking Skills </a:t>
            </a:r>
          </a:p>
          <a:p>
            <a:endParaRPr lang="en-US" dirty="0"/>
          </a:p>
        </p:txBody>
      </p:sp>
      <p:sp>
        <p:nvSpPr>
          <p:cNvPr id="4" name="Slide Number Placeholder 3">
            <a:extLst>
              <a:ext uri="{FF2B5EF4-FFF2-40B4-BE49-F238E27FC236}">
                <a16:creationId xmlns:a16="http://schemas.microsoft.com/office/drawing/2014/main" id="{86C02DF7-4AC8-D752-981D-C4C13036D9E5}"/>
              </a:ext>
            </a:extLst>
          </p:cNvPr>
          <p:cNvSpPr>
            <a:spLocks noGrp="1"/>
          </p:cNvSpPr>
          <p:nvPr>
            <p:ph type="sldNum" sz="quarter" idx="5"/>
          </p:nvPr>
        </p:nvSpPr>
        <p:spPr/>
        <p:txBody>
          <a:bodyPr/>
          <a:lstStyle/>
          <a:p>
            <a:fld id="{E2E538F8-D8CD-4A4D-9670-361EC270562F}" type="slidenum">
              <a:rPr lang="en-US" smtClean="0"/>
              <a:t>16</a:t>
            </a:fld>
            <a:endParaRPr lang="en-US"/>
          </a:p>
        </p:txBody>
      </p:sp>
    </p:spTree>
    <p:extLst>
      <p:ext uri="{BB962C8B-B14F-4D97-AF65-F5344CB8AC3E}">
        <p14:creationId xmlns:p14="http://schemas.microsoft.com/office/powerpoint/2010/main" val="86645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E538F8-D8CD-4A4D-9670-361EC270562F}" type="slidenum">
              <a:rPr lang="en-US" smtClean="0"/>
              <a:t>22</a:t>
            </a:fld>
            <a:endParaRPr lang="en-US"/>
          </a:p>
        </p:txBody>
      </p:sp>
    </p:spTree>
    <p:extLst>
      <p:ext uri="{BB962C8B-B14F-4D97-AF65-F5344CB8AC3E}">
        <p14:creationId xmlns:p14="http://schemas.microsoft.com/office/powerpoint/2010/main" val="87187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9360-A7B1-AC7B-3038-96A875C8A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CF7F6-D879-AE19-5B14-1E92F047B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3F201-5799-F0E3-8A59-117543FC1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827C28-9111-3151-335A-2AC0917F62C7}"/>
              </a:ext>
            </a:extLst>
          </p:cNvPr>
          <p:cNvSpPr>
            <a:spLocks noGrp="1"/>
          </p:cNvSpPr>
          <p:nvPr>
            <p:ph type="sldNum" sz="quarter" idx="5"/>
          </p:nvPr>
        </p:nvSpPr>
        <p:spPr/>
        <p:txBody>
          <a:bodyPr/>
          <a:lstStyle/>
          <a:p>
            <a:fld id="{E2E538F8-D8CD-4A4D-9670-361EC270562F}" type="slidenum">
              <a:rPr lang="en-US" smtClean="0"/>
              <a:t>23</a:t>
            </a:fld>
            <a:endParaRPr lang="en-US"/>
          </a:p>
        </p:txBody>
      </p:sp>
    </p:spTree>
    <p:extLst>
      <p:ext uri="{BB962C8B-B14F-4D97-AF65-F5344CB8AC3E}">
        <p14:creationId xmlns:p14="http://schemas.microsoft.com/office/powerpoint/2010/main" val="398033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4C333-E6A6-672C-5D89-4FD7000F1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516D1-E7FC-2C52-8E24-A046E3CFE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A3354-F206-D9A1-CF36-C6D480CBE1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E9F07C-22D2-3DCB-C1E2-7E132A9F63C2}"/>
              </a:ext>
            </a:extLst>
          </p:cNvPr>
          <p:cNvSpPr>
            <a:spLocks noGrp="1"/>
          </p:cNvSpPr>
          <p:nvPr>
            <p:ph type="sldNum" sz="quarter" idx="5"/>
          </p:nvPr>
        </p:nvSpPr>
        <p:spPr/>
        <p:txBody>
          <a:bodyPr/>
          <a:lstStyle/>
          <a:p>
            <a:fld id="{E2E538F8-D8CD-4A4D-9670-361EC270562F}" type="slidenum">
              <a:rPr lang="en-US" smtClean="0"/>
              <a:t>24</a:t>
            </a:fld>
            <a:endParaRPr lang="en-US"/>
          </a:p>
        </p:txBody>
      </p:sp>
    </p:spTree>
    <p:extLst>
      <p:ext uri="{BB962C8B-B14F-4D97-AF65-F5344CB8AC3E}">
        <p14:creationId xmlns:p14="http://schemas.microsoft.com/office/powerpoint/2010/main" val="76479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E538F8-D8CD-4A4D-9670-361EC270562F}" type="slidenum">
              <a:rPr lang="en-US" smtClean="0"/>
              <a:t>26</a:t>
            </a:fld>
            <a:endParaRPr lang="en-US"/>
          </a:p>
        </p:txBody>
      </p:sp>
    </p:spTree>
    <p:extLst>
      <p:ext uri="{BB962C8B-B14F-4D97-AF65-F5344CB8AC3E}">
        <p14:creationId xmlns:p14="http://schemas.microsoft.com/office/powerpoint/2010/main" val="192380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B9AB82A-FDFB-44B5-9807-E71182FB0E28}" type="datetimeFigureOut">
              <a:rPr lang="en-US" smtClean="0"/>
              <a:t>6/17/2026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5C433F5-E973-453E-8A87-4E0CBA40174A}" type="slidenum">
              <a:rPr lang="en-US" smtClean="0"/>
              <a:t>‹#›</a:t>
            </a:fld>
            <a:endParaRPr lang="en-US"/>
          </a:p>
        </p:txBody>
      </p:sp>
    </p:spTree>
    <p:extLst>
      <p:ext uri="{BB962C8B-B14F-4D97-AF65-F5344CB8AC3E}">
        <p14:creationId xmlns:p14="http://schemas.microsoft.com/office/powerpoint/2010/main" val="330802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AB82A-FDFB-44B5-9807-E71182FB0E2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30211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AB82A-FDFB-44B5-9807-E71182FB0E2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312320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AB82A-FDFB-44B5-9807-E71182FB0E2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10952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9AB82A-FDFB-44B5-9807-E71182FB0E2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199591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9AB82A-FDFB-44B5-9807-E71182FB0E28}" type="datetimeFigureOut">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316264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9AB82A-FDFB-44B5-9807-E71182FB0E28}" type="datetimeFigureOut">
              <a:rPr lang="en-US" smtClean="0"/>
              <a:t>6/17/2026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268017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AB82A-FDFB-44B5-9807-E71182FB0E28}" type="datetimeFigureOut">
              <a:rPr lang="en-US" smtClean="0"/>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188132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AB82A-FDFB-44B5-9807-E71182FB0E28}" type="datetimeFigureOut">
              <a:rPr lang="en-US" smtClean="0"/>
              <a:t>6/17/2026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433F5-E973-453E-8A87-4E0CBA40174A}" type="slidenum">
              <a:rPr lang="en-US" smtClean="0"/>
              <a:t>‹#›</a:t>
            </a:fld>
            <a:endParaRPr lang="en-US"/>
          </a:p>
        </p:txBody>
      </p:sp>
    </p:spTree>
    <p:extLst>
      <p:ext uri="{BB962C8B-B14F-4D97-AF65-F5344CB8AC3E}">
        <p14:creationId xmlns:p14="http://schemas.microsoft.com/office/powerpoint/2010/main" val="371755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B9AB82A-FDFB-44B5-9807-E71182FB0E28}" type="datetimeFigureOut">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5C433F5-E973-453E-8A87-4E0CBA40174A}" type="slidenum">
              <a:rPr lang="en-US" smtClean="0"/>
              <a:t>‹#›</a:t>
            </a:fld>
            <a:endParaRPr lang="en-US"/>
          </a:p>
        </p:txBody>
      </p:sp>
    </p:spTree>
    <p:extLst>
      <p:ext uri="{BB962C8B-B14F-4D97-AF65-F5344CB8AC3E}">
        <p14:creationId xmlns:p14="http://schemas.microsoft.com/office/powerpoint/2010/main" val="91408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B9AB82A-FDFB-44B5-9807-E71182FB0E28}" type="datetimeFigureOut">
              <a:rPr lang="en-US" smtClean="0"/>
              <a:t>6/17/2026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5C433F5-E973-453E-8A87-4E0CBA40174A}" type="slidenum">
              <a:rPr lang="en-US" smtClean="0"/>
              <a:t>‹#›</a:t>
            </a:fld>
            <a:endParaRPr lang="en-US"/>
          </a:p>
        </p:txBody>
      </p:sp>
    </p:spTree>
    <p:extLst>
      <p:ext uri="{BB962C8B-B14F-4D97-AF65-F5344CB8AC3E}">
        <p14:creationId xmlns:p14="http://schemas.microsoft.com/office/powerpoint/2010/main" val="31920702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B9AB82A-FDFB-44B5-9807-E71182FB0E28}" type="datetimeFigureOut">
              <a:rPr lang="en-US" smtClean="0"/>
              <a:t>6/17/2026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5C433F5-E973-453E-8A87-4E0CBA40174A}" type="slidenum">
              <a:rPr lang="en-US" smtClean="0"/>
              <a:t>‹#›</a:t>
            </a:fld>
            <a:endParaRPr lang="en-US"/>
          </a:p>
        </p:txBody>
      </p:sp>
    </p:spTree>
    <p:extLst>
      <p:ext uri="{BB962C8B-B14F-4D97-AF65-F5344CB8AC3E}">
        <p14:creationId xmlns:p14="http://schemas.microsoft.com/office/powerpoint/2010/main" val="425716077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1.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hyperlink" Target="mailto:Lori.Rhew@unc.edu" TargetMode="Externa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4A02E-5FD2-428E-A1E4-FDF96B0B6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08B93E-0C39-407B-943D-71F2BAFB4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733D7B-0F7C-2939-DB76-0CDE659EF6BD}"/>
              </a:ext>
            </a:extLst>
          </p:cNvPr>
          <p:cNvSpPr>
            <a:spLocks noGrp="1"/>
          </p:cNvSpPr>
          <p:nvPr>
            <p:ph type="ctrTitle"/>
          </p:nvPr>
        </p:nvSpPr>
        <p:spPr>
          <a:xfrm>
            <a:off x="603503" y="770466"/>
            <a:ext cx="9292209" cy="4123267"/>
          </a:xfrm>
        </p:spPr>
        <p:txBody>
          <a:bodyPr>
            <a:normAutofit/>
          </a:bodyPr>
          <a:lstStyle/>
          <a:p>
            <a:r>
              <a:rPr lang="en-US" sz="9600" b="1" dirty="0">
                <a:solidFill>
                  <a:srgbClr val="195561"/>
                </a:solidFill>
              </a:rPr>
              <a:t>Foundational Public Health Course </a:t>
            </a:r>
          </a:p>
        </p:txBody>
      </p:sp>
      <p:sp>
        <p:nvSpPr>
          <p:cNvPr id="12" name="Rectangle 11">
            <a:extLst>
              <a:ext uri="{FF2B5EF4-FFF2-40B4-BE49-F238E27FC236}">
                <a16:creationId xmlns:a16="http://schemas.microsoft.com/office/drawing/2014/main" id="{7C7E1896-2992-48D4-85AC-95AB8AB1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15466"/>
            <a:ext cx="12192000" cy="16425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D3C8268-8CE7-3CCC-439D-4FB3A6133663}"/>
              </a:ext>
            </a:extLst>
          </p:cNvPr>
          <p:cNvSpPr>
            <a:spLocks noGrp="1"/>
          </p:cNvSpPr>
          <p:nvPr>
            <p:ph type="subTitle" idx="1"/>
          </p:nvPr>
        </p:nvSpPr>
        <p:spPr>
          <a:xfrm>
            <a:off x="667512" y="5537199"/>
            <a:ext cx="9228201" cy="800545"/>
          </a:xfrm>
        </p:spPr>
        <p:txBody>
          <a:bodyPr>
            <a:normAutofit/>
          </a:bodyPr>
          <a:lstStyle/>
          <a:p>
            <a:r>
              <a:rPr lang="en-US" sz="2000" dirty="0">
                <a:solidFill>
                  <a:srgbClr val="FFFFFF"/>
                </a:solidFill>
              </a:rPr>
              <a:t>North Carolina Association of Local Health Directors</a:t>
            </a:r>
          </a:p>
          <a:p>
            <a:r>
              <a:rPr lang="en-US" sz="2000" dirty="0">
                <a:solidFill>
                  <a:srgbClr val="FFFFFF"/>
                </a:solidFill>
              </a:rPr>
              <a:t>June 17, 2026 </a:t>
            </a:r>
          </a:p>
        </p:txBody>
      </p:sp>
    </p:spTree>
    <p:custDataLst>
      <p:tags r:id="rId1"/>
    </p:custDataLst>
    <p:extLst>
      <p:ext uri="{BB962C8B-B14F-4D97-AF65-F5344CB8AC3E}">
        <p14:creationId xmlns:p14="http://schemas.microsoft.com/office/powerpoint/2010/main" val="7459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C8D4-E3D8-81B0-ACA7-4331919E5E23}"/>
              </a:ext>
            </a:extLst>
          </p:cNvPr>
          <p:cNvSpPr>
            <a:spLocks noGrp="1"/>
          </p:cNvSpPr>
          <p:nvPr>
            <p:ph type="title"/>
          </p:nvPr>
        </p:nvSpPr>
        <p:spPr/>
        <p:txBody>
          <a:bodyPr/>
          <a:lstStyle/>
          <a:p>
            <a:r>
              <a:rPr lang="en-US" b="1" dirty="0">
                <a:solidFill>
                  <a:srgbClr val="195561"/>
                </a:solidFill>
              </a:rPr>
              <a:t>Foundational Public Health Course </a:t>
            </a:r>
          </a:p>
        </p:txBody>
      </p:sp>
      <p:sp>
        <p:nvSpPr>
          <p:cNvPr id="8" name="TextBox 7">
            <a:extLst>
              <a:ext uri="{FF2B5EF4-FFF2-40B4-BE49-F238E27FC236}">
                <a16:creationId xmlns:a16="http://schemas.microsoft.com/office/drawing/2014/main" id="{545D2558-6C2B-F03E-4F12-75A9E4D0AA3E}"/>
              </a:ext>
            </a:extLst>
          </p:cNvPr>
          <p:cNvSpPr txBox="1"/>
          <p:nvPr/>
        </p:nvSpPr>
        <p:spPr>
          <a:xfrm>
            <a:off x="1507078" y="1715353"/>
            <a:ext cx="10580145" cy="1631216"/>
          </a:xfrm>
          <a:prstGeom prst="rect">
            <a:avLst/>
          </a:prstGeom>
          <a:noFill/>
        </p:spPr>
        <p:txBody>
          <a:bodyPr wrap="square" rtlCol="0">
            <a:spAutoFit/>
          </a:bodyPr>
          <a:lstStyle/>
          <a:p>
            <a:r>
              <a:rPr lang="en-US" dirty="0"/>
              <a:t> </a:t>
            </a:r>
          </a:p>
          <a:p>
            <a:endParaRPr lang="en-US" dirty="0"/>
          </a:p>
          <a:p>
            <a:r>
              <a:rPr lang="en-US" sz="3200" b="1" dirty="0"/>
              <a:t>Goal: </a:t>
            </a:r>
          </a:p>
          <a:p>
            <a:r>
              <a:rPr lang="en-US" sz="3200" dirty="0"/>
              <a:t>Staff who complete this course will </a:t>
            </a:r>
            <a:r>
              <a:rPr lang="en-US" sz="3200" b="1" dirty="0"/>
              <a:t>demonstrate</a:t>
            </a:r>
            <a:r>
              <a:rPr lang="en-US" sz="3200" dirty="0"/>
              <a:t> the</a:t>
            </a:r>
          </a:p>
        </p:txBody>
      </p:sp>
      <p:sp>
        <p:nvSpPr>
          <p:cNvPr id="13" name="TextBox 12">
            <a:extLst>
              <a:ext uri="{FF2B5EF4-FFF2-40B4-BE49-F238E27FC236}">
                <a16:creationId xmlns:a16="http://schemas.microsoft.com/office/drawing/2014/main" id="{5FCB08E6-5720-95D8-31CA-D9FC6BCCD72E}"/>
              </a:ext>
            </a:extLst>
          </p:cNvPr>
          <p:cNvSpPr txBox="1"/>
          <p:nvPr/>
        </p:nvSpPr>
        <p:spPr>
          <a:xfrm>
            <a:off x="1507078" y="3346569"/>
            <a:ext cx="10772775" cy="1077218"/>
          </a:xfrm>
          <a:prstGeom prst="rect">
            <a:avLst/>
          </a:prstGeom>
          <a:noFill/>
        </p:spPr>
        <p:txBody>
          <a:bodyPr wrap="square" rtlCol="0">
            <a:spAutoFit/>
          </a:bodyPr>
          <a:lstStyle/>
          <a:p>
            <a:r>
              <a:rPr lang="en-US" sz="3200" dirty="0"/>
              <a:t>competence and confidence to contribute to the mission of Buncombe County Public Health</a:t>
            </a:r>
            <a:r>
              <a:rPr lang="en-US" dirty="0"/>
              <a:t>.</a:t>
            </a:r>
          </a:p>
        </p:txBody>
      </p:sp>
      <p:sp>
        <p:nvSpPr>
          <p:cNvPr id="16" name="Title 1">
            <a:extLst>
              <a:ext uri="{FF2B5EF4-FFF2-40B4-BE49-F238E27FC236}">
                <a16:creationId xmlns:a16="http://schemas.microsoft.com/office/drawing/2014/main" id="{07EEE5D9-CB37-6DE3-CE04-C2D95D318FA7}"/>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22458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6D0A2-7A6D-57E4-25E8-2F150D8A3F4B}"/>
              </a:ext>
            </a:extLst>
          </p:cNvPr>
          <p:cNvSpPr>
            <a:spLocks noGrp="1"/>
          </p:cNvSpPr>
          <p:nvPr>
            <p:ph idx="1"/>
          </p:nvPr>
        </p:nvSpPr>
        <p:spPr>
          <a:xfrm>
            <a:off x="1329093" y="2584886"/>
            <a:ext cx="10753725" cy="3766185"/>
          </a:xfrm>
        </p:spPr>
        <p:txBody>
          <a:bodyPr/>
          <a:lstStyle/>
          <a:p>
            <a:r>
              <a:rPr lang="en-US" sz="3200" b="1" dirty="0">
                <a:solidFill>
                  <a:srgbClr val="000000"/>
                </a:solidFill>
              </a:rPr>
              <a:t>Affective Outcome</a:t>
            </a:r>
            <a:r>
              <a:rPr lang="en-US" sz="3200" dirty="0">
                <a:solidFill>
                  <a:srgbClr val="000000"/>
                </a:solidFill>
              </a:rPr>
              <a:t>: </a:t>
            </a:r>
          </a:p>
          <a:p>
            <a:r>
              <a:rPr lang="en-US" sz="3200" dirty="0">
                <a:solidFill>
                  <a:srgbClr val="000000"/>
                </a:solidFill>
              </a:rPr>
              <a:t>Staff who complete this course will </a:t>
            </a:r>
            <a:r>
              <a:rPr lang="en-US" sz="3200" b="1" dirty="0">
                <a:solidFill>
                  <a:srgbClr val="000000"/>
                </a:solidFill>
              </a:rPr>
              <a:t>feel connected </a:t>
            </a:r>
            <a:r>
              <a:rPr lang="en-US" sz="3200" dirty="0">
                <a:solidFill>
                  <a:srgbClr val="000000"/>
                </a:solidFill>
              </a:rPr>
              <a:t>to the mission of Buncombe County Public Health.</a:t>
            </a:r>
            <a:endParaRPr lang="en-US" sz="3200" dirty="0"/>
          </a:p>
          <a:p>
            <a:endParaRPr lang="en-US" dirty="0"/>
          </a:p>
        </p:txBody>
      </p:sp>
      <p:sp>
        <p:nvSpPr>
          <p:cNvPr id="8" name="Title 1">
            <a:extLst>
              <a:ext uri="{FF2B5EF4-FFF2-40B4-BE49-F238E27FC236}">
                <a16:creationId xmlns:a16="http://schemas.microsoft.com/office/drawing/2014/main" id="{3635DC9B-42E0-1C64-0AE8-D3057B836415}"/>
              </a:ext>
            </a:extLst>
          </p:cNvPr>
          <p:cNvSpPr txBox="1">
            <a:spLocks noGrp="1"/>
          </p:cNvSpPr>
          <p:nvPr>
            <p:ph type="title"/>
          </p:nvPr>
        </p:nvSpPr>
        <p:spPr>
          <a:xfrm>
            <a:off x="0" y="-1"/>
            <a:ext cx="12192000" cy="1774209"/>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a:solidFill>
                  <a:schemeClr val="bg1"/>
                </a:solidFill>
              </a:rPr>
              <a:t>The Course </a:t>
            </a:r>
            <a:endParaRPr lang="en-US" b="1" dirty="0">
              <a:solidFill>
                <a:schemeClr val="bg1"/>
              </a:solidFill>
            </a:endParaRPr>
          </a:p>
        </p:txBody>
      </p:sp>
    </p:spTree>
    <p:custDataLst>
      <p:tags r:id="rId1"/>
    </p:custDataLst>
    <p:extLst>
      <p:ext uri="{BB962C8B-B14F-4D97-AF65-F5344CB8AC3E}">
        <p14:creationId xmlns:p14="http://schemas.microsoft.com/office/powerpoint/2010/main" val="32951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F2FB0D-7B26-9DF8-C8E6-BDF9143D852C}"/>
              </a:ext>
            </a:extLst>
          </p:cNvPr>
          <p:cNvSpPr>
            <a:spLocks noGrp="1"/>
          </p:cNvSpPr>
          <p:nvPr>
            <p:ph idx="1"/>
          </p:nvPr>
        </p:nvSpPr>
        <p:spPr/>
        <p:txBody>
          <a:bodyPr/>
          <a:lstStyle/>
          <a:p>
            <a:r>
              <a:rPr lang="en-US" dirty="0"/>
              <a:t> </a:t>
            </a:r>
          </a:p>
        </p:txBody>
      </p:sp>
      <p:pic>
        <p:nvPicPr>
          <p:cNvPr id="6" name="Picture 5" descr="A puzzle pieces in a circle&#10;&#10;AI-generated content may be incorrect.">
            <a:extLst>
              <a:ext uri="{FF2B5EF4-FFF2-40B4-BE49-F238E27FC236}">
                <a16:creationId xmlns:a16="http://schemas.microsoft.com/office/drawing/2014/main" id="{51A90DA6-8AFC-8182-C325-9C1B7BFA5704}"/>
              </a:ext>
            </a:extLst>
          </p:cNvPr>
          <p:cNvPicPr>
            <a:picLocks noChangeAspect="1"/>
          </p:cNvPicPr>
          <p:nvPr/>
        </p:nvPicPr>
        <p:blipFill>
          <a:blip r:embed="rId3"/>
          <a:stretch>
            <a:fillRect/>
          </a:stretch>
        </p:blipFill>
        <p:spPr>
          <a:xfrm>
            <a:off x="2806889" y="156950"/>
            <a:ext cx="6578221" cy="6544100"/>
          </a:xfrm>
          <a:prstGeom prst="rect">
            <a:avLst/>
          </a:prstGeom>
        </p:spPr>
      </p:pic>
      <p:sp>
        <p:nvSpPr>
          <p:cNvPr id="7" name="TextBox 3">
            <a:extLst>
              <a:ext uri="{FF2B5EF4-FFF2-40B4-BE49-F238E27FC236}">
                <a16:creationId xmlns:a16="http://schemas.microsoft.com/office/drawing/2014/main" id="{EDA86432-ED34-162E-DDC6-2E780AF3EAF4}"/>
              </a:ext>
            </a:extLst>
          </p:cNvPr>
          <p:cNvSpPr txBox="1"/>
          <p:nvPr/>
        </p:nvSpPr>
        <p:spPr>
          <a:xfrm>
            <a:off x="5100574" y="2670055"/>
            <a:ext cx="1990847" cy="1850113"/>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600" b="1" i="0" u="none" strike="noStrike" baseline="0" dirty="0">
                <a:solidFill>
                  <a:srgbClr val="000000"/>
                </a:solidFill>
                <a:latin typeface="Arial"/>
                <a:ea typeface="Segoe UI"/>
                <a:cs typeface="Segoe UI"/>
              </a:rPr>
              <a:t>Buncombe County Foundational Public Health Course</a:t>
            </a:r>
            <a:endParaRPr lang="en-US" sz="1600" b="1" dirty="0">
              <a:solidFill>
                <a:srgbClr val="000000"/>
              </a:solidFill>
            </a:endParaRPr>
          </a:p>
        </p:txBody>
      </p:sp>
      <p:sp>
        <p:nvSpPr>
          <p:cNvPr id="8" name="TextBox 5">
            <a:extLst>
              <a:ext uri="{FF2B5EF4-FFF2-40B4-BE49-F238E27FC236}">
                <a16:creationId xmlns:a16="http://schemas.microsoft.com/office/drawing/2014/main" id="{580F2FB2-E05F-3886-B983-610D3F4FF99F}"/>
              </a:ext>
            </a:extLst>
          </p:cNvPr>
          <p:cNvSpPr txBox="1"/>
          <p:nvPr/>
        </p:nvSpPr>
        <p:spPr>
          <a:xfrm>
            <a:off x="3473537" y="1854730"/>
            <a:ext cx="1846389" cy="107721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lvl="0" rtl="0"/>
            <a:r>
              <a:rPr lang="en-US" sz="1600" b="0" i="0" u="none" strike="noStrike" baseline="0" dirty="0">
                <a:solidFill>
                  <a:srgbClr val="FFFFFF"/>
                </a:solidFill>
                <a:latin typeface="Arial"/>
                <a:ea typeface="Arial"/>
                <a:cs typeface="Arial"/>
              </a:rPr>
              <a:t>Connect the training to the daily work of agency staff </a:t>
            </a:r>
          </a:p>
        </p:txBody>
      </p:sp>
      <p:sp>
        <p:nvSpPr>
          <p:cNvPr id="9" name="TextBox 7">
            <a:extLst>
              <a:ext uri="{FF2B5EF4-FFF2-40B4-BE49-F238E27FC236}">
                <a16:creationId xmlns:a16="http://schemas.microsoft.com/office/drawing/2014/main" id="{F2AA61B2-7B69-74C7-65CD-3B584FF72F24}"/>
              </a:ext>
            </a:extLst>
          </p:cNvPr>
          <p:cNvSpPr txBox="1"/>
          <p:nvPr/>
        </p:nvSpPr>
        <p:spPr>
          <a:xfrm>
            <a:off x="4420338" y="4629728"/>
            <a:ext cx="2967826" cy="161694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ctr"/>
            <a:r>
              <a:rPr lang="en-US" sz="1600" b="0" i="0" u="none" strike="noStrike" baseline="0" dirty="0">
                <a:solidFill>
                  <a:srgbClr val="FFFFFF"/>
                </a:solidFill>
                <a:latin typeface="Arial"/>
              </a:rPr>
              <a:t>Connect the work of each public health professional to the mission of the agency​</a:t>
            </a:r>
            <a:endParaRPr lang="en-US" sz="1600" dirty="0">
              <a:solidFill>
                <a:srgbClr val="FFFFFF"/>
              </a:solidFill>
            </a:endParaRPr>
          </a:p>
        </p:txBody>
      </p:sp>
      <p:sp>
        <p:nvSpPr>
          <p:cNvPr id="10" name="TextBox 9">
            <a:extLst>
              <a:ext uri="{FF2B5EF4-FFF2-40B4-BE49-F238E27FC236}">
                <a16:creationId xmlns:a16="http://schemas.microsoft.com/office/drawing/2014/main" id="{17079692-9842-E5CC-1D05-04F49BF478A2}"/>
              </a:ext>
            </a:extLst>
          </p:cNvPr>
          <p:cNvSpPr txBox="1"/>
          <p:nvPr/>
        </p:nvSpPr>
        <p:spPr>
          <a:xfrm>
            <a:off x="6726497" y="1330573"/>
            <a:ext cx="1990847" cy="191776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lvl="0" algn="r" rtl="0"/>
            <a:r>
              <a:rPr lang="en-US" sz="1600" b="0" i="0" u="none" strike="noStrike" baseline="0" dirty="0">
                <a:solidFill>
                  <a:srgbClr val="FFFFFF"/>
                </a:solidFill>
                <a:latin typeface="Arial"/>
                <a:ea typeface="Arial"/>
                <a:cs typeface="Arial"/>
              </a:rPr>
              <a:t>Connect the work of the agency with state and federal agencies  </a:t>
            </a:r>
          </a:p>
        </p:txBody>
      </p:sp>
    </p:spTree>
    <p:custDataLst>
      <p:tags r:id="rId1"/>
    </p:custDataLst>
    <p:extLst>
      <p:ext uri="{BB962C8B-B14F-4D97-AF65-F5344CB8AC3E}">
        <p14:creationId xmlns:p14="http://schemas.microsoft.com/office/powerpoint/2010/main" val="21594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2CC72-220D-7629-B439-62A4734FF869}"/>
              </a:ext>
            </a:extLst>
          </p:cNvPr>
          <p:cNvSpPr>
            <a:spLocks noGrp="1"/>
          </p:cNvSpPr>
          <p:nvPr>
            <p:ph type="title"/>
          </p:nvPr>
        </p:nvSpPr>
        <p:spPr>
          <a:xfrm>
            <a:off x="0" y="1432665"/>
            <a:ext cx="10772775" cy="1658198"/>
          </a:xfrm>
        </p:spPr>
        <p:txBody>
          <a:bodyPr/>
          <a:lstStyle/>
          <a:p>
            <a:r>
              <a:rPr lang="en-US" b="1" dirty="0">
                <a:solidFill>
                  <a:srgbClr val="195561"/>
                </a:solidFill>
              </a:rPr>
              <a:t>Who is the Learner? </a:t>
            </a:r>
          </a:p>
        </p:txBody>
      </p:sp>
      <p:pic>
        <p:nvPicPr>
          <p:cNvPr id="8" name="Content Placeholder 7">
            <a:extLst>
              <a:ext uri="{FF2B5EF4-FFF2-40B4-BE49-F238E27FC236}">
                <a16:creationId xmlns:a16="http://schemas.microsoft.com/office/drawing/2014/main" id="{8FC66CC6-82EC-26EE-B8D3-72DC5185AD9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85737" y="2357438"/>
            <a:ext cx="6706263" cy="3767137"/>
          </a:xfrm>
          <a:prstGeom prst="rect">
            <a:avLst/>
          </a:prstGeom>
        </p:spPr>
      </p:pic>
      <p:sp>
        <p:nvSpPr>
          <p:cNvPr id="9" name="Title 1">
            <a:extLst>
              <a:ext uri="{FF2B5EF4-FFF2-40B4-BE49-F238E27FC236}">
                <a16:creationId xmlns:a16="http://schemas.microsoft.com/office/drawing/2014/main" id="{43E98CDE-211A-84AA-1020-AFD89325892A}"/>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
        <p:nvSpPr>
          <p:cNvPr id="10" name="TextBox 9">
            <a:extLst>
              <a:ext uri="{FF2B5EF4-FFF2-40B4-BE49-F238E27FC236}">
                <a16:creationId xmlns:a16="http://schemas.microsoft.com/office/drawing/2014/main" id="{3D5AD594-C12C-BC0F-7418-561C16C9D9B0}"/>
              </a:ext>
            </a:extLst>
          </p:cNvPr>
          <p:cNvSpPr txBox="1"/>
          <p:nvPr/>
        </p:nvSpPr>
        <p:spPr>
          <a:xfrm>
            <a:off x="390525" y="3505200"/>
            <a:ext cx="4210050" cy="646331"/>
          </a:xfrm>
          <a:prstGeom prst="rect">
            <a:avLst/>
          </a:prstGeom>
          <a:noFill/>
        </p:spPr>
        <p:txBody>
          <a:bodyPr wrap="square" rtlCol="0">
            <a:spAutoFit/>
          </a:bodyPr>
          <a:lstStyle/>
          <a:p>
            <a:r>
              <a:rPr lang="en-US" dirty="0"/>
              <a:t>New Employee </a:t>
            </a:r>
          </a:p>
          <a:p>
            <a:r>
              <a:rPr lang="en-US" dirty="0"/>
              <a:t>3-6 months after starting their new role </a:t>
            </a:r>
          </a:p>
        </p:txBody>
      </p:sp>
    </p:spTree>
    <p:custDataLst>
      <p:tags r:id="rId1"/>
    </p:custDataLst>
    <p:extLst>
      <p:ext uri="{BB962C8B-B14F-4D97-AF65-F5344CB8AC3E}">
        <p14:creationId xmlns:p14="http://schemas.microsoft.com/office/powerpoint/2010/main" val="4660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ng businessman holding sign">
            <a:extLst>
              <a:ext uri="{FF2B5EF4-FFF2-40B4-BE49-F238E27FC236}">
                <a16:creationId xmlns:a16="http://schemas.microsoft.com/office/drawing/2014/main" id="{2B924BD3-E872-CE2B-0DF8-31492F021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509" y="2006221"/>
            <a:ext cx="3018051" cy="4710886"/>
          </a:xfrm>
          <a:prstGeom prst="rect">
            <a:avLst/>
          </a:prstGeom>
        </p:spPr>
      </p:pic>
      <p:grpSp>
        <p:nvGrpSpPr>
          <p:cNvPr id="9" name="Group 8">
            <a:extLst>
              <a:ext uri="{FF2B5EF4-FFF2-40B4-BE49-F238E27FC236}">
                <a16:creationId xmlns:a16="http://schemas.microsoft.com/office/drawing/2014/main" id="{5AF8BB12-7985-5462-7803-C158F6F71B0C}"/>
              </a:ext>
            </a:extLst>
          </p:cNvPr>
          <p:cNvGrpSpPr/>
          <p:nvPr/>
        </p:nvGrpSpPr>
        <p:grpSpPr>
          <a:xfrm>
            <a:off x="696035" y="2006221"/>
            <a:ext cx="10274279" cy="4589357"/>
            <a:chOff x="530810" y="1744844"/>
            <a:chExt cx="10465355" cy="5219223"/>
          </a:xfrm>
        </p:grpSpPr>
        <p:pic>
          <p:nvPicPr>
            <p:cNvPr id="3" name="Picture 2" descr="Woman in wheelchair holding sign">
              <a:extLst>
                <a:ext uri="{FF2B5EF4-FFF2-40B4-BE49-F238E27FC236}">
                  <a16:creationId xmlns:a16="http://schemas.microsoft.com/office/drawing/2014/main" id="{67520242-197A-3B71-B03E-CCBFCAB94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007" y="1744844"/>
              <a:ext cx="2572129" cy="5219223"/>
            </a:xfrm>
            <a:prstGeom prst="rect">
              <a:avLst/>
            </a:prstGeom>
          </p:spPr>
        </p:pic>
        <p:pic>
          <p:nvPicPr>
            <p:cNvPr id="4" name="Picture 3" descr="Businessman holding sign smiling">
              <a:extLst>
                <a:ext uri="{FF2B5EF4-FFF2-40B4-BE49-F238E27FC236}">
                  <a16:creationId xmlns:a16="http://schemas.microsoft.com/office/drawing/2014/main" id="{BCADB3BD-6055-220B-9EC2-2D2BDA090F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10" y="1744844"/>
              <a:ext cx="2339582" cy="5209829"/>
            </a:xfrm>
            <a:prstGeom prst="rect">
              <a:avLst/>
            </a:prstGeom>
          </p:spPr>
        </p:pic>
        <p:pic>
          <p:nvPicPr>
            <p:cNvPr id="6" name="Picture 5" descr="Casual woman holding sign smiling">
              <a:extLst>
                <a:ext uri="{FF2B5EF4-FFF2-40B4-BE49-F238E27FC236}">
                  <a16:creationId xmlns:a16="http://schemas.microsoft.com/office/drawing/2014/main" id="{1F7C2101-47EC-CDCA-0BC3-42A9BC208E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1696" y="1744845"/>
              <a:ext cx="1729221" cy="5113156"/>
            </a:xfrm>
            <a:prstGeom prst="rect">
              <a:avLst/>
            </a:prstGeom>
          </p:spPr>
        </p:pic>
        <p:sp>
          <p:nvSpPr>
            <p:cNvPr id="7" name="TextBox 6">
              <a:extLst>
                <a:ext uri="{FF2B5EF4-FFF2-40B4-BE49-F238E27FC236}">
                  <a16:creationId xmlns:a16="http://schemas.microsoft.com/office/drawing/2014/main" id="{EDE2CCCD-6BE9-91F5-8713-A8FEFB4D7834}"/>
                </a:ext>
              </a:extLst>
            </p:cNvPr>
            <p:cNvSpPr txBox="1"/>
            <p:nvPr/>
          </p:nvSpPr>
          <p:spPr>
            <a:xfrm>
              <a:off x="682082" y="3083005"/>
              <a:ext cx="2037038" cy="923330"/>
            </a:xfrm>
            <a:prstGeom prst="rect">
              <a:avLst/>
            </a:prstGeom>
            <a:noFill/>
          </p:spPr>
          <p:txBody>
            <a:bodyPr wrap="square" rtlCol="0">
              <a:spAutoFit/>
            </a:bodyPr>
            <a:lstStyle/>
            <a:p>
              <a:pPr algn="ctr"/>
              <a:r>
                <a:rPr lang="en-US" dirty="0"/>
                <a:t>Allow for self-direction and regulation</a:t>
              </a:r>
            </a:p>
          </p:txBody>
        </p:sp>
        <p:sp>
          <p:nvSpPr>
            <p:cNvPr id="8" name="TextBox 7">
              <a:extLst>
                <a:ext uri="{FF2B5EF4-FFF2-40B4-BE49-F238E27FC236}">
                  <a16:creationId xmlns:a16="http://schemas.microsoft.com/office/drawing/2014/main" id="{1A392409-51B4-BAD9-01CB-97C559A5DABA}"/>
                </a:ext>
              </a:extLst>
            </p:cNvPr>
            <p:cNvSpPr txBox="1"/>
            <p:nvPr/>
          </p:nvSpPr>
          <p:spPr>
            <a:xfrm rot="21439350">
              <a:off x="3202222" y="2766797"/>
              <a:ext cx="2168165" cy="646331"/>
            </a:xfrm>
            <a:prstGeom prst="rect">
              <a:avLst/>
            </a:prstGeom>
            <a:noFill/>
          </p:spPr>
          <p:txBody>
            <a:bodyPr wrap="square" rtlCol="0">
              <a:spAutoFit/>
            </a:bodyPr>
            <a:lstStyle/>
            <a:p>
              <a:pPr algn="ctr"/>
              <a:r>
                <a:rPr lang="en-US" dirty="0"/>
                <a:t>Use real world examples</a:t>
              </a:r>
            </a:p>
          </p:txBody>
        </p:sp>
        <p:sp>
          <p:nvSpPr>
            <p:cNvPr id="10" name="TextBox 9">
              <a:extLst>
                <a:ext uri="{FF2B5EF4-FFF2-40B4-BE49-F238E27FC236}">
                  <a16:creationId xmlns:a16="http://schemas.microsoft.com/office/drawing/2014/main" id="{160596CB-5C7D-8992-47EC-D49A8399512B}"/>
                </a:ext>
              </a:extLst>
            </p:cNvPr>
            <p:cNvSpPr txBox="1"/>
            <p:nvPr/>
          </p:nvSpPr>
          <p:spPr>
            <a:xfrm rot="192952">
              <a:off x="5820191" y="2978203"/>
              <a:ext cx="2168165" cy="923330"/>
            </a:xfrm>
            <a:prstGeom prst="rect">
              <a:avLst/>
            </a:prstGeom>
            <a:noFill/>
          </p:spPr>
          <p:txBody>
            <a:bodyPr wrap="square" rtlCol="0">
              <a:spAutoFit/>
            </a:bodyPr>
            <a:lstStyle/>
            <a:p>
              <a:pPr algn="ctr"/>
              <a:r>
                <a:rPr lang="en-US" dirty="0"/>
                <a:t>Connect back to </a:t>
              </a:r>
            </a:p>
            <a:p>
              <a:pPr algn="ctr"/>
              <a:r>
                <a:rPr lang="en-US" dirty="0"/>
                <a:t>NC public health practice</a:t>
              </a:r>
            </a:p>
          </p:txBody>
        </p:sp>
        <p:sp>
          <p:nvSpPr>
            <p:cNvPr id="11" name="TextBox 10">
              <a:extLst>
                <a:ext uri="{FF2B5EF4-FFF2-40B4-BE49-F238E27FC236}">
                  <a16:creationId xmlns:a16="http://schemas.microsoft.com/office/drawing/2014/main" id="{0E9D621F-436B-EC62-A1B4-37A7825E6AB5}"/>
                </a:ext>
              </a:extLst>
            </p:cNvPr>
            <p:cNvSpPr txBox="1"/>
            <p:nvPr/>
          </p:nvSpPr>
          <p:spPr>
            <a:xfrm>
              <a:off x="8821226" y="2911031"/>
              <a:ext cx="2174939" cy="1365068"/>
            </a:xfrm>
            <a:prstGeom prst="rect">
              <a:avLst/>
            </a:prstGeom>
            <a:noFill/>
          </p:spPr>
          <p:txBody>
            <a:bodyPr wrap="square" rtlCol="0">
              <a:spAutoFit/>
            </a:bodyPr>
            <a:lstStyle/>
            <a:p>
              <a:pPr algn="ctr"/>
              <a:r>
                <a:rPr lang="en-US" dirty="0"/>
                <a:t>Provide formative learning assessments throughout the learning experience</a:t>
              </a:r>
            </a:p>
          </p:txBody>
        </p:sp>
      </p:grpSp>
      <p:sp>
        <p:nvSpPr>
          <p:cNvPr id="12" name="Title 1">
            <a:extLst>
              <a:ext uri="{FF2B5EF4-FFF2-40B4-BE49-F238E27FC236}">
                <a16:creationId xmlns:a16="http://schemas.microsoft.com/office/drawing/2014/main" id="{76FBA237-D895-FCBB-4623-1252FD2E947D}"/>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225694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21D4-5E39-BAD3-65E0-80A4735D786F}"/>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262B8E7C-D84F-DB86-AB7C-78257454A5F3}"/>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pic>
        <p:nvPicPr>
          <p:cNvPr id="5" name="Picture 4">
            <a:extLst>
              <a:ext uri="{FF2B5EF4-FFF2-40B4-BE49-F238E27FC236}">
                <a16:creationId xmlns:a16="http://schemas.microsoft.com/office/drawing/2014/main" id="{E7799564-949B-6CB4-1C1B-A801B92F49D2}"/>
              </a:ext>
            </a:extLst>
          </p:cNvPr>
          <p:cNvPicPr>
            <a:picLocks noChangeAspect="1"/>
          </p:cNvPicPr>
          <p:nvPr/>
        </p:nvPicPr>
        <p:blipFill>
          <a:blip r:embed="rId4"/>
          <a:srcRect b="4068"/>
          <a:stretch>
            <a:fillRect/>
          </a:stretch>
        </p:blipFill>
        <p:spPr>
          <a:xfrm>
            <a:off x="1159924" y="1657350"/>
            <a:ext cx="9578490" cy="5200650"/>
          </a:xfrm>
          <a:prstGeom prst="rect">
            <a:avLst/>
          </a:prstGeom>
        </p:spPr>
      </p:pic>
    </p:spTree>
    <p:custDataLst>
      <p:tags r:id="rId1"/>
    </p:custDataLst>
    <p:extLst>
      <p:ext uri="{BB962C8B-B14F-4D97-AF65-F5344CB8AC3E}">
        <p14:creationId xmlns:p14="http://schemas.microsoft.com/office/powerpoint/2010/main" val="3927602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2E94-F63A-C022-1B41-4E2421A42DC2}"/>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CE769F6-87C6-A6DC-3675-7368A5BF3365}"/>
              </a:ext>
            </a:extLst>
          </p:cNvPr>
          <p:cNvPicPr>
            <a:picLocks noGrp="1" noChangeAspect="1"/>
          </p:cNvPicPr>
          <p:nvPr>
            <p:ph idx="1"/>
          </p:nvPr>
        </p:nvPicPr>
        <p:blipFill>
          <a:blip r:embed="rId4"/>
          <a:stretch>
            <a:fillRect/>
          </a:stretch>
        </p:blipFill>
        <p:spPr>
          <a:xfrm>
            <a:off x="8038531" y="1570500"/>
            <a:ext cx="4153469" cy="5287499"/>
          </a:xfrm>
          <a:prstGeom prst="rect">
            <a:avLst/>
          </a:prstGeom>
        </p:spPr>
      </p:pic>
      <p:sp>
        <p:nvSpPr>
          <p:cNvPr id="8" name="TextBox 7">
            <a:extLst>
              <a:ext uri="{FF2B5EF4-FFF2-40B4-BE49-F238E27FC236}">
                <a16:creationId xmlns:a16="http://schemas.microsoft.com/office/drawing/2014/main" id="{338F567D-7AC2-EAD5-DF7F-5ABC0596858C}"/>
              </a:ext>
            </a:extLst>
          </p:cNvPr>
          <p:cNvSpPr txBox="1"/>
          <p:nvPr/>
        </p:nvSpPr>
        <p:spPr>
          <a:xfrm>
            <a:off x="636350" y="2318682"/>
            <a:ext cx="6556020" cy="3877985"/>
          </a:xfrm>
          <a:prstGeom prst="rect">
            <a:avLst/>
          </a:prstGeom>
          <a:noFill/>
        </p:spPr>
        <p:txBody>
          <a:bodyPr wrap="square" rtlCol="0">
            <a:spAutoFit/>
          </a:bodyPr>
          <a:lstStyle/>
          <a:p>
            <a:r>
              <a:rPr lang="en-US" sz="4800" dirty="0"/>
              <a:t>What does a new staff at your agency </a:t>
            </a:r>
            <a:r>
              <a:rPr lang="en-US" sz="4800" b="1" u="sng" dirty="0"/>
              <a:t>NEED</a:t>
            </a:r>
            <a:r>
              <a:rPr lang="en-US" sz="4800" dirty="0"/>
              <a:t> to do in the first year of their job? </a:t>
            </a:r>
          </a:p>
          <a:p>
            <a:endParaRPr lang="en-US" dirty="0"/>
          </a:p>
          <a:p>
            <a:endParaRPr lang="en-US" dirty="0"/>
          </a:p>
          <a:p>
            <a:endParaRPr lang="en-US" dirty="0"/>
          </a:p>
        </p:txBody>
      </p:sp>
      <p:sp>
        <p:nvSpPr>
          <p:cNvPr id="14" name="Title 1">
            <a:extLst>
              <a:ext uri="{FF2B5EF4-FFF2-40B4-BE49-F238E27FC236}">
                <a16:creationId xmlns:a16="http://schemas.microsoft.com/office/drawing/2014/main" id="{1886EF16-7119-E679-CDA9-80FD737DAD83}"/>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224090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E15912-FD64-6068-E4B2-51C226C90E5D}"/>
              </a:ext>
            </a:extLst>
          </p:cNvPr>
          <p:cNvPicPr>
            <a:picLocks noGrp="1" noChangeAspect="1"/>
          </p:cNvPicPr>
          <p:nvPr>
            <p:ph idx="1"/>
          </p:nvPr>
        </p:nvPicPr>
        <p:blipFill>
          <a:blip r:embed="rId3"/>
          <a:stretch>
            <a:fillRect/>
          </a:stretch>
        </p:blipFill>
        <p:spPr>
          <a:xfrm>
            <a:off x="2148017" y="1633132"/>
            <a:ext cx="7277169" cy="5120093"/>
          </a:xfrm>
          <a:prstGeom prst="rect">
            <a:avLst/>
          </a:prstGeom>
        </p:spPr>
      </p:pic>
      <p:sp>
        <p:nvSpPr>
          <p:cNvPr id="6" name="Title 1">
            <a:extLst>
              <a:ext uri="{FF2B5EF4-FFF2-40B4-BE49-F238E27FC236}">
                <a16:creationId xmlns:a16="http://schemas.microsoft.com/office/drawing/2014/main" id="{2BF18D54-363C-E7AF-56D0-B7E09EABE540}"/>
              </a:ext>
            </a:extLst>
          </p:cNvPr>
          <p:cNvSpPr txBox="1">
            <a:spLocks noGrp="1"/>
          </p:cNvSpPr>
          <p:nvPr>
            <p:ph type="title"/>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cxnSp>
        <p:nvCxnSpPr>
          <p:cNvPr id="8" name="Straight Arrow Connector 7">
            <a:extLst>
              <a:ext uri="{FF2B5EF4-FFF2-40B4-BE49-F238E27FC236}">
                <a16:creationId xmlns:a16="http://schemas.microsoft.com/office/drawing/2014/main" id="{FA4F8ED1-719A-3479-07E0-D2F4E0B036BB}"/>
              </a:ext>
            </a:extLst>
          </p:cNvPr>
          <p:cNvCxnSpPr>
            <a:cxnSpLocks/>
          </p:cNvCxnSpPr>
          <p:nvPr/>
        </p:nvCxnSpPr>
        <p:spPr>
          <a:xfrm>
            <a:off x="4400550" y="6048375"/>
            <a:ext cx="685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9116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B5417DE-B784-A32E-8C23-F77D78724F6A}"/>
              </a:ext>
            </a:extLst>
          </p:cNvPr>
          <p:cNvGraphicFramePr>
            <a:graphicFrameLocks noGrp="1"/>
          </p:cNvGraphicFramePr>
          <p:nvPr>
            <p:ph idx="1"/>
            <p:extLst>
              <p:ext uri="{D42A27DB-BD31-4B8C-83A1-F6EECF244321}">
                <p14:modId xmlns:p14="http://schemas.microsoft.com/office/powerpoint/2010/main" val="1025255898"/>
              </p:ext>
            </p:extLst>
          </p:nvPr>
        </p:nvGraphicFramePr>
        <p:xfrm>
          <a:off x="676656" y="2011680"/>
          <a:ext cx="10753725" cy="37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B922D22-C83F-073E-1B90-8C035CEEB1B2}"/>
              </a:ext>
            </a:extLst>
          </p:cNvPr>
          <p:cNvSpPr txBox="1">
            <a:spLocks noGrp="1"/>
          </p:cNvSpPr>
          <p:nvPr>
            <p:ph type="title"/>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769240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6A4710-3C20-C8A3-D425-70A948D972F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11565" y="2311483"/>
            <a:ext cx="11975919" cy="3374619"/>
          </a:xfrm>
          <a:prstGeom prst="rect">
            <a:avLst/>
          </a:prstGeom>
        </p:spPr>
      </p:pic>
      <p:sp>
        <p:nvSpPr>
          <p:cNvPr id="5" name="Title 1">
            <a:extLst>
              <a:ext uri="{FF2B5EF4-FFF2-40B4-BE49-F238E27FC236}">
                <a16:creationId xmlns:a16="http://schemas.microsoft.com/office/drawing/2014/main" id="{4052A3E4-5E2C-AE31-7B59-BC36DEFC03DD}"/>
              </a:ext>
            </a:extLst>
          </p:cNvPr>
          <p:cNvSpPr txBox="1">
            <a:spLocks noGrp="1"/>
          </p:cNvSpPr>
          <p:nvPr>
            <p:ph type="title"/>
          </p:nvPr>
        </p:nvSpPr>
        <p:spPr>
          <a:xfrm>
            <a:off x="0" y="0"/>
            <a:ext cx="12187484" cy="1856096"/>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291270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2C71-71F0-500A-43F5-3C86151D3E65}"/>
              </a:ext>
            </a:extLst>
          </p:cNvPr>
          <p:cNvSpPr>
            <a:spLocks noGrp="1"/>
          </p:cNvSpPr>
          <p:nvPr>
            <p:ph type="title"/>
          </p:nvPr>
        </p:nvSpPr>
        <p:spPr/>
        <p:txBody>
          <a:bodyPr/>
          <a:lstStyle/>
          <a:p>
            <a:r>
              <a:rPr lang="en-US" b="1" dirty="0">
                <a:solidFill>
                  <a:srgbClr val="195561"/>
                </a:solidFill>
              </a:rPr>
              <a:t>Agenda</a:t>
            </a:r>
          </a:p>
        </p:txBody>
      </p:sp>
      <p:sp>
        <p:nvSpPr>
          <p:cNvPr id="3" name="Content Placeholder 2">
            <a:extLst>
              <a:ext uri="{FF2B5EF4-FFF2-40B4-BE49-F238E27FC236}">
                <a16:creationId xmlns:a16="http://schemas.microsoft.com/office/drawing/2014/main" id="{D3CC4CC5-F7D2-A404-BF1E-E5DE2A37CEB1}"/>
              </a:ext>
            </a:extLst>
          </p:cNvPr>
          <p:cNvSpPr>
            <a:spLocks noGrp="1"/>
          </p:cNvSpPr>
          <p:nvPr>
            <p:ph idx="1"/>
          </p:nvPr>
        </p:nvSpPr>
        <p:spPr/>
        <p:txBody>
          <a:bodyPr/>
          <a:lstStyle/>
          <a:p>
            <a:pPr>
              <a:buFont typeface="Arial" panose="020B0604020202020204" pitchFamily="34" charset="0"/>
              <a:buChar char="•"/>
            </a:pPr>
            <a:r>
              <a:rPr lang="en-US" dirty="0"/>
              <a:t> The Need </a:t>
            </a:r>
          </a:p>
          <a:p>
            <a:pPr>
              <a:buFont typeface="Arial" panose="020B0604020202020204" pitchFamily="34" charset="0"/>
              <a:buChar char="•"/>
            </a:pPr>
            <a:r>
              <a:rPr lang="en-US" dirty="0"/>
              <a:t> The Course </a:t>
            </a:r>
          </a:p>
          <a:p>
            <a:pPr>
              <a:buFont typeface="Arial" panose="020B0604020202020204" pitchFamily="34" charset="0"/>
              <a:buChar char="•"/>
            </a:pPr>
            <a:r>
              <a:rPr lang="en-US" dirty="0"/>
              <a:t> The Next Steps </a:t>
            </a:r>
          </a:p>
        </p:txBody>
      </p:sp>
      <p:sp>
        <p:nvSpPr>
          <p:cNvPr id="5" name="Title 1">
            <a:extLst>
              <a:ext uri="{FF2B5EF4-FFF2-40B4-BE49-F238E27FC236}">
                <a16:creationId xmlns:a16="http://schemas.microsoft.com/office/drawing/2014/main" id="{48C5BEC4-72B5-91F5-1840-8C3FB135DC45}"/>
              </a:ext>
            </a:extLst>
          </p:cNvPr>
          <p:cNvSpPr txBox="1">
            <a:spLocks/>
          </p:cNvSpPr>
          <p:nvPr/>
        </p:nvSpPr>
        <p:spPr>
          <a:xfrm>
            <a:off x="0" y="0"/>
            <a:ext cx="12192000" cy="1657350"/>
          </a:xfrm>
          <a:prstGeom prst="rect">
            <a:avLst/>
          </a:prstGeom>
          <a:solidFill>
            <a:srgbClr val="6F4949"/>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Agenda</a:t>
            </a:r>
          </a:p>
        </p:txBody>
      </p:sp>
    </p:spTree>
    <p:extLst>
      <p:ext uri="{BB962C8B-B14F-4D97-AF65-F5344CB8AC3E}">
        <p14:creationId xmlns:p14="http://schemas.microsoft.com/office/powerpoint/2010/main" val="306271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2F7DCD-B89A-7843-4411-F8916C78F88F}"/>
              </a:ext>
            </a:extLst>
          </p:cNvPr>
          <p:cNvPicPr>
            <a:picLocks noChangeAspect="1"/>
          </p:cNvPicPr>
          <p:nvPr/>
        </p:nvPicPr>
        <p:blipFill>
          <a:blip r:embed="rId2"/>
          <a:stretch>
            <a:fillRect/>
          </a:stretch>
        </p:blipFill>
        <p:spPr>
          <a:xfrm>
            <a:off x="637646" y="-177421"/>
            <a:ext cx="10916707" cy="7035421"/>
          </a:xfrm>
          <a:prstGeom prst="rect">
            <a:avLst/>
          </a:prstGeom>
        </p:spPr>
      </p:pic>
    </p:spTree>
    <p:extLst>
      <p:ext uri="{BB962C8B-B14F-4D97-AF65-F5344CB8AC3E}">
        <p14:creationId xmlns:p14="http://schemas.microsoft.com/office/powerpoint/2010/main" val="380620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29DAA-3236-0702-4E51-F5C9BD6AED26}"/>
              </a:ext>
            </a:extLst>
          </p:cNvPr>
          <p:cNvSpPr>
            <a:spLocks noGrp="1"/>
          </p:cNvSpPr>
          <p:nvPr>
            <p:ph idx="1"/>
          </p:nvPr>
        </p:nvSpPr>
        <p:spPr/>
        <p:txBody>
          <a:bodyPr/>
          <a:lstStyle/>
          <a:p>
            <a:r>
              <a:rPr lang="en-US" dirty="0"/>
              <a:t> </a:t>
            </a:r>
          </a:p>
          <a:p>
            <a:endParaRPr lang="en-US" dirty="0"/>
          </a:p>
          <a:p>
            <a:endParaRPr lang="en-US" dirty="0"/>
          </a:p>
          <a:p>
            <a:pPr marL="0" indent="0">
              <a:buNone/>
            </a:pPr>
            <a:endParaRPr lang="en-US" dirty="0"/>
          </a:p>
        </p:txBody>
      </p:sp>
      <p:pic>
        <p:nvPicPr>
          <p:cNvPr id="5" name="Picture 4" descr="A collage of a person holding a tube&#10;&#10;AI-generated content may be incorrect.">
            <a:extLst>
              <a:ext uri="{FF2B5EF4-FFF2-40B4-BE49-F238E27FC236}">
                <a16:creationId xmlns:a16="http://schemas.microsoft.com/office/drawing/2014/main" id="{3A78B865-305A-9915-D5D0-D99723AF86CF}"/>
              </a:ext>
            </a:extLst>
          </p:cNvPr>
          <p:cNvPicPr>
            <a:picLocks noChangeAspect="1"/>
          </p:cNvPicPr>
          <p:nvPr/>
        </p:nvPicPr>
        <p:blipFill>
          <a:blip r:embed="rId3"/>
          <a:stretch>
            <a:fillRect/>
          </a:stretch>
        </p:blipFill>
        <p:spPr>
          <a:xfrm>
            <a:off x="1930194" y="1657350"/>
            <a:ext cx="9399341" cy="5200650"/>
          </a:xfrm>
          <a:prstGeom prst="rect">
            <a:avLst/>
          </a:prstGeom>
        </p:spPr>
      </p:pic>
      <p:sp>
        <p:nvSpPr>
          <p:cNvPr id="6" name="Title 1">
            <a:extLst>
              <a:ext uri="{FF2B5EF4-FFF2-40B4-BE49-F238E27FC236}">
                <a16:creationId xmlns:a16="http://schemas.microsoft.com/office/drawing/2014/main" id="{C92C80EC-6DE0-B6D5-B1D4-4D6BCBE9D54D}"/>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148962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6BC90-B4B0-1577-B62D-34E89D03DBD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B0DAF0-33EF-0C05-F513-F08CBDBD4BD0}"/>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pic>
        <p:nvPicPr>
          <p:cNvPr id="6" name="Picture 5" descr="A screenshot of a computer&#10;&#10;AI-generated content may be incorrect.">
            <a:extLst>
              <a:ext uri="{FF2B5EF4-FFF2-40B4-BE49-F238E27FC236}">
                <a16:creationId xmlns:a16="http://schemas.microsoft.com/office/drawing/2014/main" id="{094F9BAB-E55D-CE9D-2CDF-1D16A66BC40C}"/>
              </a:ext>
            </a:extLst>
          </p:cNvPr>
          <p:cNvPicPr>
            <a:picLocks noChangeAspect="1"/>
          </p:cNvPicPr>
          <p:nvPr/>
        </p:nvPicPr>
        <p:blipFill>
          <a:blip r:embed="rId4"/>
          <a:stretch>
            <a:fillRect/>
          </a:stretch>
        </p:blipFill>
        <p:spPr>
          <a:xfrm>
            <a:off x="1786585" y="1833135"/>
            <a:ext cx="8618830" cy="4867915"/>
          </a:xfrm>
          <a:prstGeom prst="rect">
            <a:avLst/>
          </a:prstGeom>
        </p:spPr>
      </p:pic>
    </p:spTree>
    <p:custDataLst>
      <p:tags r:id="rId1"/>
    </p:custDataLst>
    <p:extLst>
      <p:ext uri="{BB962C8B-B14F-4D97-AF65-F5344CB8AC3E}">
        <p14:creationId xmlns:p14="http://schemas.microsoft.com/office/powerpoint/2010/main" val="1561810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96A2-2119-3FE1-138C-11CDFCD2C57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6A74530-36E0-E4CF-603F-20633861F7E7}"/>
              </a:ext>
            </a:extLst>
          </p:cNvPr>
          <p:cNvPicPr>
            <a:picLocks noChangeAspect="1"/>
          </p:cNvPicPr>
          <p:nvPr/>
        </p:nvPicPr>
        <p:blipFill>
          <a:blip r:embed="rId3"/>
          <a:stretch>
            <a:fillRect/>
          </a:stretch>
        </p:blipFill>
        <p:spPr>
          <a:xfrm>
            <a:off x="641444" y="0"/>
            <a:ext cx="5335658" cy="6858000"/>
          </a:xfrm>
          <a:prstGeom prst="rect">
            <a:avLst/>
          </a:prstGeom>
        </p:spPr>
      </p:pic>
      <p:pic>
        <p:nvPicPr>
          <p:cNvPr id="10" name="Picture 9">
            <a:extLst>
              <a:ext uri="{FF2B5EF4-FFF2-40B4-BE49-F238E27FC236}">
                <a16:creationId xmlns:a16="http://schemas.microsoft.com/office/drawing/2014/main" id="{F4F807B7-67F4-387F-C301-84742DB1D1D3}"/>
              </a:ext>
            </a:extLst>
          </p:cNvPr>
          <p:cNvPicPr>
            <a:picLocks noChangeAspect="1"/>
          </p:cNvPicPr>
          <p:nvPr/>
        </p:nvPicPr>
        <p:blipFill>
          <a:blip r:embed="rId4"/>
          <a:stretch>
            <a:fillRect/>
          </a:stretch>
        </p:blipFill>
        <p:spPr>
          <a:xfrm>
            <a:off x="6096000" y="1078173"/>
            <a:ext cx="6075003" cy="5006436"/>
          </a:xfrm>
          <a:prstGeom prst="rect">
            <a:avLst/>
          </a:prstGeom>
        </p:spPr>
      </p:pic>
    </p:spTree>
    <p:extLst>
      <p:ext uri="{BB962C8B-B14F-4D97-AF65-F5344CB8AC3E}">
        <p14:creationId xmlns:p14="http://schemas.microsoft.com/office/powerpoint/2010/main" val="257427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4466F-2BB9-DFB0-1B9E-49685CFF74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C76671-8AC9-939A-5ABA-31715C5A39A1}"/>
              </a:ext>
            </a:extLst>
          </p:cNvPr>
          <p:cNvPicPr>
            <a:picLocks noChangeAspect="1"/>
          </p:cNvPicPr>
          <p:nvPr/>
        </p:nvPicPr>
        <p:blipFill>
          <a:blip r:embed="rId3"/>
          <a:stretch>
            <a:fillRect/>
          </a:stretch>
        </p:blipFill>
        <p:spPr>
          <a:xfrm>
            <a:off x="0" y="0"/>
            <a:ext cx="5286707" cy="6845607"/>
          </a:xfrm>
          <a:prstGeom prst="rect">
            <a:avLst/>
          </a:prstGeom>
        </p:spPr>
      </p:pic>
      <p:pic>
        <p:nvPicPr>
          <p:cNvPr id="5" name="Picture 4">
            <a:extLst>
              <a:ext uri="{FF2B5EF4-FFF2-40B4-BE49-F238E27FC236}">
                <a16:creationId xmlns:a16="http://schemas.microsoft.com/office/drawing/2014/main" id="{F6A3EE8F-7AAB-9130-020B-077BFD7CCB4E}"/>
              </a:ext>
            </a:extLst>
          </p:cNvPr>
          <p:cNvPicPr>
            <a:picLocks noChangeAspect="1"/>
          </p:cNvPicPr>
          <p:nvPr/>
        </p:nvPicPr>
        <p:blipFill>
          <a:blip r:embed="rId4"/>
          <a:srcRect l="1787" r="3747" b="5950"/>
          <a:stretch>
            <a:fillRect/>
          </a:stretch>
        </p:blipFill>
        <p:spPr>
          <a:xfrm>
            <a:off x="5286707" y="1297294"/>
            <a:ext cx="6946711" cy="3547662"/>
          </a:xfrm>
          <a:prstGeom prst="rect">
            <a:avLst/>
          </a:prstGeom>
        </p:spPr>
      </p:pic>
    </p:spTree>
    <p:extLst>
      <p:ext uri="{BB962C8B-B14F-4D97-AF65-F5344CB8AC3E}">
        <p14:creationId xmlns:p14="http://schemas.microsoft.com/office/powerpoint/2010/main" val="2647220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9F0F34-98FD-771D-5CD3-74577001F80A}"/>
              </a:ext>
            </a:extLst>
          </p:cNvPr>
          <p:cNvSpPr txBox="1"/>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endParaRPr lang="en-US" b="1" dirty="0">
              <a:solidFill>
                <a:schemeClr val="bg1"/>
              </a:solidFill>
            </a:endParaRPr>
          </a:p>
        </p:txBody>
      </p:sp>
      <p:sp>
        <p:nvSpPr>
          <p:cNvPr id="6" name="Title 1">
            <a:extLst>
              <a:ext uri="{FF2B5EF4-FFF2-40B4-BE49-F238E27FC236}">
                <a16:creationId xmlns:a16="http://schemas.microsoft.com/office/drawing/2014/main" id="{0A86F919-3E47-D0A8-5591-C82907321FC8}"/>
              </a:ext>
            </a:extLst>
          </p:cNvPr>
          <p:cNvSpPr>
            <a:spLocks noGrp="1"/>
          </p:cNvSpPr>
          <p:nvPr>
            <p:ph type="title"/>
          </p:nvPr>
        </p:nvSpPr>
        <p:spPr>
          <a:xfrm>
            <a:off x="217218" y="-120674"/>
            <a:ext cx="10772775" cy="1658198"/>
          </a:xfrm>
        </p:spPr>
        <p:txBody>
          <a:bodyPr/>
          <a:lstStyle/>
          <a:p>
            <a:r>
              <a:rPr lang="en-US" b="1" dirty="0">
                <a:solidFill>
                  <a:schemeClr val="bg1"/>
                </a:solidFill>
              </a:rPr>
              <a:t>Pilot Feedback </a:t>
            </a:r>
          </a:p>
        </p:txBody>
      </p:sp>
      <p:sp>
        <p:nvSpPr>
          <p:cNvPr id="17" name="TextBox 16">
            <a:extLst>
              <a:ext uri="{FF2B5EF4-FFF2-40B4-BE49-F238E27FC236}">
                <a16:creationId xmlns:a16="http://schemas.microsoft.com/office/drawing/2014/main" id="{C55D473E-D1C9-F55A-5B25-8C6C8926E8B3}"/>
              </a:ext>
            </a:extLst>
          </p:cNvPr>
          <p:cNvSpPr txBox="1"/>
          <p:nvPr/>
        </p:nvSpPr>
        <p:spPr>
          <a:xfrm>
            <a:off x="549179" y="2021656"/>
            <a:ext cx="8662917" cy="297967"/>
          </a:xfrm>
          <a:prstGeom prst="rect">
            <a:avLst/>
          </a:prstGeom>
          <a:noFill/>
        </p:spPr>
        <p:txBody>
          <a:bodyPr wrap="square">
            <a:spAutoFit/>
          </a:bodyPr>
          <a:lstStyle/>
          <a:p>
            <a:pPr algn="l" rtl="0" fontAlgn="base">
              <a:lnSpc>
                <a:spcPts val="1482"/>
              </a:lnSpc>
              <a:spcAft>
                <a:spcPts val="800"/>
              </a:spcAft>
              <a:buNone/>
            </a:pPr>
            <a:r>
              <a:rPr lang="en-US" sz="1800" b="1" i="0" dirty="0">
                <a:solidFill>
                  <a:srgbClr val="000000"/>
                </a:solidFill>
                <a:effectLst/>
                <a:latin typeface="Aptos" panose="020B0004020202020204" pitchFamily="34" charset="0"/>
              </a:rPr>
              <a:t>What part of this module was most helpful to your learning?</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p:txBody>
      </p:sp>
      <p:sp>
        <p:nvSpPr>
          <p:cNvPr id="18" name="TextBox 17">
            <a:extLst>
              <a:ext uri="{FF2B5EF4-FFF2-40B4-BE49-F238E27FC236}">
                <a16:creationId xmlns:a16="http://schemas.microsoft.com/office/drawing/2014/main" id="{52011408-49F8-1550-266E-EAD44727ABCA}"/>
              </a:ext>
            </a:extLst>
          </p:cNvPr>
          <p:cNvSpPr txBox="1"/>
          <p:nvPr/>
        </p:nvSpPr>
        <p:spPr>
          <a:xfrm>
            <a:off x="549179" y="2369248"/>
            <a:ext cx="9787986" cy="923330"/>
          </a:xfrm>
          <a:prstGeom prst="rect">
            <a:avLst/>
          </a:prstGeom>
          <a:noFill/>
        </p:spPr>
        <p:txBody>
          <a:bodyPr wrap="square" rtlCol="0">
            <a:sp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explanations and definitions understanding more about social determinates of health and actions/partnerships gained to aid in prevention </a:t>
            </a:r>
          </a:p>
          <a:p>
            <a:endParaRPr lang="en-US" dirty="0"/>
          </a:p>
        </p:txBody>
      </p:sp>
      <p:sp>
        <p:nvSpPr>
          <p:cNvPr id="19" name="TextBox 18">
            <a:extLst>
              <a:ext uri="{FF2B5EF4-FFF2-40B4-BE49-F238E27FC236}">
                <a16:creationId xmlns:a16="http://schemas.microsoft.com/office/drawing/2014/main" id="{6A348FA4-E652-AD7C-2A0C-FD21B0E27658}"/>
              </a:ext>
            </a:extLst>
          </p:cNvPr>
          <p:cNvSpPr txBox="1"/>
          <p:nvPr/>
        </p:nvSpPr>
        <p:spPr>
          <a:xfrm>
            <a:off x="549179" y="3191760"/>
            <a:ext cx="9103057" cy="646331"/>
          </a:xfrm>
          <a:prstGeom prst="rect">
            <a:avLst/>
          </a:prstGeom>
          <a:noFill/>
        </p:spPr>
        <p:txBody>
          <a:bodyPr wrap="square" rtlCol="0">
            <a:sp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Breaking down the topics into small sections</a:t>
            </a:r>
          </a:p>
          <a:p>
            <a:endParaRPr lang="en-US" dirty="0"/>
          </a:p>
        </p:txBody>
      </p:sp>
      <p:sp>
        <p:nvSpPr>
          <p:cNvPr id="20" name="TextBox 19">
            <a:extLst>
              <a:ext uri="{FF2B5EF4-FFF2-40B4-BE49-F238E27FC236}">
                <a16:creationId xmlns:a16="http://schemas.microsoft.com/office/drawing/2014/main" id="{AA132EC0-8BB4-D254-F2FF-87C47974278D}"/>
              </a:ext>
            </a:extLst>
          </p:cNvPr>
          <p:cNvSpPr txBox="1"/>
          <p:nvPr/>
        </p:nvSpPr>
        <p:spPr>
          <a:xfrm>
            <a:off x="549179" y="3737272"/>
            <a:ext cx="4626591" cy="646331"/>
          </a:xfrm>
          <a:prstGeom prst="rect">
            <a:avLst/>
          </a:prstGeom>
          <a:noFill/>
        </p:spPr>
        <p:txBody>
          <a:bodyPr wrap="square" rtlCol="0">
            <a:sp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CHIP and CHA information</a:t>
            </a:r>
            <a:r>
              <a:rPr lang="en-US" dirty="0">
                <a:latin typeface="Aptos" panose="020B0004020202020204" pitchFamily="34" charset="0"/>
              </a:rPr>
              <a:t> </a:t>
            </a:r>
            <a:endParaRPr lang="en-US" dirty="0"/>
          </a:p>
          <a:p>
            <a:endParaRPr lang="en-US" dirty="0"/>
          </a:p>
        </p:txBody>
      </p:sp>
      <p:sp>
        <p:nvSpPr>
          <p:cNvPr id="21" name="TextBox 20">
            <a:extLst>
              <a:ext uri="{FF2B5EF4-FFF2-40B4-BE49-F238E27FC236}">
                <a16:creationId xmlns:a16="http://schemas.microsoft.com/office/drawing/2014/main" id="{F5973BB2-CE58-EBC9-2DE2-1CE724A7DF6B}"/>
              </a:ext>
            </a:extLst>
          </p:cNvPr>
          <p:cNvSpPr txBox="1"/>
          <p:nvPr/>
        </p:nvSpPr>
        <p:spPr>
          <a:xfrm>
            <a:off x="549179" y="4282785"/>
            <a:ext cx="8303464" cy="646331"/>
          </a:xfrm>
          <a:prstGeom prst="rect">
            <a:avLst/>
          </a:prstGeom>
          <a:noFill/>
        </p:spPr>
        <p:txBody>
          <a:bodyPr wrap="square" rtlCol="0">
            <a:spAutoFit/>
          </a:bodyPr>
          <a:lstStyle/>
          <a:p>
            <a:r>
              <a:rPr lang="en-US" dirty="0"/>
              <a:t>Information and </a:t>
            </a:r>
            <a:r>
              <a:rPr lang="en-US" dirty="0">
                <a:ea typeface="Calibri Light" panose="020F0302020204030204" pitchFamily="34" charset="0"/>
                <a:cs typeface="Calibri Light" panose="020F0302020204030204" pitchFamily="34" charset="0"/>
              </a:rPr>
              <a:t>examples</a:t>
            </a:r>
            <a:r>
              <a:rPr lang="en-US" dirty="0"/>
              <a:t> of data collection and our current partnerships. </a:t>
            </a:r>
          </a:p>
          <a:p>
            <a:endParaRPr lang="en-US" dirty="0"/>
          </a:p>
        </p:txBody>
      </p:sp>
      <p:sp>
        <p:nvSpPr>
          <p:cNvPr id="32" name="TextBox 31">
            <a:extLst>
              <a:ext uri="{FF2B5EF4-FFF2-40B4-BE49-F238E27FC236}">
                <a16:creationId xmlns:a16="http://schemas.microsoft.com/office/drawing/2014/main" id="{93A8D8BF-228D-7491-DA9E-A1606A4B2587}"/>
              </a:ext>
            </a:extLst>
          </p:cNvPr>
          <p:cNvSpPr txBox="1"/>
          <p:nvPr/>
        </p:nvSpPr>
        <p:spPr>
          <a:xfrm>
            <a:off x="549179" y="4929116"/>
            <a:ext cx="9664555" cy="369332"/>
          </a:xfrm>
          <a:prstGeom prst="rect">
            <a:avLst/>
          </a:prstGeom>
          <a:noFill/>
        </p:spPr>
        <p:txBody>
          <a:bodyPr wrap="square" rtlCol="0">
            <a:spAutoFit/>
          </a:bodyPr>
          <a:lstStyle/>
          <a:p>
            <a:r>
              <a:rPr lang="en-US" dirty="0"/>
              <a:t>I found it helpful to have links to community partnerships to be able to explore the work that they do. </a:t>
            </a:r>
          </a:p>
        </p:txBody>
      </p:sp>
    </p:spTree>
    <p:custDataLst>
      <p:tags r:id="rId1"/>
    </p:custDataLst>
    <p:extLst>
      <p:ext uri="{BB962C8B-B14F-4D97-AF65-F5344CB8AC3E}">
        <p14:creationId xmlns:p14="http://schemas.microsoft.com/office/powerpoint/2010/main" val="237714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F8F0-41C5-91F6-664E-384B142074B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859E9EC-E86D-86A9-A2DF-A2FDBB1AB4D5}"/>
              </a:ext>
            </a:extLst>
          </p:cNvPr>
          <p:cNvSpPr txBox="1"/>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endParaRPr lang="en-US" b="1" dirty="0">
              <a:solidFill>
                <a:schemeClr val="bg1"/>
              </a:solidFill>
            </a:endParaRPr>
          </a:p>
        </p:txBody>
      </p:sp>
      <p:sp>
        <p:nvSpPr>
          <p:cNvPr id="6" name="Title 1">
            <a:extLst>
              <a:ext uri="{FF2B5EF4-FFF2-40B4-BE49-F238E27FC236}">
                <a16:creationId xmlns:a16="http://schemas.microsoft.com/office/drawing/2014/main" id="{E261271B-8202-636D-E06E-2A0229A45391}"/>
              </a:ext>
            </a:extLst>
          </p:cNvPr>
          <p:cNvSpPr>
            <a:spLocks noGrp="1"/>
          </p:cNvSpPr>
          <p:nvPr>
            <p:ph type="title"/>
          </p:nvPr>
        </p:nvSpPr>
        <p:spPr>
          <a:xfrm>
            <a:off x="217218" y="-120674"/>
            <a:ext cx="10772775" cy="1658198"/>
          </a:xfrm>
        </p:spPr>
        <p:txBody>
          <a:bodyPr/>
          <a:lstStyle/>
          <a:p>
            <a:r>
              <a:rPr lang="en-US" b="1" dirty="0">
                <a:solidFill>
                  <a:schemeClr val="bg1"/>
                </a:solidFill>
              </a:rPr>
              <a:t>Pilot Feedback </a:t>
            </a:r>
          </a:p>
        </p:txBody>
      </p:sp>
      <p:sp>
        <p:nvSpPr>
          <p:cNvPr id="17" name="TextBox 16">
            <a:extLst>
              <a:ext uri="{FF2B5EF4-FFF2-40B4-BE49-F238E27FC236}">
                <a16:creationId xmlns:a16="http://schemas.microsoft.com/office/drawing/2014/main" id="{7510F394-E88E-3B05-C0F8-9BBA07307525}"/>
              </a:ext>
            </a:extLst>
          </p:cNvPr>
          <p:cNvSpPr txBox="1"/>
          <p:nvPr/>
        </p:nvSpPr>
        <p:spPr>
          <a:xfrm>
            <a:off x="539654" y="2099890"/>
            <a:ext cx="8662917" cy="297967"/>
          </a:xfrm>
          <a:prstGeom prst="rect">
            <a:avLst/>
          </a:prstGeom>
          <a:noFill/>
        </p:spPr>
        <p:txBody>
          <a:bodyPr wrap="square">
            <a:spAutoFit/>
          </a:bodyPr>
          <a:lstStyle/>
          <a:p>
            <a:pPr algn="l" rtl="0" fontAlgn="base">
              <a:lnSpc>
                <a:spcPts val="1482"/>
              </a:lnSpc>
              <a:spcAft>
                <a:spcPts val="800"/>
              </a:spcAft>
              <a:buNone/>
            </a:pPr>
            <a:r>
              <a:rPr lang="en-US" sz="1800" b="1" i="0" dirty="0">
                <a:solidFill>
                  <a:srgbClr val="000000"/>
                </a:solidFill>
                <a:effectLst/>
                <a:latin typeface="Aptos" panose="020B0004020202020204" pitchFamily="34" charset="0"/>
              </a:rPr>
              <a:t>General Comments</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p:txBody>
      </p:sp>
      <p:sp>
        <p:nvSpPr>
          <p:cNvPr id="18" name="TextBox 17">
            <a:extLst>
              <a:ext uri="{FF2B5EF4-FFF2-40B4-BE49-F238E27FC236}">
                <a16:creationId xmlns:a16="http://schemas.microsoft.com/office/drawing/2014/main" id="{B0C3763B-B4B2-7DFB-3B4F-32837D50C856}"/>
              </a:ext>
            </a:extLst>
          </p:cNvPr>
          <p:cNvSpPr txBox="1"/>
          <p:nvPr/>
        </p:nvSpPr>
        <p:spPr>
          <a:xfrm>
            <a:off x="557016" y="2462876"/>
            <a:ext cx="9787986" cy="646331"/>
          </a:xfrm>
          <a:prstGeom prst="rect">
            <a:avLst/>
          </a:prstGeom>
          <a:noFill/>
        </p:spPr>
        <p:txBody>
          <a:bodyPr wrap="square" rtlCol="0">
            <a:spAutoFit/>
          </a:bodyPr>
          <a:lstStyle/>
          <a:p>
            <a:r>
              <a:rPr lang="en-US" dirty="0">
                <a:latin typeface="Aptos" panose="020B0004020202020204" pitchFamily="34" charset="0"/>
              </a:rPr>
              <a:t> </a:t>
            </a:r>
            <a:r>
              <a:rPr lang="en-US" dirty="0"/>
              <a:t>I think this is a great training for a new employee very informative and appropriate </a:t>
            </a:r>
          </a:p>
          <a:p>
            <a:endParaRPr lang="en-US" dirty="0"/>
          </a:p>
        </p:txBody>
      </p:sp>
      <p:sp>
        <p:nvSpPr>
          <p:cNvPr id="19" name="TextBox 18">
            <a:extLst>
              <a:ext uri="{FF2B5EF4-FFF2-40B4-BE49-F238E27FC236}">
                <a16:creationId xmlns:a16="http://schemas.microsoft.com/office/drawing/2014/main" id="{9CAC4FDE-7987-5DA0-9B9C-0C9898208AFB}"/>
              </a:ext>
            </a:extLst>
          </p:cNvPr>
          <p:cNvSpPr txBox="1"/>
          <p:nvPr/>
        </p:nvSpPr>
        <p:spPr>
          <a:xfrm>
            <a:off x="539654" y="3061198"/>
            <a:ext cx="9103057" cy="646331"/>
          </a:xfrm>
          <a:prstGeom prst="rect">
            <a:avLst/>
          </a:prstGeom>
          <a:noFill/>
        </p:spPr>
        <p:txBody>
          <a:bodyPr wrap="square" rtlCol="0">
            <a:spAutoFit/>
          </a:bodyPr>
          <a:lstStyle/>
          <a:p>
            <a:r>
              <a:rPr lang="en-US" dirty="0"/>
              <a:t>I thought it was a thorough and well laid out course that supported the other NEO activities.</a:t>
            </a:r>
          </a:p>
          <a:p>
            <a:endParaRPr lang="en-US" dirty="0"/>
          </a:p>
        </p:txBody>
      </p:sp>
      <p:sp>
        <p:nvSpPr>
          <p:cNvPr id="20" name="TextBox 19">
            <a:extLst>
              <a:ext uri="{FF2B5EF4-FFF2-40B4-BE49-F238E27FC236}">
                <a16:creationId xmlns:a16="http://schemas.microsoft.com/office/drawing/2014/main" id="{8BF46BC9-6502-D679-3029-ACBFC718E0D2}"/>
              </a:ext>
            </a:extLst>
          </p:cNvPr>
          <p:cNvSpPr txBox="1"/>
          <p:nvPr/>
        </p:nvSpPr>
        <p:spPr>
          <a:xfrm>
            <a:off x="539654" y="3601278"/>
            <a:ext cx="4626591" cy="646331"/>
          </a:xfrm>
          <a:prstGeom prst="rect">
            <a:avLst/>
          </a:prstGeom>
          <a:noFill/>
        </p:spPr>
        <p:txBody>
          <a:bodyPr wrap="square" rtlCol="0">
            <a:sp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CHIP and CHA information </a:t>
            </a:r>
          </a:p>
          <a:p>
            <a:endParaRPr lang="en-US" dirty="0"/>
          </a:p>
        </p:txBody>
      </p:sp>
      <p:sp>
        <p:nvSpPr>
          <p:cNvPr id="21" name="TextBox 20">
            <a:extLst>
              <a:ext uri="{FF2B5EF4-FFF2-40B4-BE49-F238E27FC236}">
                <a16:creationId xmlns:a16="http://schemas.microsoft.com/office/drawing/2014/main" id="{45D076D3-A368-0362-7E29-789DFE5057DB}"/>
              </a:ext>
            </a:extLst>
          </p:cNvPr>
          <p:cNvSpPr txBox="1"/>
          <p:nvPr/>
        </p:nvSpPr>
        <p:spPr>
          <a:xfrm>
            <a:off x="539654" y="4033607"/>
            <a:ext cx="9367989" cy="923330"/>
          </a:xfrm>
          <a:prstGeom prst="rect">
            <a:avLst/>
          </a:prstGeom>
          <a:noFill/>
        </p:spPr>
        <p:txBody>
          <a:bodyPr wrap="square" rtlCol="0">
            <a:spAutoFit/>
          </a:bodyPr>
          <a:lstStyle/>
          <a:p>
            <a:r>
              <a:rPr lang="en-US" dirty="0"/>
              <a:t>This was an important contribution to the new employee orientation. I have a background in public health so it was helpful to refresh my knowledge. </a:t>
            </a:r>
          </a:p>
          <a:p>
            <a:endParaRPr lang="en-US" dirty="0"/>
          </a:p>
        </p:txBody>
      </p:sp>
      <p:sp>
        <p:nvSpPr>
          <p:cNvPr id="3" name="TextBox 2">
            <a:extLst>
              <a:ext uri="{FF2B5EF4-FFF2-40B4-BE49-F238E27FC236}">
                <a16:creationId xmlns:a16="http://schemas.microsoft.com/office/drawing/2014/main" id="{4E2BAFB5-935F-F956-3FEB-AFA642723ECD}"/>
              </a:ext>
            </a:extLst>
          </p:cNvPr>
          <p:cNvSpPr txBox="1"/>
          <p:nvPr/>
        </p:nvSpPr>
        <p:spPr>
          <a:xfrm>
            <a:off x="543829" y="4956937"/>
            <a:ext cx="10446164" cy="923330"/>
          </a:xfrm>
          <a:prstGeom prst="rect">
            <a:avLst/>
          </a:prstGeom>
          <a:noFill/>
        </p:spPr>
        <p:txBody>
          <a:bodyPr wrap="square">
            <a:spAutoFit/>
          </a:bodyPr>
          <a:lstStyle/>
          <a:p>
            <a:r>
              <a:rPr lang="en-US" sz="18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 thought the course was great.  As someone who worked for public health before and is returning, this is a great addition to orienting a new employee to what PH is and specifically how things work here at BC.  It is very comprehensive and well thought out.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custDataLst>
      <p:tags r:id="rId1"/>
    </p:custDataLst>
    <p:extLst>
      <p:ext uri="{BB962C8B-B14F-4D97-AF65-F5344CB8AC3E}">
        <p14:creationId xmlns:p14="http://schemas.microsoft.com/office/powerpoint/2010/main" val="11229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4F47-D1F6-5BA9-45FF-0135855C37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5FD7E27-4FE7-994C-C864-20160787EC63}"/>
              </a:ext>
            </a:extLst>
          </p:cNvPr>
          <p:cNvSpPr txBox="1"/>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endParaRPr lang="en-US" b="1" dirty="0">
              <a:solidFill>
                <a:schemeClr val="bg1"/>
              </a:solidFill>
            </a:endParaRPr>
          </a:p>
        </p:txBody>
      </p:sp>
      <p:sp>
        <p:nvSpPr>
          <p:cNvPr id="6" name="Title 1">
            <a:extLst>
              <a:ext uri="{FF2B5EF4-FFF2-40B4-BE49-F238E27FC236}">
                <a16:creationId xmlns:a16="http://schemas.microsoft.com/office/drawing/2014/main" id="{8B5AF09E-4114-B02A-889E-79F5F70967F2}"/>
              </a:ext>
            </a:extLst>
          </p:cNvPr>
          <p:cNvSpPr>
            <a:spLocks noGrp="1"/>
          </p:cNvSpPr>
          <p:nvPr>
            <p:ph type="title"/>
          </p:nvPr>
        </p:nvSpPr>
        <p:spPr>
          <a:xfrm>
            <a:off x="217218" y="-120674"/>
            <a:ext cx="10772775" cy="1658198"/>
          </a:xfrm>
        </p:spPr>
        <p:txBody>
          <a:bodyPr/>
          <a:lstStyle/>
          <a:p>
            <a:r>
              <a:rPr lang="en-US" b="1" dirty="0">
                <a:solidFill>
                  <a:schemeClr val="bg1"/>
                </a:solidFill>
              </a:rPr>
              <a:t>Pilot Feedback</a:t>
            </a:r>
          </a:p>
        </p:txBody>
      </p:sp>
      <p:sp>
        <p:nvSpPr>
          <p:cNvPr id="17" name="TextBox 16">
            <a:extLst>
              <a:ext uri="{FF2B5EF4-FFF2-40B4-BE49-F238E27FC236}">
                <a16:creationId xmlns:a16="http://schemas.microsoft.com/office/drawing/2014/main" id="{1CFF9A23-769D-A4FE-CC7E-9B6AEDAD9FC4}"/>
              </a:ext>
            </a:extLst>
          </p:cNvPr>
          <p:cNvSpPr txBox="1"/>
          <p:nvPr/>
        </p:nvSpPr>
        <p:spPr>
          <a:xfrm>
            <a:off x="539654" y="2132604"/>
            <a:ext cx="8662917" cy="295658"/>
          </a:xfrm>
          <a:prstGeom prst="rect">
            <a:avLst/>
          </a:prstGeom>
          <a:noFill/>
        </p:spPr>
        <p:txBody>
          <a:bodyPr wrap="square">
            <a:spAutoFit/>
          </a:bodyPr>
          <a:lstStyle/>
          <a:p>
            <a:pPr fontAlgn="base">
              <a:lnSpc>
                <a:spcPts val="1482"/>
              </a:lnSpc>
              <a:spcAft>
                <a:spcPts val="800"/>
              </a:spcAft>
            </a:pPr>
            <a:r>
              <a:rPr lang="en-US" b="1" dirty="0"/>
              <a:t>What is the most valuable thing you learned in this course?</a:t>
            </a:r>
            <a:r>
              <a:rPr lang="en-US" dirty="0"/>
              <a:t> </a:t>
            </a:r>
            <a:endParaRPr lang="en-US" b="0" i="0" dirty="0">
              <a:solidFill>
                <a:srgbClr val="000000"/>
              </a:solidFill>
              <a:effectLst/>
              <a:latin typeface="Segoe UI" panose="020B0502040204020203" pitchFamily="34" charset="0"/>
            </a:endParaRPr>
          </a:p>
        </p:txBody>
      </p:sp>
      <p:sp>
        <p:nvSpPr>
          <p:cNvPr id="18" name="TextBox 17">
            <a:extLst>
              <a:ext uri="{FF2B5EF4-FFF2-40B4-BE49-F238E27FC236}">
                <a16:creationId xmlns:a16="http://schemas.microsoft.com/office/drawing/2014/main" id="{0C0A7252-4C35-A467-AF69-2871F62F62F7}"/>
              </a:ext>
            </a:extLst>
          </p:cNvPr>
          <p:cNvSpPr txBox="1"/>
          <p:nvPr/>
        </p:nvSpPr>
        <p:spPr>
          <a:xfrm>
            <a:off x="539654" y="2505670"/>
            <a:ext cx="9787986" cy="923330"/>
          </a:xfrm>
          <a:prstGeom prst="rect">
            <a:avLst/>
          </a:prstGeom>
          <a:noFill/>
        </p:spPr>
        <p:txBody>
          <a:bodyPr wrap="square" rtlCol="0">
            <a:spAutoFit/>
          </a:bodyPr>
          <a:lstStyle/>
          <a:p>
            <a:r>
              <a:rPr lang="en-US" dirty="0"/>
              <a:t>Making the connection about my everyday work and how they help improve health and wellness of the community. </a:t>
            </a:r>
          </a:p>
          <a:p>
            <a:endParaRPr lang="en-US" dirty="0"/>
          </a:p>
        </p:txBody>
      </p:sp>
      <p:sp>
        <p:nvSpPr>
          <p:cNvPr id="19" name="TextBox 18">
            <a:extLst>
              <a:ext uri="{FF2B5EF4-FFF2-40B4-BE49-F238E27FC236}">
                <a16:creationId xmlns:a16="http://schemas.microsoft.com/office/drawing/2014/main" id="{22A6A91A-A763-54B9-BB27-2164914FE754}"/>
              </a:ext>
            </a:extLst>
          </p:cNvPr>
          <p:cNvSpPr txBox="1"/>
          <p:nvPr/>
        </p:nvSpPr>
        <p:spPr>
          <a:xfrm>
            <a:off x="539654" y="3382833"/>
            <a:ext cx="9103057" cy="646331"/>
          </a:xfrm>
          <a:prstGeom prst="rect">
            <a:avLst/>
          </a:prstGeom>
          <a:noFill/>
        </p:spPr>
        <p:txBody>
          <a:bodyPr wrap="square" rtlCol="0">
            <a:spAutoFit/>
          </a:bodyPr>
          <a:lstStyle/>
          <a:p>
            <a:r>
              <a:rPr lang="en-US" dirty="0"/>
              <a:t>I think it just gave me a better understanding of where my position fits in the big picture. </a:t>
            </a:r>
          </a:p>
          <a:p>
            <a:endParaRPr lang="en-US" dirty="0"/>
          </a:p>
        </p:txBody>
      </p:sp>
      <p:sp>
        <p:nvSpPr>
          <p:cNvPr id="20" name="TextBox 19">
            <a:extLst>
              <a:ext uri="{FF2B5EF4-FFF2-40B4-BE49-F238E27FC236}">
                <a16:creationId xmlns:a16="http://schemas.microsoft.com/office/drawing/2014/main" id="{3F9C2B42-34B0-BB21-DAED-1A4DA3D48D3F}"/>
              </a:ext>
            </a:extLst>
          </p:cNvPr>
          <p:cNvSpPr txBox="1"/>
          <p:nvPr/>
        </p:nvSpPr>
        <p:spPr>
          <a:xfrm>
            <a:off x="539654" y="3989464"/>
            <a:ext cx="4626591" cy="369332"/>
          </a:xfrm>
          <a:prstGeom prst="rect">
            <a:avLst/>
          </a:prstGeom>
          <a:noFill/>
        </p:spPr>
        <p:txBody>
          <a:bodyPr wrap="square" rtlCol="0">
            <a:spAutoFit/>
          </a:bodyPr>
          <a:lstStyle/>
          <a:p>
            <a:r>
              <a:rPr lang="en-US" dirty="0"/>
              <a:t>Team effort to create a healthy community. </a:t>
            </a:r>
          </a:p>
        </p:txBody>
      </p:sp>
      <p:sp>
        <p:nvSpPr>
          <p:cNvPr id="21" name="TextBox 20">
            <a:extLst>
              <a:ext uri="{FF2B5EF4-FFF2-40B4-BE49-F238E27FC236}">
                <a16:creationId xmlns:a16="http://schemas.microsoft.com/office/drawing/2014/main" id="{7E00B3D0-7752-01DE-D76F-6EA6446E2D5D}"/>
              </a:ext>
            </a:extLst>
          </p:cNvPr>
          <p:cNvSpPr txBox="1"/>
          <p:nvPr/>
        </p:nvSpPr>
        <p:spPr>
          <a:xfrm>
            <a:off x="539654" y="4734594"/>
            <a:ext cx="9367989" cy="369332"/>
          </a:xfrm>
          <a:prstGeom prst="rect">
            <a:avLst/>
          </a:prstGeom>
          <a:noFill/>
        </p:spPr>
        <p:txBody>
          <a:bodyPr wrap="square" rtlCol="0">
            <a:spAutoFit/>
          </a:bodyPr>
          <a:lstStyle/>
          <a:p>
            <a:r>
              <a:rPr lang="en-US" dirty="0"/>
              <a:t>I enjoyed reviewing the different functions of the Health Dept. and the different groups. </a:t>
            </a:r>
          </a:p>
        </p:txBody>
      </p:sp>
    </p:spTree>
    <p:custDataLst>
      <p:tags r:id="rId1"/>
    </p:custDataLst>
    <p:extLst>
      <p:ext uri="{BB962C8B-B14F-4D97-AF65-F5344CB8AC3E}">
        <p14:creationId xmlns:p14="http://schemas.microsoft.com/office/powerpoint/2010/main" val="2458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27CC-F576-D83E-8A5B-FD0C22E18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CD00A-1E47-E864-8F92-C8D5329097A3}"/>
              </a:ext>
            </a:extLst>
          </p:cNvPr>
          <p:cNvSpPr>
            <a:spLocks noGrp="1"/>
          </p:cNvSpPr>
          <p:nvPr>
            <p:ph type="title"/>
          </p:nvPr>
        </p:nvSpPr>
        <p:spPr/>
        <p:txBody>
          <a:bodyPr/>
          <a:lstStyle/>
          <a:p>
            <a:r>
              <a:rPr lang="en-US" b="1" dirty="0">
                <a:solidFill>
                  <a:srgbClr val="195561"/>
                </a:solidFill>
              </a:rPr>
              <a:t>Customization </a:t>
            </a:r>
          </a:p>
        </p:txBody>
      </p:sp>
      <p:sp>
        <p:nvSpPr>
          <p:cNvPr id="3" name="Content Placeholder 2">
            <a:extLst>
              <a:ext uri="{FF2B5EF4-FFF2-40B4-BE49-F238E27FC236}">
                <a16:creationId xmlns:a16="http://schemas.microsoft.com/office/drawing/2014/main" id="{52394FA4-1F1F-0A56-93A1-FDD70B9EB38A}"/>
              </a:ext>
            </a:extLst>
          </p:cNvPr>
          <p:cNvSpPr>
            <a:spLocks noGrp="1"/>
          </p:cNvSpPr>
          <p:nvPr>
            <p:ph idx="1"/>
          </p:nvPr>
        </p:nvSpPr>
        <p:spPr/>
        <p:txBody>
          <a:bodyPr/>
          <a:lstStyle/>
          <a:p>
            <a:pPr>
              <a:buFont typeface="Arial" panose="020B0604020202020204" pitchFamily="34" charset="0"/>
              <a:buChar char="•"/>
            </a:pPr>
            <a:r>
              <a:rPr lang="en-US" dirty="0"/>
              <a:t> Appalachian District Health Department</a:t>
            </a:r>
          </a:p>
          <a:p>
            <a:pPr>
              <a:buFont typeface="Arial" panose="020B0604020202020204" pitchFamily="34" charset="0"/>
              <a:buChar char="•"/>
            </a:pPr>
            <a:r>
              <a:rPr lang="en-US" dirty="0"/>
              <a:t> Burke County Health Department </a:t>
            </a:r>
          </a:p>
          <a:p>
            <a:pPr>
              <a:buFont typeface="Arial" panose="020B0604020202020204" pitchFamily="34" charset="0"/>
              <a:buChar char="•"/>
            </a:pPr>
            <a:r>
              <a:rPr lang="en-US" dirty="0"/>
              <a:t> Catawba County Public Health </a:t>
            </a:r>
          </a:p>
          <a:p>
            <a:pPr>
              <a:buFont typeface="Arial" panose="020B0604020202020204" pitchFamily="34" charset="0"/>
              <a:buChar char="•"/>
            </a:pPr>
            <a:r>
              <a:rPr lang="en-US" dirty="0"/>
              <a:t> Forsyth County Department of Public Health </a:t>
            </a:r>
          </a:p>
          <a:p>
            <a:pPr>
              <a:buFont typeface="Arial" panose="020B0604020202020204" pitchFamily="34" charset="0"/>
              <a:buChar char="•"/>
            </a:pPr>
            <a:r>
              <a:rPr lang="en-US" dirty="0"/>
              <a:t> Gaston County Health and Human Services, Public Health Division</a:t>
            </a:r>
          </a:p>
        </p:txBody>
      </p:sp>
      <p:sp>
        <p:nvSpPr>
          <p:cNvPr id="4" name="Title 1">
            <a:extLst>
              <a:ext uri="{FF2B5EF4-FFF2-40B4-BE49-F238E27FC236}">
                <a16:creationId xmlns:a16="http://schemas.microsoft.com/office/drawing/2014/main" id="{99540D9A-5E93-C9BB-9250-401F1C67D541}"/>
              </a:ext>
            </a:extLst>
          </p:cNvPr>
          <p:cNvSpPr txBox="1">
            <a:spLocks/>
          </p:cNvSpPr>
          <p:nvPr/>
        </p:nvSpPr>
        <p:spPr>
          <a:xfrm>
            <a:off x="0" y="0"/>
            <a:ext cx="12192000" cy="165735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Customization </a:t>
            </a:r>
          </a:p>
        </p:txBody>
      </p:sp>
    </p:spTree>
    <p:extLst>
      <p:ext uri="{BB962C8B-B14F-4D97-AF65-F5344CB8AC3E}">
        <p14:creationId xmlns:p14="http://schemas.microsoft.com/office/powerpoint/2010/main" val="4164582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296B5F-8F9A-7FBA-8C61-867919084CDF}"/>
              </a:ext>
            </a:extLst>
          </p:cNvPr>
          <p:cNvSpPr txBox="1">
            <a:spLocks noGrp="1"/>
          </p:cNvSpPr>
          <p:nvPr>
            <p:ph type="title"/>
          </p:nvPr>
        </p:nvSpPr>
        <p:spPr>
          <a:xfrm>
            <a:off x="0" y="0"/>
            <a:ext cx="12192000" cy="1636295"/>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Customization </a:t>
            </a:r>
          </a:p>
        </p:txBody>
      </p:sp>
      <p:pic>
        <p:nvPicPr>
          <p:cNvPr id="6" name="Picture 5">
            <a:extLst>
              <a:ext uri="{FF2B5EF4-FFF2-40B4-BE49-F238E27FC236}">
                <a16:creationId xmlns:a16="http://schemas.microsoft.com/office/drawing/2014/main" id="{163F72CE-92E1-DBAF-0622-CA9DEE3DA54D}"/>
              </a:ext>
            </a:extLst>
          </p:cNvPr>
          <p:cNvPicPr>
            <a:picLocks noChangeAspect="1"/>
          </p:cNvPicPr>
          <p:nvPr/>
        </p:nvPicPr>
        <p:blipFill>
          <a:blip r:embed="rId4"/>
          <a:srcRect l="6804" t="2745" r="5149"/>
          <a:stretch>
            <a:fillRect/>
          </a:stretch>
        </p:blipFill>
        <p:spPr>
          <a:xfrm>
            <a:off x="2805112" y="1723428"/>
            <a:ext cx="6581775" cy="5134572"/>
          </a:xfrm>
          <a:prstGeom prst="rect">
            <a:avLst/>
          </a:prstGeom>
        </p:spPr>
      </p:pic>
      <p:sp>
        <p:nvSpPr>
          <p:cNvPr id="13" name="Double Bracket 12">
            <a:extLst>
              <a:ext uri="{FF2B5EF4-FFF2-40B4-BE49-F238E27FC236}">
                <a16:creationId xmlns:a16="http://schemas.microsoft.com/office/drawing/2014/main" id="{6DADCCAC-6CD8-ABCF-DA51-6DB0493BC828}"/>
              </a:ext>
            </a:extLst>
          </p:cNvPr>
          <p:cNvSpPr/>
          <p:nvPr/>
        </p:nvSpPr>
        <p:spPr>
          <a:xfrm>
            <a:off x="3190875" y="3429001"/>
            <a:ext cx="6019800" cy="9906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A0B692F-98EE-FC35-9300-BC94C5AB4BAD}"/>
              </a:ext>
            </a:extLst>
          </p:cNvPr>
          <p:cNvCxnSpPr>
            <a:cxnSpLocks/>
          </p:cNvCxnSpPr>
          <p:nvPr/>
        </p:nvCxnSpPr>
        <p:spPr>
          <a:xfrm flipH="1">
            <a:off x="9386887" y="3962400"/>
            <a:ext cx="18097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5683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5"/>
                                        </p:tgtEl>
                                      </p:cBhvr>
                                    </p:animEffect>
                                    <p:anim calcmode="lin" valueType="num">
                                      <p:cBhvr>
                                        <p:cTn id="12" dur="1000"/>
                                        <p:tgtEl>
                                          <p:spTgt spid="15"/>
                                        </p:tgtEl>
                                        <p:attrNameLst>
                                          <p:attrName>ppt_x</p:attrName>
                                        </p:attrNameLst>
                                      </p:cBhvr>
                                      <p:tavLst>
                                        <p:tav tm="0">
                                          <p:val>
                                            <p:strVal val="ppt_x"/>
                                          </p:val>
                                        </p:tav>
                                        <p:tav tm="100000">
                                          <p:val>
                                            <p:strVal val="ppt_x"/>
                                          </p:val>
                                        </p:tav>
                                      </p:tavLst>
                                    </p:anim>
                                    <p:anim calcmode="lin" valueType="num">
                                      <p:cBhvr>
                                        <p:cTn id="13" dur="1000"/>
                                        <p:tgtEl>
                                          <p:spTgt spid="15"/>
                                        </p:tgtEl>
                                        <p:attrNameLst>
                                          <p:attrName>ppt_y</p:attrName>
                                        </p:attrNameLst>
                                      </p:cBhvr>
                                      <p:tavLst>
                                        <p:tav tm="0">
                                          <p:val>
                                            <p:strVal val="ppt_y"/>
                                          </p:val>
                                        </p:tav>
                                        <p:tav tm="100000">
                                          <p:val>
                                            <p:strVal val="ppt_y+.1"/>
                                          </p:val>
                                        </p:tav>
                                      </p:tavLst>
                                    </p:anim>
                                    <p:set>
                                      <p:cBhvr>
                                        <p:cTn id="1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1EC1-E816-1C02-AF9C-2C904FE47FA2}"/>
              </a:ext>
            </a:extLst>
          </p:cNvPr>
          <p:cNvSpPr>
            <a:spLocks noGrp="1"/>
          </p:cNvSpPr>
          <p:nvPr>
            <p:ph type="title"/>
          </p:nvPr>
        </p:nvSpPr>
        <p:spPr>
          <a:xfrm>
            <a:off x="390468" y="1466990"/>
            <a:ext cx="10772775" cy="1658198"/>
          </a:xfrm>
        </p:spPr>
        <p:txBody>
          <a:bodyPr/>
          <a:lstStyle/>
          <a:p>
            <a:r>
              <a:rPr lang="en-US" dirty="0">
                <a:solidFill>
                  <a:srgbClr val="195561"/>
                </a:solidFill>
              </a:rPr>
              <a:t> </a:t>
            </a:r>
            <a:endParaRPr lang="en-US" sz="2800" b="1" dirty="0">
              <a:solidFill>
                <a:srgbClr val="195561"/>
              </a:solidFill>
            </a:endParaRPr>
          </a:p>
        </p:txBody>
      </p:sp>
      <p:sp>
        <p:nvSpPr>
          <p:cNvPr id="3" name="Content Placeholder 2">
            <a:extLst>
              <a:ext uri="{FF2B5EF4-FFF2-40B4-BE49-F238E27FC236}">
                <a16:creationId xmlns:a16="http://schemas.microsoft.com/office/drawing/2014/main" id="{976618DC-5AF9-8FD5-E6BE-A2277BECEEB6}"/>
              </a:ext>
            </a:extLst>
          </p:cNvPr>
          <p:cNvSpPr>
            <a:spLocks noGrp="1"/>
          </p:cNvSpPr>
          <p:nvPr>
            <p:ph idx="1"/>
          </p:nvPr>
        </p:nvSpPr>
        <p:spPr>
          <a:xfrm>
            <a:off x="554973" y="2440884"/>
            <a:ext cx="11082053" cy="1976232"/>
          </a:xfrm>
        </p:spPr>
        <p:txBody>
          <a:bodyPr>
            <a:normAutofit/>
          </a:bodyPr>
          <a:lstStyle/>
          <a:p>
            <a:pPr marL="0" indent="0">
              <a:buNone/>
            </a:pPr>
            <a:r>
              <a:rPr lang="en-US" dirty="0"/>
              <a:t> </a:t>
            </a:r>
            <a:r>
              <a:rPr lang="en-US" sz="4800" b="1" dirty="0"/>
              <a:t>22% </a:t>
            </a:r>
            <a:r>
              <a:rPr lang="en-US" sz="4800" dirty="0"/>
              <a:t>of the public health workforce nationally does not have a degree in public health </a:t>
            </a:r>
          </a:p>
          <a:p>
            <a:pPr marL="0" indent="0">
              <a:buNone/>
            </a:pPr>
            <a:endParaRPr lang="en-US" dirty="0"/>
          </a:p>
        </p:txBody>
      </p:sp>
      <p:sp>
        <p:nvSpPr>
          <p:cNvPr id="6" name="Title 1">
            <a:extLst>
              <a:ext uri="{FF2B5EF4-FFF2-40B4-BE49-F238E27FC236}">
                <a16:creationId xmlns:a16="http://schemas.microsoft.com/office/drawing/2014/main" id="{9269953F-A317-4E90-ECD2-639B193CC85B}"/>
              </a:ext>
            </a:extLst>
          </p:cNvPr>
          <p:cNvSpPr txBox="1">
            <a:spLocks/>
          </p:cNvSpPr>
          <p:nvPr/>
        </p:nvSpPr>
        <p:spPr>
          <a:xfrm>
            <a:off x="390467" y="2715374"/>
            <a:ext cx="10772775"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95561"/>
                </a:solidFill>
              </a:rPr>
              <a:t> </a:t>
            </a:r>
            <a:r>
              <a:rPr lang="en-US" sz="2800" b="1" dirty="0">
                <a:solidFill>
                  <a:srgbClr val="195561"/>
                </a:solidFill>
              </a:rPr>
              <a:t> </a:t>
            </a:r>
          </a:p>
        </p:txBody>
      </p:sp>
      <p:sp>
        <p:nvSpPr>
          <p:cNvPr id="13" name="Title 1">
            <a:extLst>
              <a:ext uri="{FF2B5EF4-FFF2-40B4-BE49-F238E27FC236}">
                <a16:creationId xmlns:a16="http://schemas.microsoft.com/office/drawing/2014/main" id="{5BFDC63D-776B-5F97-A288-2616A2A3AE04}"/>
              </a:ext>
            </a:extLst>
          </p:cNvPr>
          <p:cNvSpPr txBox="1">
            <a:spLocks/>
          </p:cNvSpPr>
          <p:nvPr/>
        </p:nvSpPr>
        <p:spPr>
          <a:xfrm>
            <a:off x="0" y="0"/>
            <a:ext cx="12192000" cy="1657350"/>
          </a:xfrm>
          <a:prstGeom prst="rect">
            <a:avLst/>
          </a:prstGeom>
          <a:solidFill>
            <a:srgbClr val="6D4747"/>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Need </a:t>
            </a:r>
          </a:p>
        </p:txBody>
      </p:sp>
      <p:sp>
        <p:nvSpPr>
          <p:cNvPr id="14" name="TextBox 13">
            <a:extLst>
              <a:ext uri="{FF2B5EF4-FFF2-40B4-BE49-F238E27FC236}">
                <a16:creationId xmlns:a16="http://schemas.microsoft.com/office/drawing/2014/main" id="{8D4D4A1E-DDD9-50A2-C9E9-7C32248DE1C9}"/>
              </a:ext>
            </a:extLst>
          </p:cNvPr>
          <p:cNvSpPr txBox="1"/>
          <p:nvPr/>
        </p:nvSpPr>
        <p:spPr>
          <a:xfrm>
            <a:off x="777922" y="4776716"/>
            <a:ext cx="9976514" cy="830997"/>
          </a:xfrm>
          <a:prstGeom prst="rect">
            <a:avLst/>
          </a:prstGeom>
          <a:noFill/>
        </p:spPr>
        <p:txBody>
          <a:bodyPr wrap="square" rtlCol="0">
            <a:spAutoFit/>
          </a:bodyPr>
          <a:lstStyle/>
          <a:p>
            <a:r>
              <a:rPr lang="en-US" sz="4800" dirty="0"/>
              <a:t>Training = Application </a:t>
            </a:r>
          </a:p>
        </p:txBody>
      </p:sp>
    </p:spTree>
    <p:extLst>
      <p:ext uri="{BB962C8B-B14F-4D97-AF65-F5344CB8AC3E}">
        <p14:creationId xmlns:p14="http://schemas.microsoft.com/office/powerpoint/2010/main" val="32215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16DA7B7D-B1EC-2713-E488-6F832E69F050}"/>
              </a:ext>
            </a:extLst>
          </p:cNvPr>
          <p:cNvSpPr txBox="1">
            <a:spLocks noGrp="1" noRot="1" noMove="1" noResize="1" noEditPoints="1" noAdjustHandles="1" noChangeArrowheads="1" noChangeShapeType="1"/>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endParaRPr lang="en-US" b="1" dirty="0">
              <a:solidFill>
                <a:schemeClr val="bg1"/>
              </a:solidFill>
            </a:endParaRPr>
          </a:p>
        </p:txBody>
      </p:sp>
      <p:sp>
        <p:nvSpPr>
          <p:cNvPr id="2" name="Title 1">
            <a:extLst>
              <a:ext uri="{FF2B5EF4-FFF2-40B4-BE49-F238E27FC236}">
                <a16:creationId xmlns:a16="http://schemas.microsoft.com/office/drawing/2014/main" id="{7840139E-CE12-7466-D87F-07DFF2A5D374}"/>
              </a:ext>
            </a:extLst>
          </p:cNvPr>
          <p:cNvSpPr>
            <a:spLocks noGrp="1"/>
          </p:cNvSpPr>
          <p:nvPr>
            <p:ph type="title"/>
          </p:nvPr>
        </p:nvSpPr>
        <p:spPr>
          <a:xfrm>
            <a:off x="217218" y="-120674"/>
            <a:ext cx="10772775" cy="2063774"/>
          </a:xfrm>
        </p:spPr>
        <p:txBody>
          <a:bodyPr/>
          <a:lstStyle/>
          <a:p>
            <a:r>
              <a:rPr lang="en-US" b="1" dirty="0">
                <a:solidFill>
                  <a:schemeClr val="bg1"/>
                </a:solidFill>
              </a:rPr>
              <a:t>Why </a:t>
            </a:r>
            <a:r>
              <a:rPr lang="en-US" b="1" i="1" dirty="0">
                <a:solidFill>
                  <a:schemeClr val="bg1"/>
                </a:solidFill>
              </a:rPr>
              <a:t>this</a:t>
            </a:r>
            <a:r>
              <a:rPr lang="en-US" b="1" dirty="0">
                <a:solidFill>
                  <a:schemeClr val="bg1"/>
                </a:solidFill>
              </a:rPr>
              <a:t> course? </a:t>
            </a:r>
          </a:p>
        </p:txBody>
      </p:sp>
      <p:grpSp>
        <p:nvGrpSpPr>
          <p:cNvPr id="27" name="Group 26">
            <a:extLst>
              <a:ext uri="{FF2B5EF4-FFF2-40B4-BE49-F238E27FC236}">
                <a16:creationId xmlns:a16="http://schemas.microsoft.com/office/drawing/2014/main" id="{22E2141B-B6EA-E01F-5F17-EC3C329F1C0C}"/>
              </a:ext>
            </a:extLst>
          </p:cNvPr>
          <p:cNvGrpSpPr/>
          <p:nvPr/>
        </p:nvGrpSpPr>
        <p:grpSpPr>
          <a:xfrm>
            <a:off x="557166" y="2493070"/>
            <a:ext cx="1453381" cy="2019636"/>
            <a:chOff x="457606" y="2677736"/>
            <a:chExt cx="1453381" cy="2019636"/>
          </a:xfrm>
        </p:grpSpPr>
        <p:pic>
          <p:nvPicPr>
            <p:cNvPr id="4" name="Picture 3">
              <a:extLst>
                <a:ext uri="{FF2B5EF4-FFF2-40B4-BE49-F238E27FC236}">
                  <a16:creationId xmlns:a16="http://schemas.microsoft.com/office/drawing/2014/main" id="{D35502F6-DA82-59A3-D336-68DD33B35EDB}"/>
                </a:ext>
              </a:extLst>
            </p:cNvPr>
            <p:cNvPicPr>
              <a:picLocks noChangeAspect="1"/>
            </p:cNvPicPr>
            <p:nvPr/>
          </p:nvPicPr>
          <p:blipFill>
            <a:blip r:embed="rId4">
              <a:extLst>
                <a:ext uri="{28A0092B-C50C-407E-A947-70E740481C1C}">
                  <a14:useLocalDpi xmlns:a14="http://schemas.microsoft.com/office/drawing/2010/main" val="0"/>
                </a:ext>
              </a:extLst>
            </a:blip>
            <a:srcRect l="46897" t="26239" r="6891"/>
            <a:stretch>
              <a:fillRect/>
            </a:stretch>
          </p:blipFill>
          <p:spPr>
            <a:xfrm>
              <a:off x="460970" y="2677736"/>
              <a:ext cx="1370152" cy="1457979"/>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20EA734A-BDF2-718D-EB8C-0F35B0716619}"/>
                </a:ext>
              </a:extLst>
            </p:cNvPr>
            <p:cNvSpPr txBox="1"/>
            <p:nvPr/>
          </p:nvSpPr>
          <p:spPr>
            <a:xfrm>
              <a:off x="457606" y="4328040"/>
              <a:ext cx="1453381" cy="369332"/>
            </a:xfrm>
            <a:prstGeom prst="rect">
              <a:avLst/>
            </a:prstGeom>
            <a:noFill/>
          </p:spPr>
          <p:txBody>
            <a:bodyPr wrap="square">
              <a:spAutoFit/>
            </a:bodyPr>
            <a:lstStyle/>
            <a:p>
              <a:r>
                <a:rPr lang="en-US" sz="1800" dirty="0"/>
                <a:t>Cost-Effective</a:t>
              </a:r>
            </a:p>
          </p:txBody>
        </p:sp>
      </p:grpSp>
      <p:grpSp>
        <p:nvGrpSpPr>
          <p:cNvPr id="29" name="Group 28">
            <a:extLst>
              <a:ext uri="{FF2B5EF4-FFF2-40B4-BE49-F238E27FC236}">
                <a16:creationId xmlns:a16="http://schemas.microsoft.com/office/drawing/2014/main" id="{5BCF5652-4F93-0A72-0EBF-4868B9414CC3}"/>
              </a:ext>
            </a:extLst>
          </p:cNvPr>
          <p:cNvGrpSpPr/>
          <p:nvPr/>
        </p:nvGrpSpPr>
        <p:grpSpPr>
          <a:xfrm>
            <a:off x="4037571" y="2563305"/>
            <a:ext cx="1685981" cy="2214335"/>
            <a:chOff x="4102187" y="2677736"/>
            <a:chExt cx="1685981" cy="2214335"/>
          </a:xfrm>
        </p:grpSpPr>
        <p:pic>
          <p:nvPicPr>
            <p:cNvPr id="10" name="Picture 9">
              <a:extLst>
                <a:ext uri="{FF2B5EF4-FFF2-40B4-BE49-F238E27FC236}">
                  <a16:creationId xmlns:a16="http://schemas.microsoft.com/office/drawing/2014/main" id="{207F6388-CB22-11F9-394C-29CC1E7CBB53}"/>
                </a:ext>
              </a:extLst>
            </p:cNvPr>
            <p:cNvPicPr>
              <a:picLocks noChangeAspect="1"/>
            </p:cNvPicPr>
            <p:nvPr/>
          </p:nvPicPr>
          <p:blipFill>
            <a:blip r:embed="rId5">
              <a:extLst>
                <a:ext uri="{28A0092B-C50C-407E-A947-70E740481C1C}">
                  <a14:useLocalDpi xmlns:a14="http://schemas.microsoft.com/office/drawing/2010/main" val="0"/>
                </a:ext>
              </a:extLst>
            </a:blip>
            <a:srcRect l="42649" t="6897" r="20171" b="12787"/>
            <a:stretch>
              <a:fillRect/>
            </a:stretch>
          </p:blipFill>
          <p:spPr>
            <a:xfrm>
              <a:off x="4182863" y="2677736"/>
              <a:ext cx="1450158" cy="1342879"/>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1B8A4171-4969-1503-A103-21D210361D26}"/>
                </a:ext>
              </a:extLst>
            </p:cNvPr>
            <p:cNvSpPr txBox="1"/>
            <p:nvPr/>
          </p:nvSpPr>
          <p:spPr>
            <a:xfrm>
              <a:off x="4102187" y="4245740"/>
              <a:ext cx="1685981" cy="646331"/>
            </a:xfrm>
            <a:prstGeom prst="rect">
              <a:avLst/>
            </a:prstGeom>
            <a:noFill/>
          </p:spPr>
          <p:txBody>
            <a:bodyPr wrap="square" rtlCol="0">
              <a:spAutoFit/>
            </a:bodyPr>
            <a:lstStyle/>
            <a:p>
              <a:pPr algn="ctr"/>
              <a:r>
                <a:rPr lang="en-US" dirty="0"/>
                <a:t>Increased Productivity </a:t>
              </a:r>
            </a:p>
          </p:txBody>
        </p:sp>
      </p:grpSp>
      <p:grpSp>
        <p:nvGrpSpPr>
          <p:cNvPr id="30" name="Group 29">
            <a:extLst>
              <a:ext uri="{FF2B5EF4-FFF2-40B4-BE49-F238E27FC236}">
                <a16:creationId xmlns:a16="http://schemas.microsoft.com/office/drawing/2014/main" id="{9F804597-0788-46A8-93D2-006BBBCABFDA}"/>
              </a:ext>
            </a:extLst>
          </p:cNvPr>
          <p:cNvGrpSpPr/>
          <p:nvPr/>
        </p:nvGrpSpPr>
        <p:grpSpPr>
          <a:xfrm>
            <a:off x="5860148" y="2563305"/>
            <a:ext cx="1890428" cy="2307284"/>
            <a:chOff x="5818075" y="2667087"/>
            <a:chExt cx="1890428" cy="2307284"/>
          </a:xfrm>
        </p:grpSpPr>
        <p:pic>
          <p:nvPicPr>
            <p:cNvPr id="11" name="Picture 10">
              <a:extLst>
                <a:ext uri="{FF2B5EF4-FFF2-40B4-BE49-F238E27FC236}">
                  <a16:creationId xmlns:a16="http://schemas.microsoft.com/office/drawing/2014/main" id="{D1CFD152-9350-711C-18E9-1FBAD37C5BF8}"/>
                </a:ext>
              </a:extLst>
            </p:cNvPr>
            <p:cNvPicPr>
              <a:picLocks noChangeAspect="1"/>
            </p:cNvPicPr>
            <p:nvPr/>
          </p:nvPicPr>
          <p:blipFill>
            <a:blip r:embed="rId6">
              <a:extLst>
                <a:ext uri="{28A0092B-C50C-407E-A947-70E740481C1C}">
                  <a14:useLocalDpi xmlns:a14="http://schemas.microsoft.com/office/drawing/2010/main" val="0"/>
                </a:ext>
              </a:extLst>
            </a:blip>
            <a:srcRect r="11106" b="10418"/>
            <a:stretch>
              <a:fillRect/>
            </a:stretch>
          </p:blipFill>
          <p:spPr>
            <a:xfrm>
              <a:off x="5818075" y="2667087"/>
              <a:ext cx="1705374" cy="1288932"/>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45ED8208-97DD-F408-7765-127EBD0555DA}"/>
                </a:ext>
              </a:extLst>
            </p:cNvPr>
            <p:cNvSpPr txBox="1"/>
            <p:nvPr/>
          </p:nvSpPr>
          <p:spPr>
            <a:xfrm>
              <a:off x="5843459" y="4328040"/>
              <a:ext cx="1865044" cy="646331"/>
            </a:xfrm>
            <a:prstGeom prst="rect">
              <a:avLst/>
            </a:prstGeom>
            <a:noFill/>
          </p:spPr>
          <p:txBody>
            <a:bodyPr wrap="square" rtlCol="0">
              <a:spAutoFit/>
            </a:bodyPr>
            <a:lstStyle/>
            <a:p>
              <a:r>
                <a:rPr lang="en-US" dirty="0"/>
                <a:t>Consistency and Standardization </a:t>
              </a:r>
            </a:p>
          </p:txBody>
        </p:sp>
      </p:grpSp>
      <p:grpSp>
        <p:nvGrpSpPr>
          <p:cNvPr id="31" name="Group 30">
            <a:extLst>
              <a:ext uri="{FF2B5EF4-FFF2-40B4-BE49-F238E27FC236}">
                <a16:creationId xmlns:a16="http://schemas.microsoft.com/office/drawing/2014/main" id="{C0DEB32B-E9C0-61F8-042A-49C8C3858173}"/>
              </a:ext>
            </a:extLst>
          </p:cNvPr>
          <p:cNvGrpSpPr/>
          <p:nvPr/>
        </p:nvGrpSpPr>
        <p:grpSpPr>
          <a:xfrm>
            <a:off x="7727010" y="2563305"/>
            <a:ext cx="2070006" cy="2236725"/>
            <a:chOff x="7708503" y="2704713"/>
            <a:chExt cx="2070006" cy="2236725"/>
          </a:xfrm>
        </p:grpSpPr>
        <p:pic>
          <p:nvPicPr>
            <p:cNvPr id="12" name="Content Placeholder 17">
              <a:extLst>
                <a:ext uri="{FF2B5EF4-FFF2-40B4-BE49-F238E27FC236}">
                  <a16:creationId xmlns:a16="http://schemas.microsoft.com/office/drawing/2014/main" id="{5F86D091-5EB6-D597-2FBA-38602DBDED5D}"/>
                </a:ext>
              </a:extLst>
            </p:cNvPr>
            <p:cNvPicPr>
              <a:picLocks noChangeAspect="1"/>
            </p:cNvPicPr>
            <p:nvPr/>
          </p:nvPicPr>
          <p:blipFill>
            <a:blip r:embed="rId7">
              <a:extLst>
                <a:ext uri="{28A0092B-C50C-407E-A947-70E740481C1C}">
                  <a14:useLocalDpi xmlns:a14="http://schemas.microsoft.com/office/drawing/2010/main" val="0"/>
                </a:ext>
              </a:extLst>
            </a:blip>
            <a:srcRect l="-1" r="2854" b="9241"/>
            <a:stretch>
              <a:fillRect/>
            </a:stretch>
          </p:blipFill>
          <p:spPr>
            <a:xfrm>
              <a:off x="7708503" y="2704713"/>
              <a:ext cx="2070006" cy="1288927"/>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515E68C3-7ABB-6C12-F22A-BBC30EFB6C45}"/>
                </a:ext>
              </a:extLst>
            </p:cNvPr>
            <p:cNvSpPr txBox="1"/>
            <p:nvPr/>
          </p:nvSpPr>
          <p:spPr>
            <a:xfrm>
              <a:off x="7708503" y="4295107"/>
              <a:ext cx="2035845" cy="646331"/>
            </a:xfrm>
            <a:prstGeom prst="rect">
              <a:avLst/>
            </a:prstGeom>
            <a:noFill/>
          </p:spPr>
          <p:txBody>
            <a:bodyPr wrap="square" rtlCol="0">
              <a:spAutoFit/>
            </a:bodyPr>
            <a:lstStyle/>
            <a:p>
              <a:pPr algn="ctr"/>
              <a:r>
                <a:rPr lang="en-US" dirty="0"/>
                <a:t>Knowledge Retention </a:t>
              </a:r>
            </a:p>
          </p:txBody>
        </p:sp>
      </p:grpSp>
      <p:grpSp>
        <p:nvGrpSpPr>
          <p:cNvPr id="28" name="Group 27">
            <a:extLst>
              <a:ext uri="{FF2B5EF4-FFF2-40B4-BE49-F238E27FC236}">
                <a16:creationId xmlns:a16="http://schemas.microsoft.com/office/drawing/2014/main" id="{3F18E85E-2F42-4158-013C-8921C3C2F6BA}"/>
              </a:ext>
            </a:extLst>
          </p:cNvPr>
          <p:cNvGrpSpPr/>
          <p:nvPr/>
        </p:nvGrpSpPr>
        <p:grpSpPr>
          <a:xfrm>
            <a:off x="2351747" y="2493070"/>
            <a:ext cx="1596903" cy="2030285"/>
            <a:chOff x="2290530" y="2667087"/>
            <a:chExt cx="1596903" cy="2030285"/>
          </a:xfrm>
        </p:grpSpPr>
        <p:pic>
          <p:nvPicPr>
            <p:cNvPr id="25" name="Content Placeholder 22">
              <a:extLst>
                <a:ext uri="{FF2B5EF4-FFF2-40B4-BE49-F238E27FC236}">
                  <a16:creationId xmlns:a16="http://schemas.microsoft.com/office/drawing/2014/main" id="{4E008A9E-8261-007C-3E03-EE0B0E0AA253}"/>
                </a:ext>
              </a:extLst>
            </p:cNvPr>
            <p:cNvPicPr>
              <a:picLocks noChangeAspect="1"/>
            </p:cNvPicPr>
            <p:nvPr/>
          </p:nvPicPr>
          <p:blipFill>
            <a:blip r:embed="rId8">
              <a:extLst>
                <a:ext uri="{28A0092B-C50C-407E-A947-70E740481C1C}">
                  <a14:useLocalDpi xmlns:a14="http://schemas.microsoft.com/office/drawing/2010/main" val="0"/>
                </a:ext>
              </a:extLst>
            </a:blip>
            <a:srcRect l="38258" t="9133" r="37883" b="3429"/>
            <a:stretch>
              <a:fillRect/>
            </a:stretch>
          </p:blipFill>
          <p:spPr>
            <a:xfrm>
              <a:off x="2290530" y="2667087"/>
              <a:ext cx="1493113" cy="1366040"/>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227782A6-6C5E-D38C-2C93-8DF4DA59EF4F}"/>
                </a:ext>
              </a:extLst>
            </p:cNvPr>
            <p:cNvSpPr txBox="1"/>
            <p:nvPr/>
          </p:nvSpPr>
          <p:spPr>
            <a:xfrm>
              <a:off x="2333767" y="4328040"/>
              <a:ext cx="1553666" cy="369332"/>
            </a:xfrm>
            <a:prstGeom prst="rect">
              <a:avLst/>
            </a:prstGeom>
            <a:noFill/>
          </p:spPr>
          <p:txBody>
            <a:bodyPr wrap="square" rtlCol="0">
              <a:spAutoFit/>
            </a:bodyPr>
            <a:lstStyle/>
            <a:p>
              <a:r>
                <a:rPr lang="en-US" dirty="0"/>
                <a:t>Time Effective </a:t>
              </a:r>
            </a:p>
          </p:txBody>
        </p:sp>
      </p:grpSp>
      <p:grpSp>
        <p:nvGrpSpPr>
          <p:cNvPr id="33" name="Group 32">
            <a:extLst>
              <a:ext uri="{FF2B5EF4-FFF2-40B4-BE49-F238E27FC236}">
                <a16:creationId xmlns:a16="http://schemas.microsoft.com/office/drawing/2014/main" id="{10352F11-1F58-D3A2-8D96-54C078400585}"/>
              </a:ext>
            </a:extLst>
          </p:cNvPr>
          <p:cNvGrpSpPr/>
          <p:nvPr/>
        </p:nvGrpSpPr>
        <p:grpSpPr>
          <a:xfrm>
            <a:off x="9984782" y="2493070"/>
            <a:ext cx="2010422" cy="2246424"/>
            <a:chOff x="9858233" y="2677736"/>
            <a:chExt cx="2010422" cy="2246424"/>
          </a:xfrm>
        </p:grpSpPr>
        <p:pic>
          <p:nvPicPr>
            <p:cNvPr id="13" name="Picture 12">
              <a:extLst>
                <a:ext uri="{FF2B5EF4-FFF2-40B4-BE49-F238E27FC236}">
                  <a16:creationId xmlns:a16="http://schemas.microsoft.com/office/drawing/2014/main" id="{70972D7F-85F3-CAEC-028A-61FCC24A08AA}"/>
                </a:ext>
              </a:extLst>
            </p:cNvPr>
            <p:cNvPicPr>
              <a:picLocks noChangeAspect="1"/>
            </p:cNvPicPr>
            <p:nvPr/>
          </p:nvPicPr>
          <p:blipFill>
            <a:blip r:embed="rId9">
              <a:extLst>
                <a:ext uri="{28A0092B-C50C-407E-A947-70E740481C1C}">
                  <a14:useLocalDpi xmlns:a14="http://schemas.microsoft.com/office/drawing/2010/main" val="0"/>
                </a:ext>
              </a:extLst>
            </a:blip>
            <a:srcRect l="5923" r="13071"/>
            <a:stretch>
              <a:fillRect/>
            </a:stretch>
          </p:blipFill>
          <p:spPr>
            <a:xfrm>
              <a:off x="9915727" y="2677736"/>
              <a:ext cx="1815303" cy="1315903"/>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7F520AE7-659D-C7D5-0205-2E9176CC5B34}"/>
                </a:ext>
              </a:extLst>
            </p:cNvPr>
            <p:cNvSpPr txBox="1"/>
            <p:nvPr/>
          </p:nvSpPr>
          <p:spPr>
            <a:xfrm>
              <a:off x="9858233" y="4277829"/>
              <a:ext cx="2010422" cy="646331"/>
            </a:xfrm>
            <a:prstGeom prst="rect">
              <a:avLst/>
            </a:prstGeom>
            <a:noFill/>
          </p:spPr>
          <p:txBody>
            <a:bodyPr wrap="square" rtlCol="0">
              <a:spAutoFit/>
            </a:bodyPr>
            <a:lstStyle/>
            <a:p>
              <a:pPr algn="ctr"/>
              <a:r>
                <a:rPr lang="en-US" dirty="0"/>
                <a:t>Flexibility and Accessibility    </a:t>
              </a:r>
            </a:p>
          </p:txBody>
        </p:sp>
      </p:grpSp>
    </p:spTree>
    <p:custDataLst>
      <p:tags r:id="rId1"/>
    </p:custDataLst>
    <p:extLst>
      <p:ext uri="{BB962C8B-B14F-4D97-AF65-F5344CB8AC3E}">
        <p14:creationId xmlns:p14="http://schemas.microsoft.com/office/powerpoint/2010/main" val="11534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Content Placeholder 3" descr="A qr code on a white background&#10;&#10;AI-generated content may be incorrect.">
            <a:extLst>
              <a:ext uri="{FF2B5EF4-FFF2-40B4-BE49-F238E27FC236}">
                <a16:creationId xmlns:a16="http://schemas.microsoft.com/office/drawing/2014/main" id="{DFA0AEE9-104C-6E3C-ECF1-3DE6E84BBF13}"/>
              </a:ext>
            </a:extLst>
          </p:cNvPr>
          <p:cNvPicPr>
            <a:picLocks noChangeAspect="1"/>
          </p:cNvPicPr>
          <p:nvPr/>
        </p:nvPicPr>
        <p:blipFill>
          <a:blip r:embed="rId3"/>
          <a:stretch>
            <a:fillRect/>
          </a:stretch>
        </p:blipFill>
        <p:spPr>
          <a:xfrm>
            <a:off x="4063481" y="1657350"/>
            <a:ext cx="4065038" cy="4065038"/>
          </a:xfrm>
          <a:prstGeom prst="rect">
            <a:avLst/>
          </a:prstGeom>
        </p:spPr>
      </p:pic>
      <p:sp>
        <p:nvSpPr>
          <p:cNvPr id="26" name="TextBox 25">
            <a:extLst>
              <a:ext uri="{FF2B5EF4-FFF2-40B4-BE49-F238E27FC236}">
                <a16:creationId xmlns:a16="http://schemas.microsoft.com/office/drawing/2014/main" id="{983056BC-FD25-2655-E141-C23A27E107DD}"/>
              </a:ext>
            </a:extLst>
          </p:cNvPr>
          <p:cNvSpPr txBox="1"/>
          <p:nvPr/>
        </p:nvSpPr>
        <p:spPr>
          <a:xfrm>
            <a:off x="3529272" y="5722388"/>
            <a:ext cx="5527343" cy="523220"/>
          </a:xfrm>
          <a:prstGeom prst="rect">
            <a:avLst/>
          </a:prstGeom>
          <a:noFill/>
        </p:spPr>
        <p:txBody>
          <a:bodyPr wrap="square">
            <a:spAutoFit/>
          </a:bodyPr>
          <a:lstStyle/>
          <a:p>
            <a:r>
              <a:rPr lang="en-US" sz="2800" dirty="0"/>
              <a:t>https://canva.link/1p3cusco97gu5e3</a:t>
            </a:r>
          </a:p>
        </p:txBody>
      </p:sp>
      <p:sp>
        <p:nvSpPr>
          <p:cNvPr id="28" name="Title 1">
            <a:extLst>
              <a:ext uri="{FF2B5EF4-FFF2-40B4-BE49-F238E27FC236}">
                <a16:creationId xmlns:a16="http://schemas.microsoft.com/office/drawing/2014/main" id="{ECEE0B34-07E1-E645-369A-959CED6A85EF}"/>
              </a:ext>
            </a:extLst>
          </p:cNvPr>
          <p:cNvSpPr txBox="1"/>
          <p:nvPr/>
        </p:nvSpPr>
        <p:spPr>
          <a:xfrm>
            <a:off x="0" y="0"/>
            <a:ext cx="12192000" cy="1657350"/>
          </a:xfrm>
          <a:prstGeom prst="rect">
            <a:avLst/>
          </a:prstGeom>
          <a:solidFill>
            <a:srgbClr val="6A1414"/>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Learn More</a:t>
            </a:r>
          </a:p>
        </p:txBody>
      </p:sp>
    </p:spTree>
    <p:custDataLst>
      <p:tags r:id="rId1"/>
    </p:custDataLst>
    <p:extLst>
      <p:ext uri="{BB962C8B-B14F-4D97-AF65-F5344CB8AC3E}">
        <p14:creationId xmlns:p14="http://schemas.microsoft.com/office/powerpoint/2010/main" val="18001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7498B9-4A72-56D6-E1F5-38D866320957}"/>
              </a:ext>
            </a:extLst>
          </p:cNvPr>
          <p:cNvSpPr txBox="1">
            <a:spLocks noGrp="1"/>
          </p:cNvSpPr>
          <p:nvPr>
            <p:ph type="title"/>
          </p:nvPr>
        </p:nvSpPr>
        <p:spPr>
          <a:xfrm>
            <a:off x="0" y="0"/>
            <a:ext cx="12192000" cy="1657350"/>
          </a:xfrm>
          <a:prstGeom prst="rect">
            <a:avLst/>
          </a:prstGeom>
          <a:solidFill>
            <a:srgbClr val="6A1414"/>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Learn More</a:t>
            </a:r>
          </a:p>
        </p:txBody>
      </p:sp>
      <p:sp>
        <p:nvSpPr>
          <p:cNvPr id="29" name="Content Placeholder 28">
            <a:extLst>
              <a:ext uri="{FF2B5EF4-FFF2-40B4-BE49-F238E27FC236}">
                <a16:creationId xmlns:a16="http://schemas.microsoft.com/office/drawing/2014/main" id="{2EEF00FE-F72C-02E0-D9A8-57486BA11BAE}"/>
              </a:ext>
            </a:extLst>
          </p:cNvPr>
          <p:cNvSpPr txBox="1">
            <a:spLocks noGrp="1"/>
          </p:cNvSpPr>
          <p:nvPr>
            <p:ph idx="1"/>
          </p:nvPr>
        </p:nvSpPr>
        <p:spPr>
          <a:xfrm>
            <a:off x="561975" y="2609850"/>
            <a:ext cx="10753725" cy="1850956"/>
          </a:xfrm>
          <a:prstGeom prst="rect">
            <a:avLst/>
          </a:prstGeom>
          <a:noFill/>
        </p:spPr>
        <p:txBody>
          <a:bodyPr wrap="square" rtlCol="0">
            <a:spAutoFit/>
          </a:bodyPr>
          <a:lstStyle/>
          <a:p>
            <a:pPr algn="ctr"/>
            <a:r>
              <a:rPr lang="en-US" b="1" dirty="0"/>
              <a:t>Lori Rhew, MA </a:t>
            </a:r>
          </a:p>
          <a:p>
            <a:pPr algn="ctr"/>
            <a:r>
              <a:rPr lang="en-US" dirty="0" err="1"/>
              <a:t>FullScope</a:t>
            </a:r>
            <a:r>
              <a:rPr lang="en-US" dirty="0"/>
              <a:t> Learning Lab Director</a:t>
            </a:r>
          </a:p>
          <a:p>
            <a:pPr algn="ctr"/>
            <a:r>
              <a:rPr lang="en-US" dirty="0"/>
              <a:t>North Carolina Institute for Public Health </a:t>
            </a:r>
          </a:p>
          <a:p>
            <a:pPr algn="ctr"/>
            <a:r>
              <a:rPr lang="en-US" dirty="0">
                <a:hlinkClick r:id="rId3"/>
              </a:rPr>
              <a:t>Lori.Rhew@unc.edu</a:t>
            </a:r>
            <a:r>
              <a:rPr lang="en-US" dirty="0"/>
              <a:t> </a:t>
            </a:r>
          </a:p>
        </p:txBody>
      </p:sp>
    </p:spTree>
    <p:custDataLst>
      <p:tags r:id="rId1"/>
    </p:custDataLst>
    <p:extLst>
      <p:ext uri="{BB962C8B-B14F-4D97-AF65-F5344CB8AC3E}">
        <p14:creationId xmlns:p14="http://schemas.microsoft.com/office/powerpoint/2010/main" val="297850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772B-1FC8-9416-B6E4-C0C3F1C5EA39}"/>
              </a:ext>
            </a:extLst>
          </p:cNvPr>
          <p:cNvSpPr>
            <a:spLocks noGrp="1"/>
          </p:cNvSpPr>
          <p:nvPr>
            <p:ph type="title"/>
          </p:nvPr>
        </p:nvSpPr>
        <p:spPr/>
        <p:txBody>
          <a:bodyPr/>
          <a:lstStyle/>
          <a:p>
            <a:r>
              <a:rPr lang="en-US" dirty="0">
                <a:solidFill>
                  <a:srgbClr val="195561"/>
                </a:solidFill>
              </a:rPr>
              <a:t>Learning Transfer</a:t>
            </a:r>
          </a:p>
        </p:txBody>
      </p:sp>
      <p:sp>
        <p:nvSpPr>
          <p:cNvPr id="5" name="Title 1">
            <a:extLst>
              <a:ext uri="{FF2B5EF4-FFF2-40B4-BE49-F238E27FC236}">
                <a16:creationId xmlns:a16="http://schemas.microsoft.com/office/drawing/2014/main" id="{F4AA43EE-60B8-FE36-064D-47AF6C44252C}"/>
              </a:ext>
            </a:extLst>
          </p:cNvPr>
          <p:cNvSpPr txBox="1">
            <a:spLocks/>
          </p:cNvSpPr>
          <p:nvPr/>
        </p:nvSpPr>
        <p:spPr>
          <a:xfrm>
            <a:off x="0" y="0"/>
            <a:ext cx="12192000" cy="165735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a:solidFill>
                  <a:schemeClr val="bg1"/>
                </a:solidFill>
              </a:rPr>
              <a:t>Learning Transfer </a:t>
            </a:r>
            <a:endParaRPr lang="en-US" b="1" dirty="0">
              <a:solidFill>
                <a:schemeClr val="bg1"/>
              </a:solidFill>
            </a:endParaRPr>
          </a:p>
        </p:txBody>
      </p:sp>
      <p:pic>
        <p:nvPicPr>
          <p:cNvPr id="8" name="Picture 7">
            <a:extLst>
              <a:ext uri="{FF2B5EF4-FFF2-40B4-BE49-F238E27FC236}">
                <a16:creationId xmlns:a16="http://schemas.microsoft.com/office/drawing/2014/main" id="{AED47405-AED2-7BD9-5A6A-3FD00E8AACDD}"/>
              </a:ext>
            </a:extLst>
          </p:cNvPr>
          <p:cNvPicPr>
            <a:picLocks noChangeAspect="1"/>
          </p:cNvPicPr>
          <p:nvPr/>
        </p:nvPicPr>
        <p:blipFill>
          <a:blip r:embed="rId2"/>
          <a:stretch>
            <a:fillRect/>
          </a:stretch>
        </p:blipFill>
        <p:spPr>
          <a:xfrm>
            <a:off x="7203369" y="2355335"/>
            <a:ext cx="4431345" cy="2955349"/>
          </a:xfrm>
          <a:prstGeom prst="rect">
            <a:avLst/>
          </a:prstGeom>
        </p:spPr>
      </p:pic>
      <p:pic>
        <p:nvPicPr>
          <p:cNvPr id="12" name="Picture 11">
            <a:extLst>
              <a:ext uri="{FF2B5EF4-FFF2-40B4-BE49-F238E27FC236}">
                <a16:creationId xmlns:a16="http://schemas.microsoft.com/office/drawing/2014/main" id="{24E625F3-EDF0-9E27-C773-4FDA8CE4B39B}"/>
              </a:ext>
            </a:extLst>
          </p:cNvPr>
          <p:cNvPicPr>
            <a:picLocks noChangeAspect="1"/>
          </p:cNvPicPr>
          <p:nvPr/>
        </p:nvPicPr>
        <p:blipFill>
          <a:blip r:embed="rId3"/>
          <a:stretch>
            <a:fillRect/>
          </a:stretch>
        </p:blipFill>
        <p:spPr>
          <a:xfrm>
            <a:off x="174284" y="2495173"/>
            <a:ext cx="4909883" cy="2815511"/>
          </a:xfrm>
          <a:prstGeom prst="rect">
            <a:avLst/>
          </a:prstGeom>
        </p:spPr>
      </p:pic>
      <p:cxnSp>
        <p:nvCxnSpPr>
          <p:cNvPr id="14" name="Straight Arrow Connector 13">
            <a:extLst>
              <a:ext uri="{FF2B5EF4-FFF2-40B4-BE49-F238E27FC236}">
                <a16:creationId xmlns:a16="http://schemas.microsoft.com/office/drawing/2014/main" id="{110D73BE-D005-4566-2B9C-553DE743B4EF}"/>
              </a:ext>
            </a:extLst>
          </p:cNvPr>
          <p:cNvCxnSpPr>
            <a:cxnSpLocks/>
          </p:cNvCxnSpPr>
          <p:nvPr/>
        </p:nvCxnSpPr>
        <p:spPr>
          <a:xfrm>
            <a:off x="5240740" y="3833009"/>
            <a:ext cx="1760561" cy="0"/>
          </a:xfrm>
          <a:prstGeom prst="straightConnector1">
            <a:avLst/>
          </a:prstGeom>
          <a:ln w="57150">
            <a:solidFill>
              <a:srgbClr val="19556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0B6683-766B-D756-CB8B-077A765FB5AE}"/>
              </a:ext>
            </a:extLst>
          </p:cNvPr>
          <p:cNvSpPr txBox="1"/>
          <p:nvPr/>
        </p:nvSpPr>
        <p:spPr>
          <a:xfrm>
            <a:off x="174284" y="5777836"/>
            <a:ext cx="4583516" cy="461665"/>
          </a:xfrm>
          <a:prstGeom prst="rect">
            <a:avLst/>
          </a:prstGeom>
          <a:noFill/>
        </p:spPr>
        <p:txBody>
          <a:bodyPr wrap="square" rtlCol="0">
            <a:spAutoFit/>
          </a:bodyPr>
          <a:lstStyle/>
          <a:p>
            <a:pPr algn="ctr"/>
            <a:r>
              <a:rPr lang="en-US" sz="2400" b="1" dirty="0"/>
              <a:t>What you learn in training</a:t>
            </a:r>
          </a:p>
        </p:txBody>
      </p:sp>
      <p:sp>
        <p:nvSpPr>
          <p:cNvPr id="19" name="TextBox 18">
            <a:extLst>
              <a:ext uri="{FF2B5EF4-FFF2-40B4-BE49-F238E27FC236}">
                <a16:creationId xmlns:a16="http://schemas.microsoft.com/office/drawing/2014/main" id="{C78660F2-930C-78D2-1961-DBB8F1C70942}"/>
              </a:ext>
            </a:extLst>
          </p:cNvPr>
          <p:cNvSpPr txBox="1"/>
          <p:nvPr/>
        </p:nvSpPr>
        <p:spPr>
          <a:xfrm>
            <a:off x="7001301" y="5777836"/>
            <a:ext cx="4583516" cy="461665"/>
          </a:xfrm>
          <a:prstGeom prst="rect">
            <a:avLst/>
          </a:prstGeom>
          <a:noFill/>
        </p:spPr>
        <p:txBody>
          <a:bodyPr wrap="square" rtlCol="0">
            <a:spAutoFit/>
          </a:bodyPr>
          <a:lstStyle/>
          <a:p>
            <a:pPr algn="ctr"/>
            <a:r>
              <a:rPr lang="en-US" sz="2400" b="1" dirty="0"/>
              <a:t>Is applied to the workplace</a:t>
            </a:r>
          </a:p>
        </p:txBody>
      </p:sp>
    </p:spTree>
    <p:extLst>
      <p:ext uri="{BB962C8B-B14F-4D97-AF65-F5344CB8AC3E}">
        <p14:creationId xmlns:p14="http://schemas.microsoft.com/office/powerpoint/2010/main" val="777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869A-814B-A568-4264-9B34B106F1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64C3A-C2EC-70EA-661B-67DEA113A1F8}"/>
              </a:ext>
            </a:extLst>
          </p:cNvPr>
          <p:cNvSpPr>
            <a:spLocks noGrp="1"/>
          </p:cNvSpPr>
          <p:nvPr>
            <p:ph type="title"/>
          </p:nvPr>
        </p:nvSpPr>
        <p:spPr/>
        <p:txBody>
          <a:bodyPr/>
          <a:lstStyle/>
          <a:p>
            <a:r>
              <a:rPr lang="en-US" dirty="0">
                <a:solidFill>
                  <a:srgbClr val="195561"/>
                </a:solidFill>
              </a:rPr>
              <a:t>Learning Transfer</a:t>
            </a:r>
          </a:p>
        </p:txBody>
      </p:sp>
      <p:sp>
        <p:nvSpPr>
          <p:cNvPr id="5" name="Title 1">
            <a:extLst>
              <a:ext uri="{FF2B5EF4-FFF2-40B4-BE49-F238E27FC236}">
                <a16:creationId xmlns:a16="http://schemas.microsoft.com/office/drawing/2014/main" id="{B23816D3-6B55-F4FE-ADC9-329793BA097F}"/>
              </a:ext>
            </a:extLst>
          </p:cNvPr>
          <p:cNvSpPr txBox="1">
            <a:spLocks/>
          </p:cNvSpPr>
          <p:nvPr/>
        </p:nvSpPr>
        <p:spPr>
          <a:xfrm>
            <a:off x="0" y="0"/>
            <a:ext cx="12192000" cy="165735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a:solidFill>
                  <a:schemeClr val="bg1"/>
                </a:solidFill>
              </a:rPr>
              <a:t>Learning Transfer </a:t>
            </a:r>
            <a:endParaRPr lang="en-US" b="1" dirty="0">
              <a:solidFill>
                <a:schemeClr val="bg1"/>
              </a:solidFill>
            </a:endParaRPr>
          </a:p>
        </p:txBody>
      </p:sp>
      <p:pic>
        <p:nvPicPr>
          <p:cNvPr id="12" name="Picture 11">
            <a:extLst>
              <a:ext uri="{FF2B5EF4-FFF2-40B4-BE49-F238E27FC236}">
                <a16:creationId xmlns:a16="http://schemas.microsoft.com/office/drawing/2014/main" id="{02EB1D7B-E5A2-02B6-971C-143C4C970F9D}"/>
              </a:ext>
            </a:extLst>
          </p:cNvPr>
          <p:cNvPicPr>
            <a:picLocks noChangeAspect="1"/>
          </p:cNvPicPr>
          <p:nvPr/>
        </p:nvPicPr>
        <p:blipFill>
          <a:blip r:embed="rId2"/>
          <a:stretch>
            <a:fillRect/>
          </a:stretch>
        </p:blipFill>
        <p:spPr>
          <a:xfrm>
            <a:off x="174284" y="2495173"/>
            <a:ext cx="4909883" cy="2815511"/>
          </a:xfrm>
          <a:prstGeom prst="rect">
            <a:avLst/>
          </a:prstGeom>
        </p:spPr>
      </p:pic>
      <p:cxnSp>
        <p:nvCxnSpPr>
          <p:cNvPr id="14" name="Straight Arrow Connector 13">
            <a:extLst>
              <a:ext uri="{FF2B5EF4-FFF2-40B4-BE49-F238E27FC236}">
                <a16:creationId xmlns:a16="http://schemas.microsoft.com/office/drawing/2014/main" id="{23C75F49-4C6B-790C-2B23-B776C59DF7E0}"/>
              </a:ext>
            </a:extLst>
          </p:cNvPr>
          <p:cNvCxnSpPr>
            <a:cxnSpLocks/>
          </p:cNvCxnSpPr>
          <p:nvPr/>
        </p:nvCxnSpPr>
        <p:spPr>
          <a:xfrm>
            <a:off x="5240740" y="3833009"/>
            <a:ext cx="1760561" cy="0"/>
          </a:xfrm>
          <a:prstGeom prst="straightConnector1">
            <a:avLst/>
          </a:prstGeom>
          <a:ln w="57150">
            <a:solidFill>
              <a:srgbClr val="19556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19734CB-9C56-F152-FDBB-F6C983F5EDE0}"/>
              </a:ext>
            </a:extLst>
          </p:cNvPr>
          <p:cNvSpPr txBox="1"/>
          <p:nvPr/>
        </p:nvSpPr>
        <p:spPr>
          <a:xfrm>
            <a:off x="174284" y="5777836"/>
            <a:ext cx="4583516" cy="461665"/>
          </a:xfrm>
          <a:prstGeom prst="rect">
            <a:avLst/>
          </a:prstGeom>
          <a:noFill/>
        </p:spPr>
        <p:txBody>
          <a:bodyPr wrap="square" rtlCol="0">
            <a:spAutoFit/>
          </a:bodyPr>
          <a:lstStyle/>
          <a:p>
            <a:pPr algn="ctr"/>
            <a:r>
              <a:rPr lang="en-US" sz="2400" b="1" dirty="0"/>
              <a:t>Training</a:t>
            </a:r>
          </a:p>
        </p:txBody>
      </p:sp>
      <p:sp>
        <p:nvSpPr>
          <p:cNvPr id="6" name="TextBox 5">
            <a:extLst>
              <a:ext uri="{FF2B5EF4-FFF2-40B4-BE49-F238E27FC236}">
                <a16:creationId xmlns:a16="http://schemas.microsoft.com/office/drawing/2014/main" id="{48B69F4E-3252-9E4D-5C83-E69B80473BF1}"/>
              </a:ext>
            </a:extLst>
          </p:cNvPr>
          <p:cNvSpPr txBox="1"/>
          <p:nvPr/>
        </p:nvSpPr>
        <p:spPr>
          <a:xfrm>
            <a:off x="7503620" y="2810704"/>
            <a:ext cx="4165216" cy="2031325"/>
          </a:xfrm>
          <a:prstGeom prst="rect">
            <a:avLst/>
          </a:prstGeom>
          <a:noFill/>
        </p:spPr>
        <p:txBody>
          <a:bodyPr wrap="square">
            <a:spAutoFit/>
          </a:bodyPr>
          <a:lstStyle/>
          <a:p>
            <a:pPr marL="0" indent="0" algn="ctr">
              <a:buNone/>
            </a:pPr>
            <a:r>
              <a:rPr lang="en-US" sz="4200" b="1" dirty="0"/>
              <a:t>Provide valid, relevant, credible content</a:t>
            </a:r>
          </a:p>
        </p:txBody>
      </p:sp>
    </p:spTree>
    <p:extLst>
      <p:ext uri="{BB962C8B-B14F-4D97-AF65-F5344CB8AC3E}">
        <p14:creationId xmlns:p14="http://schemas.microsoft.com/office/powerpoint/2010/main" val="1354698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0B59-75D4-9D31-4A18-0F3F453B73B2}"/>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D82B1D75-BF99-F107-57FF-5FC3BAF1CE68}"/>
              </a:ext>
            </a:extLst>
          </p:cNvPr>
          <p:cNvGrpSpPr/>
          <p:nvPr/>
        </p:nvGrpSpPr>
        <p:grpSpPr>
          <a:xfrm>
            <a:off x="9021170" y="1745848"/>
            <a:ext cx="2718874" cy="5112152"/>
            <a:chOff x="8722642" y="561059"/>
            <a:chExt cx="3307191" cy="6366157"/>
          </a:xfrm>
        </p:grpSpPr>
        <p:pic>
          <p:nvPicPr>
            <p:cNvPr id="19" name="Picture 18" descr="Businessman hands in the back">
              <a:extLst>
                <a:ext uri="{FF2B5EF4-FFF2-40B4-BE49-F238E27FC236}">
                  <a16:creationId xmlns:a16="http://schemas.microsoft.com/office/drawing/2014/main" id="{0205F5C8-D52D-1A07-F0B2-DFAD0DDD9D88}"/>
                </a:ext>
              </a:extLst>
            </p:cNvPr>
            <p:cNvPicPr>
              <a:picLocks noChangeAspect="1"/>
            </p:cNvPicPr>
            <p:nvPr/>
          </p:nvPicPr>
          <p:blipFill>
            <a:blip r:embed="rId3"/>
            <a:stretch>
              <a:fillRect/>
            </a:stretch>
          </p:blipFill>
          <p:spPr>
            <a:xfrm>
              <a:off x="10086449" y="561059"/>
              <a:ext cx="1943384" cy="6366157"/>
            </a:xfrm>
            <a:prstGeom prst="rect">
              <a:avLst/>
            </a:prstGeom>
          </p:spPr>
        </p:pic>
        <p:sp>
          <p:nvSpPr>
            <p:cNvPr id="21" name="TextBox 20">
              <a:extLst>
                <a:ext uri="{FF2B5EF4-FFF2-40B4-BE49-F238E27FC236}">
                  <a16:creationId xmlns:a16="http://schemas.microsoft.com/office/drawing/2014/main" id="{982898C9-0CC9-FC8B-3787-F45ACE618B82}"/>
                </a:ext>
              </a:extLst>
            </p:cNvPr>
            <p:cNvSpPr txBox="1"/>
            <p:nvPr/>
          </p:nvSpPr>
          <p:spPr>
            <a:xfrm>
              <a:off x="8722642" y="686332"/>
              <a:ext cx="1943384" cy="1042482"/>
            </a:xfrm>
            <a:prstGeom prst="rect">
              <a:avLst/>
            </a:prstGeom>
            <a:noFill/>
          </p:spPr>
          <p:txBody>
            <a:bodyPr wrap="square">
              <a:spAutoFit/>
            </a:bodyPr>
            <a:lstStyle/>
            <a:p>
              <a:pPr marL="0" indent="0">
                <a:buNone/>
              </a:pPr>
              <a:r>
                <a:rPr lang="en-US" dirty="0"/>
                <a:t>Remain resilient and overcome obstacles </a:t>
              </a:r>
            </a:p>
          </p:txBody>
        </p:sp>
      </p:grpSp>
      <p:grpSp>
        <p:nvGrpSpPr>
          <p:cNvPr id="31" name="Group 30">
            <a:extLst>
              <a:ext uri="{FF2B5EF4-FFF2-40B4-BE49-F238E27FC236}">
                <a16:creationId xmlns:a16="http://schemas.microsoft.com/office/drawing/2014/main" id="{FCBAE39C-8C4F-2D2D-317C-7C888146172D}"/>
              </a:ext>
            </a:extLst>
          </p:cNvPr>
          <p:cNvGrpSpPr/>
          <p:nvPr/>
        </p:nvGrpSpPr>
        <p:grpSpPr>
          <a:xfrm>
            <a:off x="451956" y="1846444"/>
            <a:ext cx="3334609" cy="4964975"/>
            <a:chOff x="177422" y="686332"/>
            <a:chExt cx="3609144" cy="6125088"/>
          </a:xfrm>
        </p:grpSpPr>
        <p:sp>
          <p:nvSpPr>
            <p:cNvPr id="25" name="TextBox 24">
              <a:extLst>
                <a:ext uri="{FF2B5EF4-FFF2-40B4-BE49-F238E27FC236}">
                  <a16:creationId xmlns:a16="http://schemas.microsoft.com/office/drawing/2014/main" id="{E87222F3-F07F-4ED1-F91A-1211FA08EA7A}"/>
                </a:ext>
              </a:extLst>
            </p:cNvPr>
            <p:cNvSpPr txBox="1"/>
            <p:nvPr/>
          </p:nvSpPr>
          <p:spPr>
            <a:xfrm>
              <a:off x="177422" y="686332"/>
              <a:ext cx="2111784" cy="2031325"/>
            </a:xfrm>
            <a:prstGeom prst="rect">
              <a:avLst/>
            </a:prstGeom>
            <a:noFill/>
          </p:spPr>
          <p:txBody>
            <a:bodyPr wrap="square">
              <a:spAutoFit/>
            </a:bodyPr>
            <a:lstStyle/>
            <a:p>
              <a:r>
                <a:rPr lang="en-US" dirty="0"/>
                <a:t>Comprehend the key concepts and procedures </a:t>
              </a:r>
            </a:p>
            <a:p>
              <a:endParaRPr lang="en-US" dirty="0"/>
            </a:p>
            <a:p>
              <a:r>
                <a:rPr lang="en-US" dirty="0"/>
                <a:t>Be motivated to apply what they learn </a:t>
              </a:r>
            </a:p>
          </p:txBody>
        </p:sp>
        <p:pic>
          <p:nvPicPr>
            <p:cNvPr id="26" name="Picture 25" descr="Woman in wheelchair counting one">
              <a:extLst>
                <a:ext uri="{FF2B5EF4-FFF2-40B4-BE49-F238E27FC236}">
                  <a16:creationId xmlns:a16="http://schemas.microsoft.com/office/drawing/2014/main" id="{83AEC4F4-F08D-5874-393C-0E9F485D66A8}"/>
                </a:ext>
              </a:extLst>
            </p:cNvPr>
            <p:cNvPicPr>
              <a:picLocks noChangeAspect="1"/>
            </p:cNvPicPr>
            <p:nvPr/>
          </p:nvPicPr>
          <p:blipFill>
            <a:blip r:embed="rId4"/>
            <a:stretch>
              <a:fillRect/>
            </a:stretch>
          </p:blipFill>
          <p:spPr>
            <a:xfrm>
              <a:off x="1329715" y="1824977"/>
              <a:ext cx="2456851" cy="4986443"/>
            </a:xfrm>
            <a:prstGeom prst="rect">
              <a:avLst/>
            </a:prstGeom>
          </p:spPr>
        </p:pic>
      </p:grpSp>
      <p:grpSp>
        <p:nvGrpSpPr>
          <p:cNvPr id="32" name="Group 31">
            <a:extLst>
              <a:ext uri="{FF2B5EF4-FFF2-40B4-BE49-F238E27FC236}">
                <a16:creationId xmlns:a16="http://schemas.microsoft.com/office/drawing/2014/main" id="{FB5BB80C-8FDE-B584-8388-203F9FF9F357}"/>
              </a:ext>
            </a:extLst>
          </p:cNvPr>
          <p:cNvGrpSpPr/>
          <p:nvPr/>
        </p:nvGrpSpPr>
        <p:grpSpPr>
          <a:xfrm>
            <a:off x="4708478" y="1745848"/>
            <a:ext cx="3339984" cy="5181368"/>
            <a:chOff x="4215603" y="416885"/>
            <a:chExt cx="3832859" cy="6510331"/>
          </a:xfrm>
        </p:grpSpPr>
        <p:sp>
          <p:nvSpPr>
            <p:cNvPr id="18" name="TextBox 17">
              <a:extLst>
                <a:ext uri="{FF2B5EF4-FFF2-40B4-BE49-F238E27FC236}">
                  <a16:creationId xmlns:a16="http://schemas.microsoft.com/office/drawing/2014/main" id="{828D0DB3-FDB7-C763-B6B4-9ED947EECBBA}"/>
                </a:ext>
              </a:extLst>
            </p:cNvPr>
            <p:cNvSpPr txBox="1"/>
            <p:nvPr/>
          </p:nvSpPr>
          <p:spPr>
            <a:xfrm>
              <a:off x="4215603" y="416885"/>
              <a:ext cx="2580642" cy="1754326"/>
            </a:xfrm>
            <a:prstGeom prst="rect">
              <a:avLst/>
            </a:prstGeom>
            <a:noFill/>
          </p:spPr>
          <p:txBody>
            <a:bodyPr wrap="square" rtlCol="0">
              <a:spAutoFit/>
            </a:bodyPr>
            <a:lstStyle/>
            <a:p>
              <a:endParaRPr lang="en-US" dirty="0"/>
            </a:p>
            <a:p>
              <a:r>
                <a:rPr lang="en-US" dirty="0"/>
                <a:t>Remember and retrieve the concepts and procedures when they need them </a:t>
              </a:r>
            </a:p>
            <a:p>
              <a:endParaRPr lang="en-US" dirty="0"/>
            </a:p>
          </p:txBody>
        </p:sp>
        <p:pic>
          <p:nvPicPr>
            <p:cNvPr id="28" name="Picture 27">
              <a:extLst>
                <a:ext uri="{FF2B5EF4-FFF2-40B4-BE49-F238E27FC236}">
                  <a16:creationId xmlns:a16="http://schemas.microsoft.com/office/drawing/2014/main" id="{7D0DCB72-C3B7-F533-5849-5004BAE2B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590" y="914400"/>
              <a:ext cx="1794872" cy="6012816"/>
            </a:xfrm>
            <a:prstGeom prst="rect">
              <a:avLst/>
            </a:prstGeom>
          </p:spPr>
        </p:pic>
      </p:grpSp>
      <p:sp>
        <p:nvSpPr>
          <p:cNvPr id="34" name="Title 1">
            <a:extLst>
              <a:ext uri="{FF2B5EF4-FFF2-40B4-BE49-F238E27FC236}">
                <a16:creationId xmlns:a16="http://schemas.microsoft.com/office/drawing/2014/main" id="{96466A17-6DC8-FE40-C2EB-5D3CA5BE682D}"/>
              </a:ext>
            </a:extLst>
          </p:cNvPr>
          <p:cNvSpPr txBox="1">
            <a:spLocks/>
          </p:cNvSpPr>
          <p:nvPr/>
        </p:nvSpPr>
        <p:spPr>
          <a:xfrm>
            <a:off x="0" y="0"/>
            <a:ext cx="12192000" cy="1606664"/>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a:solidFill>
                  <a:schemeClr val="bg1"/>
                </a:solidFill>
              </a:rPr>
              <a:t>Learning Transfer </a:t>
            </a:r>
            <a:endParaRPr lang="en-US" b="1" dirty="0">
              <a:solidFill>
                <a:schemeClr val="bg1"/>
              </a:solidFill>
            </a:endParaRPr>
          </a:p>
        </p:txBody>
      </p:sp>
    </p:spTree>
    <p:custDataLst>
      <p:tags r:id="rId1"/>
    </p:custDataLst>
    <p:extLst>
      <p:ext uri="{BB962C8B-B14F-4D97-AF65-F5344CB8AC3E}">
        <p14:creationId xmlns:p14="http://schemas.microsoft.com/office/powerpoint/2010/main" val="13209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4A878-806F-7DD5-8751-3B854EA73BF3}"/>
            </a:ext>
          </a:extLst>
        </p:cNvPr>
        <p:cNvGrpSpPr/>
        <p:nvPr/>
      </p:nvGrpSpPr>
      <p:grpSpPr>
        <a:xfrm>
          <a:off x="0" y="0"/>
          <a:ext cx="0" cy="0"/>
          <a:chOff x="0" y="0"/>
          <a:chExt cx="0" cy="0"/>
        </a:xfrm>
      </p:grpSpPr>
      <p:pic>
        <p:nvPicPr>
          <p:cNvPr id="6" name="Picture 5" descr="Woman in wheelchair cheering two hands">
            <a:extLst>
              <a:ext uri="{FF2B5EF4-FFF2-40B4-BE49-F238E27FC236}">
                <a16:creationId xmlns:a16="http://schemas.microsoft.com/office/drawing/2014/main" id="{1446E149-726B-2238-33F3-EF5409D86A23}"/>
              </a:ext>
            </a:extLst>
          </p:cNvPr>
          <p:cNvPicPr>
            <a:picLocks noChangeAspect="1"/>
          </p:cNvPicPr>
          <p:nvPr/>
        </p:nvPicPr>
        <p:blipFill>
          <a:blip r:embed="rId3"/>
          <a:stretch>
            <a:fillRect/>
          </a:stretch>
        </p:blipFill>
        <p:spPr>
          <a:xfrm>
            <a:off x="6645497" y="1928559"/>
            <a:ext cx="2350599" cy="4972422"/>
          </a:xfrm>
          <a:prstGeom prst="rect">
            <a:avLst/>
          </a:prstGeom>
        </p:spPr>
      </p:pic>
      <p:sp>
        <p:nvSpPr>
          <p:cNvPr id="12" name="TextBox 11">
            <a:extLst>
              <a:ext uri="{FF2B5EF4-FFF2-40B4-BE49-F238E27FC236}">
                <a16:creationId xmlns:a16="http://schemas.microsoft.com/office/drawing/2014/main" id="{5BE5994A-9BF2-099D-3E03-7384CE2C3981}"/>
              </a:ext>
            </a:extLst>
          </p:cNvPr>
          <p:cNvSpPr txBox="1"/>
          <p:nvPr/>
        </p:nvSpPr>
        <p:spPr>
          <a:xfrm>
            <a:off x="229495" y="1928559"/>
            <a:ext cx="4522148" cy="2585323"/>
          </a:xfrm>
          <a:prstGeom prst="rect">
            <a:avLst/>
          </a:prstGeom>
          <a:noFill/>
        </p:spPr>
        <p:txBody>
          <a:bodyPr wrap="square" rtlCol="0">
            <a:spAutoFit/>
          </a:bodyPr>
          <a:lstStyle/>
          <a:p>
            <a:r>
              <a:rPr lang="en-US" sz="5400" dirty="0"/>
              <a:t>Apply what they learn on the job</a:t>
            </a:r>
          </a:p>
        </p:txBody>
      </p:sp>
      <p:pic>
        <p:nvPicPr>
          <p:cNvPr id="11" name="Picture 10">
            <a:extLst>
              <a:ext uri="{FF2B5EF4-FFF2-40B4-BE49-F238E27FC236}">
                <a16:creationId xmlns:a16="http://schemas.microsoft.com/office/drawing/2014/main" id="{504F3B72-2A80-D91C-9733-4364FA7AC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434" y="1657350"/>
            <a:ext cx="1552219" cy="5243631"/>
          </a:xfrm>
          <a:prstGeom prst="rect">
            <a:avLst/>
          </a:prstGeom>
        </p:spPr>
      </p:pic>
      <p:sp>
        <p:nvSpPr>
          <p:cNvPr id="16" name="Title 1">
            <a:extLst>
              <a:ext uri="{FF2B5EF4-FFF2-40B4-BE49-F238E27FC236}">
                <a16:creationId xmlns:a16="http://schemas.microsoft.com/office/drawing/2014/main" id="{9006EF02-0512-B6DE-D612-AEB364FA09AA}"/>
              </a:ext>
            </a:extLst>
          </p:cNvPr>
          <p:cNvSpPr txBox="1">
            <a:spLocks/>
          </p:cNvSpPr>
          <p:nvPr/>
        </p:nvSpPr>
        <p:spPr>
          <a:xfrm>
            <a:off x="0" y="0"/>
            <a:ext cx="12192000" cy="165735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a:solidFill>
                  <a:schemeClr val="bg1"/>
                </a:solidFill>
              </a:rPr>
              <a:t>Learning Transfer </a:t>
            </a:r>
            <a:endParaRPr lang="en-US" b="1" dirty="0">
              <a:solidFill>
                <a:schemeClr val="bg1"/>
              </a:solidFill>
            </a:endParaRPr>
          </a:p>
        </p:txBody>
      </p:sp>
      <p:pic>
        <p:nvPicPr>
          <p:cNvPr id="8" name="Picture 7" descr="Businessman on a call laughing">
            <a:extLst>
              <a:ext uri="{FF2B5EF4-FFF2-40B4-BE49-F238E27FC236}">
                <a16:creationId xmlns:a16="http://schemas.microsoft.com/office/drawing/2014/main" id="{6C4D3171-00DE-CDEF-4EAC-45C0288E71E8}"/>
              </a:ext>
            </a:extLst>
          </p:cNvPr>
          <p:cNvPicPr>
            <a:picLocks noChangeAspect="1"/>
          </p:cNvPicPr>
          <p:nvPr/>
        </p:nvPicPr>
        <p:blipFill>
          <a:blip r:embed="rId5"/>
          <a:stretch>
            <a:fillRect/>
          </a:stretch>
        </p:blipFill>
        <p:spPr>
          <a:xfrm>
            <a:off x="10072048" y="1378089"/>
            <a:ext cx="2029020" cy="5522892"/>
          </a:xfrm>
          <a:prstGeom prst="rect">
            <a:avLst/>
          </a:prstGeom>
        </p:spPr>
      </p:pic>
    </p:spTree>
    <p:custDataLst>
      <p:tags r:id="rId1"/>
    </p:custDataLst>
    <p:extLst>
      <p:ext uri="{BB962C8B-B14F-4D97-AF65-F5344CB8AC3E}">
        <p14:creationId xmlns:p14="http://schemas.microsoft.com/office/powerpoint/2010/main" val="97283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D6804D-F88C-69CC-9A3E-3733849BDAD5}"/>
              </a:ext>
            </a:extLst>
          </p:cNvPr>
          <p:cNvPicPr>
            <a:picLocks noGrp="1" noChangeAspect="1"/>
          </p:cNvPicPr>
          <p:nvPr>
            <p:ph idx="1"/>
          </p:nvPr>
        </p:nvPicPr>
        <p:blipFill>
          <a:blip r:embed="rId3"/>
          <a:stretch>
            <a:fillRect/>
          </a:stretch>
        </p:blipFill>
        <p:spPr>
          <a:xfrm>
            <a:off x="2207765" y="1938623"/>
            <a:ext cx="8090851" cy="4639598"/>
          </a:xfrm>
          <a:prstGeom prst="rect">
            <a:avLst/>
          </a:prstGeom>
        </p:spPr>
      </p:pic>
      <p:sp>
        <p:nvSpPr>
          <p:cNvPr id="7" name="Title 1">
            <a:extLst>
              <a:ext uri="{FF2B5EF4-FFF2-40B4-BE49-F238E27FC236}">
                <a16:creationId xmlns:a16="http://schemas.microsoft.com/office/drawing/2014/main" id="{7A67C91A-0C49-404A-F58D-D99610F97820}"/>
              </a:ext>
            </a:extLst>
          </p:cNvPr>
          <p:cNvSpPr txBox="1">
            <a:spLocks/>
          </p:cNvSpPr>
          <p:nvPr/>
        </p:nvSpPr>
        <p:spPr>
          <a:xfrm>
            <a:off x="0" y="0"/>
            <a:ext cx="12192000" cy="1657350"/>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1152204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926B58C8-5BBA-06E3-EDB6-14BE94A6E4AA}"/>
              </a:ext>
            </a:extLst>
          </p:cNvPr>
          <p:cNvSpPr txBox="1">
            <a:spLocks noGrp="1"/>
          </p:cNvSpPr>
          <p:nvPr>
            <p:ph idx="1"/>
          </p:nvPr>
        </p:nvSpPr>
        <p:spPr>
          <a:xfrm>
            <a:off x="294519" y="1774208"/>
            <a:ext cx="10753725" cy="535531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800" b="1" dirty="0">
                <a:solidFill>
                  <a:srgbClr val="004E65"/>
                </a:solidFill>
                <a:latin typeface="+mn-lt"/>
              </a:rPr>
              <a:t> </a:t>
            </a:r>
          </a:p>
          <a:p>
            <a:pPr marL="571500" indent="-571500">
              <a:buFont typeface="Arial" panose="020B0604020202020204" pitchFamily="34" charset="0"/>
              <a:buChar char="•"/>
            </a:pPr>
            <a:r>
              <a:rPr lang="en-US" sz="3800" dirty="0">
                <a:solidFill>
                  <a:schemeClr val="dk1"/>
                </a:solidFill>
                <a:latin typeface="+mn-lt"/>
                <a:ea typeface="Calibri"/>
              </a:rPr>
              <a:t>Six online modules </a:t>
            </a:r>
          </a:p>
          <a:p>
            <a:pPr marL="571500" indent="-571500">
              <a:buFont typeface="Arial" panose="020B0604020202020204" pitchFamily="34" charset="0"/>
              <a:buChar char="•"/>
            </a:pPr>
            <a:r>
              <a:rPr lang="en-US" sz="3800" dirty="0">
                <a:solidFill>
                  <a:schemeClr val="dk1"/>
                </a:solidFill>
                <a:latin typeface="+mn-lt"/>
                <a:ea typeface="Calibri"/>
              </a:rPr>
              <a:t>Self-paced  </a:t>
            </a:r>
          </a:p>
          <a:p>
            <a:pPr marL="571500" indent="-571500">
              <a:buFont typeface="Arial" panose="020B0604020202020204" pitchFamily="34" charset="0"/>
              <a:buChar char="•"/>
            </a:pPr>
            <a:r>
              <a:rPr lang="en-US" sz="3800" dirty="0">
                <a:solidFill>
                  <a:schemeClr val="dk1"/>
                </a:solidFill>
                <a:latin typeface="+mn-lt"/>
                <a:ea typeface="Calibri"/>
              </a:rPr>
              <a:t>Real-world scenarios</a:t>
            </a:r>
          </a:p>
          <a:p>
            <a:pPr marL="571500" indent="-571500">
              <a:buFont typeface="Arial" panose="020B0604020202020204" pitchFamily="34" charset="0"/>
              <a:buChar char="•"/>
            </a:pPr>
            <a:r>
              <a:rPr lang="en-US" sz="3800" dirty="0">
                <a:solidFill>
                  <a:schemeClr val="dk1"/>
                </a:solidFill>
                <a:latin typeface="+mn-lt"/>
                <a:ea typeface="Calibri"/>
              </a:rPr>
              <a:t>Supervisor guide</a:t>
            </a:r>
          </a:p>
          <a:p>
            <a:pPr marL="571500" indent="-571500">
              <a:buFont typeface="Arial" panose="020B0604020202020204" pitchFamily="34" charset="0"/>
              <a:buChar char="•"/>
            </a:pPr>
            <a:r>
              <a:rPr lang="en-US" sz="3800" dirty="0">
                <a:solidFill>
                  <a:schemeClr val="dk1"/>
                </a:solidFill>
                <a:latin typeface="+mn-lt"/>
                <a:ea typeface="Calibri"/>
              </a:rPr>
              <a:t>Aligned with existing onboarding </a:t>
            </a:r>
          </a:p>
          <a:p>
            <a:r>
              <a:rPr lang="en-US" sz="3800" dirty="0">
                <a:latin typeface="+mn-lt"/>
              </a:rPr>
              <a:t> </a:t>
            </a:r>
          </a:p>
          <a:p>
            <a:endParaRPr lang="en-US" sz="3800" dirty="0">
              <a:latin typeface="+mn-lt"/>
            </a:endParaRPr>
          </a:p>
          <a:p>
            <a:endParaRPr lang="en-US" sz="3800" dirty="0">
              <a:latin typeface="+mn-lt"/>
            </a:endParaRPr>
          </a:p>
        </p:txBody>
      </p:sp>
      <p:sp>
        <p:nvSpPr>
          <p:cNvPr id="7" name="Title 1">
            <a:extLst>
              <a:ext uri="{FF2B5EF4-FFF2-40B4-BE49-F238E27FC236}">
                <a16:creationId xmlns:a16="http://schemas.microsoft.com/office/drawing/2014/main" id="{B913A189-47C9-E4E2-21D1-042C3C92259B}"/>
              </a:ext>
            </a:extLst>
          </p:cNvPr>
          <p:cNvSpPr txBox="1">
            <a:spLocks noGrp="1"/>
          </p:cNvSpPr>
          <p:nvPr>
            <p:ph type="title"/>
          </p:nvPr>
        </p:nvSpPr>
        <p:spPr>
          <a:xfrm>
            <a:off x="0" y="-1"/>
            <a:ext cx="12192000" cy="1774209"/>
          </a:xfrm>
          <a:prstGeom prst="rect">
            <a:avLst/>
          </a:prstGeom>
          <a:solidFill>
            <a:srgbClr val="195561"/>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b="1" dirty="0">
                <a:solidFill>
                  <a:schemeClr val="bg1"/>
                </a:solidFill>
              </a:rPr>
              <a:t>The Course </a:t>
            </a:r>
          </a:p>
        </p:txBody>
      </p:sp>
    </p:spTree>
    <p:custDataLst>
      <p:tags r:id="rId1"/>
    </p:custDataLst>
    <p:extLst>
      <p:ext uri="{BB962C8B-B14F-4D97-AF65-F5344CB8AC3E}">
        <p14:creationId xmlns:p14="http://schemas.microsoft.com/office/powerpoint/2010/main" val="3657242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73484639A01B4595886995BFF4181B" ma:contentTypeVersion="19" ma:contentTypeDescription="Create a new document." ma:contentTypeScope="" ma:versionID="12aa8c8ccff186d2008ec4420be35b22">
  <xsd:schema xmlns:xsd="http://www.w3.org/2001/XMLSchema" xmlns:xs="http://www.w3.org/2001/XMLSchema" xmlns:p="http://schemas.microsoft.com/office/2006/metadata/properties" xmlns:ns2="6395db3a-de02-4210-af11-b9dfd3f5cb2d" xmlns:ns3="f0f8917f-7316-469d-8be5-eb8cf9a84899" targetNamespace="http://schemas.microsoft.com/office/2006/metadata/properties" ma:root="true" ma:fieldsID="4f325a4fca41d76e05bac9746ed2e289" ns2:_="" ns3:_="">
    <xsd:import namespace="6395db3a-de02-4210-af11-b9dfd3f5cb2d"/>
    <xsd:import namespace="f0f8917f-7316-469d-8be5-eb8cf9a848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element ref="ns2:Step"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95db3a-de02-4210-af11-b9dfd3f5cb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Step" ma:index="25" nillable="true" ma:displayName="Step" ma:format="Dropdown" ma:indexed="true" ma:internalName="Step"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f8917f-7316-469d-8be5-eb8cf9a8489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a109feb-dada-4201-bdc3-72eb7f042099}" ma:internalName="TaxCatchAll" ma:showField="CatchAllData" ma:web="f0f8917f-7316-469d-8be5-eb8cf9a84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0f8917f-7316-469d-8be5-eb8cf9a84899" xsi:nil="true"/>
    <lcf76f155ced4ddcb4097134ff3c332f xmlns="6395db3a-de02-4210-af11-b9dfd3f5cb2d">
      <Terms xmlns="http://schemas.microsoft.com/office/infopath/2007/PartnerControls"/>
    </lcf76f155ced4ddcb4097134ff3c332f>
    <Step xmlns="6395db3a-de02-4210-af11-b9dfd3f5cb2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681B4B-07D4-41D2-B143-E8AC10883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95db3a-de02-4210-af11-b9dfd3f5cb2d"/>
    <ds:schemaRef ds:uri="f0f8917f-7316-469d-8be5-eb8cf9a84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3A0C16-1892-416F-97E7-28B1B05CC8FC}">
  <ds:schemaRefs>
    <ds:schemaRef ds:uri="http://www.w3.org/XML/1998/namespace"/>
    <ds:schemaRef ds:uri="http://schemas.microsoft.com/office/2006/documentManagement/types"/>
    <ds:schemaRef ds:uri="6395db3a-de02-4210-af11-b9dfd3f5cb2d"/>
    <ds:schemaRef ds:uri="http://schemas.microsoft.com/office/2006/metadata/properties"/>
    <ds:schemaRef ds:uri="http://purl.org/dc/dcmitype/"/>
    <ds:schemaRef ds:uri="http://schemas.openxmlformats.org/package/2006/metadata/core-properties"/>
    <ds:schemaRef ds:uri="f0f8917f-7316-469d-8be5-eb8cf9a84899"/>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4AF9D38C-2556-4F55-B20F-0C514C3F95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2407</TotalTime>
  <Words>1062</Words>
  <Application>Microsoft Office PowerPoint</Application>
  <PresentationFormat>Widescreen</PresentationFormat>
  <Paragraphs>157</Paragraphs>
  <Slides>32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Calibri Light</vt:lpstr>
      <vt:lpstr>Segoe UI</vt:lpstr>
      <vt:lpstr>Metropolitan</vt:lpstr>
      <vt:lpstr>Foundational Public Health Course </vt:lpstr>
      <vt:lpstr>Agenda</vt:lpstr>
      <vt:lpstr> </vt:lpstr>
      <vt:lpstr>Learning Transfer</vt:lpstr>
      <vt:lpstr>Learning Transfer</vt:lpstr>
      <vt:lpstr>PowerPoint Presentation</vt:lpstr>
      <vt:lpstr>PowerPoint Presentation</vt:lpstr>
      <vt:lpstr>PowerPoint Presentation</vt:lpstr>
      <vt:lpstr>The Course </vt:lpstr>
      <vt:lpstr>Foundational Public Health Course </vt:lpstr>
      <vt:lpstr>The Course </vt:lpstr>
      <vt:lpstr>PowerPoint Presentation</vt:lpstr>
      <vt:lpstr>Who is the Learner? </vt:lpstr>
      <vt:lpstr>PowerPoint Presentation</vt:lpstr>
      <vt:lpstr>PowerPoint Presentation</vt:lpstr>
      <vt:lpstr>PowerPoint Presentation</vt:lpstr>
      <vt:lpstr>The Course  </vt:lpstr>
      <vt:lpstr>The Course  </vt:lpstr>
      <vt:lpstr>The Course </vt:lpstr>
      <vt:lpstr>PowerPoint Presentation</vt:lpstr>
      <vt:lpstr>PowerPoint Presentation</vt:lpstr>
      <vt:lpstr>PowerPoint Presentation</vt:lpstr>
      <vt:lpstr>PowerPoint Presentation</vt:lpstr>
      <vt:lpstr>PowerPoint Presentation</vt:lpstr>
      <vt:lpstr>Pilot Feedback </vt:lpstr>
      <vt:lpstr>Pilot Feedback </vt:lpstr>
      <vt:lpstr>Pilot Feedback</vt:lpstr>
      <vt:lpstr>Customization </vt:lpstr>
      <vt:lpstr>Customization </vt:lpstr>
      <vt:lpstr>Why this course? </vt:lpstr>
      <vt:lpstr>PowerPoint Presentation</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Rhew, Lori</dc:creator>
  <cp:lastModifiedBy>Karen Davis</cp:lastModifiedBy>
  <cp:revision>4</cp:revision>
  <dcterms:created xsi:type="dcterms:W3CDTF">2026-06-15T19:14:48Z</dcterms:created>
  <dcterms:modified xsi:type="dcterms:W3CDTF">2026-06-17T13:45:06Z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0x0101008073484639A01B4595886995BFF4181B</vt:lpwstr>
  </property>
  <property fmtid="{D5CDD505-2E9C-101B-9397-08002B2CF9AE}" pid="3" name="ArticulateGUID">
    <vt:lpwstr>DF5D276D-87E6-4F4A-B05D-A01393237677</vt:lpwstr>
  </property>
  <property fmtid="{D5CDD505-2E9C-101B-9397-08002B2CF9AE}" pid="4" name="ArticulatePath">
    <vt:lpwstr>https://adminliveunc.sharepoint.com/sites/DevelopmentTeam761/Shared Documents/General/Foundational Public Health Course</vt:lpwstr>
  </property>
  <property fmtid="{D5CDD505-2E9C-101B-9397-08002B2CF9AE}" pid="5" name="MediaServiceImageTags">
    <vt:lpwstr/>
  </property>
</Properties>
</file>