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881" r:id="rId5"/>
  </p:sldMasterIdLst>
  <p:notesMasterIdLst>
    <p:notesMasterId r:id="rId23"/>
  </p:notesMasterIdLst>
  <p:handoutMasterIdLst>
    <p:handoutMasterId r:id="rId24"/>
  </p:handoutMasterIdLst>
  <p:sldIdLst>
    <p:sldId id="458" r:id="rId6"/>
    <p:sldId id="791" r:id="rId7"/>
    <p:sldId id="819" r:id="rId8"/>
    <p:sldId id="821" r:id="rId9"/>
    <p:sldId id="831" r:id="rId10"/>
    <p:sldId id="829" r:id="rId11"/>
    <p:sldId id="820" r:id="rId12"/>
    <p:sldId id="822" r:id="rId13"/>
    <p:sldId id="803" r:id="rId14"/>
    <p:sldId id="824" r:id="rId15"/>
    <p:sldId id="801" r:id="rId16"/>
    <p:sldId id="825" r:id="rId17"/>
    <p:sldId id="826" r:id="rId18"/>
    <p:sldId id="827" r:id="rId19"/>
    <p:sldId id="828" r:id="rId20"/>
    <p:sldId id="694" r:id="rId21"/>
    <p:sldId id="740" r:id="rId2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93B024-21E3-22AE-00E7-0668C2CC6BB1}" name="Kimple, Kelly" initials="KK" userId="S::kelly.kimple@dhhs.nc.gov::65fd4873-f947-4aca-808b-b39c410a103c" providerId="AD"/>
  <p188:author id="{3663ACB3-C0A2-9ADB-4B73-BA0ED8639D57}" name="TurpinSaunders, Stacie R" initials="TS" userId="S::stacie.turpinsaunders@dhhs.nc.gov::b29bc6a8-bc7e-4802-810f-cd130af21ef4" providerId="AD"/>
  <p188:author id="{51B676C4-BA71-E3A0-8761-29BBC72F4139}" name="Young, Kerry" initials="YK" userId="S::kerry.young@dhhs.nc.gov::ef44e135-2bd0-41ae-b19e-fd0b9d3749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70056" autoAdjust="0"/>
  </p:normalViewPr>
  <p:slideViewPr>
    <p:cSldViewPr snapToGrid="0">
      <p:cViewPr varScale="1">
        <p:scale>
          <a:sx n="85" d="100"/>
          <a:sy n="85" d="100"/>
        </p:scale>
        <p:origin x="1618" y="6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5261D-A942-4E37-99F7-2988167C26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F8B9F7-3911-4CF6-9CC0-C30023E78A58}">
      <dgm:prSet custT="1"/>
      <dgm:spPr/>
      <dgm:t>
        <a:bodyPr/>
        <a:lstStyle/>
        <a:p>
          <a:pPr rtl="0"/>
          <a:r>
            <a:rPr lang="en-US" sz="2000" b="0" dirty="0">
              <a:latin typeface="Calibri Light" panose="020F0302020204030204"/>
            </a:rPr>
            <a:t>During the February NCALHD, local health directors </a:t>
          </a:r>
          <a:r>
            <a:rPr lang="en-US" sz="2000" dirty="0">
              <a:latin typeface="Calibri Light" panose="020F0302020204030204"/>
            </a:rPr>
            <a:t>provided</a:t>
          </a:r>
          <a:r>
            <a:rPr lang="en-US" sz="2000" dirty="0"/>
            <a:t> their experiences with new Child Fatality Prevention legislation and the impact to Local Teams with a few specifics they wanted additional spotlight on:</a:t>
          </a:r>
        </a:p>
      </dgm:t>
    </dgm:pt>
    <dgm:pt modelId="{68FD9B35-97D5-417F-87B7-5CA2DB617AF0}" type="parTrans" cxnId="{97B22B20-4E10-4833-B617-B20AF5F61EDA}">
      <dgm:prSet/>
      <dgm:spPr/>
      <dgm:t>
        <a:bodyPr/>
        <a:lstStyle/>
        <a:p>
          <a:endParaRPr lang="en-US"/>
        </a:p>
      </dgm:t>
    </dgm:pt>
    <dgm:pt modelId="{1E602F79-52A6-44B7-AACB-89676A5661FB}" type="sibTrans" cxnId="{97B22B20-4E10-4833-B617-B20AF5F61EDA}">
      <dgm:prSet/>
      <dgm:spPr/>
      <dgm:t>
        <a:bodyPr/>
        <a:lstStyle/>
        <a:p>
          <a:endParaRPr lang="en-US"/>
        </a:p>
      </dgm:t>
    </dgm:pt>
    <dgm:pt modelId="{0C240E1D-54F0-410B-81C2-BC979D9CED3E}">
      <dgm:prSet custT="1"/>
      <dgm:spPr/>
      <dgm:t>
        <a:bodyPr/>
        <a:lstStyle/>
        <a:p>
          <a:endParaRPr lang="en-US" sz="1400" dirty="0"/>
        </a:p>
      </dgm:t>
    </dgm:pt>
    <dgm:pt modelId="{23CCC978-26D4-4627-811C-9F5B26BD264F}" type="parTrans" cxnId="{322AB2E6-2D86-4C35-B139-9C1C8946B785}">
      <dgm:prSet/>
      <dgm:spPr/>
      <dgm:t>
        <a:bodyPr/>
        <a:lstStyle/>
        <a:p>
          <a:endParaRPr lang="en-US"/>
        </a:p>
      </dgm:t>
    </dgm:pt>
    <dgm:pt modelId="{6C07A62D-C6F4-4D18-95F1-F1AACA66960C}" type="sibTrans" cxnId="{322AB2E6-2D86-4C35-B139-9C1C8946B785}">
      <dgm:prSet/>
      <dgm:spPr/>
      <dgm:t>
        <a:bodyPr/>
        <a:lstStyle/>
        <a:p>
          <a:endParaRPr lang="en-US"/>
        </a:p>
      </dgm:t>
    </dgm:pt>
    <dgm:pt modelId="{414CC1DC-92CB-4720-B313-215527C0C2E8}">
      <dgm:prSet custT="1"/>
      <dgm:spPr/>
      <dgm:t>
        <a:bodyPr/>
        <a:lstStyle/>
        <a:p>
          <a:r>
            <a:rPr lang="en-US" sz="1600" dirty="0"/>
            <a:t>Burden is higher for Local Teams since that is the only review happening*</a:t>
          </a:r>
        </a:p>
      </dgm:t>
    </dgm:pt>
    <dgm:pt modelId="{32D698D3-2C70-4582-AD59-7B6438807167}" type="parTrans" cxnId="{06A50F3B-2ED5-4BD2-A49F-E8DB3016C4B1}">
      <dgm:prSet/>
      <dgm:spPr/>
      <dgm:t>
        <a:bodyPr/>
        <a:lstStyle/>
        <a:p>
          <a:endParaRPr lang="en-US"/>
        </a:p>
      </dgm:t>
    </dgm:pt>
    <dgm:pt modelId="{0C0A0BC0-36DD-454C-8523-C77ACFD2AB6E}" type="sibTrans" cxnId="{06A50F3B-2ED5-4BD2-A49F-E8DB3016C4B1}">
      <dgm:prSet/>
      <dgm:spPr/>
      <dgm:t>
        <a:bodyPr/>
        <a:lstStyle/>
        <a:p>
          <a:endParaRPr lang="en-US"/>
        </a:p>
      </dgm:t>
    </dgm:pt>
    <dgm:pt modelId="{68F6D25D-7865-4D3A-AB77-261DE1C3D093}">
      <dgm:prSet custT="1"/>
      <dgm:spPr/>
      <dgm:t>
        <a:bodyPr/>
        <a:lstStyle/>
        <a:p>
          <a:pPr>
            <a:buSzPts val="1000"/>
            <a:buFont typeface="Symbol" panose="05050102010706020507" pitchFamily="18" charset="2"/>
            <a:buChar char=""/>
          </a:pPr>
          <a:r>
            <a:rPr lang="en-US" sz="1600" dirty="0"/>
            <a:t>Vast majority of reviews in last quarter are Escalated Reviews</a:t>
          </a:r>
        </a:p>
      </dgm:t>
    </dgm:pt>
    <dgm:pt modelId="{423255DD-F5AA-4D2E-9D27-B4B1F9A83565}" type="parTrans" cxnId="{446E1EFB-88D5-4982-AA10-30E5D726EAA1}">
      <dgm:prSet/>
      <dgm:spPr/>
      <dgm:t>
        <a:bodyPr/>
        <a:lstStyle/>
        <a:p>
          <a:endParaRPr lang="en-US"/>
        </a:p>
      </dgm:t>
    </dgm:pt>
    <dgm:pt modelId="{3A3BBF8E-64E7-4896-B880-983DA9FC97E0}" type="sibTrans" cxnId="{446E1EFB-88D5-4982-AA10-30E5D726EAA1}">
      <dgm:prSet/>
      <dgm:spPr/>
      <dgm:t>
        <a:bodyPr/>
        <a:lstStyle/>
        <a:p>
          <a:endParaRPr lang="en-US"/>
        </a:p>
      </dgm:t>
    </dgm:pt>
    <dgm:pt modelId="{07350876-3B21-41BA-B822-9A2CDA6A24AE}">
      <dgm:prSet custT="1"/>
      <dgm:spPr/>
      <dgm:t>
        <a:bodyPr/>
        <a:lstStyle/>
        <a:p>
          <a:pPr>
            <a:buSzPts val="1000"/>
            <a:buFont typeface="Symbol" panose="05050102010706020507" pitchFamily="18" charset="2"/>
            <a:buChar char=""/>
          </a:pPr>
          <a:r>
            <a:rPr lang="en-US" sz="1600" dirty="0"/>
            <a:t>What is role of DSS in these new procedures? </a:t>
          </a:r>
        </a:p>
      </dgm:t>
    </dgm:pt>
    <dgm:pt modelId="{08BA2C8E-CA2E-4BB5-AB51-DA8F3729B1BF}" type="parTrans" cxnId="{FCA49A59-6352-4E8F-A76F-1634910EEB1F}">
      <dgm:prSet/>
      <dgm:spPr/>
      <dgm:t>
        <a:bodyPr/>
        <a:lstStyle/>
        <a:p>
          <a:endParaRPr lang="en-US"/>
        </a:p>
      </dgm:t>
    </dgm:pt>
    <dgm:pt modelId="{F3CFEAC3-28DB-4317-ACE6-E612CCB6FAE0}" type="sibTrans" cxnId="{FCA49A59-6352-4E8F-A76F-1634910EEB1F}">
      <dgm:prSet/>
      <dgm:spPr/>
      <dgm:t>
        <a:bodyPr/>
        <a:lstStyle/>
        <a:p>
          <a:endParaRPr lang="en-US"/>
        </a:p>
      </dgm:t>
    </dgm:pt>
    <dgm:pt modelId="{10CD3805-F8B0-4606-92C3-33CFEC675E1C}">
      <dgm:prSet custT="1"/>
      <dgm:spPr/>
      <dgm:t>
        <a:bodyPr/>
        <a:lstStyle/>
        <a:p>
          <a:pPr>
            <a:buSzPts val="1000"/>
            <a:buFont typeface="Symbol" panose="05050102010706020507" pitchFamily="18" charset="2"/>
            <a:buChar char=""/>
          </a:pPr>
          <a:r>
            <a:rPr lang="en-US" sz="1600" dirty="0"/>
            <a:t>Is there a need for legislative fix for clarity in language, understanding of the DSS role, and how to manage the increase in cases that now fall under escalated review category?</a:t>
          </a:r>
        </a:p>
      </dgm:t>
    </dgm:pt>
    <dgm:pt modelId="{FA3F8530-3C85-477C-9A28-3E694ECAC392}" type="parTrans" cxnId="{2FFAAB0E-C965-4314-BC73-95D4AC703C30}">
      <dgm:prSet/>
      <dgm:spPr/>
      <dgm:t>
        <a:bodyPr/>
        <a:lstStyle/>
        <a:p>
          <a:endParaRPr lang="en-US"/>
        </a:p>
      </dgm:t>
    </dgm:pt>
    <dgm:pt modelId="{10A6417A-037A-459E-B191-0A4266F66509}" type="sibTrans" cxnId="{2FFAAB0E-C965-4314-BC73-95D4AC703C30}">
      <dgm:prSet/>
      <dgm:spPr/>
      <dgm:t>
        <a:bodyPr/>
        <a:lstStyle/>
        <a:p>
          <a:endParaRPr lang="en-US"/>
        </a:p>
      </dgm:t>
    </dgm:pt>
    <dgm:pt modelId="{D9C50073-272B-4E72-A77C-AA4283E9DED3}">
      <dgm:prSet custT="1"/>
      <dgm:spPr/>
      <dgm:t>
        <a:bodyPr/>
        <a:lstStyle/>
        <a:p>
          <a:pPr>
            <a:buNone/>
          </a:pPr>
          <a:r>
            <a:rPr lang="en-US" sz="1600" dirty="0"/>
            <a:t>	*No more State Team review and no Intensive Review</a:t>
          </a:r>
        </a:p>
      </dgm:t>
    </dgm:pt>
    <dgm:pt modelId="{4F2D467F-669B-42CE-B63F-4913AF6679C4}" type="parTrans" cxnId="{50E84D43-5D45-4248-A9C4-1C45A01A62CF}">
      <dgm:prSet/>
      <dgm:spPr/>
      <dgm:t>
        <a:bodyPr/>
        <a:lstStyle/>
        <a:p>
          <a:endParaRPr lang="en-US"/>
        </a:p>
      </dgm:t>
    </dgm:pt>
    <dgm:pt modelId="{85E1F84D-B869-42C1-B421-425ABC27455E}" type="sibTrans" cxnId="{50E84D43-5D45-4248-A9C4-1C45A01A62CF}">
      <dgm:prSet/>
      <dgm:spPr/>
      <dgm:t>
        <a:bodyPr/>
        <a:lstStyle/>
        <a:p>
          <a:endParaRPr lang="en-US"/>
        </a:p>
      </dgm:t>
    </dgm:pt>
    <dgm:pt modelId="{020500CD-5922-490C-89A0-28520D5D0B69}" type="pres">
      <dgm:prSet presAssocID="{8455261D-A942-4E37-99F7-2988167C2694}" presName="linear" presStyleCnt="0">
        <dgm:presLayoutVars>
          <dgm:animLvl val="lvl"/>
          <dgm:resizeHandles val="exact"/>
        </dgm:presLayoutVars>
      </dgm:prSet>
      <dgm:spPr/>
    </dgm:pt>
    <dgm:pt modelId="{93543690-A9D8-4E17-AA29-282D39E4462A}" type="pres">
      <dgm:prSet presAssocID="{88F8B9F7-3911-4CF6-9CC0-C30023E78A58}" presName="parentText" presStyleLbl="node1" presStyleIdx="0" presStyleCnt="1" custScaleY="186014">
        <dgm:presLayoutVars>
          <dgm:chMax val="0"/>
          <dgm:bulletEnabled val="1"/>
        </dgm:presLayoutVars>
      </dgm:prSet>
      <dgm:spPr/>
    </dgm:pt>
    <dgm:pt modelId="{F122BC61-8362-40E6-B894-C816A45A8183}" type="pres">
      <dgm:prSet presAssocID="{88F8B9F7-3911-4CF6-9CC0-C30023E78A58}" presName="childText" presStyleLbl="revTx" presStyleIdx="0" presStyleCnt="1" custScaleY="167367">
        <dgm:presLayoutVars>
          <dgm:bulletEnabled val="1"/>
        </dgm:presLayoutVars>
      </dgm:prSet>
      <dgm:spPr/>
    </dgm:pt>
  </dgm:ptLst>
  <dgm:cxnLst>
    <dgm:cxn modelId="{2FFAAB0E-C965-4314-BC73-95D4AC703C30}" srcId="{88F8B9F7-3911-4CF6-9CC0-C30023E78A58}" destId="{10CD3805-F8B0-4606-92C3-33CFEC675E1C}" srcOrd="4" destOrd="0" parTransId="{FA3F8530-3C85-477C-9A28-3E694ECAC392}" sibTransId="{10A6417A-037A-459E-B191-0A4266F66509}"/>
    <dgm:cxn modelId="{7B53E217-B3F0-4A7D-9E66-4BB73CC2AF5D}" type="presOf" srcId="{0C240E1D-54F0-410B-81C2-BC979D9CED3E}" destId="{F122BC61-8362-40E6-B894-C816A45A8183}" srcOrd="0" destOrd="0" presId="urn:microsoft.com/office/officeart/2005/8/layout/vList2"/>
    <dgm:cxn modelId="{97B22B20-4E10-4833-B617-B20AF5F61EDA}" srcId="{8455261D-A942-4E37-99F7-2988167C2694}" destId="{88F8B9F7-3911-4CF6-9CC0-C30023E78A58}" srcOrd="0" destOrd="0" parTransId="{68FD9B35-97D5-417F-87B7-5CA2DB617AF0}" sibTransId="{1E602F79-52A6-44B7-AACB-89676A5661FB}"/>
    <dgm:cxn modelId="{D6AAEA2D-E5CD-427C-BF06-C80C43E42FC2}" type="presOf" srcId="{10CD3805-F8B0-4606-92C3-33CFEC675E1C}" destId="{F122BC61-8362-40E6-B894-C816A45A8183}" srcOrd="0" destOrd="5" presId="urn:microsoft.com/office/officeart/2005/8/layout/vList2"/>
    <dgm:cxn modelId="{06A50F3B-2ED5-4BD2-A49F-E8DB3016C4B1}" srcId="{88F8B9F7-3911-4CF6-9CC0-C30023E78A58}" destId="{414CC1DC-92CB-4720-B313-215527C0C2E8}" srcOrd="1" destOrd="0" parTransId="{32D698D3-2C70-4582-AD59-7B6438807167}" sibTransId="{0C0A0BC0-36DD-454C-8523-C77ACFD2AB6E}"/>
    <dgm:cxn modelId="{50E84D43-5D45-4248-A9C4-1C45A01A62CF}" srcId="{414CC1DC-92CB-4720-B313-215527C0C2E8}" destId="{D9C50073-272B-4E72-A77C-AA4283E9DED3}" srcOrd="0" destOrd="0" parTransId="{4F2D467F-669B-42CE-B63F-4913AF6679C4}" sibTransId="{85E1F84D-B869-42C1-B421-425ABC27455E}"/>
    <dgm:cxn modelId="{145D6465-7C30-41FC-83B9-FB239C45C9E4}" type="presOf" srcId="{8455261D-A942-4E37-99F7-2988167C2694}" destId="{020500CD-5922-490C-89A0-28520D5D0B69}" srcOrd="0" destOrd="0" presId="urn:microsoft.com/office/officeart/2005/8/layout/vList2"/>
    <dgm:cxn modelId="{29B0CF58-E433-4D7E-B986-48C5709A827C}" type="presOf" srcId="{414CC1DC-92CB-4720-B313-215527C0C2E8}" destId="{F122BC61-8362-40E6-B894-C816A45A8183}" srcOrd="0" destOrd="1" presId="urn:microsoft.com/office/officeart/2005/8/layout/vList2"/>
    <dgm:cxn modelId="{FCA49A59-6352-4E8F-A76F-1634910EEB1F}" srcId="{88F8B9F7-3911-4CF6-9CC0-C30023E78A58}" destId="{07350876-3B21-41BA-B822-9A2CDA6A24AE}" srcOrd="3" destOrd="0" parTransId="{08BA2C8E-CA2E-4BB5-AB51-DA8F3729B1BF}" sibTransId="{F3CFEAC3-28DB-4317-ACE6-E612CCB6FAE0}"/>
    <dgm:cxn modelId="{67C6968B-B7B2-4344-B310-AFAB1618E4BA}" type="presOf" srcId="{68F6D25D-7865-4D3A-AB77-261DE1C3D093}" destId="{F122BC61-8362-40E6-B894-C816A45A8183}" srcOrd="0" destOrd="3" presId="urn:microsoft.com/office/officeart/2005/8/layout/vList2"/>
    <dgm:cxn modelId="{E23CF892-09F4-4811-B7AB-85CC26DCE170}" type="presOf" srcId="{88F8B9F7-3911-4CF6-9CC0-C30023E78A58}" destId="{93543690-A9D8-4E17-AA29-282D39E4462A}" srcOrd="0" destOrd="0" presId="urn:microsoft.com/office/officeart/2005/8/layout/vList2"/>
    <dgm:cxn modelId="{306D9EBD-12BD-433B-AEC1-DFC37C99BC75}" type="presOf" srcId="{07350876-3B21-41BA-B822-9A2CDA6A24AE}" destId="{F122BC61-8362-40E6-B894-C816A45A8183}" srcOrd="0" destOrd="4" presId="urn:microsoft.com/office/officeart/2005/8/layout/vList2"/>
    <dgm:cxn modelId="{C6378DC6-37A4-4BA4-9442-231216AD9EEF}" type="presOf" srcId="{D9C50073-272B-4E72-A77C-AA4283E9DED3}" destId="{F122BC61-8362-40E6-B894-C816A45A8183}" srcOrd="0" destOrd="2" presId="urn:microsoft.com/office/officeart/2005/8/layout/vList2"/>
    <dgm:cxn modelId="{322AB2E6-2D86-4C35-B139-9C1C8946B785}" srcId="{88F8B9F7-3911-4CF6-9CC0-C30023E78A58}" destId="{0C240E1D-54F0-410B-81C2-BC979D9CED3E}" srcOrd="0" destOrd="0" parTransId="{23CCC978-26D4-4627-811C-9F5B26BD264F}" sibTransId="{6C07A62D-C6F4-4D18-95F1-F1AACA66960C}"/>
    <dgm:cxn modelId="{446E1EFB-88D5-4982-AA10-30E5D726EAA1}" srcId="{88F8B9F7-3911-4CF6-9CC0-C30023E78A58}" destId="{68F6D25D-7865-4D3A-AB77-261DE1C3D093}" srcOrd="2" destOrd="0" parTransId="{423255DD-F5AA-4D2E-9D27-B4B1F9A83565}" sibTransId="{3A3BBF8E-64E7-4896-B880-983DA9FC97E0}"/>
    <dgm:cxn modelId="{F3BE9F39-E545-418F-A8D1-D08762EDD3EF}" type="presParOf" srcId="{020500CD-5922-490C-89A0-28520D5D0B69}" destId="{93543690-A9D8-4E17-AA29-282D39E4462A}" srcOrd="0" destOrd="0" presId="urn:microsoft.com/office/officeart/2005/8/layout/vList2"/>
    <dgm:cxn modelId="{FB949414-0A37-4D1C-8A2A-3593C1D9561E}" type="presParOf" srcId="{020500CD-5922-490C-89A0-28520D5D0B69}" destId="{F122BC61-8362-40E6-B894-C816A45A818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5261D-A942-4E37-99F7-2988167C26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F8B9F7-3911-4CF6-9CC0-C30023E78A58}">
      <dgm:prSet custT="1"/>
      <dgm:spPr/>
      <dgm:t>
        <a:bodyPr/>
        <a:lstStyle/>
        <a:p>
          <a:r>
            <a:rPr lang="en-US" sz="2000" b="0" dirty="0"/>
            <a:t>Local Teams are required to review child deaths of resident children ages 0 to 17 that fall under nine categories of death:</a:t>
          </a:r>
          <a:endParaRPr lang="en-US" sz="2000" dirty="0"/>
        </a:p>
      </dgm:t>
    </dgm:pt>
    <dgm:pt modelId="{68FD9B35-97D5-417F-87B7-5CA2DB617AF0}" type="parTrans" cxnId="{97B22B20-4E10-4833-B617-B20AF5F61EDA}">
      <dgm:prSet/>
      <dgm:spPr/>
      <dgm:t>
        <a:bodyPr/>
        <a:lstStyle/>
        <a:p>
          <a:endParaRPr lang="en-US"/>
        </a:p>
      </dgm:t>
    </dgm:pt>
    <dgm:pt modelId="{1E602F79-52A6-44B7-AACB-89676A5661FB}" type="sibTrans" cxnId="{97B22B20-4E10-4833-B617-B20AF5F61EDA}">
      <dgm:prSet/>
      <dgm:spPr/>
      <dgm:t>
        <a:bodyPr/>
        <a:lstStyle/>
        <a:p>
          <a:endParaRPr lang="en-US"/>
        </a:p>
      </dgm:t>
    </dgm:pt>
    <dgm:pt modelId="{0C240E1D-54F0-410B-81C2-BC979D9CED3E}">
      <dgm:prSet custT="1"/>
      <dgm:spPr/>
      <dgm:t>
        <a:bodyPr/>
        <a:lstStyle/>
        <a:p>
          <a:r>
            <a:rPr lang="en-US" sz="1800" b="0" dirty="0"/>
            <a:t>Undetermined causes</a:t>
          </a:r>
          <a:endParaRPr lang="en-US" sz="1800" dirty="0"/>
        </a:p>
      </dgm:t>
    </dgm:pt>
    <dgm:pt modelId="{23CCC978-26D4-4627-811C-9F5B26BD264F}" type="parTrans" cxnId="{322AB2E6-2D86-4C35-B139-9C1C8946B785}">
      <dgm:prSet/>
      <dgm:spPr/>
      <dgm:t>
        <a:bodyPr/>
        <a:lstStyle/>
        <a:p>
          <a:endParaRPr lang="en-US"/>
        </a:p>
      </dgm:t>
    </dgm:pt>
    <dgm:pt modelId="{6C07A62D-C6F4-4D18-95F1-F1AACA66960C}" type="sibTrans" cxnId="{322AB2E6-2D86-4C35-B139-9C1C8946B785}">
      <dgm:prSet/>
      <dgm:spPr/>
      <dgm:t>
        <a:bodyPr/>
        <a:lstStyle/>
        <a:p>
          <a:endParaRPr lang="en-US"/>
        </a:p>
      </dgm:t>
    </dgm:pt>
    <dgm:pt modelId="{0A4C5E87-EFC7-436B-A947-54D436264149}">
      <dgm:prSet custT="1"/>
      <dgm:spPr/>
      <dgm:t>
        <a:bodyPr/>
        <a:lstStyle/>
        <a:p>
          <a:r>
            <a:rPr lang="en-US" sz="1800" b="0"/>
            <a:t>Violence</a:t>
          </a:r>
          <a:endParaRPr lang="en-US" sz="1800"/>
        </a:p>
      </dgm:t>
    </dgm:pt>
    <dgm:pt modelId="{48E71DE7-13EE-40AE-A333-343E84729474}" type="parTrans" cxnId="{D4A2147E-800B-40A6-9A00-FCC64A21ECC6}">
      <dgm:prSet/>
      <dgm:spPr/>
      <dgm:t>
        <a:bodyPr/>
        <a:lstStyle/>
        <a:p>
          <a:endParaRPr lang="en-US"/>
        </a:p>
      </dgm:t>
    </dgm:pt>
    <dgm:pt modelId="{803EBB66-3FE2-407E-B03B-487279592764}" type="sibTrans" cxnId="{D4A2147E-800B-40A6-9A00-FCC64A21ECC6}">
      <dgm:prSet/>
      <dgm:spPr/>
      <dgm:t>
        <a:bodyPr/>
        <a:lstStyle/>
        <a:p>
          <a:endParaRPr lang="en-US"/>
        </a:p>
      </dgm:t>
    </dgm:pt>
    <dgm:pt modelId="{FBBA46D7-AD13-4EBA-9415-EFEF5C1B8D2E}">
      <dgm:prSet custT="1"/>
      <dgm:spPr/>
      <dgm:t>
        <a:bodyPr/>
        <a:lstStyle/>
        <a:p>
          <a:r>
            <a:rPr lang="en-US" sz="1800" b="0" dirty="0"/>
            <a:t>Motor vehicle incidents</a:t>
          </a:r>
          <a:endParaRPr lang="en-US" sz="1800" dirty="0"/>
        </a:p>
      </dgm:t>
    </dgm:pt>
    <dgm:pt modelId="{2738722B-AD00-40A9-A794-660548940410}" type="parTrans" cxnId="{5B02B9C1-8A2A-4E0A-8C44-972DE63F7343}">
      <dgm:prSet/>
      <dgm:spPr/>
      <dgm:t>
        <a:bodyPr/>
        <a:lstStyle/>
        <a:p>
          <a:endParaRPr lang="en-US"/>
        </a:p>
      </dgm:t>
    </dgm:pt>
    <dgm:pt modelId="{50C59B99-A30A-4F62-89A3-3AC1488C9EEE}" type="sibTrans" cxnId="{5B02B9C1-8A2A-4E0A-8C44-972DE63F7343}">
      <dgm:prSet/>
      <dgm:spPr/>
      <dgm:t>
        <a:bodyPr/>
        <a:lstStyle/>
        <a:p>
          <a:endParaRPr lang="en-US"/>
        </a:p>
      </dgm:t>
    </dgm:pt>
    <dgm:pt modelId="{8B4A7E5C-6312-4623-87AA-162FDCADA11F}">
      <dgm:prSet custT="1"/>
      <dgm:spPr/>
      <dgm:t>
        <a:bodyPr/>
        <a:lstStyle/>
        <a:p>
          <a:r>
            <a:rPr lang="en-US" sz="1800" b="0"/>
            <a:t>Sudden unexpected infant death</a:t>
          </a:r>
          <a:endParaRPr lang="en-US" sz="1800"/>
        </a:p>
      </dgm:t>
    </dgm:pt>
    <dgm:pt modelId="{8AF5F1B7-F139-4377-9952-67EC83343FE2}" type="parTrans" cxnId="{232ACA18-0C65-40CF-951D-6DED1AF239EF}">
      <dgm:prSet/>
      <dgm:spPr/>
      <dgm:t>
        <a:bodyPr/>
        <a:lstStyle/>
        <a:p>
          <a:endParaRPr lang="en-US"/>
        </a:p>
      </dgm:t>
    </dgm:pt>
    <dgm:pt modelId="{82DF1F67-6752-42BE-95F7-4F0989F4BAF6}" type="sibTrans" cxnId="{232ACA18-0C65-40CF-951D-6DED1AF239EF}">
      <dgm:prSet/>
      <dgm:spPr/>
      <dgm:t>
        <a:bodyPr/>
        <a:lstStyle/>
        <a:p>
          <a:endParaRPr lang="en-US"/>
        </a:p>
      </dgm:t>
    </dgm:pt>
    <dgm:pt modelId="{478240DF-9566-4B95-9039-B220D7611A7D}">
      <dgm:prSet custT="1"/>
      <dgm:spPr/>
      <dgm:t>
        <a:bodyPr/>
        <a:lstStyle/>
        <a:p>
          <a:r>
            <a:rPr lang="en-US" sz="1800" b="0" dirty="0"/>
            <a:t>Suicide</a:t>
          </a:r>
          <a:endParaRPr lang="en-US" sz="1800" dirty="0"/>
        </a:p>
      </dgm:t>
    </dgm:pt>
    <dgm:pt modelId="{9F01EB84-C91E-4023-985A-335C43100B67}" type="parTrans" cxnId="{4AFAD1FF-BFF8-492A-A18B-B84A7EA18D70}">
      <dgm:prSet/>
      <dgm:spPr/>
      <dgm:t>
        <a:bodyPr/>
        <a:lstStyle/>
        <a:p>
          <a:endParaRPr lang="en-US"/>
        </a:p>
      </dgm:t>
    </dgm:pt>
    <dgm:pt modelId="{15FA7ABF-458D-4E83-ADD1-ECD7A46062C7}" type="sibTrans" cxnId="{4AFAD1FF-BFF8-492A-A18B-B84A7EA18D70}">
      <dgm:prSet/>
      <dgm:spPr/>
      <dgm:t>
        <a:bodyPr/>
        <a:lstStyle/>
        <a:p>
          <a:endParaRPr lang="en-US"/>
        </a:p>
      </dgm:t>
    </dgm:pt>
    <dgm:pt modelId="{D8E98934-45B5-47A1-AA21-D93413E6465D}">
      <dgm:prSet custT="1"/>
      <dgm:spPr/>
      <dgm:t>
        <a:bodyPr/>
        <a:lstStyle/>
        <a:p>
          <a:r>
            <a:rPr lang="en-US" sz="1800" b="0" dirty="0"/>
            <a:t>Deaths not expected in the next six months</a:t>
          </a:r>
          <a:endParaRPr lang="en-US" sz="1800" dirty="0"/>
        </a:p>
      </dgm:t>
    </dgm:pt>
    <dgm:pt modelId="{204CB49B-4D48-4F76-B816-9F0217862DAD}" type="parTrans" cxnId="{A373ECE0-9D85-4FB6-B439-F24151CF3C17}">
      <dgm:prSet/>
      <dgm:spPr/>
      <dgm:t>
        <a:bodyPr/>
        <a:lstStyle/>
        <a:p>
          <a:endParaRPr lang="en-US"/>
        </a:p>
      </dgm:t>
    </dgm:pt>
    <dgm:pt modelId="{C39267C1-CF7B-414A-99C5-36F9C768CD1E}" type="sibTrans" cxnId="{A373ECE0-9D85-4FB6-B439-F24151CF3C17}">
      <dgm:prSet/>
      <dgm:spPr/>
      <dgm:t>
        <a:bodyPr/>
        <a:lstStyle/>
        <a:p>
          <a:endParaRPr lang="en-US"/>
        </a:p>
      </dgm:t>
    </dgm:pt>
    <dgm:pt modelId="{DC1B2DD9-EE39-468B-AE01-66C995C3CDE3}">
      <dgm:prSet custT="1"/>
      <dgm:spPr/>
      <dgm:t>
        <a:bodyPr/>
        <a:lstStyle/>
        <a:p>
          <a:r>
            <a:rPr lang="en-US" sz="1800" b="1" dirty="0"/>
            <a:t>Pursuant to criteria set forth in G.S. 7B‑1407.5, Deaths related to child maltreatment or child deaths involving a child or child’s family who was reported or known to child protective services*</a:t>
          </a:r>
        </a:p>
      </dgm:t>
    </dgm:pt>
    <dgm:pt modelId="{A08A6A36-E077-490A-88CD-196849E011F9}" type="parTrans" cxnId="{B6D95F38-B539-47AE-B03A-C8E4B5DC0B58}">
      <dgm:prSet/>
      <dgm:spPr/>
      <dgm:t>
        <a:bodyPr/>
        <a:lstStyle/>
        <a:p>
          <a:endParaRPr lang="en-US"/>
        </a:p>
      </dgm:t>
    </dgm:pt>
    <dgm:pt modelId="{86F60254-41E0-4BCD-8FDA-14696D713F61}" type="sibTrans" cxnId="{B6D95F38-B539-47AE-B03A-C8E4B5DC0B58}">
      <dgm:prSet/>
      <dgm:spPr/>
      <dgm:t>
        <a:bodyPr/>
        <a:lstStyle/>
        <a:p>
          <a:endParaRPr lang="en-US"/>
        </a:p>
      </dgm:t>
    </dgm:pt>
    <dgm:pt modelId="{A15E2347-942D-42E2-982B-7D6B152BFA13}">
      <dgm:prSet custT="1"/>
      <dgm:spPr/>
      <dgm:t>
        <a:bodyPr/>
        <a:lstStyle/>
        <a:p>
          <a:r>
            <a:rPr lang="en-US" sz="1800" b="0" dirty="0"/>
            <a:t>A subset of additional infant deaths that fall outside of the above categories</a:t>
          </a:r>
          <a:endParaRPr lang="en-US" sz="1800" dirty="0"/>
        </a:p>
      </dgm:t>
    </dgm:pt>
    <dgm:pt modelId="{B4A4473A-2581-468F-8556-1E5E2C38ABF5}" type="parTrans" cxnId="{C21C2B69-B008-478D-8839-47632B1AE7E5}">
      <dgm:prSet/>
      <dgm:spPr/>
      <dgm:t>
        <a:bodyPr/>
        <a:lstStyle/>
        <a:p>
          <a:endParaRPr lang="en-US"/>
        </a:p>
      </dgm:t>
    </dgm:pt>
    <dgm:pt modelId="{B2B6AB8A-2DC6-438F-87A2-B810E3EB6F7D}" type="sibTrans" cxnId="{C21C2B69-B008-478D-8839-47632B1AE7E5}">
      <dgm:prSet/>
      <dgm:spPr/>
      <dgm:t>
        <a:bodyPr/>
        <a:lstStyle/>
        <a:p>
          <a:endParaRPr lang="en-US"/>
        </a:p>
      </dgm:t>
    </dgm:pt>
    <dgm:pt modelId="{B5E32423-DA60-4AEF-A7C8-BAA0D9743E1C}">
      <dgm:prSet custT="1"/>
      <dgm:spPr/>
      <dgm:t>
        <a:bodyPr/>
        <a:lstStyle/>
        <a:p>
          <a:r>
            <a:rPr lang="en-US" sz="1800" b="0" dirty="0"/>
            <a:t>Unintentional injury</a:t>
          </a:r>
          <a:endParaRPr lang="en-US" sz="1800" dirty="0"/>
        </a:p>
      </dgm:t>
    </dgm:pt>
    <dgm:pt modelId="{18E1FDE5-CEDE-4A13-9334-32F1BE972DF8}" type="parTrans" cxnId="{FE3393A7-5D83-45A4-9E02-311636546A70}">
      <dgm:prSet/>
      <dgm:spPr/>
      <dgm:t>
        <a:bodyPr/>
        <a:lstStyle/>
        <a:p>
          <a:endParaRPr lang="en-US"/>
        </a:p>
      </dgm:t>
    </dgm:pt>
    <dgm:pt modelId="{6229C766-FBE2-4E28-9895-E419D1C9AC11}" type="sibTrans" cxnId="{FE3393A7-5D83-45A4-9E02-311636546A70}">
      <dgm:prSet/>
      <dgm:spPr/>
      <dgm:t>
        <a:bodyPr/>
        <a:lstStyle/>
        <a:p>
          <a:endParaRPr lang="en-US"/>
        </a:p>
      </dgm:t>
    </dgm:pt>
    <dgm:pt modelId="{020500CD-5922-490C-89A0-28520D5D0B69}" type="pres">
      <dgm:prSet presAssocID="{8455261D-A942-4E37-99F7-2988167C2694}" presName="linear" presStyleCnt="0">
        <dgm:presLayoutVars>
          <dgm:animLvl val="lvl"/>
          <dgm:resizeHandles val="exact"/>
        </dgm:presLayoutVars>
      </dgm:prSet>
      <dgm:spPr/>
    </dgm:pt>
    <dgm:pt modelId="{93543690-A9D8-4E17-AA29-282D39E4462A}" type="pres">
      <dgm:prSet presAssocID="{88F8B9F7-3911-4CF6-9CC0-C30023E78A58}" presName="parentText" presStyleLbl="node1" presStyleIdx="0" presStyleCnt="1" custScaleY="186014">
        <dgm:presLayoutVars>
          <dgm:chMax val="0"/>
          <dgm:bulletEnabled val="1"/>
        </dgm:presLayoutVars>
      </dgm:prSet>
      <dgm:spPr/>
    </dgm:pt>
    <dgm:pt modelId="{F122BC61-8362-40E6-B894-C816A45A8183}" type="pres">
      <dgm:prSet presAssocID="{88F8B9F7-3911-4CF6-9CC0-C30023E78A58}" presName="childText" presStyleLbl="revTx" presStyleIdx="0" presStyleCnt="1" custScaleY="167367">
        <dgm:presLayoutVars>
          <dgm:bulletEnabled val="1"/>
        </dgm:presLayoutVars>
      </dgm:prSet>
      <dgm:spPr/>
    </dgm:pt>
  </dgm:ptLst>
  <dgm:cxnLst>
    <dgm:cxn modelId="{232ACA18-0C65-40CF-951D-6DED1AF239EF}" srcId="{88F8B9F7-3911-4CF6-9CC0-C30023E78A58}" destId="{8B4A7E5C-6312-4623-87AA-162FDCADA11F}" srcOrd="4" destOrd="0" parTransId="{8AF5F1B7-F139-4377-9952-67EC83343FE2}" sibTransId="{82DF1F67-6752-42BE-95F7-4F0989F4BAF6}"/>
    <dgm:cxn modelId="{97B22B20-4E10-4833-B617-B20AF5F61EDA}" srcId="{8455261D-A942-4E37-99F7-2988167C2694}" destId="{88F8B9F7-3911-4CF6-9CC0-C30023E78A58}" srcOrd="0" destOrd="0" parTransId="{68FD9B35-97D5-417F-87B7-5CA2DB617AF0}" sibTransId="{1E602F79-52A6-44B7-AACB-89676A5661FB}"/>
    <dgm:cxn modelId="{B6D95F38-B539-47AE-B03A-C8E4B5DC0B58}" srcId="{88F8B9F7-3911-4CF6-9CC0-C30023E78A58}" destId="{DC1B2DD9-EE39-468B-AE01-66C995C3CDE3}" srcOrd="7" destOrd="0" parTransId="{A08A6A36-E077-490A-88CD-196849E011F9}" sibTransId="{86F60254-41E0-4BCD-8FDA-14696D713F61}"/>
    <dgm:cxn modelId="{1F533B5F-D0BC-405C-A94A-E1AFEEA1DF5C}" type="presOf" srcId="{478240DF-9566-4B95-9039-B220D7611A7D}" destId="{F122BC61-8362-40E6-B894-C816A45A8183}" srcOrd="0" destOrd="5" presId="urn:microsoft.com/office/officeart/2005/8/layout/vList2"/>
    <dgm:cxn modelId="{A2407A62-EA32-4DD0-852B-0A6D151F70F0}" type="presOf" srcId="{8B4A7E5C-6312-4623-87AA-162FDCADA11F}" destId="{F122BC61-8362-40E6-B894-C816A45A8183}" srcOrd="0" destOrd="4" presId="urn:microsoft.com/office/officeart/2005/8/layout/vList2"/>
    <dgm:cxn modelId="{39F22763-CA01-40D6-B2E6-FF774D0EFAE3}" type="presOf" srcId="{D8E98934-45B5-47A1-AA21-D93413E6465D}" destId="{F122BC61-8362-40E6-B894-C816A45A8183}" srcOrd="0" destOrd="6" presId="urn:microsoft.com/office/officeart/2005/8/layout/vList2"/>
    <dgm:cxn modelId="{145D6465-7C30-41FC-83B9-FB239C45C9E4}" type="presOf" srcId="{8455261D-A942-4E37-99F7-2988167C2694}" destId="{020500CD-5922-490C-89A0-28520D5D0B69}" srcOrd="0" destOrd="0" presId="urn:microsoft.com/office/officeart/2005/8/layout/vList2"/>
    <dgm:cxn modelId="{C21C2B69-B008-478D-8839-47632B1AE7E5}" srcId="{88F8B9F7-3911-4CF6-9CC0-C30023E78A58}" destId="{A15E2347-942D-42E2-982B-7D6B152BFA13}" srcOrd="8" destOrd="0" parTransId="{B4A4473A-2581-468F-8556-1E5E2C38ABF5}" sibTransId="{B2B6AB8A-2DC6-438F-87A2-B810E3EB6F7D}"/>
    <dgm:cxn modelId="{3F701A6E-E7B9-4A6B-879B-68B175A55AA7}" type="presOf" srcId="{DC1B2DD9-EE39-468B-AE01-66C995C3CDE3}" destId="{F122BC61-8362-40E6-B894-C816A45A8183}" srcOrd="0" destOrd="7" presId="urn:microsoft.com/office/officeart/2005/8/layout/vList2"/>
    <dgm:cxn modelId="{F6F36856-A086-4F4E-8BAF-D10FC11A67C0}" type="presOf" srcId="{0A4C5E87-EFC7-436B-A947-54D436264149}" destId="{F122BC61-8362-40E6-B894-C816A45A8183}" srcOrd="0" destOrd="2" presId="urn:microsoft.com/office/officeart/2005/8/layout/vList2"/>
    <dgm:cxn modelId="{5F61C57C-75FC-4B49-B916-92A174F38676}" type="presOf" srcId="{FBBA46D7-AD13-4EBA-9415-EFEF5C1B8D2E}" destId="{F122BC61-8362-40E6-B894-C816A45A8183}" srcOrd="0" destOrd="3" presId="urn:microsoft.com/office/officeart/2005/8/layout/vList2"/>
    <dgm:cxn modelId="{D4A2147E-800B-40A6-9A00-FCC64A21ECC6}" srcId="{88F8B9F7-3911-4CF6-9CC0-C30023E78A58}" destId="{0A4C5E87-EFC7-436B-A947-54D436264149}" srcOrd="2" destOrd="0" parTransId="{48E71DE7-13EE-40AE-A333-343E84729474}" sibTransId="{803EBB66-3FE2-407E-B03B-487279592764}"/>
    <dgm:cxn modelId="{88CCFE90-E4B3-41D3-BADF-9D46F7BFCEAC}" type="presOf" srcId="{B5E32423-DA60-4AEF-A7C8-BAA0D9743E1C}" destId="{F122BC61-8362-40E6-B894-C816A45A8183}" srcOrd="0" destOrd="1" presId="urn:microsoft.com/office/officeart/2005/8/layout/vList2"/>
    <dgm:cxn modelId="{FE3393A7-5D83-45A4-9E02-311636546A70}" srcId="{88F8B9F7-3911-4CF6-9CC0-C30023E78A58}" destId="{B5E32423-DA60-4AEF-A7C8-BAA0D9743E1C}" srcOrd="1" destOrd="0" parTransId="{18E1FDE5-CEDE-4A13-9334-32F1BE972DF8}" sibTransId="{6229C766-FBE2-4E28-9895-E419D1C9AC11}"/>
    <dgm:cxn modelId="{5B02B9C1-8A2A-4E0A-8C44-972DE63F7343}" srcId="{88F8B9F7-3911-4CF6-9CC0-C30023E78A58}" destId="{FBBA46D7-AD13-4EBA-9415-EFEF5C1B8D2E}" srcOrd="3" destOrd="0" parTransId="{2738722B-AD00-40A9-A794-660548940410}" sibTransId="{50C59B99-A30A-4F62-89A3-3AC1488C9EEE}"/>
    <dgm:cxn modelId="{29D74EC6-6F50-454C-BD82-DD2957C6406F}" type="presOf" srcId="{A15E2347-942D-42E2-982B-7D6B152BFA13}" destId="{F122BC61-8362-40E6-B894-C816A45A8183}" srcOrd="0" destOrd="8" presId="urn:microsoft.com/office/officeart/2005/8/layout/vList2"/>
    <dgm:cxn modelId="{6A5AC6CD-F70D-4D8B-AD64-C752729F15FE}" type="presOf" srcId="{0C240E1D-54F0-410B-81C2-BC979D9CED3E}" destId="{F122BC61-8362-40E6-B894-C816A45A8183}" srcOrd="0" destOrd="0" presId="urn:microsoft.com/office/officeart/2005/8/layout/vList2"/>
    <dgm:cxn modelId="{191F36D8-3548-45C2-A421-67AC00B2B0F7}" type="presOf" srcId="{88F8B9F7-3911-4CF6-9CC0-C30023E78A58}" destId="{93543690-A9D8-4E17-AA29-282D39E4462A}" srcOrd="0" destOrd="0" presId="urn:microsoft.com/office/officeart/2005/8/layout/vList2"/>
    <dgm:cxn modelId="{A373ECE0-9D85-4FB6-B439-F24151CF3C17}" srcId="{88F8B9F7-3911-4CF6-9CC0-C30023E78A58}" destId="{D8E98934-45B5-47A1-AA21-D93413E6465D}" srcOrd="6" destOrd="0" parTransId="{204CB49B-4D48-4F76-B816-9F0217862DAD}" sibTransId="{C39267C1-CF7B-414A-99C5-36F9C768CD1E}"/>
    <dgm:cxn modelId="{322AB2E6-2D86-4C35-B139-9C1C8946B785}" srcId="{88F8B9F7-3911-4CF6-9CC0-C30023E78A58}" destId="{0C240E1D-54F0-410B-81C2-BC979D9CED3E}" srcOrd="0" destOrd="0" parTransId="{23CCC978-26D4-4627-811C-9F5B26BD264F}" sibTransId="{6C07A62D-C6F4-4D18-95F1-F1AACA66960C}"/>
    <dgm:cxn modelId="{4AFAD1FF-BFF8-492A-A18B-B84A7EA18D70}" srcId="{88F8B9F7-3911-4CF6-9CC0-C30023E78A58}" destId="{478240DF-9566-4B95-9039-B220D7611A7D}" srcOrd="5" destOrd="0" parTransId="{9F01EB84-C91E-4023-985A-335C43100B67}" sibTransId="{15FA7ABF-458D-4E83-ADD1-ECD7A46062C7}"/>
    <dgm:cxn modelId="{6CB962BA-8BF7-4E51-A468-08D2C2D2603F}" type="presParOf" srcId="{020500CD-5922-490C-89A0-28520D5D0B69}" destId="{93543690-A9D8-4E17-AA29-282D39E4462A}" srcOrd="0" destOrd="0" presId="urn:microsoft.com/office/officeart/2005/8/layout/vList2"/>
    <dgm:cxn modelId="{92C25E10-49EF-4E7D-9066-781355E41AC1}" type="presParOf" srcId="{020500CD-5922-490C-89A0-28520D5D0B69}" destId="{F122BC61-8362-40E6-B894-C816A45A818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B5C2F-496D-4AE6-80AA-2F2EC171133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7994AC5-3F71-4C71-9563-AA6358AA483A}">
      <dgm:prSet phldrT="[Text]" phldr="0"/>
      <dgm:spPr/>
      <dgm:t>
        <a:bodyPr/>
        <a:lstStyle/>
        <a:p>
          <a:r>
            <a:rPr lang="en-US" dirty="0"/>
            <a:t>Child death occurs</a:t>
          </a:r>
        </a:p>
      </dgm:t>
    </dgm:pt>
    <dgm:pt modelId="{7A748324-3DB6-4197-A2CF-9B72494182E3}" type="parTrans" cxnId="{B7B1CBC2-4F8C-48F3-9CFC-27C32AD7DA15}">
      <dgm:prSet/>
      <dgm:spPr/>
      <dgm:t>
        <a:bodyPr/>
        <a:lstStyle/>
        <a:p>
          <a:endParaRPr lang="en-US"/>
        </a:p>
      </dgm:t>
    </dgm:pt>
    <dgm:pt modelId="{9B4162C2-0F75-47BE-A99E-2BA52A90F437}" type="sibTrans" cxnId="{B7B1CBC2-4F8C-48F3-9CFC-27C32AD7DA15}">
      <dgm:prSet/>
      <dgm:spPr/>
      <dgm:t>
        <a:bodyPr/>
        <a:lstStyle/>
        <a:p>
          <a:endParaRPr lang="en-US"/>
        </a:p>
      </dgm:t>
    </dgm:pt>
    <dgm:pt modelId="{F7ADB81E-1B9D-4921-999F-4A8F37083BAA}">
      <dgm:prSet phldrT="[Text]" phldr="0"/>
      <dgm:spPr/>
      <dgm:t>
        <a:bodyPr/>
        <a:lstStyle/>
        <a:p>
          <a:r>
            <a:rPr lang="en-US" dirty="0"/>
            <a:t>NC DHHS DSS receives notification of involvement from local child welfare agency	</a:t>
          </a:r>
        </a:p>
      </dgm:t>
    </dgm:pt>
    <dgm:pt modelId="{3EBF4C0C-3112-4F72-A2D0-340A661431D7}" type="parTrans" cxnId="{065A256C-B34B-4765-B386-AA3F70D91EAD}">
      <dgm:prSet/>
      <dgm:spPr/>
      <dgm:t>
        <a:bodyPr/>
        <a:lstStyle/>
        <a:p>
          <a:endParaRPr lang="en-US"/>
        </a:p>
      </dgm:t>
    </dgm:pt>
    <dgm:pt modelId="{E45FDC1D-205C-4F35-8EAA-83A71006B0F2}" type="sibTrans" cxnId="{065A256C-B34B-4765-B386-AA3F70D91EAD}">
      <dgm:prSet/>
      <dgm:spPr/>
      <dgm:t>
        <a:bodyPr/>
        <a:lstStyle/>
        <a:p>
          <a:endParaRPr lang="en-US"/>
        </a:p>
      </dgm:t>
    </dgm:pt>
    <dgm:pt modelId="{111AF89F-77C2-4470-B5D3-3F0A0B0DD3A7}">
      <dgm:prSet phldrT="[Text]" phldr="0"/>
      <dgm:spPr/>
      <dgm:t>
        <a:bodyPr/>
        <a:lstStyle/>
        <a:p>
          <a:r>
            <a:rPr lang="en-US" dirty="0"/>
            <a:t>NC DHHS DSS internal review (if meets criteria)</a:t>
          </a:r>
        </a:p>
      </dgm:t>
    </dgm:pt>
    <dgm:pt modelId="{93378956-0A16-4C12-975B-998B7C03BEAB}" type="parTrans" cxnId="{DAE9B069-6D78-4942-980A-A745D6833BAD}">
      <dgm:prSet/>
      <dgm:spPr/>
      <dgm:t>
        <a:bodyPr/>
        <a:lstStyle/>
        <a:p>
          <a:endParaRPr lang="en-US"/>
        </a:p>
      </dgm:t>
    </dgm:pt>
    <dgm:pt modelId="{A393372F-52EA-46E6-AD3F-3F875A654E85}" type="sibTrans" cxnId="{DAE9B069-6D78-4942-980A-A745D6833BAD}">
      <dgm:prSet/>
      <dgm:spPr/>
      <dgm:t>
        <a:bodyPr/>
        <a:lstStyle/>
        <a:p>
          <a:endParaRPr lang="en-US"/>
        </a:p>
      </dgm:t>
    </dgm:pt>
    <dgm:pt modelId="{01B57E5C-419C-4FB2-81D4-F3CE1FD47481}">
      <dgm:prSet phldrT="[Text]" phldr="0"/>
      <dgm:spPr/>
      <dgm:t>
        <a:bodyPr/>
        <a:lstStyle/>
        <a:p>
          <a:r>
            <a:rPr lang="en-US" dirty="0"/>
            <a:t>State Office sends NC DHHS DSS list of child fatalities in given quarter</a:t>
          </a:r>
        </a:p>
      </dgm:t>
    </dgm:pt>
    <dgm:pt modelId="{D97D19FA-9BD3-4E4B-9C38-E440AE5283B6}" type="parTrans" cxnId="{90B75DBB-7D17-40EF-91E5-CDACE158EF1A}">
      <dgm:prSet/>
      <dgm:spPr/>
      <dgm:t>
        <a:bodyPr/>
        <a:lstStyle/>
        <a:p>
          <a:endParaRPr lang="en-US"/>
        </a:p>
      </dgm:t>
    </dgm:pt>
    <dgm:pt modelId="{48A57B3F-F1C0-417B-B882-34F95CAEC79F}" type="sibTrans" cxnId="{90B75DBB-7D17-40EF-91E5-CDACE158EF1A}">
      <dgm:prSet/>
      <dgm:spPr/>
      <dgm:t>
        <a:bodyPr/>
        <a:lstStyle/>
        <a:p>
          <a:endParaRPr lang="en-US"/>
        </a:p>
      </dgm:t>
    </dgm:pt>
    <dgm:pt modelId="{424F18B3-E6D0-415B-9039-612C44B43F33}">
      <dgm:prSet phldrT="[Text]" phldr="0"/>
      <dgm:spPr/>
      <dgm:t>
        <a:bodyPr/>
        <a:lstStyle/>
        <a:p>
          <a:r>
            <a:rPr lang="en-US" dirty="0"/>
            <a:t>NCDHHS DSS responds to following questions for each case listed</a:t>
          </a:r>
        </a:p>
      </dgm:t>
    </dgm:pt>
    <dgm:pt modelId="{24F8D398-FFD3-4110-A379-8E634394F469}" type="parTrans" cxnId="{B4CB494C-9987-4032-8809-905A728E6404}">
      <dgm:prSet/>
      <dgm:spPr/>
      <dgm:t>
        <a:bodyPr/>
        <a:lstStyle/>
        <a:p>
          <a:endParaRPr lang="en-US"/>
        </a:p>
      </dgm:t>
    </dgm:pt>
    <dgm:pt modelId="{B04A31D5-0CC9-479A-97AD-3F6EE8968C1A}" type="sibTrans" cxnId="{B4CB494C-9987-4032-8809-905A728E6404}">
      <dgm:prSet/>
      <dgm:spPr/>
      <dgm:t>
        <a:bodyPr/>
        <a:lstStyle/>
        <a:p>
          <a:endParaRPr lang="en-US"/>
        </a:p>
      </dgm:t>
    </dgm:pt>
    <dgm:pt modelId="{45BCA1BD-1C1B-4637-8DC8-BF420AA6E394}" type="pres">
      <dgm:prSet presAssocID="{8D2B5C2F-496D-4AE6-80AA-2F2EC1711339}" presName="CompostProcess" presStyleCnt="0">
        <dgm:presLayoutVars>
          <dgm:dir/>
          <dgm:resizeHandles val="exact"/>
        </dgm:presLayoutVars>
      </dgm:prSet>
      <dgm:spPr/>
    </dgm:pt>
    <dgm:pt modelId="{2C03A36B-8E30-4ADF-8B0F-DC5FF92AE93D}" type="pres">
      <dgm:prSet presAssocID="{8D2B5C2F-496D-4AE6-80AA-2F2EC1711339}" presName="arrow" presStyleLbl="bgShp" presStyleIdx="0" presStyleCnt="1"/>
      <dgm:spPr/>
    </dgm:pt>
    <dgm:pt modelId="{712CA3A8-AC82-479C-A2D6-EA0F4C7B9AE8}" type="pres">
      <dgm:prSet presAssocID="{8D2B5C2F-496D-4AE6-80AA-2F2EC1711339}" presName="linearProcess" presStyleCnt="0"/>
      <dgm:spPr/>
    </dgm:pt>
    <dgm:pt modelId="{3C74C21F-7C6A-4DF1-9A56-5AF5E2D0419D}" type="pres">
      <dgm:prSet presAssocID="{87994AC5-3F71-4C71-9563-AA6358AA483A}" presName="textNode" presStyleLbl="node1" presStyleIdx="0" presStyleCnt="5">
        <dgm:presLayoutVars>
          <dgm:bulletEnabled val="1"/>
        </dgm:presLayoutVars>
      </dgm:prSet>
      <dgm:spPr/>
    </dgm:pt>
    <dgm:pt modelId="{940D5B10-2327-4A66-8B59-9BC9F3C70325}" type="pres">
      <dgm:prSet presAssocID="{9B4162C2-0F75-47BE-A99E-2BA52A90F437}" presName="sibTrans" presStyleCnt="0"/>
      <dgm:spPr/>
    </dgm:pt>
    <dgm:pt modelId="{770214FE-9B36-4C48-981C-9999A355D8C1}" type="pres">
      <dgm:prSet presAssocID="{F7ADB81E-1B9D-4921-999F-4A8F37083BAA}" presName="textNode" presStyleLbl="node1" presStyleIdx="1" presStyleCnt="5">
        <dgm:presLayoutVars>
          <dgm:bulletEnabled val="1"/>
        </dgm:presLayoutVars>
      </dgm:prSet>
      <dgm:spPr/>
    </dgm:pt>
    <dgm:pt modelId="{8078C98D-1EB4-4BCB-9A3D-9D176B6C7976}" type="pres">
      <dgm:prSet presAssocID="{E45FDC1D-205C-4F35-8EAA-83A71006B0F2}" presName="sibTrans" presStyleCnt="0"/>
      <dgm:spPr/>
    </dgm:pt>
    <dgm:pt modelId="{495ACC57-D9AF-4CE9-A06D-CC687ED83AEE}" type="pres">
      <dgm:prSet presAssocID="{111AF89F-77C2-4470-B5D3-3F0A0B0DD3A7}" presName="textNode" presStyleLbl="node1" presStyleIdx="2" presStyleCnt="5">
        <dgm:presLayoutVars>
          <dgm:bulletEnabled val="1"/>
        </dgm:presLayoutVars>
      </dgm:prSet>
      <dgm:spPr/>
    </dgm:pt>
    <dgm:pt modelId="{A14AAD8E-15C2-4D98-8597-0E490F295BD0}" type="pres">
      <dgm:prSet presAssocID="{A393372F-52EA-46E6-AD3F-3F875A654E85}" presName="sibTrans" presStyleCnt="0"/>
      <dgm:spPr/>
    </dgm:pt>
    <dgm:pt modelId="{6DC325D5-2168-4988-A3C1-0562CAB94F2C}" type="pres">
      <dgm:prSet presAssocID="{01B57E5C-419C-4FB2-81D4-F3CE1FD47481}" presName="textNode" presStyleLbl="node1" presStyleIdx="3" presStyleCnt="5">
        <dgm:presLayoutVars>
          <dgm:bulletEnabled val="1"/>
        </dgm:presLayoutVars>
      </dgm:prSet>
      <dgm:spPr/>
    </dgm:pt>
    <dgm:pt modelId="{4CFC1113-0028-4D69-B876-A80995FD1384}" type="pres">
      <dgm:prSet presAssocID="{48A57B3F-F1C0-417B-B882-34F95CAEC79F}" presName="sibTrans" presStyleCnt="0"/>
      <dgm:spPr/>
    </dgm:pt>
    <dgm:pt modelId="{E41113DC-B13C-4020-8BCA-163ED7ED5914}" type="pres">
      <dgm:prSet presAssocID="{424F18B3-E6D0-415B-9039-612C44B43F33}" presName="textNode" presStyleLbl="node1" presStyleIdx="4" presStyleCnt="5">
        <dgm:presLayoutVars>
          <dgm:bulletEnabled val="1"/>
        </dgm:presLayoutVars>
      </dgm:prSet>
      <dgm:spPr/>
    </dgm:pt>
  </dgm:ptLst>
  <dgm:cxnLst>
    <dgm:cxn modelId="{88654428-2869-4A57-BA48-85417C8E6227}" type="presOf" srcId="{8D2B5C2F-496D-4AE6-80AA-2F2EC1711339}" destId="{45BCA1BD-1C1B-4637-8DC8-BF420AA6E394}" srcOrd="0" destOrd="0" presId="urn:microsoft.com/office/officeart/2005/8/layout/hProcess9"/>
    <dgm:cxn modelId="{00FC1B32-D793-475C-85C3-DFA7B0EBA713}" type="presOf" srcId="{01B57E5C-419C-4FB2-81D4-F3CE1FD47481}" destId="{6DC325D5-2168-4988-A3C1-0562CAB94F2C}" srcOrd="0" destOrd="0" presId="urn:microsoft.com/office/officeart/2005/8/layout/hProcess9"/>
    <dgm:cxn modelId="{DAE9B069-6D78-4942-980A-A745D6833BAD}" srcId="{8D2B5C2F-496D-4AE6-80AA-2F2EC1711339}" destId="{111AF89F-77C2-4470-B5D3-3F0A0B0DD3A7}" srcOrd="2" destOrd="0" parTransId="{93378956-0A16-4C12-975B-998B7C03BEAB}" sibTransId="{A393372F-52EA-46E6-AD3F-3F875A654E85}"/>
    <dgm:cxn modelId="{065A256C-B34B-4765-B386-AA3F70D91EAD}" srcId="{8D2B5C2F-496D-4AE6-80AA-2F2EC1711339}" destId="{F7ADB81E-1B9D-4921-999F-4A8F37083BAA}" srcOrd="1" destOrd="0" parTransId="{3EBF4C0C-3112-4F72-A2D0-340A661431D7}" sibTransId="{E45FDC1D-205C-4F35-8EAA-83A71006B0F2}"/>
    <dgm:cxn modelId="{B4CB494C-9987-4032-8809-905A728E6404}" srcId="{8D2B5C2F-496D-4AE6-80AA-2F2EC1711339}" destId="{424F18B3-E6D0-415B-9039-612C44B43F33}" srcOrd="4" destOrd="0" parTransId="{24F8D398-FFD3-4110-A379-8E634394F469}" sibTransId="{B04A31D5-0CC9-479A-97AD-3F6EE8968C1A}"/>
    <dgm:cxn modelId="{E1EEAD5A-4F2E-4B8C-B3C1-A01F7103A2DB}" type="presOf" srcId="{F7ADB81E-1B9D-4921-999F-4A8F37083BAA}" destId="{770214FE-9B36-4C48-981C-9999A355D8C1}" srcOrd="0" destOrd="0" presId="urn:microsoft.com/office/officeart/2005/8/layout/hProcess9"/>
    <dgm:cxn modelId="{9AA9498E-BE10-4769-B39B-A952332B2B18}" type="presOf" srcId="{87994AC5-3F71-4C71-9563-AA6358AA483A}" destId="{3C74C21F-7C6A-4DF1-9A56-5AF5E2D0419D}" srcOrd="0" destOrd="0" presId="urn:microsoft.com/office/officeart/2005/8/layout/hProcess9"/>
    <dgm:cxn modelId="{90B75DBB-7D17-40EF-91E5-CDACE158EF1A}" srcId="{8D2B5C2F-496D-4AE6-80AA-2F2EC1711339}" destId="{01B57E5C-419C-4FB2-81D4-F3CE1FD47481}" srcOrd="3" destOrd="0" parTransId="{D97D19FA-9BD3-4E4B-9C38-E440AE5283B6}" sibTransId="{48A57B3F-F1C0-417B-B882-34F95CAEC79F}"/>
    <dgm:cxn modelId="{B7B1CBC2-4F8C-48F3-9CFC-27C32AD7DA15}" srcId="{8D2B5C2F-496D-4AE6-80AA-2F2EC1711339}" destId="{87994AC5-3F71-4C71-9563-AA6358AA483A}" srcOrd="0" destOrd="0" parTransId="{7A748324-3DB6-4197-A2CF-9B72494182E3}" sibTransId="{9B4162C2-0F75-47BE-A99E-2BA52A90F437}"/>
    <dgm:cxn modelId="{E3E28BCD-E0E6-491B-943B-EE299E28B12D}" type="presOf" srcId="{424F18B3-E6D0-415B-9039-612C44B43F33}" destId="{E41113DC-B13C-4020-8BCA-163ED7ED5914}" srcOrd="0" destOrd="0" presId="urn:microsoft.com/office/officeart/2005/8/layout/hProcess9"/>
    <dgm:cxn modelId="{BB7E5DDA-7AC4-4D8C-B655-3235E77BA661}" type="presOf" srcId="{111AF89F-77C2-4470-B5D3-3F0A0B0DD3A7}" destId="{495ACC57-D9AF-4CE9-A06D-CC687ED83AEE}" srcOrd="0" destOrd="0" presId="urn:microsoft.com/office/officeart/2005/8/layout/hProcess9"/>
    <dgm:cxn modelId="{89930937-8678-4356-B085-91AA534EDF5C}" type="presParOf" srcId="{45BCA1BD-1C1B-4637-8DC8-BF420AA6E394}" destId="{2C03A36B-8E30-4ADF-8B0F-DC5FF92AE93D}" srcOrd="0" destOrd="0" presId="urn:microsoft.com/office/officeart/2005/8/layout/hProcess9"/>
    <dgm:cxn modelId="{85294464-D2D6-4D53-AF2D-733BCA752DCA}" type="presParOf" srcId="{45BCA1BD-1C1B-4637-8DC8-BF420AA6E394}" destId="{712CA3A8-AC82-479C-A2D6-EA0F4C7B9AE8}" srcOrd="1" destOrd="0" presId="urn:microsoft.com/office/officeart/2005/8/layout/hProcess9"/>
    <dgm:cxn modelId="{B7DB7FF2-82DF-4607-B272-4C5AFA4CF26B}" type="presParOf" srcId="{712CA3A8-AC82-479C-A2D6-EA0F4C7B9AE8}" destId="{3C74C21F-7C6A-4DF1-9A56-5AF5E2D0419D}" srcOrd="0" destOrd="0" presId="urn:microsoft.com/office/officeart/2005/8/layout/hProcess9"/>
    <dgm:cxn modelId="{6CD722A5-4BCE-4358-9631-ECE77DEBD518}" type="presParOf" srcId="{712CA3A8-AC82-479C-A2D6-EA0F4C7B9AE8}" destId="{940D5B10-2327-4A66-8B59-9BC9F3C70325}" srcOrd="1" destOrd="0" presId="urn:microsoft.com/office/officeart/2005/8/layout/hProcess9"/>
    <dgm:cxn modelId="{3BC1CBC5-742B-4390-AE7F-B7173AA9E0E6}" type="presParOf" srcId="{712CA3A8-AC82-479C-A2D6-EA0F4C7B9AE8}" destId="{770214FE-9B36-4C48-981C-9999A355D8C1}" srcOrd="2" destOrd="0" presId="urn:microsoft.com/office/officeart/2005/8/layout/hProcess9"/>
    <dgm:cxn modelId="{8027DC00-CCF2-4A1E-9C5A-091340483269}" type="presParOf" srcId="{712CA3A8-AC82-479C-A2D6-EA0F4C7B9AE8}" destId="{8078C98D-1EB4-4BCB-9A3D-9D176B6C7976}" srcOrd="3" destOrd="0" presId="urn:microsoft.com/office/officeart/2005/8/layout/hProcess9"/>
    <dgm:cxn modelId="{4BF3405A-7C57-4C85-AB35-E3380723C220}" type="presParOf" srcId="{712CA3A8-AC82-479C-A2D6-EA0F4C7B9AE8}" destId="{495ACC57-D9AF-4CE9-A06D-CC687ED83AEE}" srcOrd="4" destOrd="0" presId="urn:microsoft.com/office/officeart/2005/8/layout/hProcess9"/>
    <dgm:cxn modelId="{9CDC33E4-B9DF-4C1F-97C5-3BA1F59308D0}" type="presParOf" srcId="{712CA3A8-AC82-479C-A2D6-EA0F4C7B9AE8}" destId="{A14AAD8E-15C2-4D98-8597-0E490F295BD0}" srcOrd="5" destOrd="0" presId="urn:microsoft.com/office/officeart/2005/8/layout/hProcess9"/>
    <dgm:cxn modelId="{2B40D991-1748-436B-9A56-E67A6433D86E}" type="presParOf" srcId="{712CA3A8-AC82-479C-A2D6-EA0F4C7B9AE8}" destId="{6DC325D5-2168-4988-A3C1-0562CAB94F2C}" srcOrd="6" destOrd="0" presId="urn:microsoft.com/office/officeart/2005/8/layout/hProcess9"/>
    <dgm:cxn modelId="{6845A930-B93F-4A1A-A98E-CADB9158A58D}" type="presParOf" srcId="{712CA3A8-AC82-479C-A2D6-EA0F4C7B9AE8}" destId="{4CFC1113-0028-4D69-B876-A80995FD1384}" srcOrd="7" destOrd="0" presId="urn:microsoft.com/office/officeart/2005/8/layout/hProcess9"/>
    <dgm:cxn modelId="{1FA1A5A6-4F6E-463D-91A1-DFD941637A16}" type="presParOf" srcId="{712CA3A8-AC82-479C-A2D6-EA0F4C7B9AE8}" destId="{E41113DC-B13C-4020-8BCA-163ED7ED591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E12B65-6C2F-469B-838B-3BC6A2CB9C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2048F6-DA8B-4F35-B74F-3AF8D57F47FB}">
      <dgm:prSet/>
      <dgm:spPr/>
      <dgm:t>
        <a:bodyPr/>
        <a:lstStyle/>
        <a:p>
          <a:pPr>
            <a:lnSpc>
              <a:spcPct val="100000"/>
            </a:lnSpc>
          </a:pPr>
          <a:r>
            <a:rPr lang="en-US" b="0" i="0"/>
            <a:t>Where do we go from here?</a:t>
          </a:r>
          <a:endParaRPr lang="en-US"/>
        </a:p>
      </dgm:t>
    </dgm:pt>
    <dgm:pt modelId="{C1C540E1-7007-4A7F-B752-F3157F55EC70}" type="parTrans" cxnId="{9D2B1AC8-171A-41CE-92D0-FD414E11216E}">
      <dgm:prSet/>
      <dgm:spPr/>
      <dgm:t>
        <a:bodyPr/>
        <a:lstStyle/>
        <a:p>
          <a:endParaRPr lang="en-US"/>
        </a:p>
      </dgm:t>
    </dgm:pt>
    <dgm:pt modelId="{4578654C-447A-4AA3-B16E-9F556E7C5DA3}" type="sibTrans" cxnId="{9D2B1AC8-171A-41CE-92D0-FD414E11216E}">
      <dgm:prSet/>
      <dgm:spPr/>
      <dgm:t>
        <a:bodyPr/>
        <a:lstStyle/>
        <a:p>
          <a:endParaRPr lang="en-US"/>
        </a:p>
      </dgm:t>
    </dgm:pt>
    <dgm:pt modelId="{8E69D5AE-8E0A-4602-96DF-B691ADE59FA9}">
      <dgm:prSet/>
      <dgm:spPr/>
      <dgm:t>
        <a:bodyPr/>
        <a:lstStyle/>
        <a:p>
          <a:pPr>
            <a:lnSpc>
              <a:spcPct val="100000"/>
            </a:lnSpc>
          </a:pPr>
          <a:r>
            <a:rPr lang="en-US" b="0" i="0"/>
            <a:t>What is needed from the State Office?</a:t>
          </a:r>
          <a:endParaRPr lang="en-US"/>
        </a:p>
      </dgm:t>
    </dgm:pt>
    <dgm:pt modelId="{9486DD8F-81A5-481B-BF0D-9D9FEE3265CD}" type="parTrans" cxnId="{49439E79-2BBF-4A1F-A647-87978C289BFE}">
      <dgm:prSet/>
      <dgm:spPr/>
      <dgm:t>
        <a:bodyPr/>
        <a:lstStyle/>
        <a:p>
          <a:endParaRPr lang="en-US"/>
        </a:p>
      </dgm:t>
    </dgm:pt>
    <dgm:pt modelId="{C0A94F17-C867-488A-9DC1-3E7C681DEE16}" type="sibTrans" cxnId="{49439E79-2BBF-4A1F-A647-87978C289BFE}">
      <dgm:prSet/>
      <dgm:spPr/>
      <dgm:t>
        <a:bodyPr/>
        <a:lstStyle/>
        <a:p>
          <a:endParaRPr lang="en-US"/>
        </a:p>
      </dgm:t>
    </dgm:pt>
    <dgm:pt modelId="{6630F693-2D73-41B7-9B85-B03F95EFFB45}">
      <dgm:prSet/>
      <dgm:spPr/>
      <dgm:t>
        <a:bodyPr/>
        <a:lstStyle/>
        <a:p>
          <a:pPr>
            <a:lnSpc>
              <a:spcPct val="100000"/>
            </a:lnSpc>
          </a:pPr>
          <a:r>
            <a:rPr lang="en-US" b="0" i="0"/>
            <a:t>What is needed for the Local Team to be successful?</a:t>
          </a:r>
          <a:endParaRPr lang="en-US"/>
        </a:p>
      </dgm:t>
    </dgm:pt>
    <dgm:pt modelId="{E2A2C86D-4175-4D75-AA99-83B042F6BB38}" type="parTrans" cxnId="{E99954E0-4E54-467F-81B1-1124626E388E}">
      <dgm:prSet/>
      <dgm:spPr/>
      <dgm:t>
        <a:bodyPr/>
        <a:lstStyle/>
        <a:p>
          <a:endParaRPr lang="en-US"/>
        </a:p>
      </dgm:t>
    </dgm:pt>
    <dgm:pt modelId="{3878F611-2053-43B5-AD86-617AF9823C66}" type="sibTrans" cxnId="{E99954E0-4E54-467F-81B1-1124626E388E}">
      <dgm:prSet/>
      <dgm:spPr/>
      <dgm:t>
        <a:bodyPr/>
        <a:lstStyle/>
        <a:p>
          <a:endParaRPr lang="en-US"/>
        </a:p>
      </dgm:t>
    </dgm:pt>
    <dgm:pt modelId="{571BA5A6-8E4A-4EB4-8A8E-EC1A0361F2A9}" type="pres">
      <dgm:prSet presAssocID="{09E12B65-6C2F-469B-838B-3BC6A2CB9C71}" presName="root" presStyleCnt="0">
        <dgm:presLayoutVars>
          <dgm:dir/>
          <dgm:resizeHandles val="exact"/>
        </dgm:presLayoutVars>
      </dgm:prSet>
      <dgm:spPr/>
    </dgm:pt>
    <dgm:pt modelId="{F40C932F-CD15-4875-8B79-5DCF6D31A956}" type="pres">
      <dgm:prSet presAssocID="{002048F6-DA8B-4F35-B74F-3AF8D57F47FB}" presName="compNode" presStyleCnt="0"/>
      <dgm:spPr/>
    </dgm:pt>
    <dgm:pt modelId="{AA7E28D4-8F09-4369-9767-F6C1E9F23FE9}" type="pres">
      <dgm:prSet presAssocID="{002048F6-DA8B-4F35-B74F-3AF8D57F47FB}" presName="bgRect" presStyleLbl="bgShp" presStyleIdx="0" presStyleCnt="3"/>
      <dgm:spPr/>
    </dgm:pt>
    <dgm:pt modelId="{8FF83B29-AE28-4C1A-A72B-3BFBC551435A}" type="pres">
      <dgm:prSet presAssocID="{002048F6-DA8B-4F35-B74F-3AF8D57F47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AE059416-5BD6-450E-8A40-DF9A8E67E47F}" type="pres">
      <dgm:prSet presAssocID="{002048F6-DA8B-4F35-B74F-3AF8D57F47FB}" presName="spaceRect" presStyleCnt="0"/>
      <dgm:spPr/>
    </dgm:pt>
    <dgm:pt modelId="{374B5690-FFF1-43DF-B5E8-0A7E3FE27BD2}" type="pres">
      <dgm:prSet presAssocID="{002048F6-DA8B-4F35-B74F-3AF8D57F47FB}" presName="parTx" presStyleLbl="revTx" presStyleIdx="0" presStyleCnt="3">
        <dgm:presLayoutVars>
          <dgm:chMax val="0"/>
          <dgm:chPref val="0"/>
        </dgm:presLayoutVars>
      </dgm:prSet>
      <dgm:spPr/>
    </dgm:pt>
    <dgm:pt modelId="{BD032CF2-8BB0-4BCC-B24A-3E17367EFC95}" type="pres">
      <dgm:prSet presAssocID="{4578654C-447A-4AA3-B16E-9F556E7C5DA3}" presName="sibTrans" presStyleCnt="0"/>
      <dgm:spPr/>
    </dgm:pt>
    <dgm:pt modelId="{3BF4317C-1FE1-4DE6-8897-8E043CE8C228}" type="pres">
      <dgm:prSet presAssocID="{8E69D5AE-8E0A-4602-96DF-B691ADE59FA9}" presName="compNode" presStyleCnt="0"/>
      <dgm:spPr/>
    </dgm:pt>
    <dgm:pt modelId="{946B7615-B158-4F47-AC0B-C64E9D8E9671}" type="pres">
      <dgm:prSet presAssocID="{8E69D5AE-8E0A-4602-96DF-B691ADE59FA9}" presName="bgRect" presStyleLbl="bgShp" presStyleIdx="1" presStyleCnt="3"/>
      <dgm:spPr/>
    </dgm:pt>
    <dgm:pt modelId="{88A08816-B16D-41B1-A79E-7E3E23C6171A}" type="pres">
      <dgm:prSet presAssocID="{8E69D5AE-8E0A-4602-96DF-B691ADE59F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ilding"/>
        </a:ext>
      </dgm:extLst>
    </dgm:pt>
    <dgm:pt modelId="{B5D705A4-C4B1-425D-B4AF-1875DCB59BB5}" type="pres">
      <dgm:prSet presAssocID="{8E69D5AE-8E0A-4602-96DF-B691ADE59FA9}" presName="spaceRect" presStyleCnt="0"/>
      <dgm:spPr/>
    </dgm:pt>
    <dgm:pt modelId="{A4F2DBAE-3836-46FC-8DCD-2381D8D55B98}" type="pres">
      <dgm:prSet presAssocID="{8E69D5AE-8E0A-4602-96DF-B691ADE59FA9}" presName="parTx" presStyleLbl="revTx" presStyleIdx="1" presStyleCnt="3">
        <dgm:presLayoutVars>
          <dgm:chMax val="0"/>
          <dgm:chPref val="0"/>
        </dgm:presLayoutVars>
      </dgm:prSet>
      <dgm:spPr/>
    </dgm:pt>
    <dgm:pt modelId="{3934266A-4BEC-406E-AC63-C761770A21B5}" type="pres">
      <dgm:prSet presAssocID="{C0A94F17-C867-488A-9DC1-3E7C681DEE16}" presName="sibTrans" presStyleCnt="0"/>
      <dgm:spPr/>
    </dgm:pt>
    <dgm:pt modelId="{7D5955BF-EBCD-40B9-AD50-11E8543B643E}" type="pres">
      <dgm:prSet presAssocID="{6630F693-2D73-41B7-9B85-B03F95EFFB45}" presName="compNode" presStyleCnt="0"/>
      <dgm:spPr/>
    </dgm:pt>
    <dgm:pt modelId="{3F2961AA-B9CA-4A70-8259-A39E91EF54BA}" type="pres">
      <dgm:prSet presAssocID="{6630F693-2D73-41B7-9B85-B03F95EFFB45}" presName="bgRect" presStyleLbl="bgShp" presStyleIdx="2" presStyleCnt="3"/>
      <dgm:spPr/>
    </dgm:pt>
    <dgm:pt modelId="{F9353E21-6A37-4D30-80A6-984BCF53B29A}" type="pres">
      <dgm:prSet presAssocID="{6630F693-2D73-41B7-9B85-B03F95EFFB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967F09DA-4667-4EC3-AA96-8017FBE106A6}" type="pres">
      <dgm:prSet presAssocID="{6630F693-2D73-41B7-9B85-B03F95EFFB45}" presName="spaceRect" presStyleCnt="0"/>
      <dgm:spPr/>
    </dgm:pt>
    <dgm:pt modelId="{FEC7E300-DB48-4980-9F3A-B8FC0663F73F}" type="pres">
      <dgm:prSet presAssocID="{6630F693-2D73-41B7-9B85-B03F95EFFB45}" presName="parTx" presStyleLbl="revTx" presStyleIdx="2" presStyleCnt="3">
        <dgm:presLayoutVars>
          <dgm:chMax val="0"/>
          <dgm:chPref val="0"/>
        </dgm:presLayoutVars>
      </dgm:prSet>
      <dgm:spPr/>
    </dgm:pt>
  </dgm:ptLst>
  <dgm:cxnLst>
    <dgm:cxn modelId="{A294F404-D7F4-40CA-9FE4-2C2DBB3A8AEE}" type="presOf" srcId="{09E12B65-6C2F-469B-838B-3BC6A2CB9C71}" destId="{571BA5A6-8E4A-4EB4-8A8E-EC1A0361F2A9}" srcOrd="0" destOrd="0" presId="urn:microsoft.com/office/officeart/2018/2/layout/IconVerticalSolidList"/>
    <dgm:cxn modelId="{FD06B90E-C0FA-4B3C-8B85-D3AF5F1C923D}" type="presOf" srcId="{6630F693-2D73-41B7-9B85-B03F95EFFB45}" destId="{FEC7E300-DB48-4980-9F3A-B8FC0663F73F}" srcOrd="0" destOrd="0" presId="urn:microsoft.com/office/officeart/2018/2/layout/IconVerticalSolidList"/>
    <dgm:cxn modelId="{7AD5294B-E8B9-4E48-92BB-095C566F6021}" type="presOf" srcId="{002048F6-DA8B-4F35-B74F-3AF8D57F47FB}" destId="{374B5690-FFF1-43DF-B5E8-0A7E3FE27BD2}" srcOrd="0" destOrd="0" presId="urn:microsoft.com/office/officeart/2018/2/layout/IconVerticalSolidList"/>
    <dgm:cxn modelId="{49439E79-2BBF-4A1F-A647-87978C289BFE}" srcId="{09E12B65-6C2F-469B-838B-3BC6A2CB9C71}" destId="{8E69D5AE-8E0A-4602-96DF-B691ADE59FA9}" srcOrd="1" destOrd="0" parTransId="{9486DD8F-81A5-481B-BF0D-9D9FEE3265CD}" sibTransId="{C0A94F17-C867-488A-9DC1-3E7C681DEE16}"/>
    <dgm:cxn modelId="{9D2B1AC8-171A-41CE-92D0-FD414E11216E}" srcId="{09E12B65-6C2F-469B-838B-3BC6A2CB9C71}" destId="{002048F6-DA8B-4F35-B74F-3AF8D57F47FB}" srcOrd="0" destOrd="0" parTransId="{C1C540E1-7007-4A7F-B752-F3157F55EC70}" sibTransId="{4578654C-447A-4AA3-B16E-9F556E7C5DA3}"/>
    <dgm:cxn modelId="{E99954E0-4E54-467F-81B1-1124626E388E}" srcId="{09E12B65-6C2F-469B-838B-3BC6A2CB9C71}" destId="{6630F693-2D73-41B7-9B85-B03F95EFFB45}" srcOrd="2" destOrd="0" parTransId="{E2A2C86D-4175-4D75-AA99-83B042F6BB38}" sibTransId="{3878F611-2053-43B5-AD86-617AF9823C66}"/>
    <dgm:cxn modelId="{5B018DEE-DD4E-40BB-88B5-2DF3F6C01D47}" type="presOf" srcId="{8E69D5AE-8E0A-4602-96DF-B691ADE59FA9}" destId="{A4F2DBAE-3836-46FC-8DCD-2381D8D55B98}" srcOrd="0" destOrd="0" presId="urn:microsoft.com/office/officeart/2018/2/layout/IconVerticalSolidList"/>
    <dgm:cxn modelId="{92740F4B-18F0-485A-AFA2-C56BB65F25B5}" type="presParOf" srcId="{571BA5A6-8E4A-4EB4-8A8E-EC1A0361F2A9}" destId="{F40C932F-CD15-4875-8B79-5DCF6D31A956}" srcOrd="0" destOrd="0" presId="urn:microsoft.com/office/officeart/2018/2/layout/IconVerticalSolidList"/>
    <dgm:cxn modelId="{3CB03755-E4E2-4ED5-B5B8-9E6C4A63997E}" type="presParOf" srcId="{F40C932F-CD15-4875-8B79-5DCF6D31A956}" destId="{AA7E28D4-8F09-4369-9767-F6C1E9F23FE9}" srcOrd="0" destOrd="0" presId="urn:microsoft.com/office/officeart/2018/2/layout/IconVerticalSolidList"/>
    <dgm:cxn modelId="{27A0AFF0-4D45-4696-BF4A-045065004354}" type="presParOf" srcId="{F40C932F-CD15-4875-8B79-5DCF6D31A956}" destId="{8FF83B29-AE28-4C1A-A72B-3BFBC551435A}" srcOrd="1" destOrd="0" presId="urn:microsoft.com/office/officeart/2018/2/layout/IconVerticalSolidList"/>
    <dgm:cxn modelId="{1790F8E3-1DC7-4F66-BC9A-B71F13897A0A}" type="presParOf" srcId="{F40C932F-CD15-4875-8B79-5DCF6D31A956}" destId="{AE059416-5BD6-450E-8A40-DF9A8E67E47F}" srcOrd="2" destOrd="0" presId="urn:microsoft.com/office/officeart/2018/2/layout/IconVerticalSolidList"/>
    <dgm:cxn modelId="{212C635C-6B0B-4EA1-84DD-783C5B746729}" type="presParOf" srcId="{F40C932F-CD15-4875-8B79-5DCF6D31A956}" destId="{374B5690-FFF1-43DF-B5E8-0A7E3FE27BD2}" srcOrd="3" destOrd="0" presId="urn:microsoft.com/office/officeart/2018/2/layout/IconVerticalSolidList"/>
    <dgm:cxn modelId="{D3FAD692-9389-419E-ABCE-5466628A91C3}" type="presParOf" srcId="{571BA5A6-8E4A-4EB4-8A8E-EC1A0361F2A9}" destId="{BD032CF2-8BB0-4BCC-B24A-3E17367EFC95}" srcOrd="1" destOrd="0" presId="urn:microsoft.com/office/officeart/2018/2/layout/IconVerticalSolidList"/>
    <dgm:cxn modelId="{5E630894-9414-4815-B004-10A12EEDCDF9}" type="presParOf" srcId="{571BA5A6-8E4A-4EB4-8A8E-EC1A0361F2A9}" destId="{3BF4317C-1FE1-4DE6-8897-8E043CE8C228}" srcOrd="2" destOrd="0" presId="urn:microsoft.com/office/officeart/2018/2/layout/IconVerticalSolidList"/>
    <dgm:cxn modelId="{6DEE642F-C12B-43D1-8CEE-675076C83745}" type="presParOf" srcId="{3BF4317C-1FE1-4DE6-8897-8E043CE8C228}" destId="{946B7615-B158-4F47-AC0B-C64E9D8E9671}" srcOrd="0" destOrd="0" presId="urn:microsoft.com/office/officeart/2018/2/layout/IconVerticalSolidList"/>
    <dgm:cxn modelId="{FA51BCDE-4961-42E3-81FB-015B8327E4C6}" type="presParOf" srcId="{3BF4317C-1FE1-4DE6-8897-8E043CE8C228}" destId="{88A08816-B16D-41B1-A79E-7E3E23C6171A}" srcOrd="1" destOrd="0" presId="urn:microsoft.com/office/officeart/2018/2/layout/IconVerticalSolidList"/>
    <dgm:cxn modelId="{0641C535-630F-48E1-895C-E81DEF54C0AB}" type="presParOf" srcId="{3BF4317C-1FE1-4DE6-8897-8E043CE8C228}" destId="{B5D705A4-C4B1-425D-B4AF-1875DCB59BB5}" srcOrd="2" destOrd="0" presId="urn:microsoft.com/office/officeart/2018/2/layout/IconVerticalSolidList"/>
    <dgm:cxn modelId="{32479719-B40A-4238-9673-B8119015605C}" type="presParOf" srcId="{3BF4317C-1FE1-4DE6-8897-8E043CE8C228}" destId="{A4F2DBAE-3836-46FC-8DCD-2381D8D55B98}" srcOrd="3" destOrd="0" presId="urn:microsoft.com/office/officeart/2018/2/layout/IconVerticalSolidList"/>
    <dgm:cxn modelId="{3A9ED882-E8EF-4162-9F3F-07C7171390D9}" type="presParOf" srcId="{571BA5A6-8E4A-4EB4-8A8E-EC1A0361F2A9}" destId="{3934266A-4BEC-406E-AC63-C761770A21B5}" srcOrd="3" destOrd="0" presId="urn:microsoft.com/office/officeart/2018/2/layout/IconVerticalSolidList"/>
    <dgm:cxn modelId="{6D5A8715-0645-4CAB-B849-EDB6F8E06E2C}" type="presParOf" srcId="{571BA5A6-8E4A-4EB4-8A8E-EC1A0361F2A9}" destId="{7D5955BF-EBCD-40B9-AD50-11E8543B643E}" srcOrd="4" destOrd="0" presId="urn:microsoft.com/office/officeart/2018/2/layout/IconVerticalSolidList"/>
    <dgm:cxn modelId="{B6E63043-B37F-495F-BFF1-E96893B66279}" type="presParOf" srcId="{7D5955BF-EBCD-40B9-AD50-11E8543B643E}" destId="{3F2961AA-B9CA-4A70-8259-A39E91EF54BA}" srcOrd="0" destOrd="0" presId="urn:microsoft.com/office/officeart/2018/2/layout/IconVerticalSolidList"/>
    <dgm:cxn modelId="{2849E2BE-F295-4959-991C-1B7861D94423}" type="presParOf" srcId="{7D5955BF-EBCD-40B9-AD50-11E8543B643E}" destId="{F9353E21-6A37-4D30-80A6-984BCF53B29A}" srcOrd="1" destOrd="0" presId="urn:microsoft.com/office/officeart/2018/2/layout/IconVerticalSolidList"/>
    <dgm:cxn modelId="{B8FB32C7-5B39-406C-BBE9-6A79F64D7110}" type="presParOf" srcId="{7D5955BF-EBCD-40B9-AD50-11E8543B643E}" destId="{967F09DA-4667-4EC3-AA96-8017FBE106A6}" srcOrd="2" destOrd="0" presId="urn:microsoft.com/office/officeart/2018/2/layout/IconVerticalSolidList"/>
    <dgm:cxn modelId="{6CC39B49-87FB-485D-AFA7-C4D28F36C17F}" type="presParOf" srcId="{7D5955BF-EBCD-40B9-AD50-11E8543B643E}" destId="{FEC7E300-DB48-4980-9F3A-B8FC0663F73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43690-A9D8-4E17-AA29-282D39E4462A}">
      <dsp:nvSpPr>
        <dsp:cNvPr id="0" name=""/>
        <dsp:cNvSpPr/>
      </dsp:nvSpPr>
      <dsp:spPr>
        <a:xfrm>
          <a:off x="0" y="1301"/>
          <a:ext cx="7886700" cy="1847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latin typeface="Calibri Light" panose="020F0302020204030204"/>
            </a:rPr>
            <a:t>During the February NCALHD, local health directors </a:t>
          </a:r>
          <a:r>
            <a:rPr lang="en-US" sz="2000" kern="1200" dirty="0">
              <a:latin typeface="Calibri Light" panose="020F0302020204030204"/>
            </a:rPr>
            <a:t>provided</a:t>
          </a:r>
          <a:r>
            <a:rPr lang="en-US" sz="2000" kern="1200" dirty="0"/>
            <a:t> their experiences with new Child Fatality Prevention legislation and the impact to Local Teams with a few specifics they wanted additional spotlight on:</a:t>
          </a:r>
        </a:p>
      </dsp:txBody>
      <dsp:txXfrm>
        <a:off x="90212" y="91513"/>
        <a:ext cx="7706276" cy="1667572"/>
      </dsp:txXfrm>
    </dsp:sp>
    <dsp:sp modelId="{F122BC61-8362-40E6-B894-C816A45A8183}">
      <dsp:nvSpPr>
        <dsp:cNvPr id="0" name=""/>
        <dsp:cNvSpPr/>
      </dsp:nvSpPr>
      <dsp:spPr>
        <a:xfrm>
          <a:off x="0" y="1849298"/>
          <a:ext cx="7886700" cy="2754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71450" lvl="1" indent="-171450" algn="l" defTabSz="711200">
            <a:lnSpc>
              <a:spcPct val="90000"/>
            </a:lnSpc>
            <a:spcBef>
              <a:spcPct val="0"/>
            </a:spcBef>
            <a:spcAft>
              <a:spcPct val="20000"/>
            </a:spcAft>
            <a:buChar char="•"/>
          </a:pPr>
          <a:r>
            <a:rPr lang="en-US" sz="1600" kern="1200" dirty="0"/>
            <a:t>Burden is higher for Local Teams since that is the only review happening*</a:t>
          </a:r>
        </a:p>
        <a:p>
          <a:pPr marL="342900" lvl="2" indent="-171450" algn="l" defTabSz="711200">
            <a:lnSpc>
              <a:spcPct val="90000"/>
            </a:lnSpc>
            <a:spcBef>
              <a:spcPct val="0"/>
            </a:spcBef>
            <a:spcAft>
              <a:spcPct val="20000"/>
            </a:spcAft>
            <a:buNone/>
          </a:pPr>
          <a:r>
            <a:rPr lang="en-US" sz="1600" kern="1200" dirty="0"/>
            <a:t>	*No more State Team review and no Intensive Review</a:t>
          </a:r>
        </a:p>
        <a:p>
          <a:pPr marL="171450" lvl="1" indent="-171450" algn="l" defTabSz="711200">
            <a:lnSpc>
              <a:spcPct val="90000"/>
            </a:lnSpc>
            <a:spcBef>
              <a:spcPct val="0"/>
            </a:spcBef>
            <a:spcAft>
              <a:spcPct val="20000"/>
            </a:spcAft>
            <a:buSzPts val="1000"/>
            <a:buFont typeface="Symbol" panose="05050102010706020507" pitchFamily="18" charset="2"/>
            <a:buChar char=""/>
          </a:pPr>
          <a:r>
            <a:rPr lang="en-US" sz="1600" kern="1200" dirty="0"/>
            <a:t>Vast majority of reviews in last quarter are Escalated Reviews</a:t>
          </a:r>
        </a:p>
        <a:p>
          <a:pPr marL="171450" lvl="1" indent="-171450" algn="l" defTabSz="711200">
            <a:lnSpc>
              <a:spcPct val="90000"/>
            </a:lnSpc>
            <a:spcBef>
              <a:spcPct val="0"/>
            </a:spcBef>
            <a:spcAft>
              <a:spcPct val="20000"/>
            </a:spcAft>
            <a:buSzPts val="1000"/>
            <a:buFont typeface="Symbol" panose="05050102010706020507" pitchFamily="18" charset="2"/>
            <a:buChar char=""/>
          </a:pPr>
          <a:r>
            <a:rPr lang="en-US" sz="1600" kern="1200" dirty="0"/>
            <a:t>What is role of DSS in these new procedures? </a:t>
          </a:r>
        </a:p>
        <a:p>
          <a:pPr marL="171450" lvl="1" indent="-171450" algn="l" defTabSz="711200">
            <a:lnSpc>
              <a:spcPct val="90000"/>
            </a:lnSpc>
            <a:spcBef>
              <a:spcPct val="0"/>
            </a:spcBef>
            <a:spcAft>
              <a:spcPct val="20000"/>
            </a:spcAft>
            <a:buSzPts val="1000"/>
            <a:buFont typeface="Symbol" panose="05050102010706020507" pitchFamily="18" charset="2"/>
            <a:buChar char=""/>
          </a:pPr>
          <a:r>
            <a:rPr lang="en-US" sz="1600" kern="1200" dirty="0"/>
            <a:t>Is there a need for legislative fix for clarity in language, understanding of the DSS role, and how to manage the increase in cases that now fall under escalated review category?</a:t>
          </a:r>
        </a:p>
      </dsp:txBody>
      <dsp:txXfrm>
        <a:off x="0" y="1849298"/>
        <a:ext cx="7886700" cy="2754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43690-A9D8-4E17-AA29-282D39E4462A}">
      <dsp:nvSpPr>
        <dsp:cNvPr id="0" name=""/>
        <dsp:cNvSpPr/>
      </dsp:nvSpPr>
      <dsp:spPr>
        <a:xfrm>
          <a:off x="0" y="1588"/>
          <a:ext cx="7886700" cy="11113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Local Teams are required to review child deaths of resident children ages 0 to 17 that fall under nine categories of death:</a:t>
          </a:r>
          <a:endParaRPr lang="en-US" sz="2000" kern="1200" dirty="0"/>
        </a:p>
      </dsp:txBody>
      <dsp:txXfrm>
        <a:off x="54254" y="55842"/>
        <a:ext cx="7778192" cy="1002882"/>
      </dsp:txXfrm>
    </dsp:sp>
    <dsp:sp modelId="{F122BC61-8362-40E6-B894-C816A45A8183}">
      <dsp:nvSpPr>
        <dsp:cNvPr id="0" name=""/>
        <dsp:cNvSpPr/>
      </dsp:nvSpPr>
      <dsp:spPr>
        <a:xfrm>
          <a:off x="0" y="1112978"/>
          <a:ext cx="7886700" cy="3361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a:t>Undetermined causes</a:t>
          </a:r>
          <a:endParaRPr lang="en-US" sz="1800" kern="1200" dirty="0"/>
        </a:p>
        <a:p>
          <a:pPr marL="171450" lvl="1" indent="-171450" algn="l" defTabSz="800100">
            <a:lnSpc>
              <a:spcPct val="90000"/>
            </a:lnSpc>
            <a:spcBef>
              <a:spcPct val="0"/>
            </a:spcBef>
            <a:spcAft>
              <a:spcPct val="20000"/>
            </a:spcAft>
            <a:buChar char="•"/>
          </a:pPr>
          <a:r>
            <a:rPr lang="en-US" sz="1800" b="0" kern="1200" dirty="0"/>
            <a:t>Unintentional injury</a:t>
          </a:r>
          <a:endParaRPr lang="en-US" sz="1800" kern="1200" dirty="0"/>
        </a:p>
        <a:p>
          <a:pPr marL="171450" lvl="1" indent="-171450" algn="l" defTabSz="800100">
            <a:lnSpc>
              <a:spcPct val="90000"/>
            </a:lnSpc>
            <a:spcBef>
              <a:spcPct val="0"/>
            </a:spcBef>
            <a:spcAft>
              <a:spcPct val="20000"/>
            </a:spcAft>
            <a:buChar char="•"/>
          </a:pPr>
          <a:r>
            <a:rPr lang="en-US" sz="1800" b="0" kern="1200"/>
            <a:t>Violence</a:t>
          </a:r>
          <a:endParaRPr lang="en-US" sz="1800" kern="1200"/>
        </a:p>
        <a:p>
          <a:pPr marL="171450" lvl="1" indent="-171450" algn="l" defTabSz="800100">
            <a:lnSpc>
              <a:spcPct val="90000"/>
            </a:lnSpc>
            <a:spcBef>
              <a:spcPct val="0"/>
            </a:spcBef>
            <a:spcAft>
              <a:spcPct val="20000"/>
            </a:spcAft>
            <a:buChar char="•"/>
          </a:pPr>
          <a:r>
            <a:rPr lang="en-US" sz="1800" b="0" kern="1200" dirty="0"/>
            <a:t>Motor vehicle incidents</a:t>
          </a:r>
          <a:endParaRPr lang="en-US" sz="1800" kern="1200" dirty="0"/>
        </a:p>
        <a:p>
          <a:pPr marL="171450" lvl="1" indent="-171450" algn="l" defTabSz="800100">
            <a:lnSpc>
              <a:spcPct val="90000"/>
            </a:lnSpc>
            <a:spcBef>
              <a:spcPct val="0"/>
            </a:spcBef>
            <a:spcAft>
              <a:spcPct val="20000"/>
            </a:spcAft>
            <a:buChar char="•"/>
          </a:pPr>
          <a:r>
            <a:rPr lang="en-US" sz="1800" b="0" kern="1200"/>
            <a:t>Sudden unexpected infant death</a:t>
          </a:r>
          <a:endParaRPr lang="en-US" sz="1800" kern="1200"/>
        </a:p>
        <a:p>
          <a:pPr marL="171450" lvl="1" indent="-171450" algn="l" defTabSz="800100">
            <a:lnSpc>
              <a:spcPct val="90000"/>
            </a:lnSpc>
            <a:spcBef>
              <a:spcPct val="0"/>
            </a:spcBef>
            <a:spcAft>
              <a:spcPct val="20000"/>
            </a:spcAft>
            <a:buChar char="•"/>
          </a:pPr>
          <a:r>
            <a:rPr lang="en-US" sz="1800" b="0" kern="1200" dirty="0"/>
            <a:t>Suicide</a:t>
          </a:r>
          <a:endParaRPr lang="en-US" sz="1800" kern="1200" dirty="0"/>
        </a:p>
        <a:p>
          <a:pPr marL="171450" lvl="1" indent="-171450" algn="l" defTabSz="800100">
            <a:lnSpc>
              <a:spcPct val="90000"/>
            </a:lnSpc>
            <a:spcBef>
              <a:spcPct val="0"/>
            </a:spcBef>
            <a:spcAft>
              <a:spcPct val="20000"/>
            </a:spcAft>
            <a:buChar char="•"/>
          </a:pPr>
          <a:r>
            <a:rPr lang="en-US" sz="1800" b="0" kern="1200" dirty="0"/>
            <a:t>Deaths not expected in the next six months</a:t>
          </a:r>
          <a:endParaRPr lang="en-US" sz="1800" kern="1200" dirty="0"/>
        </a:p>
        <a:p>
          <a:pPr marL="171450" lvl="1" indent="-171450" algn="l" defTabSz="800100">
            <a:lnSpc>
              <a:spcPct val="90000"/>
            </a:lnSpc>
            <a:spcBef>
              <a:spcPct val="0"/>
            </a:spcBef>
            <a:spcAft>
              <a:spcPct val="20000"/>
            </a:spcAft>
            <a:buChar char="•"/>
          </a:pPr>
          <a:r>
            <a:rPr lang="en-US" sz="1800" b="1" kern="1200" dirty="0"/>
            <a:t>Pursuant to criteria set forth in G.S. 7B‑1407.5, Deaths related to child maltreatment or child deaths involving a child or child’s family who was reported or known to child protective services*</a:t>
          </a:r>
        </a:p>
        <a:p>
          <a:pPr marL="171450" lvl="1" indent="-171450" algn="l" defTabSz="800100">
            <a:lnSpc>
              <a:spcPct val="90000"/>
            </a:lnSpc>
            <a:spcBef>
              <a:spcPct val="0"/>
            </a:spcBef>
            <a:spcAft>
              <a:spcPct val="20000"/>
            </a:spcAft>
            <a:buChar char="•"/>
          </a:pPr>
          <a:r>
            <a:rPr lang="en-US" sz="1800" b="0" kern="1200" dirty="0"/>
            <a:t>A subset of additional infant deaths that fall outside of the above categories</a:t>
          </a:r>
          <a:endParaRPr lang="en-US" sz="1800" kern="1200" dirty="0"/>
        </a:p>
      </dsp:txBody>
      <dsp:txXfrm>
        <a:off x="0" y="1112978"/>
        <a:ext cx="7886700" cy="3361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3A36B-8E30-4ADF-8B0F-DC5FF92AE93D}">
      <dsp:nvSpPr>
        <dsp:cNvPr id="0" name=""/>
        <dsp:cNvSpPr/>
      </dsp:nvSpPr>
      <dsp:spPr>
        <a:xfrm>
          <a:off x="544598" y="0"/>
          <a:ext cx="6172119" cy="52281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4C21F-7C6A-4DF1-9A56-5AF5E2D0419D}">
      <dsp:nvSpPr>
        <dsp:cNvPr id="0" name=""/>
        <dsp:cNvSpPr/>
      </dsp:nvSpPr>
      <dsp:spPr>
        <a:xfrm>
          <a:off x="3191" y="1568431"/>
          <a:ext cx="1395179" cy="20912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Child death occurs</a:t>
          </a:r>
        </a:p>
      </dsp:txBody>
      <dsp:txXfrm>
        <a:off x="71298" y="1636538"/>
        <a:ext cx="1258965" cy="1955028"/>
      </dsp:txXfrm>
    </dsp:sp>
    <dsp:sp modelId="{770214FE-9B36-4C48-981C-9999A355D8C1}">
      <dsp:nvSpPr>
        <dsp:cNvPr id="0" name=""/>
        <dsp:cNvSpPr/>
      </dsp:nvSpPr>
      <dsp:spPr>
        <a:xfrm>
          <a:off x="1468129" y="1568431"/>
          <a:ext cx="1395179" cy="20912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NC DHHS DSS receives notification of involvement from local child welfare agency	</a:t>
          </a:r>
        </a:p>
      </dsp:txBody>
      <dsp:txXfrm>
        <a:off x="1536236" y="1636538"/>
        <a:ext cx="1258965" cy="1955028"/>
      </dsp:txXfrm>
    </dsp:sp>
    <dsp:sp modelId="{495ACC57-D9AF-4CE9-A06D-CC687ED83AEE}">
      <dsp:nvSpPr>
        <dsp:cNvPr id="0" name=""/>
        <dsp:cNvSpPr/>
      </dsp:nvSpPr>
      <dsp:spPr>
        <a:xfrm>
          <a:off x="2933068" y="1568431"/>
          <a:ext cx="1395179" cy="20912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NC DHHS DSS internal review (if meets criteria)</a:t>
          </a:r>
        </a:p>
      </dsp:txBody>
      <dsp:txXfrm>
        <a:off x="3001175" y="1636538"/>
        <a:ext cx="1258965" cy="1955028"/>
      </dsp:txXfrm>
    </dsp:sp>
    <dsp:sp modelId="{6DC325D5-2168-4988-A3C1-0562CAB94F2C}">
      <dsp:nvSpPr>
        <dsp:cNvPr id="0" name=""/>
        <dsp:cNvSpPr/>
      </dsp:nvSpPr>
      <dsp:spPr>
        <a:xfrm>
          <a:off x="4398007" y="1568431"/>
          <a:ext cx="1395179" cy="20912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State Office sends NC DHHS DSS list of child fatalities in given quarter</a:t>
          </a:r>
        </a:p>
      </dsp:txBody>
      <dsp:txXfrm>
        <a:off x="4466114" y="1636538"/>
        <a:ext cx="1258965" cy="1955028"/>
      </dsp:txXfrm>
    </dsp:sp>
    <dsp:sp modelId="{E41113DC-B13C-4020-8BCA-163ED7ED5914}">
      <dsp:nvSpPr>
        <dsp:cNvPr id="0" name=""/>
        <dsp:cNvSpPr/>
      </dsp:nvSpPr>
      <dsp:spPr>
        <a:xfrm>
          <a:off x="5862946" y="1568431"/>
          <a:ext cx="1395179" cy="20912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NCDHHS DSS responds to following questions for each case listed</a:t>
          </a:r>
        </a:p>
      </dsp:txBody>
      <dsp:txXfrm>
        <a:off x="5931053" y="1636538"/>
        <a:ext cx="1258965" cy="1955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E28D4-8F09-4369-9767-F6C1E9F23FE9}">
      <dsp:nvSpPr>
        <dsp:cNvPr id="0" name=""/>
        <dsp:cNvSpPr/>
      </dsp:nvSpPr>
      <dsp:spPr>
        <a:xfrm>
          <a:off x="0" y="651"/>
          <a:ext cx="4988440"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83B29-AE28-4C1A-A72B-3BFBC551435A}">
      <dsp:nvSpPr>
        <dsp:cNvPr id="0" name=""/>
        <dsp:cNvSpPr/>
      </dsp:nvSpPr>
      <dsp:spPr>
        <a:xfrm>
          <a:off x="461309" y="343774"/>
          <a:ext cx="838743" cy="838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4B5690-FFF1-43DF-B5E8-0A7E3FE27BD2}">
      <dsp:nvSpPr>
        <dsp:cNvPr id="0" name=""/>
        <dsp:cNvSpPr/>
      </dsp:nvSpPr>
      <dsp:spPr>
        <a:xfrm>
          <a:off x="1761361" y="651"/>
          <a:ext cx="3227078"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1111250">
            <a:lnSpc>
              <a:spcPct val="100000"/>
            </a:lnSpc>
            <a:spcBef>
              <a:spcPct val="0"/>
            </a:spcBef>
            <a:spcAft>
              <a:spcPct val="35000"/>
            </a:spcAft>
            <a:buNone/>
          </a:pPr>
          <a:r>
            <a:rPr lang="en-US" sz="2500" b="0" i="0" kern="1200"/>
            <a:t>Where do we go from here?</a:t>
          </a:r>
          <a:endParaRPr lang="en-US" sz="2500" kern="1200"/>
        </a:p>
      </dsp:txBody>
      <dsp:txXfrm>
        <a:off x="1761361" y="651"/>
        <a:ext cx="3227078" cy="1524988"/>
      </dsp:txXfrm>
    </dsp:sp>
    <dsp:sp modelId="{946B7615-B158-4F47-AC0B-C64E9D8E9671}">
      <dsp:nvSpPr>
        <dsp:cNvPr id="0" name=""/>
        <dsp:cNvSpPr/>
      </dsp:nvSpPr>
      <dsp:spPr>
        <a:xfrm>
          <a:off x="0" y="1906887"/>
          <a:ext cx="4988440"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08816-B16D-41B1-A79E-7E3E23C6171A}">
      <dsp:nvSpPr>
        <dsp:cNvPr id="0" name=""/>
        <dsp:cNvSpPr/>
      </dsp:nvSpPr>
      <dsp:spPr>
        <a:xfrm>
          <a:off x="461309" y="2250010"/>
          <a:ext cx="838743" cy="838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F2DBAE-3836-46FC-8DCD-2381D8D55B98}">
      <dsp:nvSpPr>
        <dsp:cNvPr id="0" name=""/>
        <dsp:cNvSpPr/>
      </dsp:nvSpPr>
      <dsp:spPr>
        <a:xfrm>
          <a:off x="1761361" y="1906887"/>
          <a:ext cx="3227078"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1111250">
            <a:lnSpc>
              <a:spcPct val="100000"/>
            </a:lnSpc>
            <a:spcBef>
              <a:spcPct val="0"/>
            </a:spcBef>
            <a:spcAft>
              <a:spcPct val="35000"/>
            </a:spcAft>
            <a:buNone/>
          </a:pPr>
          <a:r>
            <a:rPr lang="en-US" sz="2500" b="0" i="0" kern="1200"/>
            <a:t>What is needed from the State Office?</a:t>
          </a:r>
          <a:endParaRPr lang="en-US" sz="2500" kern="1200"/>
        </a:p>
      </dsp:txBody>
      <dsp:txXfrm>
        <a:off x="1761361" y="1906887"/>
        <a:ext cx="3227078" cy="1524988"/>
      </dsp:txXfrm>
    </dsp:sp>
    <dsp:sp modelId="{3F2961AA-B9CA-4A70-8259-A39E91EF54BA}">
      <dsp:nvSpPr>
        <dsp:cNvPr id="0" name=""/>
        <dsp:cNvSpPr/>
      </dsp:nvSpPr>
      <dsp:spPr>
        <a:xfrm>
          <a:off x="0" y="3813123"/>
          <a:ext cx="4988440"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53E21-6A37-4D30-80A6-984BCF53B29A}">
      <dsp:nvSpPr>
        <dsp:cNvPr id="0" name=""/>
        <dsp:cNvSpPr/>
      </dsp:nvSpPr>
      <dsp:spPr>
        <a:xfrm>
          <a:off x="461309" y="4156246"/>
          <a:ext cx="838743" cy="8387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C7E300-DB48-4980-9F3A-B8FC0663F73F}">
      <dsp:nvSpPr>
        <dsp:cNvPr id="0" name=""/>
        <dsp:cNvSpPr/>
      </dsp:nvSpPr>
      <dsp:spPr>
        <a:xfrm>
          <a:off x="1761361" y="3813123"/>
          <a:ext cx="3227078"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1111250">
            <a:lnSpc>
              <a:spcPct val="100000"/>
            </a:lnSpc>
            <a:spcBef>
              <a:spcPct val="0"/>
            </a:spcBef>
            <a:spcAft>
              <a:spcPct val="35000"/>
            </a:spcAft>
            <a:buNone/>
          </a:pPr>
          <a:r>
            <a:rPr lang="en-US" sz="2500" b="0" i="0" kern="1200"/>
            <a:t>What is needed for the Local Team to be successful?</a:t>
          </a:r>
          <a:endParaRPr lang="en-US" sz="2500" kern="1200"/>
        </a:p>
      </dsp:txBody>
      <dsp:txXfrm>
        <a:off x="1761361" y="3813123"/>
        <a:ext cx="3227078" cy="15249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3/10/2026</a:t>
            </a:fld>
            <a:endParaRPr lang="en-US"/>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3/10/2026</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a:p>
        </p:txBody>
      </p:sp>
    </p:spTree>
    <p:extLst>
      <p:ext uri="{BB962C8B-B14F-4D97-AF65-F5344CB8AC3E}">
        <p14:creationId xmlns:p14="http://schemas.microsoft.com/office/powerpoint/2010/main" val="14424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a:p>
        </p:txBody>
      </p:sp>
    </p:spTree>
    <p:extLst>
      <p:ext uri="{BB962C8B-B14F-4D97-AF65-F5344CB8AC3E}">
        <p14:creationId xmlns:p14="http://schemas.microsoft.com/office/powerpoint/2010/main" val="60776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5CD35-A2F4-A7CA-9DB0-A2CB4E03A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57A19-C08D-99F1-325C-0404429FE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730C6-310F-9DA3-C06C-CDBBAE3C6C00}"/>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56E434C-5EEC-8413-AC88-D767254C061A}"/>
              </a:ext>
            </a:extLst>
          </p:cNvPr>
          <p:cNvSpPr>
            <a:spLocks noGrp="1"/>
          </p:cNvSpPr>
          <p:nvPr>
            <p:ph type="sldNum" sz="quarter" idx="5"/>
          </p:nvPr>
        </p:nvSpPr>
        <p:spPr/>
        <p:txBody>
          <a:bodyPr/>
          <a:lstStyle/>
          <a:p>
            <a:fld id="{DBCC7D24-0DC9-4E9C-89C0-35D79A09D337}" type="slidenum">
              <a:rPr lang="en-US" smtClean="0"/>
              <a:t>11</a:t>
            </a:fld>
            <a:endParaRPr lang="en-US"/>
          </a:p>
        </p:txBody>
      </p:sp>
    </p:spTree>
    <p:extLst>
      <p:ext uri="{BB962C8B-B14F-4D97-AF65-F5344CB8AC3E}">
        <p14:creationId xmlns:p14="http://schemas.microsoft.com/office/powerpoint/2010/main" val="406520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8F272-1BF4-260E-66CB-3D81D94F5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D31C3-FABA-BAD2-97B9-795ECD886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19F12-FB85-993E-03DD-05ED178048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C00388-A92C-629A-119B-A401D0C8D6B0}"/>
              </a:ext>
            </a:extLst>
          </p:cNvPr>
          <p:cNvSpPr>
            <a:spLocks noGrp="1"/>
          </p:cNvSpPr>
          <p:nvPr>
            <p:ph type="sldNum" sz="quarter" idx="5"/>
          </p:nvPr>
        </p:nvSpPr>
        <p:spPr/>
        <p:txBody>
          <a:bodyPr/>
          <a:lstStyle/>
          <a:p>
            <a:fld id="{DBCC7D24-0DC9-4E9C-89C0-35D79A09D337}" type="slidenum">
              <a:rPr lang="en-US" smtClean="0"/>
              <a:t>12</a:t>
            </a:fld>
            <a:endParaRPr lang="en-US"/>
          </a:p>
        </p:txBody>
      </p:sp>
    </p:spTree>
    <p:extLst>
      <p:ext uri="{BB962C8B-B14F-4D97-AF65-F5344CB8AC3E}">
        <p14:creationId xmlns:p14="http://schemas.microsoft.com/office/powerpoint/2010/main" val="1204850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44E6B-A13B-B056-6891-942E413F7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7E9B7-A15F-C163-89B0-B3476C49A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B4151-3DF4-7F72-1865-7630A8DE0560}"/>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AC37821B-698E-3557-3914-8A4F285A37FE}"/>
              </a:ext>
            </a:extLst>
          </p:cNvPr>
          <p:cNvSpPr>
            <a:spLocks noGrp="1"/>
          </p:cNvSpPr>
          <p:nvPr>
            <p:ph type="sldNum" sz="quarter" idx="5"/>
          </p:nvPr>
        </p:nvSpPr>
        <p:spPr/>
        <p:txBody>
          <a:bodyPr/>
          <a:lstStyle/>
          <a:p>
            <a:fld id="{DBCC7D24-0DC9-4E9C-89C0-35D79A09D337}" type="slidenum">
              <a:rPr lang="en-US" smtClean="0"/>
              <a:t>13</a:t>
            </a:fld>
            <a:endParaRPr lang="en-US"/>
          </a:p>
        </p:txBody>
      </p:sp>
    </p:spTree>
    <p:extLst>
      <p:ext uri="{BB962C8B-B14F-4D97-AF65-F5344CB8AC3E}">
        <p14:creationId xmlns:p14="http://schemas.microsoft.com/office/powerpoint/2010/main" val="337054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AD14D-C141-64D2-3D49-32F5A9C0C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E2ED3-97AB-8177-0D02-02265D861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35B79-3782-C9C2-F4EE-80BCDC8952C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5934BDA-0428-DFE9-E3A7-80F93B9ED8D0}"/>
              </a:ext>
            </a:extLst>
          </p:cNvPr>
          <p:cNvSpPr>
            <a:spLocks noGrp="1"/>
          </p:cNvSpPr>
          <p:nvPr>
            <p:ph type="sldNum" sz="quarter" idx="5"/>
          </p:nvPr>
        </p:nvSpPr>
        <p:spPr/>
        <p:txBody>
          <a:bodyPr/>
          <a:lstStyle/>
          <a:p>
            <a:fld id="{DBCC7D24-0DC9-4E9C-89C0-35D79A09D337}" type="slidenum">
              <a:rPr lang="en-US" smtClean="0"/>
              <a:t>14</a:t>
            </a:fld>
            <a:endParaRPr lang="en-US"/>
          </a:p>
        </p:txBody>
      </p:sp>
    </p:spTree>
    <p:extLst>
      <p:ext uri="{BB962C8B-B14F-4D97-AF65-F5344CB8AC3E}">
        <p14:creationId xmlns:p14="http://schemas.microsoft.com/office/powerpoint/2010/main" val="1616548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7721D-DA51-2CF4-6350-FA72C58E0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EB2AB-2A60-3DFF-29A8-1940071D5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304D4-EFC8-5A28-4737-92379138B616}"/>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20BC300A-A0CB-5A62-47F9-09E918EA7B51}"/>
              </a:ext>
            </a:extLst>
          </p:cNvPr>
          <p:cNvSpPr>
            <a:spLocks noGrp="1"/>
          </p:cNvSpPr>
          <p:nvPr>
            <p:ph type="sldNum" sz="quarter" idx="5"/>
          </p:nvPr>
        </p:nvSpPr>
        <p:spPr/>
        <p:txBody>
          <a:bodyPr/>
          <a:lstStyle/>
          <a:p>
            <a:fld id="{DBCC7D24-0DC9-4E9C-89C0-35D79A09D337}" type="slidenum">
              <a:rPr lang="en-US" smtClean="0"/>
              <a:t>15</a:t>
            </a:fld>
            <a:endParaRPr lang="en-US"/>
          </a:p>
        </p:txBody>
      </p:sp>
    </p:spTree>
    <p:extLst>
      <p:ext uri="{BB962C8B-B14F-4D97-AF65-F5344CB8AC3E}">
        <p14:creationId xmlns:p14="http://schemas.microsoft.com/office/powerpoint/2010/main" val="4183989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a:p>
        </p:txBody>
      </p:sp>
    </p:spTree>
    <p:extLst>
      <p:ext uri="{BB962C8B-B14F-4D97-AF65-F5344CB8AC3E}">
        <p14:creationId xmlns:p14="http://schemas.microsoft.com/office/powerpoint/2010/main" val="3189450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209430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DC5FE-2F70-6CF3-511B-DE46D9C81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EB256-865E-9303-5830-C8400EDD2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2FC76-7D04-BBD6-79FF-C8D6E54F26A2}"/>
              </a:ext>
            </a:extLst>
          </p:cNvPr>
          <p:cNvSpPr>
            <a:spLocks noGrp="1"/>
          </p:cNvSpPr>
          <p:nvPr>
            <p:ph type="body" idx="1"/>
          </p:nvPr>
        </p:nvSpPr>
        <p:spPr/>
        <p:txBody>
          <a:bodyPr/>
          <a:lstStyle/>
          <a:p>
            <a:pPr marL="0" indent="0">
              <a:spcBef>
                <a:spcPts val="1200"/>
              </a:spcBef>
              <a:buFont typeface="Arial"/>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E52A547D-FF9C-6128-1049-413314A5028A}"/>
              </a:ext>
            </a:extLst>
          </p:cNvPr>
          <p:cNvSpPr>
            <a:spLocks noGrp="1"/>
          </p:cNvSpPr>
          <p:nvPr>
            <p:ph type="sldNum" sz="quarter" idx="5"/>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258233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a:p>
        </p:txBody>
      </p:sp>
    </p:spTree>
    <p:extLst>
      <p:ext uri="{BB962C8B-B14F-4D97-AF65-F5344CB8AC3E}">
        <p14:creationId xmlns:p14="http://schemas.microsoft.com/office/powerpoint/2010/main" val="119305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A8873-E39F-F0F6-6AD5-954AD4C5E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276AC-BC6F-4860-A183-9E1B0C5F4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28D3A-4478-45A2-A4AA-3B0A0A9409B6}"/>
              </a:ext>
            </a:extLst>
          </p:cNvPr>
          <p:cNvSpPr>
            <a:spLocks noGrp="1"/>
          </p:cNvSpPr>
          <p:nvPr>
            <p:ph type="body" idx="1"/>
          </p:nvPr>
        </p:nvSpPr>
        <p:spPr/>
        <p:txBody>
          <a:bodyPr/>
          <a:lstStyle/>
          <a:p>
            <a:endParaRPr lang="en-US" sz="1450" b="0" dirty="0"/>
          </a:p>
        </p:txBody>
      </p:sp>
      <p:sp>
        <p:nvSpPr>
          <p:cNvPr id="4" name="Slide Number Placeholder 3">
            <a:extLst>
              <a:ext uri="{FF2B5EF4-FFF2-40B4-BE49-F238E27FC236}">
                <a16:creationId xmlns:a16="http://schemas.microsoft.com/office/drawing/2014/main" id="{3900FF6D-2026-D34B-1B6C-249FB4725E91}"/>
              </a:ext>
            </a:extLst>
          </p:cNvPr>
          <p:cNvSpPr>
            <a:spLocks noGrp="1"/>
          </p:cNvSpPr>
          <p:nvPr>
            <p:ph type="sldNum" sz="quarter" idx="5"/>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361359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662CB-83FE-5AAE-15DF-142B287A1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ABFEE-94F6-DDE7-15FE-8C4BE9515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39278-36D2-7ACE-F191-D27F4D60F4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5B0A09-524E-78D2-74C1-B559CD7A0D52}"/>
              </a:ext>
            </a:extLst>
          </p:cNvPr>
          <p:cNvSpPr>
            <a:spLocks noGrp="1"/>
          </p:cNvSpPr>
          <p:nvPr>
            <p:ph type="sldNum" sz="quarter" idx="5"/>
          </p:nvPr>
        </p:nvSpPr>
        <p:spPr/>
        <p:txBody>
          <a:bodyPr/>
          <a:lstStyle/>
          <a:p>
            <a:fld id="{DBCC7D24-0DC9-4E9C-89C0-35D79A09D337}" type="slidenum">
              <a:rPr lang="en-US" smtClean="0"/>
              <a:t>5</a:t>
            </a:fld>
            <a:endParaRPr lang="en-US"/>
          </a:p>
        </p:txBody>
      </p:sp>
    </p:spTree>
    <p:extLst>
      <p:ext uri="{BB962C8B-B14F-4D97-AF65-F5344CB8AC3E}">
        <p14:creationId xmlns:p14="http://schemas.microsoft.com/office/powerpoint/2010/main" val="51172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0078F-CD87-0613-8227-9A5FFE9C2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13456-0B1D-F670-58E6-B0349F20D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4C8ED-7503-9364-EBB7-61499A39D1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8D8B24-476A-D6C4-6AF8-38C937747070}"/>
              </a:ext>
            </a:extLst>
          </p:cNvPr>
          <p:cNvSpPr>
            <a:spLocks noGrp="1"/>
          </p:cNvSpPr>
          <p:nvPr>
            <p:ph type="sldNum" sz="quarter" idx="5"/>
          </p:nvPr>
        </p:nvSpPr>
        <p:spPr/>
        <p:txBody>
          <a:bodyPr/>
          <a:lstStyle/>
          <a:p>
            <a:fld id="{DBCC7D24-0DC9-4E9C-89C0-35D79A09D337}" type="slidenum">
              <a:rPr lang="en-US" smtClean="0"/>
              <a:t>6</a:t>
            </a:fld>
            <a:endParaRPr lang="en-US"/>
          </a:p>
        </p:txBody>
      </p:sp>
    </p:spTree>
    <p:extLst>
      <p:ext uri="{BB962C8B-B14F-4D97-AF65-F5344CB8AC3E}">
        <p14:creationId xmlns:p14="http://schemas.microsoft.com/office/powerpoint/2010/main" val="253072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DC5FE-2F70-6CF3-511B-DE46D9C81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EB256-865E-9303-5830-C8400EDD2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2FC76-7D04-BBD6-79FF-C8D6E54F26A2}"/>
              </a:ext>
            </a:extLst>
          </p:cNvPr>
          <p:cNvSpPr>
            <a:spLocks noGrp="1"/>
          </p:cNvSpPr>
          <p:nvPr>
            <p:ph type="body" idx="1"/>
          </p:nvPr>
        </p:nvSpPr>
        <p:spPr/>
        <p:txBody>
          <a:bodyPr/>
          <a:lstStyle/>
          <a:p>
            <a:pPr marL="0" indent="0">
              <a:spcBef>
                <a:spcPts val="1200"/>
              </a:spcBef>
              <a:buFont typeface="Arial"/>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E52A547D-FF9C-6128-1049-413314A5028A}"/>
              </a:ext>
            </a:extLst>
          </p:cNvPr>
          <p:cNvSpPr>
            <a:spLocks noGrp="1"/>
          </p:cNvSpPr>
          <p:nvPr>
            <p:ph type="sldNum" sz="quarter" idx="5"/>
          </p:nvPr>
        </p:nvSpPr>
        <p:spPr/>
        <p:txBody>
          <a:bodyPr/>
          <a:lstStyle/>
          <a:p>
            <a:fld id="{DBCC7D24-0DC9-4E9C-89C0-35D79A09D337}" type="slidenum">
              <a:rPr lang="en-US" smtClean="0"/>
              <a:t>7</a:t>
            </a:fld>
            <a:endParaRPr lang="en-US"/>
          </a:p>
        </p:txBody>
      </p:sp>
    </p:spTree>
    <p:extLst>
      <p:ext uri="{BB962C8B-B14F-4D97-AF65-F5344CB8AC3E}">
        <p14:creationId xmlns:p14="http://schemas.microsoft.com/office/powerpoint/2010/main" val="258233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a:p>
        </p:txBody>
      </p:sp>
    </p:spTree>
    <p:extLst>
      <p:ext uri="{BB962C8B-B14F-4D97-AF65-F5344CB8AC3E}">
        <p14:creationId xmlns:p14="http://schemas.microsoft.com/office/powerpoint/2010/main" val="289778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1973949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2927074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28D29-1ECB-41DF-951B-2A23F95AD026}"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a:p>
        </p:txBody>
      </p:sp>
    </p:spTree>
    <p:extLst>
      <p:ext uri="{BB962C8B-B14F-4D97-AF65-F5344CB8AC3E}">
        <p14:creationId xmlns:p14="http://schemas.microsoft.com/office/powerpoint/2010/main" val="215879589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1175701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2351157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60EA64-D806-43AC-9DF2-F8C432F32B4C}" type="datetimeFigureOut">
              <a:rPr lang="en-US" smtClean="0"/>
              <a:pPr/>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69406874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03701486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6586742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8767474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0925990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5457771"/>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4366808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18550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690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33369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494006"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March 2026</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Text Placeholder 8">
            <a:extLst>
              <a:ext uri="{FF2B5EF4-FFF2-40B4-BE49-F238E27FC236}">
                <a16:creationId xmlns:a16="http://schemas.microsoft.com/office/drawing/2014/main" id="{E3377D67-A9A1-E738-5E33-BFC735CCF18B}"/>
              </a:ext>
            </a:extLst>
          </p:cNvPr>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March 2026</a:t>
            </a:r>
          </a:p>
        </p:txBody>
      </p:sp>
      <p:sp>
        <p:nvSpPr>
          <p:cNvPr id="8" name="Text Placeholder 13">
            <a:extLst>
              <a:ext uri="{FF2B5EF4-FFF2-40B4-BE49-F238E27FC236}">
                <a16:creationId xmlns:a16="http://schemas.microsoft.com/office/drawing/2014/main" id="{8204DB19-E246-5E9E-2E37-5B86AF56C98B}"/>
              </a:ext>
            </a:extLst>
          </p:cNvPr>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776429"/>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80"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ebservices.ncleg.gov/ViewDocSiteFile/87360"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6" y="2051008"/>
            <a:ext cx="5973960" cy="2753003"/>
          </a:xfrm>
        </p:spPr>
        <p:txBody>
          <a:bodyPr/>
          <a:lstStyle/>
          <a:p>
            <a:r>
              <a:rPr lang="en-US" sz="1800" dirty="0">
                <a:latin typeface="Gotham Light" pitchFamily="50" charset="0"/>
                <a:cs typeface="Arial"/>
              </a:rPr>
              <a:t>NC Department of Health and Human Services </a:t>
            </a:r>
          </a:p>
          <a:p>
            <a:r>
              <a:rPr lang="en-US" dirty="0"/>
              <a:t>State Office of Child Fatality Prevention: Overview of reviews</a:t>
            </a:r>
            <a:endParaRPr lang="en-US" sz="2000" dirty="0">
              <a:effectLst/>
              <a:latin typeface="Calibri" panose="020F0502020204030204" pitchFamily="34" charset="0"/>
              <a:ea typeface="Calibri" panose="020F0502020204030204" pitchFamily="34" charset="0"/>
            </a:endParaRPr>
          </a:p>
        </p:txBody>
      </p:sp>
      <p:sp>
        <p:nvSpPr>
          <p:cNvPr id="10" name="Text Placeholder 9"/>
          <p:cNvSpPr>
            <a:spLocks noGrp="1"/>
          </p:cNvSpPr>
          <p:nvPr>
            <p:ph type="body" sz="quarter" idx="12"/>
          </p:nvPr>
        </p:nvSpPr>
        <p:spPr>
          <a:xfrm>
            <a:off x="2228287" y="4929139"/>
            <a:ext cx="7211791" cy="1392240"/>
          </a:xfrm>
        </p:spPr>
        <p:txBody>
          <a:bodyPr>
            <a:normAutofit/>
          </a:bodyPr>
          <a:lstStyle/>
          <a:p>
            <a:r>
              <a:rPr lang="en-US" sz="2000" dirty="0"/>
              <a:t>Kerry Young</a:t>
            </a:r>
          </a:p>
          <a:p>
            <a:r>
              <a:rPr lang="en-US" sz="2000" b="0" dirty="0"/>
              <a:t>Director, State Office of Child Fatality Prevention</a:t>
            </a:r>
          </a:p>
          <a:p>
            <a:r>
              <a:rPr lang="en-US" sz="2000" dirty="0"/>
              <a:t>					March 11, 2026</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44AE1-E422-F946-E185-C8DFE5264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A1CEE-BB0C-8767-9B8D-089084888575}"/>
              </a:ext>
            </a:extLst>
          </p:cNvPr>
          <p:cNvSpPr>
            <a:spLocks noGrp="1"/>
          </p:cNvSpPr>
          <p:nvPr>
            <p:ph type="title"/>
          </p:nvPr>
        </p:nvSpPr>
        <p:spPr>
          <a:xfrm>
            <a:off x="333829" y="284692"/>
            <a:ext cx="8505371" cy="685126"/>
          </a:xfrm>
        </p:spPr>
        <p:txBody>
          <a:bodyPr/>
          <a:lstStyle/>
          <a:p>
            <a:r>
              <a:rPr lang="en-US" dirty="0"/>
              <a:t>§ 7B‑1407.5. –State Office Responsibilities</a:t>
            </a:r>
          </a:p>
        </p:txBody>
      </p:sp>
      <p:sp>
        <p:nvSpPr>
          <p:cNvPr id="3" name="Text Placeholder 2">
            <a:extLst>
              <a:ext uri="{FF2B5EF4-FFF2-40B4-BE49-F238E27FC236}">
                <a16:creationId xmlns:a16="http://schemas.microsoft.com/office/drawing/2014/main" id="{FA6FE00E-1E73-6525-18D2-D59AC1FE716E}"/>
              </a:ext>
            </a:extLst>
          </p:cNvPr>
          <p:cNvSpPr>
            <a:spLocks noGrp="1"/>
          </p:cNvSpPr>
          <p:nvPr>
            <p:ph type="body" sz="quarter" idx="10"/>
          </p:nvPr>
        </p:nvSpPr>
        <p:spPr>
          <a:xfrm>
            <a:off x="-146303" y="771975"/>
            <a:ext cx="9180274" cy="5563081"/>
          </a:xfrm>
        </p:spPr>
        <p:txBody>
          <a:bodyPr/>
          <a:lstStyle/>
          <a:p>
            <a:pPr marL="342900" lvl="1" indent="0">
              <a:buNone/>
            </a:pPr>
            <a:r>
              <a:rPr lang="en-US" sz="1300" b="0" dirty="0"/>
              <a:t>(1) Develop</a:t>
            </a:r>
            <a:r>
              <a:rPr lang="en-US" sz="1300" dirty="0"/>
              <a:t> policies, procedures, and tools that address the effective reviews of this category of child deaths</a:t>
            </a:r>
            <a:r>
              <a:rPr lang="en-US" sz="1300" b="0" dirty="0"/>
              <a:t>, based on best practices and available resources.</a:t>
            </a:r>
          </a:p>
          <a:p>
            <a:pPr marL="342900" lvl="1" indent="0">
              <a:buNone/>
            </a:pPr>
            <a:r>
              <a:rPr lang="en-US" sz="1300" b="0" dirty="0"/>
              <a:t>(2) Provide </a:t>
            </a:r>
            <a:r>
              <a:rPr lang="en-US" sz="1300" dirty="0"/>
              <a:t>technical assistance by State Office staff to Local Teams</a:t>
            </a:r>
            <a:r>
              <a:rPr lang="en-US" sz="1300" b="0" dirty="0"/>
              <a:t> which may include assistance with coordinating the review, information gathering, determination of necessary participants, meeting procedures and facilitation, development of recommendations, and drafting of reports.</a:t>
            </a:r>
          </a:p>
          <a:p>
            <a:pPr marL="342900" lvl="1" indent="0">
              <a:buNone/>
            </a:pPr>
            <a:r>
              <a:rPr lang="en-US" sz="1300" b="0" dirty="0"/>
              <a:t>(3) Within the limitations of State and federal law, </a:t>
            </a:r>
            <a:r>
              <a:rPr lang="en-US" sz="1300" dirty="0"/>
              <a:t>develop an appropriate process and procedure for the creation and release of reports</a:t>
            </a:r>
            <a:r>
              <a:rPr lang="en-US" sz="1300" b="0" dirty="0"/>
              <a:t> resulting from reviews of deaths by Local Teams under this section that address the following:</a:t>
            </a:r>
          </a:p>
          <a:p>
            <a:pPr marL="744538" lvl="2" indent="0">
              <a:buNone/>
            </a:pPr>
            <a:r>
              <a:rPr lang="en-US" sz="1300" b="0" dirty="0"/>
              <a:t>a. Findings and recommendations related to improving coordination between local and State entities with respect to child death cases that include any of the facts described in subdivisions (a)(1) through (a)(3) of this section.</a:t>
            </a:r>
          </a:p>
          <a:p>
            <a:pPr marL="744538" lvl="2" indent="0">
              <a:buNone/>
            </a:pPr>
            <a:r>
              <a:rPr lang="en-US" sz="1300" b="0" dirty="0"/>
              <a:t>b. Information disclosed pursuant to G.S. 7B‑2902.</a:t>
            </a:r>
          </a:p>
          <a:p>
            <a:pPr marL="744538" lvl="2" indent="0">
              <a:buNone/>
            </a:pPr>
            <a:r>
              <a:rPr lang="en-US" sz="1300" b="0" dirty="0"/>
              <a:t>c. Information the State is required to disclose under federal law.</a:t>
            </a:r>
          </a:p>
          <a:p>
            <a:pPr marL="342900" lvl="1" indent="0">
              <a:buNone/>
            </a:pPr>
            <a:r>
              <a:rPr lang="en-US" sz="1300" b="0" dirty="0"/>
              <a:t>(4) Develop and implement a process to </a:t>
            </a:r>
            <a:r>
              <a:rPr lang="en-US" sz="1300" dirty="0"/>
              <a:t>follow up on the implementation status of recommendations </a:t>
            </a:r>
            <a:r>
              <a:rPr lang="en-US" sz="1300" b="0" dirty="0"/>
              <a:t>related to a particular agency and, where feasible, work to help facilitate the advancement of these recommendations.</a:t>
            </a:r>
          </a:p>
          <a:p>
            <a:pPr marL="342900" lvl="1" indent="0">
              <a:buNone/>
            </a:pPr>
            <a:r>
              <a:rPr lang="en-US" sz="1300" b="0" dirty="0"/>
              <a:t>(5) Work with the Division of Social Services, the Office of the Chief Medical Examiner, the State Center for Health Statistics, and other relevant experts and agencies to develop and implement the following:</a:t>
            </a:r>
          </a:p>
          <a:p>
            <a:pPr marL="744538" lvl="2" indent="0">
              <a:buNone/>
            </a:pPr>
            <a:r>
              <a:rPr lang="en-US" sz="1300" b="0" dirty="0"/>
              <a:t>a. A </a:t>
            </a:r>
            <a:r>
              <a:rPr lang="en-US" sz="1300" dirty="0"/>
              <a:t>system for the State Office to identify child fatalities to be reviewed </a:t>
            </a:r>
            <a:r>
              <a:rPr lang="en-US" sz="1300" b="0" dirty="0"/>
              <a:t>under this section.</a:t>
            </a:r>
          </a:p>
          <a:p>
            <a:pPr marL="744538" lvl="2" indent="0">
              <a:buNone/>
            </a:pPr>
            <a:r>
              <a:rPr lang="en-US" sz="1300" b="0" dirty="0"/>
              <a:t>b. A system for defining, identifying, and including in North Carolina's child fatality </a:t>
            </a:r>
            <a:r>
              <a:rPr lang="en-US" sz="1300" dirty="0"/>
              <a:t>data information the State is required to report to the federal government </a:t>
            </a:r>
            <a:r>
              <a:rPr lang="en-US" sz="1300" b="0" dirty="0"/>
              <a:t>about child deaths resulting from child maltreatment. This system shall include the use of Local Teams.</a:t>
            </a:r>
          </a:p>
          <a:p>
            <a:pPr marL="342900" lvl="1" indent="0">
              <a:buNone/>
            </a:pPr>
            <a:r>
              <a:rPr lang="en-US" sz="1300" b="0" dirty="0"/>
              <a:t>(6) Work with the Division of Social Services to determine the manner in </a:t>
            </a:r>
            <a:r>
              <a:rPr lang="en-US" sz="1300" dirty="0"/>
              <a:t>which information from internal fatality reviews conducted by the Division of Social Services can appropriately inform Local Team reviews</a:t>
            </a:r>
            <a:r>
              <a:rPr lang="en-US" sz="1300" b="0" dirty="0"/>
              <a:t> of these cases.</a:t>
            </a:r>
          </a:p>
          <a:p>
            <a:pPr marL="342900" lvl="1" indent="0">
              <a:buNone/>
            </a:pPr>
            <a:r>
              <a:rPr lang="en-US" sz="1300" b="0" dirty="0"/>
              <a:t>(7) Work with the Division of Social Services to determine the manner in which information from reviews conducted under this section can be </a:t>
            </a:r>
            <a:r>
              <a:rPr lang="en-US" sz="1300" dirty="0"/>
              <a:t>shared with the citizen review panels </a:t>
            </a:r>
            <a:r>
              <a:rPr lang="en-US" sz="1300" b="0" dirty="0"/>
              <a:t>established under G.S. 108A‑15.20.</a:t>
            </a:r>
          </a:p>
          <a:p>
            <a:pPr marL="342900" lvl="1" indent="0">
              <a:buNone/>
            </a:pPr>
            <a:endParaRPr lang="en-US" sz="1600" b="0" dirty="0"/>
          </a:p>
          <a:p>
            <a:pPr marL="0" indent="0">
              <a:buNone/>
            </a:pPr>
            <a:endParaRPr lang="en-US" sz="1800" b="0" dirty="0"/>
          </a:p>
        </p:txBody>
      </p:sp>
    </p:spTree>
    <p:extLst>
      <p:ext uri="{BB962C8B-B14F-4D97-AF65-F5344CB8AC3E}">
        <p14:creationId xmlns:p14="http://schemas.microsoft.com/office/powerpoint/2010/main" val="3199210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6425-0C21-B6D2-00F6-0BE862E0D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63C44-36DE-DD53-C589-DA3F89BA687E}"/>
              </a:ext>
            </a:extLst>
          </p:cNvPr>
          <p:cNvSpPr>
            <a:spLocks noGrp="1"/>
          </p:cNvSpPr>
          <p:nvPr>
            <p:ph type="title"/>
          </p:nvPr>
        </p:nvSpPr>
        <p:spPr>
          <a:xfrm>
            <a:off x="177857" y="624054"/>
            <a:ext cx="8788286" cy="622855"/>
          </a:xfrm>
        </p:spPr>
        <p:txBody>
          <a:bodyPr/>
          <a:lstStyle/>
          <a:p>
            <a:r>
              <a:rPr lang="en-US" dirty="0"/>
              <a:t>Accompanying forms for Escalated Review</a:t>
            </a:r>
          </a:p>
        </p:txBody>
      </p:sp>
      <p:sp>
        <p:nvSpPr>
          <p:cNvPr id="3" name="Text Placeholder 2">
            <a:extLst>
              <a:ext uri="{FF2B5EF4-FFF2-40B4-BE49-F238E27FC236}">
                <a16:creationId xmlns:a16="http://schemas.microsoft.com/office/drawing/2014/main" id="{D1768EE9-156C-B392-60FB-8A7AC3343F51}"/>
              </a:ext>
            </a:extLst>
          </p:cNvPr>
          <p:cNvSpPr>
            <a:spLocks noGrp="1"/>
          </p:cNvSpPr>
          <p:nvPr>
            <p:ph type="body" sz="quarter" idx="10"/>
          </p:nvPr>
        </p:nvSpPr>
        <p:spPr>
          <a:xfrm>
            <a:off x="337184" y="1407622"/>
            <a:ext cx="8469631" cy="4826324"/>
          </a:xfrm>
        </p:spPr>
        <p:txBody>
          <a:bodyPr/>
          <a:lstStyle/>
          <a:p>
            <a:pPr lvl="1"/>
            <a:r>
              <a:rPr lang="en-US" sz="1800" b="0" dirty="0"/>
              <a:t>NC use of NFR-CRS began January 1, 2026</a:t>
            </a:r>
          </a:p>
          <a:p>
            <a:pPr lvl="1"/>
            <a:r>
              <a:rPr lang="en-US" sz="1800" b="0" dirty="0"/>
              <a:t>Applicable Form(s)</a:t>
            </a:r>
          </a:p>
          <a:p>
            <a:pPr marL="1087438" lvl="2" indent="-342900">
              <a:buFont typeface="+mj-lt"/>
              <a:buAutoNum type="arabicPeriod"/>
            </a:pPr>
            <a:r>
              <a:rPr lang="en-US" sz="1600" b="0" dirty="0"/>
              <a:t>A/N related Fatalities Form- Complete if case was identified by NC DHHS DSS as meeting the legislative requirements under 7B-1407.5</a:t>
            </a:r>
          </a:p>
          <a:p>
            <a:pPr marL="1087438" lvl="2" indent="-342900">
              <a:buFont typeface="+mj-lt"/>
              <a:buAutoNum type="arabicPeriod"/>
            </a:pPr>
            <a:r>
              <a:rPr lang="en-US" sz="1600" b="0" dirty="0"/>
              <a:t>Public Reporting Preparation- Complete if A/N related Fatalities Form was completed AND conversations with the DA resulted in ‘</a:t>
            </a:r>
            <a:r>
              <a:rPr lang="en-US" sz="1600" b="0" dirty="0" err="1"/>
              <a:t>yes’</a:t>
            </a:r>
            <a:r>
              <a:rPr lang="en-US" sz="1600" b="0" dirty="0"/>
              <a:t> for either criteria (person is criminally charged or would be if alive)</a:t>
            </a:r>
          </a:p>
          <a:p>
            <a:pPr marL="1087438" lvl="2" indent="-342900">
              <a:buFont typeface="+mj-lt"/>
              <a:buAutoNum type="arabicPeriod"/>
            </a:pPr>
            <a:r>
              <a:rPr lang="en-US" sz="1800" b="0" dirty="0"/>
              <a:t>Non-identified by NCDHHS DSS</a:t>
            </a:r>
          </a:p>
          <a:p>
            <a:pPr lvl="1"/>
            <a:r>
              <a:rPr lang="en-US" sz="1800" b="0" dirty="0"/>
              <a:t>The State Office Maltreatment Program Coordinator and Epidemiologist will combine the information shared from all counties into an annual report</a:t>
            </a:r>
            <a:endParaRPr lang="en-US" sz="2600" b="0" dirty="0"/>
          </a:p>
          <a:p>
            <a:endParaRPr lang="en-US" sz="4000" b="0" dirty="0"/>
          </a:p>
        </p:txBody>
      </p:sp>
    </p:spTree>
    <p:extLst>
      <p:ext uri="{BB962C8B-B14F-4D97-AF65-F5344CB8AC3E}">
        <p14:creationId xmlns:p14="http://schemas.microsoft.com/office/powerpoint/2010/main" val="93599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58FDA-091F-DB59-804C-50880AD67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0DEF3-225C-A4C8-F130-702AC5981CDF}"/>
              </a:ext>
            </a:extLst>
          </p:cNvPr>
          <p:cNvSpPr>
            <a:spLocks noGrp="1"/>
          </p:cNvSpPr>
          <p:nvPr>
            <p:ph type="title"/>
          </p:nvPr>
        </p:nvSpPr>
        <p:spPr>
          <a:xfrm>
            <a:off x="333829" y="284692"/>
            <a:ext cx="8505371" cy="685126"/>
          </a:xfrm>
        </p:spPr>
        <p:txBody>
          <a:bodyPr/>
          <a:lstStyle/>
          <a:p>
            <a:r>
              <a:rPr lang="en-US" dirty="0"/>
              <a:t>§ 7B‑1407.5. –Local Team Responsibilities</a:t>
            </a:r>
          </a:p>
        </p:txBody>
      </p:sp>
      <p:sp>
        <p:nvSpPr>
          <p:cNvPr id="3" name="Text Placeholder 2">
            <a:extLst>
              <a:ext uri="{FF2B5EF4-FFF2-40B4-BE49-F238E27FC236}">
                <a16:creationId xmlns:a16="http://schemas.microsoft.com/office/drawing/2014/main" id="{45372FA1-4CBB-D0B9-FCB2-0AC39BBE897D}"/>
              </a:ext>
            </a:extLst>
          </p:cNvPr>
          <p:cNvSpPr>
            <a:spLocks noGrp="1"/>
          </p:cNvSpPr>
          <p:nvPr>
            <p:ph type="body" sz="quarter" idx="10"/>
          </p:nvPr>
        </p:nvSpPr>
        <p:spPr>
          <a:xfrm>
            <a:off x="333829" y="969818"/>
            <a:ext cx="8590112" cy="5438390"/>
          </a:xfrm>
        </p:spPr>
        <p:txBody>
          <a:bodyPr/>
          <a:lstStyle/>
          <a:p>
            <a:pPr marL="0" lvl="0" indent="0">
              <a:buNone/>
            </a:pPr>
            <a:r>
              <a:rPr lang="en-US" sz="1800" b="0" dirty="0"/>
              <a:t>(1) To </a:t>
            </a:r>
            <a:r>
              <a:rPr lang="en-US" sz="1800" b="0" dirty="0">
                <a:highlight>
                  <a:srgbClr val="FFFF00"/>
                </a:highlight>
              </a:rPr>
              <a:t>conduct reviews that align with the policies and procedures developed by the State Office</a:t>
            </a:r>
            <a:r>
              <a:rPr lang="en-US" sz="1800" b="0" dirty="0"/>
              <a:t> for reviews and to seek technical assistance from the State Office as necessary to conduct reviews.</a:t>
            </a:r>
          </a:p>
          <a:p>
            <a:pPr marL="0" lvl="0" indent="0">
              <a:buNone/>
            </a:pPr>
            <a:r>
              <a:rPr lang="en-US" sz="1800" b="0" dirty="0"/>
              <a:t>(2) To conduct, as determined necessary by the Local Team, </a:t>
            </a:r>
            <a:r>
              <a:rPr lang="en-US" sz="1800" b="0" dirty="0">
                <a:highlight>
                  <a:srgbClr val="FFFF00"/>
                </a:highlight>
              </a:rPr>
              <a:t>interviews of any individuals determined to have pertinent information about a death under review and to examine any written materials containing pertinent information</a:t>
            </a:r>
            <a:r>
              <a:rPr lang="en-US" sz="1800" b="0" dirty="0"/>
              <a:t>, except that the Local Team may not (</a:t>
            </a:r>
            <a:r>
              <a:rPr lang="en-US" sz="1800" b="0" dirty="0" err="1"/>
              <a:t>i</a:t>
            </a:r>
            <a:r>
              <a:rPr lang="en-US" sz="1800" b="0" dirty="0"/>
              <a:t>) contact or interview family members of the decedent or (ii) conduct an interview or take any other action that would interfere with an investigation by a law enforcement agency or the duties of a district attorney.</a:t>
            </a:r>
          </a:p>
          <a:p>
            <a:pPr marL="0" lvl="0" indent="0">
              <a:buNone/>
            </a:pPr>
            <a:r>
              <a:rPr lang="en-US" sz="1800" b="0" dirty="0"/>
              <a:t>(3) </a:t>
            </a:r>
            <a:r>
              <a:rPr lang="en-US" sz="1800" b="0" dirty="0">
                <a:highlight>
                  <a:srgbClr val="FFFF00"/>
                </a:highlight>
              </a:rPr>
              <a:t>To work with the State Office to produce a report appropriate for public release pursuant to sub‑subdivision </a:t>
            </a:r>
            <a:r>
              <a:rPr lang="en-US" sz="1800" b="0" dirty="0"/>
              <a:t>(b)(3)a. of this section that addresses the findings and recommendations developed pursuant to sub‑subdivision (b)(3)a. of this section related to improving coordination between local and State entities. These findings shall not be admissible as evidence in any civil or administrative proceedings against individuals or entities that participate in reviews conducted under this section</a:t>
            </a:r>
            <a:r>
              <a:rPr lang="en-US" sz="1800" b="0" dirty="0">
                <a:highlight>
                  <a:srgbClr val="FFFF00"/>
                </a:highlight>
              </a:rPr>
              <a:t>. In accordance with G.S. 7B‑2902, the Local Team shall consult with the appropriate district attorney prior to the public release</a:t>
            </a:r>
          </a:p>
        </p:txBody>
      </p:sp>
    </p:spTree>
    <p:extLst>
      <p:ext uri="{BB962C8B-B14F-4D97-AF65-F5344CB8AC3E}">
        <p14:creationId xmlns:p14="http://schemas.microsoft.com/office/powerpoint/2010/main" val="152722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B29A3-6123-87C1-61A4-052460114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E40D8-9492-5463-9295-8784A71CB5FC}"/>
              </a:ext>
            </a:extLst>
          </p:cNvPr>
          <p:cNvSpPr>
            <a:spLocks noGrp="1"/>
          </p:cNvSpPr>
          <p:nvPr>
            <p:ph type="title"/>
          </p:nvPr>
        </p:nvSpPr>
        <p:spPr>
          <a:xfrm>
            <a:off x="1543048" y="367641"/>
            <a:ext cx="8788286" cy="622855"/>
          </a:xfrm>
        </p:spPr>
        <p:txBody>
          <a:bodyPr/>
          <a:lstStyle/>
          <a:p>
            <a:r>
              <a:rPr lang="en-US" dirty="0"/>
              <a:t>Roles: Outlined in § 7B‑1410</a:t>
            </a:r>
          </a:p>
        </p:txBody>
      </p:sp>
      <p:sp>
        <p:nvSpPr>
          <p:cNvPr id="3" name="Text Placeholder 2">
            <a:extLst>
              <a:ext uri="{FF2B5EF4-FFF2-40B4-BE49-F238E27FC236}">
                <a16:creationId xmlns:a16="http://schemas.microsoft.com/office/drawing/2014/main" id="{87EC65CA-2B9F-8404-4C53-C8FC9E5B4F03}"/>
              </a:ext>
            </a:extLst>
          </p:cNvPr>
          <p:cNvSpPr>
            <a:spLocks noGrp="1"/>
          </p:cNvSpPr>
          <p:nvPr>
            <p:ph type="body" sz="quarter" idx="10"/>
          </p:nvPr>
        </p:nvSpPr>
        <p:spPr>
          <a:xfrm>
            <a:off x="177858" y="1122218"/>
            <a:ext cx="4546542" cy="5111728"/>
          </a:xfrm>
        </p:spPr>
        <p:txBody>
          <a:bodyPr/>
          <a:lstStyle/>
          <a:p>
            <a:pPr marL="0" indent="-4763">
              <a:buNone/>
            </a:pPr>
            <a:r>
              <a:rPr lang="en-US" sz="1400" dirty="0"/>
              <a:t>Duties of the director of the local department of health</a:t>
            </a:r>
          </a:p>
          <a:p>
            <a:pPr marL="0" indent="-4763">
              <a:buNone/>
            </a:pPr>
            <a:r>
              <a:rPr lang="en-US" sz="1400" b="0" dirty="0"/>
              <a:t>In addition to any other duties as a member of the Local Team and in connection with reviews of additional child fatalities, the director of the local department of health shall: </a:t>
            </a:r>
          </a:p>
          <a:p>
            <a:pPr marL="0" indent="0">
              <a:buNone/>
            </a:pPr>
            <a:r>
              <a:rPr lang="en-US" sz="1200" b="0" dirty="0"/>
              <a:t>(1)  </a:t>
            </a:r>
            <a:r>
              <a:rPr lang="en-US" sz="1400" b="0" dirty="0"/>
              <a:t>Serve along with the Local Team chair as a liaison between the State Office and the Local Team to communicate information.</a:t>
            </a:r>
          </a:p>
          <a:p>
            <a:pPr marL="0" indent="0">
              <a:buNone/>
            </a:pPr>
            <a:r>
              <a:rPr lang="en-US" sz="1400" b="0" dirty="0"/>
              <a:t>(2) Maintain records, including minutes of all official meetings, lists of participants for each meeting of the Local Team, and signed confidentiality statements required under G.S. 7B‑1413, in compliance with applicable rules and law.</a:t>
            </a:r>
          </a:p>
          <a:p>
            <a:pPr marL="0" indent="0">
              <a:buNone/>
            </a:pPr>
            <a:r>
              <a:rPr lang="en-US" sz="1400" b="0" dirty="0"/>
              <a:t>(3) Provide staff support for reviews.</a:t>
            </a:r>
          </a:p>
          <a:p>
            <a:pPr marL="0" indent="0">
              <a:buNone/>
            </a:pPr>
            <a:r>
              <a:rPr lang="en-US" sz="1400" b="0" dirty="0"/>
              <a:t>(4) Report quarterly to the local board of health, or as required by the board, on the activities of the Local Team.</a:t>
            </a:r>
            <a:endParaRPr lang="en-US" sz="900" b="0" dirty="0"/>
          </a:p>
        </p:txBody>
      </p:sp>
      <p:sp>
        <p:nvSpPr>
          <p:cNvPr id="5" name="Text Placeholder 2">
            <a:extLst>
              <a:ext uri="{FF2B5EF4-FFF2-40B4-BE49-F238E27FC236}">
                <a16:creationId xmlns:a16="http://schemas.microsoft.com/office/drawing/2014/main" id="{58824FFC-BB82-E4E3-814A-48F667EB0FDC}"/>
              </a:ext>
            </a:extLst>
          </p:cNvPr>
          <p:cNvSpPr txBox="1">
            <a:spLocks/>
          </p:cNvSpPr>
          <p:nvPr/>
        </p:nvSpPr>
        <p:spPr>
          <a:xfrm>
            <a:off x="4724399" y="1122218"/>
            <a:ext cx="4336473" cy="51117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914400" rtl="0" eaLnBrk="1" latinLnBrk="0" hangingPunct="1">
              <a:lnSpc>
                <a:spcPct val="100000"/>
              </a:lnSpc>
              <a:spcBef>
                <a:spcPts val="500"/>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914400" rtl="0" eaLnBrk="1" latinLnBrk="0" hangingPunct="1">
              <a:lnSpc>
                <a:spcPct val="100000"/>
              </a:lnSpc>
              <a:spcBef>
                <a:spcPts val="500"/>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763">
              <a:buFont typeface="Arial" panose="020B0604020202020204" pitchFamily="34" charset="0"/>
              <a:buNone/>
            </a:pPr>
            <a:r>
              <a:rPr lang="en-US" sz="1400" dirty="0"/>
              <a:t>Duties of the director of the county department of social services</a:t>
            </a:r>
          </a:p>
          <a:p>
            <a:pPr marL="0" indent="-4763">
              <a:buFont typeface="Arial" panose="020B0604020202020204" pitchFamily="34" charset="0"/>
              <a:buNone/>
            </a:pPr>
            <a:r>
              <a:rPr lang="en-US" sz="1400" b="0" dirty="0"/>
              <a:t>In addition to any other duties as a member of the Local Team, the director of the local department of social services shall:</a:t>
            </a:r>
          </a:p>
          <a:p>
            <a:pPr marL="0" indent="-4763">
              <a:buFont typeface="Arial" panose="020B0604020202020204" pitchFamily="34" charset="0"/>
              <a:buNone/>
            </a:pPr>
            <a:r>
              <a:rPr lang="en-US" sz="1400" b="0" dirty="0"/>
              <a:t>(1) Serve along with the Local Team chair as a liaison between the State Office and the Local Team to communicate information with respect to cases reviewed under G.S. 7B‑1406.5(e) or G.S. 7B‑1407.5.</a:t>
            </a:r>
          </a:p>
          <a:p>
            <a:pPr marL="0" indent="-4763">
              <a:buFont typeface="Arial" panose="020B0604020202020204" pitchFamily="34" charset="0"/>
              <a:buNone/>
            </a:pPr>
            <a:r>
              <a:rPr lang="en-US" sz="1400" b="0" dirty="0"/>
              <a:t>(2) Provide staff support for cases reviewed under G.S. 7B‑1406.5(e) or G.S. 7B‑1407.5.</a:t>
            </a:r>
          </a:p>
          <a:p>
            <a:pPr marL="0" indent="-4763">
              <a:buFont typeface="Arial" panose="020B0604020202020204" pitchFamily="34" charset="0"/>
              <a:buNone/>
            </a:pPr>
            <a:r>
              <a:rPr lang="en-US" sz="1400" b="0" dirty="0"/>
              <a:t>(3) Report quarterly to the county board of social services, or as required by the board, on the activities of the Team.</a:t>
            </a:r>
          </a:p>
          <a:p>
            <a:pPr marL="0" indent="-4763">
              <a:buFont typeface="Arial" panose="020B0604020202020204" pitchFamily="34" charset="0"/>
              <a:buNone/>
            </a:pPr>
            <a:r>
              <a:rPr lang="en-US" sz="1400" b="0" dirty="0"/>
              <a:t>(4) Determine whether and when to request the Local Team or a citizen review panel to review an active child protective services case pursuant to G.S. 7B‑1406.5(e) and G.S. 108A‑15.20</a:t>
            </a:r>
          </a:p>
        </p:txBody>
      </p:sp>
    </p:spTree>
    <p:extLst>
      <p:ext uri="{BB962C8B-B14F-4D97-AF65-F5344CB8AC3E}">
        <p14:creationId xmlns:p14="http://schemas.microsoft.com/office/powerpoint/2010/main" val="2144513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9A074-49CE-9D32-827D-E5D1C5683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CF3F5-20B1-FCC2-E2C2-CBD2A9083722}"/>
              </a:ext>
            </a:extLst>
          </p:cNvPr>
          <p:cNvSpPr>
            <a:spLocks noGrp="1"/>
          </p:cNvSpPr>
          <p:nvPr>
            <p:ph type="title"/>
          </p:nvPr>
        </p:nvSpPr>
        <p:spPr>
          <a:xfrm>
            <a:off x="177857" y="385218"/>
            <a:ext cx="8788286" cy="622855"/>
          </a:xfrm>
        </p:spPr>
        <p:txBody>
          <a:bodyPr/>
          <a:lstStyle/>
          <a:p>
            <a:r>
              <a:rPr lang="en-US" dirty="0"/>
              <a:t>Reminder of required membership for Local Teams-§ 7B‑1407 </a:t>
            </a:r>
          </a:p>
        </p:txBody>
      </p:sp>
      <p:sp>
        <p:nvSpPr>
          <p:cNvPr id="3" name="Text Placeholder 2">
            <a:extLst>
              <a:ext uri="{FF2B5EF4-FFF2-40B4-BE49-F238E27FC236}">
                <a16:creationId xmlns:a16="http://schemas.microsoft.com/office/drawing/2014/main" id="{B6CD378F-C54D-F083-7FA6-C682DEAFF9A3}"/>
              </a:ext>
            </a:extLst>
          </p:cNvPr>
          <p:cNvSpPr>
            <a:spLocks noGrp="1"/>
          </p:cNvSpPr>
          <p:nvPr>
            <p:ph type="body" sz="quarter" idx="10"/>
          </p:nvPr>
        </p:nvSpPr>
        <p:spPr>
          <a:xfrm>
            <a:off x="337184" y="1407622"/>
            <a:ext cx="8469631" cy="4826324"/>
          </a:xfrm>
        </p:spPr>
        <p:txBody>
          <a:bodyPr/>
          <a:lstStyle/>
          <a:p>
            <a:pPr marL="0" indent="0">
              <a:spcBef>
                <a:spcPts val="0"/>
              </a:spcBef>
              <a:buNone/>
            </a:pPr>
            <a:r>
              <a:rPr lang="en-US" sz="1400" b="0" dirty="0"/>
              <a:t>Each Local Team shall consist of the following persons: </a:t>
            </a:r>
          </a:p>
          <a:p>
            <a:pPr marL="347663" lvl="1" indent="0">
              <a:spcBef>
                <a:spcPts val="0"/>
              </a:spcBef>
              <a:buNone/>
            </a:pPr>
            <a:r>
              <a:rPr lang="en-US" sz="1400" b="0" dirty="0">
                <a:highlight>
                  <a:srgbClr val="FFFF00"/>
                </a:highlight>
              </a:rPr>
              <a:t>(1) The director of the county department of social services or the director of the consolidated human services agency and a member of the director's staff. </a:t>
            </a:r>
          </a:p>
          <a:p>
            <a:pPr marL="347663" lvl="1" indent="0">
              <a:spcBef>
                <a:spcPts val="0"/>
              </a:spcBef>
              <a:buNone/>
            </a:pPr>
            <a:r>
              <a:rPr lang="en-US" sz="1400" b="0" dirty="0"/>
              <a:t>(2) A local law enforcement officer, appointed by the board of county commissioners. </a:t>
            </a:r>
          </a:p>
          <a:p>
            <a:pPr marL="347663" lvl="1" indent="0">
              <a:spcBef>
                <a:spcPts val="0"/>
              </a:spcBef>
              <a:buNone/>
            </a:pPr>
            <a:r>
              <a:rPr lang="en-US" sz="1400" b="0" dirty="0"/>
              <a:t>(3) An attorney from the district attorney's office, appointed by the district attorney. </a:t>
            </a:r>
          </a:p>
          <a:p>
            <a:pPr marL="347663" lvl="1" indent="0">
              <a:spcBef>
                <a:spcPts val="0"/>
              </a:spcBef>
              <a:buNone/>
            </a:pPr>
            <a:r>
              <a:rPr lang="en-US" sz="1400" b="0" dirty="0"/>
              <a:t>(4) The executive director of the local community action agency, as defined by the Department of Health and Human Services, or the executive director's designee. </a:t>
            </a:r>
          </a:p>
          <a:p>
            <a:pPr marL="347663" lvl="1" indent="0">
              <a:spcBef>
                <a:spcPts val="0"/>
              </a:spcBef>
              <a:buNone/>
            </a:pPr>
            <a:r>
              <a:rPr lang="en-US" sz="1400" b="0" dirty="0"/>
              <a:t>(5) The superintendent of each local school administrative unit located in the county, or the superintendent's designee. </a:t>
            </a:r>
          </a:p>
          <a:p>
            <a:pPr marL="347663" lvl="1" indent="0">
              <a:spcBef>
                <a:spcPts val="0"/>
              </a:spcBef>
              <a:buNone/>
            </a:pPr>
            <a:r>
              <a:rPr lang="en-US" sz="1400" b="0" dirty="0"/>
              <a:t>(6) A member of the county board of social services, appointed by the chair of that board. </a:t>
            </a:r>
          </a:p>
          <a:p>
            <a:pPr marL="347663" lvl="1" indent="0">
              <a:spcBef>
                <a:spcPts val="0"/>
              </a:spcBef>
              <a:buNone/>
            </a:pPr>
            <a:r>
              <a:rPr lang="en-US" sz="1400" b="0" dirty="0"/>
              <a:t>(7) A local mental health professional, appointed by the director of the area authority established under Chapter 122C of the General Statutes. </a:t>
            </a:r>
          </a:p>
          <a:p>
            <a:pPr marL="347663" lvl="1" indent="0">
              <a:spcBef>
                <a:spcPts val="0"/>
              </a:spcBef>
              <a:buNone/>
            </a:pPr>
            <a:r>
              <a:rPr lang="en-US" sz="1400" b="0" dirty="0"/>
              <a:t>(8) The local guardian ad litem coordinator, or the coordinator's designee. </a:t>
            </a:r>
          </a:p>
          <a:p>
            <a:pPr marL="347663" lvl="1" indent="0">
              <a:spcBef>
                <a:spcPts val="0"/>
              </a:spcBef>
              <a:buNone/>
            </a:pPr>
            <a:r>
              <a:rPr lang="en-US" sz="1400" b="0" dirty="0">
                <a:highlight>
                  <a:srgbClr val="FFFF00"/>
                </a:highlight>
              </a:rPr>
              <a:t>(9) The director of the local department of public health. </a:t>
            </a:r>
          </a:p>
          <a:p>
            <a:pPr marL="347663" lvl="1" indent="0">
              <a:spcBef>
                <a:spcPts val="0"/>
              </a:spcBef>
              <a:buNone/>
            </a:pPr>
            <a:r>
              <a:rPr lang="en-US" sz="1400" b="0" dirty="0"/>
              <a:t>(10) A local health care provider, appointed by the local board of health. </a:t>
            </a:r>
          </a:p>
          <a:p>
            <a:pPr marL="347663" lvl="1" indent="0">
              <a:spcBef>
                <a:spcPts val="0"/>
              </a:spcBef>
              <a:buNone/>
            </a:pPr>
            <a:r>
              <a:rPr lang="en-US" sz="1400" b="0" dirty="0"/>
              <a:t>(11) An emergency medical services provider or firefighter, appointed by the board of county commissioners. </a:t>
            </a:r>
          </a:p>
          <a:p>
            <a:pPr marL="347663" lvl="1" indent="0">
              <a:spcBef>
                <a:spcPts val="0"/>
              </a:spcBef>
              <a:buNone/>
            </a:pPr>
            <a:r>
              <a:rPr lang="en-US" sz="1400" b="0" dirty="0"/>
              <a:t>(12) A district court judge, appointed by the chief district court judge in that district. </a:t>
            </a:r>
          </a:p>
          <a:p>
            <a:pPr marL="347663" lvl="1" indent="0">
              <a:spcBef>
                <a:spcPts val="0"/>
              </a:spcBef>
              <a:buNone/>
            </a:pPr>
            <a:r>
              <a:rPr lang="en-US" sz="1400" b="0" dirty="0"/>
              <a:t>(13) A county medical examiner, appointed by the Chief Medical Examiner. </a:t>
            </a:r>
          </a:p>
          <a:p>
            <a:pPr marL="347663" lvl="1" indent="0">
              <a:spcBef>
                <a:spcPts val="0"/>
              </a:spcBef>
              <a:buNone/>
            </a:pPr>
            <a:r>
              <a:rPr lang="en-US" sz="1400" b="0" dirty="0"/>
              <a:t>(14) A representative of a local child care facility or Head Start program, appointed by the director of the county department of social services. </a:t>
            </a:r>
          </a:p>
          <a:p>
            <a:pPr marL="347663" lvl="1" indent="0">
              <a:spcBef>
                <a:spcPts val="0"/>
              </a:spcBef>
              <a:buNone/>
            </a:pPr>
            <a:r>
              <a:rPr lang="en-US" sz="1400" b="0" dirty="0"/>
              <a:t>(15) A parent of a child who died before reaching the child's eighteenth birthday, to be appointed by the board of county commissioners </a:t>
            </a:r>
            <a:endParaRPr lang="en-US" sz="2800" b="0" dirty="0"/>
          </a:p>
        </p:txBody>
      </p:sp>
    </p:spTree>
    <p:extLst>
      <p:ext uri="{BB962C8B-B14F-4D97-AF65-F5344CB8AC3E}">
        <p14:creationId xmlns:p14="http://schemas.microsoft.com/office/powerpoint/2010/main" val="231691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4158E0-2D6F-4ED6-C396-9B6AFCF2EB4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926" y="1371600"/>
            <a:ext cx="3396984"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D8B744D-5DF4-42C1-7EE4-2F09BA1CAF22}"/>
              </a:ext>
            </a:extLst>
          </p:cNvPr>
          <p:cNvSpPr>
            <a:spLocks noGrp="1"/>
          </p:cNvSpPr>
          <p:nvPr>
            <p:ph type="title"/>
          </p:nvPr>
        </p:nvSpPr>
        <p:spPr>
          <a:xfrm>
            <a:off x="523242" y="412846"/>
            <a:ext cx="2621145" cy="5491162"/>
          </a:xfrm>
        </p:spPr>
        <p:txBody>
          <a:bodyPr vert="horz" lIns="91440" tIns="45720" rIns="91440" bIns="45720" rtlCol="0" anchor="ctr">
            <a:normAutofit/>
          </a:bodyPr>
          <a:lstStyle/>
          <a:p>
            <a:r>
              <a:rPr lang="en-US" sz="4400" kern="1200">
                <a:solidFill>
                  <a:schemeClr val="tx1"/>
                </a:solidFill>
                <a:latin typeface="+mj-lt"/>
                <a:ea typeface="+mj-ea"/>
                <a:cs typeface="+mj-cs"/>
              </a:rPr>
              <a:t>Discussion</a:t>
            </a:r>
          </a:p>
        </p:txBody>
      </p:sp>
      <p:graphicFrame>
        <p:nvGraphicFramePr>
          <p:cNvPr id="5" name="Text Placeholder 2">
            <a:extLst>
              <a:ext uri="{FF2B5EF4-FFF2-40B4-BE49-F238E27FC236}">
                <a16:creationId xmlns:a16="http://schemas.microsoft.com/office/drawing/2014/main" id="{FBB0F324-2E53-F055-7AF6-BCF78FB241FC}"/>
              </a:ext>
            </a:extLst>
          </p:cNvPr>
          <p:cNvGraphicFramePr/>
          <p:nvPr>
            <p:extLst>
              <p:ext uri="{D42A27DB-BD31-4B8C-83A1-F6EECF244321}">
                <p14:modId xmlns:p14="http://schemas.microsoft.com/office/powerpoint/2010/main" val="366954365"/>
              </p:ext>
            </p:extLst>
          </p:nvPr>
        </p:nvGraphicFramePr>
        <p:xfrm>
          <a:off x="3526910" y="838199"/>
          <a:ext cx="4988440"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311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71000" r="-371000"/>
          </a:stretch>
        </a:blipFill>
        <a:effectLst/>
      </p:bgPr>
    </p:bg>
    <p:spTree>
      <p:nvGrpSpPr>
        <p:cNvPr id="1" name=""/>
        <p:cNvGrpSpPr/>
        <p:nvPr/>
      </p:nvGrpSpPr>
      <p:grpSpPr>
        <a:xfrm>
          <a:off x="0" y="0"/>
          <a:ext cx="0" cy="0"/>
          <a:chOff x="0" y="0"/>
          <a:chExt cx="0" cy="0"/>
        </a:xfrm>
      </p:grpSpPr>
      <p:pic>
        <p:nvPicPr>
          <p:cNvPr id="7" name="Video 6" title="Question mark speech bubbles">
            <a:hlinkClick r:id="" action="ppaction://media"/>
            <a:extLst>
              <a:ext uri="{FF2B5EF4-FFF2-40B4-BE49-F238E27FC236}">
                <a16:creationId xmlns:a16="http://schemas.microsoft.com/office/drawing/2014/main" id="{92740138-E7AB-F3B1-8584-3CB61D988723}"/>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72379" y="480060"/>
            <a:ext cx="10485124" cy="5897880"/>
          </a:xfrm>
          <a:prstGeom prst="rect">
            <a:avLst/>
          </a:prstGeom>
        </p:spPr>
      </p:pic>
    </p:spTree>
    <p:extLst>
      <p:ext uri="{BB962C8B-B14F-4D97-AF65-F5344CB8AC3E}">
        <p14:creationId xmlns:p14="http://schemas.microsoft.com/office/powerpoint/2010/main" val="38886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EBA21E-9AEB-C9A4-F7F0-09C22E998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15281-F994-BE04-E833-1788E969524D}"/>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700" kern="1200">
                <a:solidFill>
                  <a:schemeClr val="tx1"/>
                </a:solidFill>
                <a:latin typeface="+mj-lt"/>
                <a:ea typeface="+mj-ea"/>
                <a:cs typeface="+mj-cs"/>
              </a:rPr>
              <a:t>Contact</a:t>
            </a:r>
          </a:p>
        </p:txBody>
      </p:sp>
      <p:sp>
        <p:nvSpPr>
          <p:cNvPr id="3" name="Text Placeholder 2">
            <a:extLst>
              <a:ext uri="{FF2B5EF4-FFF2-40B4-BE49-F238E27FC236}">
                <a16:creationId xmlns:a16="http://schemas.microsoft.com/office/drawing/2014/main" id="{3D2BF019-BF30-4231-5D42-AF6FB96A8A8E}"/>
              </a:ext>
            </a:extLst>
          </p:cNvPr>
          <p:cNvSpPr>
            <a:spLocks noGrp="1"/>
          </p:cNvSpPr>
          <p:nvPr>
            <p:ph type="body" sz="quarter" idx="10"/>
          </p:nvPr>
        </p:nvSpPr>
        <p:spPr>
          <a:xfrm>
            <a:off x="628650" y="1929384"/>
            <a:ext cx="7886700" cy="4251960"/>
          </a:xfrm>
        </p:spPr>
        <p:txBody>
          <a:bodyPr vert="horz" lIns="91440" tIns="45720" rIns="91440" bIns="45720" rtlCol="0">
            <a:normAutofit/>
          </a:bodyPr>
          <a:lstStyle/>
          <a:p>
            <a:pPr>
              <a:lnSpc>
                <a:spcPct val="90000"/>
              </a:lnSpc>
            </a:pPr>
            <a:endParaRPr lang="en-US" sz="1900" dirty="0">
              <a:latin typeface="+mn-lt"/>
              <a:ea typeface="+mn-ea"/>
              <a:cs typeface="+mn-cs"/>
            </a:endParaRPr>
          </a:p>
          <a:p>
            <a:pPr marL="0" indent="0">
              <a:lnSpc>
                <a:spcPct val="90000"/>
              </a:lnSpc>
              <a:buNone/>
            </a:pPr>
            <a:r>
              <a:rPr lang="en-US" sz="1900" dirty="0">
                <a:latin typeface="+mj-lt"/>
                <a:ea typeface="+mn-ea"/>
                <a:cs typeface="+mn-cs"/>
              </a:rPr>
              <a:t>Kerry Young</a:t>
            </a:r>
          </a:p>
          <a:p>
            <a:pPr marL="0" indent="0">
              <a:lnSpc>
                <a:spcPct val="90000"/>
              </a:lnSpc>
              <a:buNone/>
            </a:pPr>
            <a:r>
              <a:rPr lang="en-US" sz="1900" b="0" dirty="0">
                <a:latin typeface="+mj-lt"/>
                <a:ea typeface="+mn-ea"/>
                <a:cs typeface="+mn-cs"/>
              </a:rPr>
              <a:t>	Director, State Office of Child Fatality Prevention</a:t>
            </a:r>
          </a:p>
          <a:p>
            <a:pPr marL="0" indent="0">
              <a:lnSpc>
                <a:spcPct val="90000"/>
              </a:lnSpc>
              <a:buNone/>
            </a:pPr>
            <a:endParaRPr lang="en-US" sz="1900" b="0" dirty="0">
              <a:latin typeface="+mj-lt"/>
              <a:ea typeface="+mn-ea"/>
              <a:cs typeface="+mn-cs"/>
            </a:endParaRPr>
          </a:p>
          <a:p>
            <a:pPr marL="347663" lvl="1" indent="0">
              <a:lnSpc>
                <a:spcPct val="90000"/>
              </a:lnSpc>
              <a:buNone/>
            </a:pPr>
            <a:r>
              <a:rPr lang="en-US" sz="1900" b="0" dirty="0">
                <a:latin typeface="+mj-lt"/>
                <a:ea typeface="+mn-ea"/>
                <a:cs typeface="+mn-cs"/>
              </a:rPr>
              <a:t>	Email: Kerry.Young@dhhs.nc.gov </a:t>
            </a:r>
          </a:p>
          <a:p>
            <a:pPr marL="347663" lvl="1" indent="0">
              <a:lnSpc>
                <a:spcPct val="90000"/>
              </a:lnSpc>
              <a:buNone/>
            </a:pPr>
            <a:endParaRPr lang="en-US" sz="1900" dirty="0">
              <a:latin typeface="+mj-lt"/>
              <a:ea typeface="+mn-ea"/>
              <a:cs typeface="+mn-cs"/>
            </a:endParaRPr>
          </a:p>
          <a:p>
            <a:pPr>
              <a:lnSpc>
                <a:spcPct val="90000"/>
              </a:lnSpc>
            </a:pPr>
            <a:endParaRPr lang="en-US" sz="1900" dirty="0">
              <a:latin typeface="+mn-lt"/>
              <a:ea typeface="+mn-ea"/>
              <a:cs typeface="+mn-cs"/>
            </a:endParaRPr>
          </a:p>
        </p:txBody>
      </p:sp>
    </p:spTree>
    <p:extLst>
      <p:ext uri="{BB962C8B-B14F-4D97-AF65-F5344CB8AC3E}">
        <p14:creationId xmlns:p14="http://schemas.microsoft.com/office/powerpoint/2010/main" val="231044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E3BBB4-DB18-67D9-14B0-0FCA73249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7BC03-2F5F-85EB-0E18-65988DBD5F86}"/>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700" b="0" kern="1200" dirty="0">
                <a:solidFill>
                  <a:schemeClr val="tx1"/>
                </a:solidFill>
                <a:latin typeface="+mj-lt"/>
                <a:ea typeface="+mj-ea"/>
                <a:cs typeface="+mj-cs"/>
              </a:rPr>
              <a:t>Today’s Discussion</a:t>
            </a:r>
            <a:endParaRPr lang="en-US" sz="4700" kern="1200" dirty="0">
              <a:solidFill>
                <a:schemeClr val="tx1"/>
              </a:solidFill>
              <a:latin typeface="+mj-lt"/>
              <a:ea typeface="+mj-ea"/>
              <a:cs typeface="+mj-cs"/>
            </a:endParaRPr>
          </a:p>
        </p:txBody>
      </p:sp>
      <p:graphicFrame>
        <p:nvGraphicFramePr>
          <p:cNvPr id="6" name="Text Placeholder 2">
            <a:extLst>
              <a:ext uri="{FF2B5EF4-FFF2-40B4-BE49-F238E27FC236}">
                <a16:creationId xmlns:a16="http://schemas.microsoft.com/office/drawing/2014/main" id="{F8E5603C-45C6-41DD-9E90-D764F571487F}"/>
              </a:ext>
            </a:extLst>
          </p:cNvPr>
          <p:cNvGraphicFramePr/>
          <p:nvPr>
            <p:extLst>
              <p:ext uri="{D42A27DB-BD31-4B8C-83A1-F6EECF244321}">
                <p14:modId xmlns:p14="http://schemas.microsoft.com/office/powerpoint/2010/main" val="4262423797"/>
              </p:ext>
            </p:extLst>
          </p:nvPr>
        </p:nvGraphicFramePr>
        <p:xfrm>
          <a:off x="628650" y="1690688"/>
          <a:ext cx="7886700" cy="460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122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BB0D-6CD4-C564-82DC-1721D0874071}"/>
              </a:ext>
            </a:extLst>
          </p:cNvPr>
          <p:cNvSpPr>
            <a:spLocks noGrp="1"/>
          </p:cNvSpPr>
          <p:nvPr>
            <p:ph type="title"/>
          </p:nvPr>
        </p:nvSpPr>
        <p:spPr>
          <a:xfrm>
            <a:off x="162578" y="407964"/>
            <a:ext cx="8507918" cy="548640"/>
          </a:xfrm>
        </p:spPr>
        <p:txBody>
          <a:bodyPr/>
          <a:lstStyle/>
          <a:p>
            <a:r>
              <a:rPr lang="en-US" sz="2800" dirty="0">
                <a:latin typeface="Arial"/>
                <a:cs typeface="Arial"/>
              </a:rPr>
              <a:t>New laws to 'strengthen the statewide </a:t>
            </a:r>
            <a:br>
              <a:rPr lang="en-US" sz="2800" dirty="0">
                <a:latin typeface="Arial"/>
                <a:cs typeface="Arial"/>
              </a:rPr>
            </a:br>
            <a:r>
              <a:rPr lang="en-US" sz="2800" dirty="0">
                <a:latin typeface="Arial"/>
                <a:cs typeface="Arial"/>
              </a:rPr>
              <a:t>Child Fatality Prevention System'</a:t>
            </a:r>
          </a:p>
        </p:txBody>
      </p:sp>
      <p:sp>
        <p:nvSpPr>
          <p:cNvPr id="3" name="Text Placeholder 2">
            <a:extLst>
              <a:ext uri="{FF2B5EF4-FFF2-40B4-BE49-F238E27FC236}">
                <a16:creationId xmlns:a16="http://schemas.microsoft.com/office/drawing/2014/main" id="{33611D59-64EF-D68F-D50D-9C6EF8C28DF0}"/>
              </a:ext>
            </a:extLst>
          </p:cNvPr>
          <p:cNvSpPr>
            <a:spLocks noGrp="1"/>
          </p:cNvSpPr>
          <p:nvPr>
            <p:ph type="body" sz="quarter" idx="10"/>
          </p:nvPr>
        </p:nvSpPr>
        <p:spPr>
          <a:xfrm>
            <a:off x="268224" y="1231393"/>
            <a:ext cx="8726865" cy="4977596"/>
          </a:xfrm>
        </p:spPr>
        <p:txBody>
          <a:bodyPr vert="horz" lIns="91440" tIns="45720" rIns="91440" bIns="45720" rtlCol="0" anchor="t">
            <a:noAutofit/>
          </a:bodyPr>
          <a:lstStyle/>
          <a:p>
            <a:r>
              <a:rPr lang="en-US" sz="1600" b="0" dirty="0">
                <a:latin typeface="Arial"/>
                <a:cs typeface="Arial"/>
              </a:rPr>
              <a:t>2018-2019, Child Fatality Task Force (CFTF) discussions to assess ways to improve the statewide child fatality prevention system resulted in a set of CFTF recommendations. </a:t>
            </a:r>
          </a:p>
          <a:p>
            <a:r>
              <a:rPr lang="en-US" sz="1600" b="0" dirty="0">
                <a:latin typeface="Arial"/>
                <a:cs typeface="Arial"/>
              </a:rPr>
              <a:t>HB 862 was included in the final 2023 Appropriations Act, S.L. 2023-134. </a:t>
            </a:r>
          </a:p>
          <a:p>
            <a:r>
              <a:rPr lang="en-US" sz="1600" b="0" dirty="0"/>
              <a:t>The legislation addressed the following: </a:t>
            </a:r>
          </a:p>
          <a:p>
            <a:pPr marL="575945" lvl="1" indent="-233045"/>
            <a:r>
              <a:rPr lang="en-US" sz="1400" b="0" dirty="0">
                <a:latin typeface="Arial"/>
                <a:cs typeface="Arial"/>
              </a:rPr>
              <a:t>Restructure components of the system to </a:t>
            </a:r>
            <a:r>
              <a:rPr lang="en-US" sz="1400" dirty="0">
                <a:latin typeface="Arial"/>
                <a:cs typeface="Arial"/>
              </a:rPr>
              <a:t>reduce the number and types of teams performing fatality reviews to eliminate duplication of reviews and ensure quality reviews </a:t>
            </a:r>
            <a:r>
              <a:rPr lang="en-US" sz="1400" b="0" dirty="0">
                <a:latin typeface="Arial"/>
                <a:cs typeface="Arial"/>
              </a:rPr>
              <a:t>at the local level.</a:t>
            </a:r>
          </a:p>
          <a:p>
            <a:pPr marL="575945" lvl="1" indent="-233045"/>
            <a:r>
              <a:rPr lang="en-US" sz="1400" dirty="0">
                <a:latin typeface="Arial"/>
                <a:cs typeface="Arial"/>
              </a:rPr>
              <a:t>Improves the collection, analysis, and reporting</a:t>
            </a:r>
            <a:r>
              <a:rPr lang="en-US" sz="1400" b="0" dirty="0">
                <a:latin typeface="Arial"/>
                <a:cs typeface="Arial"/>
              </a:rPr>
              <a:t> of information learned from team reviews of child deaths by </a:t>
            </a:r>
            <a:r>
              <a:rPr lang="en-US" sz="1400" dirty="0">
                <a:latin typeface="Arial"/>
                <a:cs typeface="Arial"/>
              </a:rPr>
              <a:t>use of the National Fatality Review Case Reporting System</a:t>
            </a:r>
          </a:p>
          <a:p>
            <a:pPr marL="575945" lvl="1" indent="-233045"/>
            <a:r>
              <a:rPr lang="en-US" sz="1400" dirty="0">
                <a:latin typeface="Arial"/>
                <a:cs typeface="Arial"/>
              </a:rPr>
              <a:t>Creation of the State Office of Child Fatality Prevention</a:t>
            </a:r>
            <a:r>
              <a:rPr lang="en-US" sz="1400" b="0" dirty="0">
                <a:latin typeface="Arial"/>
                <a:cs typeface="Arial"/>
              </a:rPr>
              <a:t> to coordinate whole system efforts and provide increased guidance, technical assistance, and data support to ensure effective local team reviews and ensure that their recommendations reach leaders who can react to prevent future deaths</a:t>
            </a:r>
          </a:p>
          <a:p>
            <a:pPr marL="575945" lvl="1" indent="-233045"/>
            <a:r>
              <a:rPr lang="en-US" sz="1400" b="0" dirty="0">
                <a:latin typeface="Arial"/>
                <a:cs typeface="Arial"/>
              </a:rPr>
              <a:t>Provide </a:t>
            </a:r>
            <a:r>
              <a:rPr lang="en-US" sz="1400" dirty="0">
                <a:latin typeface="Arial"/>
                <a:cs typeface="Arial"/>
              </a:rPr>
              <a:t>funding to support the work of the new State Office</a:t>
            </a:r>
            <a:r>
              <a:rPr lang="en-US" sz="1400" b="0" dirty="0">
                <a:latin typeface="Arial"/>
                <a:cs typeface="Arial"/>
              </a:rPr>
              <a:t> as well as some </a:t>
            </a:r>
            <a:r>
              <a:rPr lang="en-US" sz="1400" dirty="0">
                <a:latin typeface="Arial"/>
                <a:cs typeface="Arial"/>
              </a:rPr>
              <a:t>funding to be distributed to local review teams</a:t>
            </a:r>
            <a:r>
              <a:rPr lang="en-US" sz="1400" b="0" dirty="0">
                <a:latin typeface="Arial"/>
                <a:cs typeface="Arial"/>
              </a:rPr>
              <a:t>. </a:t>
            </a:r>
          </a:p>
          <a:p>
            <a:pPr marL="575945" lvl="1" indent="-233045"/>
            <a:r>
              <a:rPr lang="en-US" sz="1400" dirty="0">
                <a:latin typeface="Arial"/>
                <a:cs typeface="Arial"/>
              </a:rPr>
              <a:t>Reduces the volume of required team reviews</a:t>
            </a:r>
            <a:r>
              <a:rPr lang="en-US" sz="1400" b="0" dirty="0">
                <a:latin typeface="Arial"/>
                <a:cs typeface="Arial"/>
              </a:rPr>
              <a:t> to ensure that limited system resources are devoted to doing quality reviews of certain categories of deaths most in need of a review.</a:t>
            </a:r>
          </a:p>
          <a:p>
            <a:pPr marL="575945" lvl="1" indent="-233045"/>
            <a:r>
              <a:rPr lang="en-US" sz="1400" b="0" dirty="0"/>
              <a:t>Ensures that federally required Citizen Review Panels (CRP) are structured in a way that will meet the intended purpose of panels to examine policies, procedures, and practices of state and local child protection agencies and evaluate agencies’ effectiveness in discharging child protection responsibilities.</a:t>
            </a:r>
          </a:p>
        </p:txBody>
      </p:sp>
      <p:sp>
        <p:nvSpPr>
          <p:cNvPr id="4" name="Text Placeholder 3">
            <a:extLst>
              <a:ext uri="{FF2B5EF4-FFF2-40B4-BE49-F238E27FC236}">
                <a16:creationId xmlns:a16="http://schemas.microsoft.com/office/drawing/2014/main" id="{5CA2B4CD-F2A5-08A1-CF49-42D930464F90}"/>
              </a:ext>
            </a:extLst>
          </p:cNvPr>
          <p:cNvSpPr>
            <a:spLocks noGrp="1"/>
          </p:cNvSpPr>
          <p:nvPr>
            <p:ph type="body" sz="quarter" idx="11"/>
          </p:nvPr>
        </p:nvSpPr>
        <p:spPr>
          <a:xfrm>
            <a:off x="0" y="6380660"/>
            <a:ext cx="8514292" cy="275105"/>
          </a:xfrm>
        </p:spPr>
        <p:txBody>
          <a:bodyPr/>
          <a:lstStyle/>
          <a:p>
            <a:r>
              <a:rPr lang="en-US" dirty="0"/>
              <a:t>Source: Child Fatality Task Force 2024 Annual Report: </a:t>
            </a:r>
            <a:r>
              <a:rPr lang="en-US" dirty="0">
                <a:hlinkClick r:id="rId3"/>
              </a:rPr>
              <a:t>https://webservices.ncleg.gov/ViewDocSiteFile/87360</a:t>
            </a:r>
            <a:endParaRPr lang="en-US" dirty="0"/>
          </a:p>
          <a:p>
            <a:endParaRPr lang="en-US" dirty="0"/>
          </a:p>
        </p:txBody>
      </p:sp>
    </p:spTree>
    <p:extLst>
      <p:ext uri="{BB962C8B-B14F-4D97-AF65-F5344CB8AC3E}">
        <p14:creationId xmlns:p14="http://schemas.microsoft.com/office/powerpoint/2010/main" val="149555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17B50D-19CA-FE2C-0AA3-CE7B3912B63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CBE75-52E9-7151-D2A8-AC90BB2B1A78}"/>
              </a:ext>
            </a:extLst>
          </p:cNvPr>
          <p:cNvSpPr>
            <a:spLocks noGrp="1"/>
          </p:cNvSpPr>
          <p:nvPr>
            <p:ph type="title"/>
          </p:nvPr>
        </p:nvSpPr>
        <p:spPr>
          <a:xfrm>
            <a:off x="963930" y="1050595"/>
            <a:ext cx="6056111" cy="1618489"/>
          </a:xfrm>
        </p:spPr>
        <p:txBody>
          <a:bodyPr vert="horz" lIns="91440" tIns="45720" rIns="91440" bIns="45720" rtlCol="0" anchor="ctr">
            <a:normAutofit/>
          </a:bodyPr>
          <a:lstStyle/>
          <a:p>
            <a:r>
              <a:rPr lang="en-US" sz="3500" kern="1200">
                <a:solidFill>
                  <a:schemeClr val="tx1"/>
                </a:solidFill>
                <a:latin typeface="+mj-lt"/>
                <a:ea typeface="+mj-ea"/>
                <a:cs typeface="+mj-cs"/>
              </a:rPr>
              <a:t>New laws to 'strengthen the statewide Child Fatality Prevention System’</a:t>
            </a:r>
          </a:p>
        </p:txBody>
      </p:sp>
      <p:sp>
        <p:nvSpPr>
          <p:cNvPr id="3" name="Text Placeholder 2">
            <a:extLst>
              <a:ext uri="{FF2B5EF4-FFF2-40B4-BE49-F238E27FC236}">
                <a16:creationId xmlns:a16="http://schemas.microsoft.com/office/drawing/2014/main" id="{D8D402C6-C5CD-05F3-90DC-BD35C4FB2501}"/>
              </a:ext>
            </a:extLst>
          </p:cNvPr>
          <p:cNvSpPr>
            <a:spLocks noGrp="1"/>
          </p:cNvSpPr>
          <p:nvPr>
            <p:ph type="body" sz="quarter" idx="10"/>
          </p:nvPr>
        </p:nvSpPr>
        <p:spPr>
          <a:xfrm>
            <a:off x="963930" y="2969469"/>
            <a:ext cx="6056111" cy="2800395"/>
          </a:xfrm>
        </p:spPr>
        <p:txBody>
          <a:bodyPr vert="horz" lIns="91440" tIns="45720" rIns="91440" bIns="45720" rtlCol="0" anchor="t">
            <a:normAutofit/>
          </a:bodyPr>
          <a:lstStyle/>
          <a:p>
            <a:pPr>
              <a:lnSpc>
                <a:spcPct val="90000"/>
              </a:lnSpc>
            </a:pPr>
            <a:r>
              <a:rPr lang="en-US" sz="2100" b="0">
                <a:latin typeface="+mn-lt"/>
                <a:ea typeface="+mn-ea"/>
                <a:cs typeface="+mn-cs"/>
              </a:rPr>
              <a:t>Restructure components of the system to reduce the number and types of teams performing fatality reviews to eliminate duplication of reviews and ensure quality reviews at the local level.</a:t>
            </a:r>
          </a:p>
          <a:p>
            <a:pPr lvl="1" indent="-228600">
              <a:lnSpc>
                <a:spcPct val="90000"/>
              </a:lnSpc>
              <a:buFont typeface="Arial" panose="020B0604020202020204" pitchFamily="34" charset="0"/>
              <a:buChar char="•"/>
            </a:pPr>
            <a:r>
              <a:rPr lang="en-US" sz="2100" b="0">
                <a:latin typeface="+mn-lt"/>
                <a:ea typeface="+mn-ea"/>
                <a:cs typeface="+mn-cs"/>
              </a:rPr>
              <a:t>Before: State Team, Intensive Reviews, CFPT, CCPT</a:t>
            </a:r>
          </a:p>
          <a:p>
            <a:pPr lvl="1" indent="-228600">
              <a:lnSpc>
                <a:spcPct val="90000"/>
              </a:lnSpc>
              <a:buFont typeface="Arial" panose="020B0604020202020204" pitchFamily="34" charset="0"/>
              <a:buChar char="•"/>
            </a:pPr>
            <a:r>
              <a:rPr lang="en-US" sz="2100" b="0">
                <a:latin typeface="+mn-lt"/>
                <a:ea typeface="+mn-ea"/>
                <a:cs typeface="+mn-cs"/>
              </a:rPr>
              <a:t>After: Local Team, State DSS internal review*</a:t>
            </a:r>
          </a:p>
          <a:p>
            <a:pPr marL="0">
              <a:lnSpc>
                <a:spcPct val="90000"/>
              </a:lnSpc>
            </a:pPr>
            <a:endParaRPr lang="en-US" sz="2100" b="0">
              <a:latin typeface="+mn-lt"/>
              <a:ea typeface="+mn-ea"/>
              <a:cs typeface="+mn-cs"/>
            </a:endParaRPr>
          </a:p>
        </p:txBody>
      </p:sp>
    </p:spTree>
    <p:extLst>
      <p:ext uri="{BB962C8B-B14F-4D97-AF65-F5344CB8AC3E}">
        <p14:creationId xmlns:p14="http://schemas.microsoft.com/office/powerpoint/2010/main" val="327921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3FD2AE-2955-37A4-6629-83345855BB9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EA839-2B63-D22A-530D-C3F0F213E377}"/>
              </a:ext>
            </a:extLst>
          </p:cNvPr>
          <p:cNvSpPr>
            <a:spLocks noGrp="1"/>
          </p:cNvSpPr>
          <p:nvPr>
            <p:ph type="title"/>
          </p:nvPr>
        </p:nvSpPr>
        <p:spPr>
          <a:xfrm>
            <a:off x="963930" y="492291"/>
            <a:ext cx="7282295" cy="1618489"/>
          </a:xfrm>
        </p:spPr>
        <p:txBody>
          <a:bodyPr vert="horz" lIns="91440" tIns="45720" rIns="91440" bIns="45720" rtlCol="0" anchor="ctr">
            <a:normAutofit/>
          </a:bodyPr>
          <a:lstStyle/>
          <a:p>
            <a:r>
              <a:rPr lang="en-US" sz="3500" kern="1200" dirty="0">
                <a:solidFill>
                  <a:schemeClr val="tx1"/>
                </a:solidFill>
                <a:latin typeface="+mj-lt"/>
                <a:ea typeface="+mj-ea"/>
                <a:cs typeface="+mj-cs"/>
              </a:rPr>
              <a:t>New laws to 'strengthen the statewide Child Fatality Prevention System’</a:t>
            </a:r>
          </a:p>
        </p:txBody>
      </p:sp>
      <p:sp>
        <p:nvSpPr>
          <p:cNvPr id="3" name="Text Placeholder 2">
            <a:extLst>
              <a:ext uri="{FF2B5EF4-FFF2-40B4-BE49-F238E27FC236}">
                <a16:creationId xmlns:a16="http://schemas.microsoft.com/office/drawing/2014/main" id="{FC2D4DC8-B609-1D38-8800-C3E9D8945806}"/>
              </a:ext>
            </a:extLst>
          </p:cNvPr>
          <p:cNvSpPr>
            <a:spLocks noGrp="1"/>
          </p:cNvSpPr>
          <p:nvPr>
            <p:ph type="body" sz="quarter" idx="10"/>
          </p:nvPr>
        </p:nvSpPr>
        <p:spPr>
          <a:xfrm>
            <a:off x="897775" y="1870365"/>
            <a:ext cx="6791497" cy="3899500"/>
          </a:xfrm>
        </p:spPr>
        <p:txBody>
          <a:bodyPr vert="horz" lIns="91440" tIns="45720" rIns="91440" bIns="45720" rtlCol="0" anchor="t">
            <a:normAutofit fontScale="92500" lnSpcReduction="10000"/>
          </a:bodyPr>
          <a:lstStyle/>
          <a:p>
            <a:pPr>
              <a:lnSpc>
                <a:spcPct val="90000"/>
              </a:lnSpc>
            </a:pPr>
            <a:r>
              <a:rPr lang="en-US" sz="1400" b="0" dirty="0">
                <a:latin typeface="+mn-lt"/>
                <a:ea typeface="+mn-ea"/>
                <a:cs typeface="+mn-cs"/>
              </a:rPr>
              <a:t>Reduces the volume of required team reviews to ensure that limited system resources are devoted to doing quality reviews of certain categories of deaths most in need of a review.</a:t>
            </a:r>
          </a:p>
          <a:p>
            <a:pPr lvl="1" indent="-228600">
              <a:lnSpc>
                <a:spcPct val="90000"/>
              </a:lnSpc>
              <a:buFont typeface="Arial" panose="020B0604020202020204" pitchFamily="34" charset="0"/>
              <a:buChar char="•"/>
            </a:pPr>
            <a:r>
              <a:rPr lang="en-US" sz="1400" b="0" dirty="0">
                <a:latin typeface="+mn-lt"/>
                <a:ea typeface="+mn-ea"/>
                <a:cs typeface="+mn-cs"/>
              </a:rPr>
              <a:t>Before: Required review of all fatalities of NC residents under age 18</a:t>
            </a:r>
          </a:p>
          <a:p>
            <a:pPr lvl="1" indent="-228600">
              <a:lnSpc>
                <a:spcPct val="90000"/>
              </a:lnSpc>
              <a:buFont typeface="Arial" panose="020B0604020202020204" pitchFamily="34" charset="0"/>
              <a:buChar char="•"/>
            </a:pPr>
            <a:r>
              <a:rPr lang="en-US" sz="1400" b="0" dirty="0">
                <a:latin typeface="+mn-lt"/>
                <a:ea typeface="+mn-ea"/>
                <a:cs typeface="+mn-cs"/>
              </a:rPr>
              <a:t>After: Required review of NC residents under age 18 whose cause of death fall under at least one of the following nine categories of death:</a:t>
            </a:r>
          </a:p>
          <a:p>
            <a:pPr lvl="2">
              <a:lnSpc>
                <a:spcPct val="90000"/>
              </a:lnSpc>
            </a:pPr>
            <a:r>
              <a:rPr lang="en-US" sz="1400" b="0" dirty="0">
                <a:latin typeface="+mn-lt"/>
                <a:ea typeface="+mn-ea"/>
                <a:cs typeface="+mn-cs"/>
              </a:rPr>
              <a:t> Undetermined causes</a:t>
            </a:r>
          </a:p>
          <a:p>
            <a:pPr lvl="2">
              <a:lnSpc>
                <a:spcPct val="90000"/>
              </a:lnSpc>
            </a:pPr>
            <a:r>
              <a:rPr lang="en-US" sz="1400" b="0" dirty="0">
                <a:latin typeface="+mn-lt"/>
                <a:ea typeface="+mn-ea"/>
                <a:cs typeface="+mn-cs"/>
              </a:rPr>
              <a:t>Unintentional injury</a:t>
            </a:r>
          </a:p>
          <a:p>
            <a:pPr lvl="2">
              <a:lnSpc>
                <a:spcPct val="90000"/>
              </a:lnSpc>
            </a:pPr>
            <a:r>
              <a:rPr lang="en-US" sz="1400" b="0" dirty="0">
                <a:latin typeface="+mn-lt"/>
                <a:ea typeface="+mn-ea"/>
                <a:cs typeface="+mn-cs"/>
              </a:rPr>
              <a:t>Violence</a:t>
            </a:r>
          </a:p>
          <a:p>
            <a:pPr lvl="2">
              <a:lnSpc>
                <a:spcPct val="90000"/>
              </a:lnSpc>
            </a:pPr>
            <a:r>
              <a:rPr lang="en-US" sz="1400" b="0" dirty="0">
                <a:latin typeface="+mn-lt"/>
                <a:ea typeface="+mn-ea"/>
                <a:cs typeface="+mn-cs"/>
              </a:rPr>
              <a:t>Motor vehicle incidents</a:t>
            </a:r>
          </a:p>
          <a:p>
            <a:pPr lvl="2">
              <a:lnSpc>
                <a:spcPct val="90000"/>
              </a:lnSpc>
            </a:pPr>
            <a:r>
              <a:rPr lang="en-US" sz="1400" b="0" dirty="0">
                <a:latin typeface="+mn-lt"/>
                <a:ea typeface="+mn-ea"/>
                <a:cs typeface="+mn-cs"/>
              </a:rPr>
              <a:t>Sudden unexpected infant death</a:t>
            </a:r>
          </a:p>
          <a:p>
            <a:pPr lvl="2">
              <a:lnSpc>
                <a:spcPct val="90000"/>
              </a:lnSpc>
            </a:pPr>
            <a:r>
              <a:rPr lang="en-US" sz="1400" b="0" dirty="0">
                <a:latin typeface="+mn-lt"/>
                <a:ea typeface="+mn-ea"/>
                <a:cs typeface="+mn-cs"/>
              </a:rPr>
              <a:t>Suicide</a:t>
            </a:r>
          </a:p>
          <a:p>
            <a:pPr lvl="2">
              <a:lnSpc>
                <a:spcPct val="90000"/>
              </a:lnSpc>
            </a:pPr>
            <a:r>
              <a:rPr lang="en-US" sz="1400" b="0" dirty="0">
                <a:latin typeface="+mn-lt"/>
                <a:ea typeface="+mn-ea"/>
                <a:cs typeface="+mn-cs"/>
              </a:rPr>
              <a:t>Deaths not expected in the next six months</a:t>
            </a:r>
          </a:p>
          <a:p>
            <a:pPr lvl="2">
              <a:lnSpc>
                <a:spcPct val="90000"/>
              </a:lnSpc>
            </a:pPr>
            <a:r>
              <a:rPr lang="en-US" sz="1400" b="0" dirty="0">
                <a:latin typeface="+mn-lt"/>
                <a:ea typeface="+mn-ea"/>
                <a:cs typeface="+mn-cs"/>
              </a:rPr>
              <a:t>Pursuant to criteria set forth in G.S. 7B‑1407.5,, Deaths related to child maltreatment or child deaths involving a child or child’s family who was reported or known to child protective services*</a:t>
            </a:r>
          </a:p>
          <a:p>
            <a:pPr lvl="2">
              <a:lnSpc>
                <a:spcPct val="90000"/>
              </a:lnSpc>
            </a:pPr>
            <a:r>
              <a:rPr lang="en-US" sz="1400" b="0" dirty="0">
                <a:latin typeface="+mn-lt"/>
                <a:ea typeface="+mn-ea"/>
                <a:cs typeface="+mn-cs"/>
              </a:rPr>
              <a:t>A subset of additional infant deaths that fall outside of the above categories</a:t>
            </a:r>
          </a:p>
          <a:p>
            <a:pPr marL="0">
              <a:lnSpc>
                <a:spcPct val="90000"/>
              </a:lnSpc>
            </a:pPr>
            <a:r>
              <a:rPr lang="en-US" sz="1400" b="0" dirty="0">
                <a:latin typeface="+mn-lt"/>
                <a:ea typeface="+mn-ea"/>
                <a:cs typeface="+mn-cs"/>
              </a:rPr>
              <a:t>Mandatory: 73% and  Non mandatory: 27%</a:t>
            </a:r>
          </a:p>
          <a:p>
            <a:pPr marL="0">
              <a:lnSpc>
                <a:spcPct val="90000"/>
              </a:lnSpc>
            </a:pPr>
            <a:endParaRPr lang="en-US" sz="1400" b="0" dirty="0">
              <a:latin typeface="+mn-lt"/>
              <a:ea typeface="+mn-ea"/>
              <a:cs typeface="+mn-cs"/>
            </a:endParaRPr>
          </a:p>
        </p:txBody>
      </p:sp>
    </p:spTree>
    <p:extLst>
      <p:ext uri="{BB962C8B-B14F-4D97-AF65-F5344CB8AC3E}">
        <p14:creationId xmlns:p14="http://schemas.microsoft.com/office/powerpoint/2010/main" val="1148920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083E68-9E76-0D99-E6BB-1EE1A3EA1F7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96DD8-0DE1-8756-3108-718933A1D43C}"/>
              </a:ext>
            </a:extLst>
          </p:cNvPr>
          <p:cNvSpPr>
            <a:spLocks noGrp="1"/>
          </p:cNvSpPr>
          <p:nvPr>
            <p:ph type="title"/>
          </p:nvPr>
        </p:nvSpPr>
        <p:spPr>
          <a:xfrm>
            <a:off x="963930" y="1050595"/>
            <a:ext cx="6056111" cy="1618489"/>
          </a:xfrm>
        </p:spPr>
        <p:txBody>
          <a:bodyPr vert="horz" lIns="91440" tIns="45720" rIns="91440" bIns="45720" rtlCol="0" anchor="ctr">
            <a:normAutofit/>
          </a:bodyPr>
          <a:lstStyle/>
          <a:p>
            <a:r>
              <a:rPr lang="en-US" sz="3500" kern="1200">
                <a:solidFill>
                  <a:schemeClr val="tx1"/>
                </a:solidFill>
                <a:latin typeface="+mj-lt"/>
                <a:ea typeface="+mj-ea"/>
                <a:cs typeface="+mj-cs"/>
              </a:rPr>
              <a:t>New laws to 'strengthen the statewide Child Fatality Prevention System’</a:t>
            </a:r>
          </a:p>
        </p:txBody>
      </p:sp>
      <p:sp>
        <p:nvSpPr>
          <p:cNvPr id="3" name="Text Placeholder 2">
            <a:extLst>
              <a:ext uri="{FF2B5EF4-FFF2-40B4-BE49-F238E27FC236}">
                <a16:creationId xmlns:a16="http://schemas.microsoft.com/office/drawing/2014/main" id="{B5800F5C-E03D-64A4-46D7-DA3272D086A9}"/>
              </a:ext>
            </a:extLst>
          </p:cNvPr>
          <p:cNvSpPr>
            <a:spLocks noGrp="1"/>
          </p:cNvSpPr>
          <p:nvPr>
            <p:ph type="body" sz="quarter" idx="10"/>
          </p:nvPr>
        </p:nvSpPr>
        <p:spPr>
          <a:xfrm>
            <a:off x="963930" y="2969469"/>
            <a:ext cx="6056111" cy="2800395"/>
          </a:xfrm>
        </p:spPr>
        <p:txBody>
          <a:bodyPr vert="horz" lIns="91440" tIns="45720" rIns="91440" bIns="45720" rtlCol="0" anchor="t">
            <a:normAutofit/>
          </a:bodyPr>
          <a:lstStyle/>
          <a:p>
            <a:pPr>
              <a:lnSpc>
                <a:spcPct val="90000"/>
              </a:lnSpc>
            </a:pPr>
            <a:r>
              <a:rPr lang="en-US" sz="1800" b="0">
                <a:latin typeface="+mn-lt"/>
                <a:ea typeface="+mn-ea"/>
                <a:cs typeface="+mn-cs"/>
              </a:rPr>
              <a:t>Creation of the State Office of Child Fatality Prevention to bring together state-level staff for coordination of whole system efforts and provide increased guidance, technical assistance, and data support to ensure effective local team reviews and ensure that their recommendations reach leaders who can react to prevent future deaths</a:t>
            </a:r>
          </a:p>
          <a:p>
            <a:pPr lvl="1" indent="-228600">
              <a:lnSpc>
                <a:spcPct val="90000"/>
              </a:lnSpc>
              <a:buFont typeface="Arial" panose="020B0604020202020204" pitchFamily="34" charset="0"/>
              <a:buChar char="•"/>
            </a:pPr>
            <a:r>
              <a:rPr lang="en-US" sz="1800" b="0">
                <a:latin typeface="+mn-lt"/>
                <a:ea typeface="+mn-ea"/>
                <a:cs typeface="+mn-cs"/>
              </a:rPr>
              <a:t>Created 5 new positions </a:t>
            </a:r>
          </a:p>
          <a:p>
            <a:pPr lvl="2">
              <a:lnSpc>
                <a:spcPct val="90000"/>
              </a:lnSpc>
            </a:pPr>
            <a:r>
              <a:rPr lang="en-US" sz="1800" b="0">
                <a:latin typeface="+mn-lt"/>
                <a:ea typeface="+mn-ea"/>
                <a:cs typeface="+mn-cs"/>
              </a:rPr>
              <a:t>Director; database specialist; epidemiologist, maltreatment coordinator, administration; (plus existing program coordinator)</a:t>
            </a:r>
          </a:p>
        </p:txBody>
      </p:sp>
    </p:spTree>
    <p:extLst>
      <p:ext uri="{BB962C8B-B14F-4D97-AF65-F5344CB8AC3E}">
        <p14:creationId xmlns:p14="http://schemas.microsoft.com/office/powerpoint/2010/main" val="12442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3BBB4-DB18-67D9-14B0-0FCA73249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7BC03-2F5F-85EB-0E18-65988DBD5F86}"/>
              </a:ext>
            </a:extLst>
          </p:cNvPr>
          <p:cNvSpPr>
            <a:spLocks noGrp="1"/>
          </p:cNvSpPr>
          <p:nvPr>
            <p:ph type="title"/>
          </p:nvPr>
        </p:nvSpPr>
        <p:spPr>
          <a:xfrm>
            <a:off x="3128" y="1185"/>
            <a:ext cx="8955774" cy="1325563"/>
          </a:xfrm>
        </p:spPr>
        <p:txBody>
          <a:bodyPr vert="horz" lIns="91440" tIns="45720" rIns="91440" bIns="45720" rtlCol="0" anchor="ctr">
            <a:normAutofit/>
          </a:bodyPr>
          <a:lstStyle/>
          <a:p>
            <a:r>
              <a:rPr lang="en-US" sz="3600" b="0" kern="1200" dirty="0">
                <a:solidFill>
                  <a:schemeClr val="tx1"/>
                </a:solidFill>
                <a:latin typeface="+mj-lt"/>
                <a:ea typeface="+mj-ea"/>
                <a:cs typeface="+mj-cs"/>
              </a:rPr>
              <a:t>Focus on Escalated Reviews G.S. 7B-1406.5 (c)</a:t>
            </a:r>
            <a:endParaRPr lang="en-US" sz="3600" kern="1200" dirty="0">
              <a:solidFill>
                <a:schemeClr val="tx1"/>
              </a:solidFill>
              <a:latin typeface="+mj-lt"/>
              <a:ea typeface="+mj-ea"/>
              <a:cs typeface="+mj-cs"/>
            </a:endParaRPr>
          </a:p>
        </p:txBody>
      </p:sp>
      <p:graphicFrame>
        <p:nvGraphicFramePr>
          <p:cNvPr id="6" name="Text Placeholder 2">
            <a:extLst>
              <a:ext uri="{FF2B5EF4-FFF2-40B4-BE49-F238E27FC236}">
                <a16:creationId xmlns:a16="http://schemas.microsoft.com/office/drawing/2014/main" id="{F8E5603C-45C6-41DD-9E90-D764F571487F}"/>
              </a:ext>
            </a:extLst>
          </p:cNvPr>
          <p:cNvGraphicFramePr/>
          <p:nvPr>
            <p:extLst>
              <p:ext uri="{D42A27DB-BD31-4B8C-83A1-F6EECF244321}">
                <p14:modId xmlns:p14="http://schemas.microsoft.com/office/powerpoint/2010/main" val="3193768500"/>
              </p:ext>
            </p:extLst>
          </p:nvPr>
        </p:nvGraphicFramePr>
        <p:xfrm>
          <a:off x="537665" y="1190270"/>
          <a:ext cx="7886700" cy="4475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039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0B66-2C04-1307-5BAA-C334F648715D}"/>
              </a:ext>
            </a:extLst>
          </p:cNvPr>
          <p:cNvSpPr>
            <a:spLocks noGrp="1"/>
          </p:cNvSpPr>
          <p:nvPr>
            <p:ph type="title"/>
          </p:nvPr>
        </p:nvSpPr>
        <p:spPr>
          <a:xfrm>
            <a:off x="333829" y="284692"/>
            <a:ext cx="8505371" cy="888002"/>
          </a:xfrm>
        </p:spPr>
        <p:txBody>
          <a:bodyPr/>
          <a:lstStyle/>
          <a:p>
            <a:r>
              <a:rPr lang="en-US" dirty="0"/>
              <a:t>§ 7B‑1407.5. Review of child maltreatment deaths and deaths of children known to child protective services.</a:t>
            </a:r>
          </a:p>
        </p:txBody>
      </p:sp>
      <p:sp>
        <p:nvSpPr>
          <p:cNvPr id="3" name="Text Placeholder 2">
            <a:extLst>
              <a:ext uri="{FF2B5EF4-FFF2-40B4-BE49-F238E27FC236}">
                <a16:creationId xmlns:a16="http://schemas.microsoft.com/office/drawing/2014/main" id="{98386790-BE76-CFE4-3421-E26E0259AB67}"/>
              </a:ext>
            </a:extLst>
          </p:cNvPr>
          <p:cNvSpPr>
            <a:spLocks noGrp="1"/>
          </p:cNvSpPr>
          <p:nvPr>
            <p:ph type="body" sz="quarter" idx="10"/>
          </p:nvPr>
        </p:nvSpPr>
        <p:spPr>
          <a:xfrm>
            <a:off x="522287" y="1612901"/>
            <a:ext cx="7888288" cy="4795307"/>
          </a:xfrm>
        </p:spPr>
        <p:txBody>
          <a:bodyPr/>
          <a:lstStyle/>
          <a:p>
            <a:r>
              <a:rPr lang="en-US" sz="2000" dirty="0"/>
              <a:t>a) In addition to any other applicable requirements of this Article, the requirements of this section apply specifically to child deaths when any of the following are true:</a:t>
            </a:r>
          </a:p>
          <a:p>
            <a:pPr lvl="1"/>
            <a:r>
              <a:rPr lang="en-US" sz="1800" dirty="0"/>
              <a:t>(1) The decedent was known to be reported as being abused or neglected under G.S. 7B‑301 regardless of the disposition of such report.</a:t>
            </a:r>
          </a:p>
          <a:p>
            <a:pPr lvl="1"/>
            <a:r>
              <a:rPr lang="en-US" sz="1800" dirty="0"/>
              <a:t>(2) There was a known report involving child abuse or neglect under G.S. 7B‑301 within the three‑year period preceding the time of a child's death that involved the child's family regardless of the disposition of the report.</a:t>
            </a:r>
          </a:p>
          <a:p>
            <a:pPr lvl="1"/>
            <a:r>
              <a:rPr lang="en-US" sz="1800" dirty="0"/>
              <a:t>(3) The decedent or decedent's family was involved with child protective services within three years preceding a child's death.</a:t>
            </a:r>
          </a:p>
          <a:p>
            <a:pPr lvl="1"/>
            <a:r>
              <a:rPr lang="en-US" sz="1800" dirty="0"/>
              <a:t>(4) Available information indicates a possibility that child abuse or neglect, as defined in G.S. 7B‑101, may be a direct or contributing cause of the child's death.</a:t>
            </a:r>
          </a:p>
          <a:p>
            <a:pPr lvl="1"/>
            <a:endParaRPr lang="en-US" sz="1800" dirty="0"/>
          </a:p>
          <a:p>
            <a:endParaRPr lang="en-US" sz="2000" dirty="0"/>
          </a:p>
        </p:txBody>
      </p:sp>
      <p:sp>
        <p:nvSpPr>
          <p:cNvPr id="4" name="Text Placeholder 3">
            <a:extLst>
              <a:ext uri="{FF2B5EF4-FFF2-40B4-BE49-F238E27FC236}">
                <a16:creationId xmlns:a16="http://schemas.microsoft.com/office/drawing/2014/main" id="{9C4A3B3E-22FD-CC1E-DDBD-6A70E3138F0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83161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F85A-1284-4B00-46F6-F8F60D876612}"/>
              </a:ext>
            </a:extLst>
          </p:cNvPr>
          <p:cNvSpPr>
            <a:spLocks noGrp="1"/>
          </p:cNvSpPr>
          <p:nvPr>
            <p:ph type="title"/>
          </p:nvPr>
        </p:nvSpPr>
        <p:spPr>
          <a:xfrm>
            <a:off x="3354" y="248741"/>
            <a:ext cx="7843267" cy="548640"/>
          </a:xfrm>
        </p:spPr>
        <p:txBody>
          <a:bodyPr/>
          <a:lstStyle/>
          <a:p>
            <a:r>
              <a:rPr lang="en-US" dirty="0"/>
              <a:t>How Escalated Review is identified</a:t>
            </a:r>
          </a:p>
        </p:txBody>
      </p:sp>
      <p:graphicFrame>
        <p:nvGraphicFramePr>
          <p:cNvPr id="5" name="Diagram 4">
            <a:extLst>
              <a:ext uri="{FF2B5EF4-FFF2-40B4-BE49-F238E27FC236}">
                <a16:creationId xmlns:a16="http://schemas.microsoft.com/office/drawing/2014/main" id="{2AB92ED1-30EE-4329-4781-0733E7B9B567}"/>
              </a:ext>
            </a:extLst>
          </p:cNvPr>
          <p:cNvGraphicFramePr/>
          <p:nvPr>
            <p:extLst>
              <p:ext uri="{D42A27DB-BD31-4B8C-83A1-F6EECF244321}">
                <p14:modId xmlns:p14="http://schemas.microsoft.com/office/powerpoint/2010/main" val="1190273431"/>
              </p:ext>
            </p:extLst>
          </p:nvPr>
        </p:nvGraphicFramePr>
        <p:xfrm>
          <a:off x="942597" y="798147"/>
          <a:ext cx="7261317" cy="5228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6F469EC-DF97-36EE-B55A-4D60C475DA0B}"/>
              </a:ext>
            </a:extLst>
          </p:cNvPr>
          <p:cNvSpPr txBox="1"/>
          <p:nvPr/>
        </p:nvSpPr>
        <p:spPr>
          <a:xfrm>
            <a:off x="157408" y="5406753"/>
            <a:ext cx="8360228" cy="1200329"/>
          </a:xfrm>
          <a:prstGeom prst="rect">
            <a:avLst/>
          </a:prstGeom>
          <a:noFill/>
        </p:spPr>
        <p:txBody>
          <a:bodyPr wrap="square" rtlCol="0">
            <a:spAutoFit/>
          </a:bodyPr>
          <a:lstStyle/>
          <a:p>
            <a:r>
              <a:rPr lang="en-US" sz="1200" b="1" dirty="0"/>
              <a:t>1. Was the decedent or decedent's family involved with child protective services within three years preceding a child's death? </a:t>
            </a:r>
            <a:endParaRPr lang="en-US" sz="1200" dirty="0"/>
          </a:p>
          <a:p>
            <a:r>
              <a:rPr lang="en-US" sz="1200" b="1" dirty="0"/>
              <a:t>2. Was child ever known to be reported as being abused or neglected? </a:t>
            </a:r>
            <a:endParaRPr lang="en-US" sz="1200" dirty="0"/>
          </a:p>
          <a:p>
            <a:pPr marL="341313"/>
            <a:r>
              <a:rPr lang="en-US" sz="1200" b="1" dirty="0"/>
              <a:t>A. If yes, was a known report involving child abuse or neglect under G.S. 7b-301 within the three-year period preceding the time of a child's death? </a:t>
            </a:r>
            <a:endParaRPr lang="en-US" sz="1200" dirty="0"/>
          </a:p>
          <a:p>
            <a:r>
              <a:rPr lang="en-US" sz="1200" b="1" dirty="0"/>
              <a:t>3. Was child welfare practice review conducted for this fatality? </a:t>
            </a:r>
            <a:endParaRPr lang="en-US" sz="1200" dirty="0"/>
          </a:p>
          <a:p>
            <a:endParaRPr lang="en-US" sz="1200" dirty="0"/>
          </a:p>
        </p:txBody>
      </p:sp>
      <p:sp>
        <p:nvSpPr>
          <p:cNvPr id="7" name="TextBox 6">
            <a:extLst>
              <a:ext uri="{FF2B5EF4-FFF2-40B4-BE49-F238E27FC236}">
                <a16:creationId xmlns:a16="http://schemas.microsoft.com/office/drawing/2014/main" id="{78424A15-5495-8C82-9A27-EE3C2743F671}"/>
              </a:ext>
            </a:extLst>
          </p:cNvPr>
          <p:cNvSpPr txBox="1"/>
          <p:nvPr/>
        </p:nvSpPr>
        <p:spPr>
          <a:xfrm>
            <a:off x="572011" y="1003841"/>
            <a:ext cx="3424102" cy="369332"/>
          </a:xfrm>
          <a:prstGeom prst="rect">
            <a:avLst/>
          </a:prstGeom>
          <a:noFill/>
        </p:spPr>
        <p:txBody>
          <a:bodyPr wrap="square" rtlCol="0">
            <a:spAutoFit/>
          </a:bodyPr>
          <a:lstStyle/>
          <a:p>
            <a:r>
              <a:rPr lang="en-US" dirty="0"/>
              <a:t>NC DHHS DSS and State Office</a:t>
            </a:r>
          </a:p>
        </p:txBody>
      </p:sp>
    </p:spTree>
    <p:extLst>
      <p:ext uri="{BB962C8B-B14F-4D97-AF65-F5344CB8AC3E}">
        <p14:creationId xmlns:p14="http://schemas.microsoft.com/office/powerpoint/2010/main" val="3864722509"/>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7149A0F024854D8FEFCE4F0BD04D71" ma:contentTypeVersion="17" ma:contentTypeDescription="Create a new document." ma:contentTypeScope="" ma:versionID="ed98e927d792f3020bfcfc1a02b8677b">
  <xsd:schema xmlns:xsd="http://www.w3.org/2001/XMLSchema" xmlns:xs="http://www.w3.org/2001/XMLSchema" xmlns:p="http://schemas.microsoft.com/office/2006/metadata/properties" xmlns:ns2="d2b8c5e3-a2fc-4217-ba2c-05b8cf1cfe65" xmlns:ns3="ba73aedf-f0be-4538-a372-df595966734a" targetNamespace="http://schemas.microsoft.com/office/2006/metadata/properties" ma:root="true" ma:fieldsID="d5d3228a96b4bbb7bfaa3cd0bbf12d91" ns2:_="" ns3:_="">
    <xsd:import namespace="d2b8c5e3-a2fc-4217-ba2c-05b8cf1cfe65"/>
    <xsd:import namespace="ba73aedf-f0be-4538-a372-df595966734a"/>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8c5e3-a2fc-4217-ba2c-05b8cf1cfe65"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73aedf-f0be-4538-a372-df595966734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3006b6c-f2ae-4946-920a-44d3169207c5}" ma:internalName="TaxCatchAll" ma:showField="CatchAllData" ma:web="ba73aedf-f0be-4538-a372-df59596673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d2b8c5e3-a2fc-4217-ba2c-05b8cf1cfe65" xsi:nil="true"/>
    <PublishingStartDate xmlns="d2b8c5e3-a2fc-4217-ba2c-05b8cf1cfe65" xsi:nil="true"/>
    <TaxCatchAll xmlns="ba73aedf-f0be-4538-a372-df595966734a" xsi:nil="true"/>
    <lcf76f155ced4ddcb4097134ff3c332f xmlns="d2b8c5e3-a2fc-4217-ba2c-05b8cf1cfe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682190-B990-428B-834E-4A781773C391}">
  <ds:schemaRefs>
    <ds:schemaRef ds:uri="ba73aedf-f0be-4538-a372-df595966734a"/>
    <ds:schemaRef ds:uri="d2b8c5e3-a2fc-4217-ba2c-05b8cf1cfe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90F081-9618-4EE1-AA21-DDBEB7D91956}">
  <ds:schemaRefs>
    <ds:schemaRef ds:uri="http://schemas.microsoft.com/sharepoint/v3/contenttype/forms"/>
  </ds:schemaRefs>
</ds:datastoreItem>
</file>

<file path=customXml/itemProps3.xml><?xml version="1.0" encoding="utf-8"?>
<ds:datastoreItem xmlns:ds="http://schemas.openxmlformats.org/officeDocument/2006/customXml" ds:itemID="{DF07316D-1E97-45F3-9501-1E26C2591F76}">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ba73aedf-f0be-4538-a372-df595966734a"/>
    <ds:schemaRef ds:uri="d2b8c5e3-a2fc-4217-ba2c-05b8cf1cfe65"/>
  </ds:schemaRefs>
</ds:datastoreItem>
</file>

<file path=docProps/app.xml><?xml version="1.0" encoding="utf-8"?>
<Properties xmlns="http://schemas.openxmlformats.org/officeDocument/2006/extended-properties" xmlns:vt="http://schemas.openxmlformats.org/officeDocument/2006/docPropsVTypes">
  <Template/>
  <TotalTime>3136</TotalTime>
  <Words>2698</Words>
  <Application>Microsoft Office PowerPoint</Application>
  <PresentationFormat>On-screen Show (4:3)</PresentationFormat>
  <Paragraphs>154</Paragraphs>
  <Slides>17</Slides>
  <Notes>17</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Calibri Light</vt:lpstr>
      <vt:lpstr>Franklin Gothic Demi Cond</vt:lpstr>
      <vt:lpstr>Franklin Gothic Medium</vt:lpstr>
      <vt:lpstr>Franklin Gothic Medium Cond</vt:lpstr>
      <vt:lpstr>Gotham Bold</vt:lpstr>
      <vt:lpstr>Gotham Light</vt:lpstr>
      <vt:lpstr>Helvetica</vt:lpstr>
      <vt:lpstr>Symbol</vt:lpstr>
      <vt:lpstr>3_Office Theme</vt:lpstr>
      <vt:lpstr>Office 2013 - 2022 Theme</vt:lpstr>
      <vt:lpstr>PowerPoint Presentation</vt:lpstr>
      <vt:lpstr>Today’s Discussion</vt:lpstr>
      <vt:lpstr>New laws to 'strengthen the statewide  Child Fatality Prevention System'</vt:lpstr>
      <vt:lpstr>New laws to 'strengthen the statewide Child Fatality Prevention System’</vt:lpstr>
      <vt:lpstr>New laws to 'strengthen the statewide Child Fatality Prevention System’</vt:lpstr>
      <vt:lpstr>New laws to 'strengthen the statewide Child Fatality Prevention System’</vt:lpstr>
      <vt:lpstr>Focus on Escalated Reviews G.S. 7B-1406.5 (c)</vt:lpstr>
      <vt:lpstr>§ 7B‑1407.5. Review of child maltreatment deaths and deaths of children known to child protective services.</vt:lpstr>
      <vt:lpstr>How Escalated Review is identified</vt:lpstr>
      <vt:lpstr>§ 7B‑1407.5. –State Office Responsibilities</vt:lpstr>
      <vt:lpstr>Accompanying forms for Escalated Review</vt:lpstr>
      <vt:lpstr>§ 7B‑1407.5. –Local Team Responsibilities</vt:lpstr>
      <vt:lpstr>Roles: Outlined in § 7B‑1410</vt:lpstr>
      <vt:lpstr>Reminder of required membership for Local Teams-§ 7B‑1407 </vt:lpstr>
      <vt:lpstr>Discussion</vt:lpstr>
      <vt:lpstr>PowerPoint Presentation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Karen Davis</cp:lastModifiedBy>
  <cp:revision>69</cp:revision>
  <cp:lastPrinted>2025-03-19T12:28:08Z</cp:lastPrinted>
  <dcterms:created xsi:type="dcterms:W3CDTF">2015-07-07T20:02:11Z</dcterms:created>
  <dcterms:modified xsi:type="dcterms:W3CDTF">2026-03-10T18:56:59Z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0x0101007F7149A0F024854D8FEFCE4F0BD04D71</vt:lpwstr>
  </property>
</Properties>
</file>