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7.xml" ContentType="application/vnd.openxmlformats-officedocument.presentationml.notesSlide+xml"/>
  <Override PartName="/ppt/charts/chart3.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13" d="100"/>
          <a:sy n="113" d="100"/>
        </p:scale>
        <p:origin x="58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col"/>
        <c:grouping val="clustered"/>
        <c:varyColors val="0"/>
        <c:ser>
          <c:idx val="0"/>
          <c:order val="0"/>
          <c:tx>
            <c:strRef>
              <c:f>Sheet1!$B$1</c:f>
              <c:strCache>
                <c:ptCount val="1"/>
                <c:pt idx="0">
                  <c:v>Combined %</c:v>
                </c:pt>
              </c:strCache>
            </c:strRef>
          </c:tx>
          <c:spPr>
            <a:solidFill>
              <a:srgbClr val="0D7377"/>
            </a:solidFill>
            <a:effectLst/>
          </c:spPr>
          <c:invertIfNegative val="0"/>
          <c:dLbls>
            <c:numFmt formatCode="#,##0" sourceLinked="0"/>
            <c:spPr>
              <a:noFill/>
              <a:ln>
                <a:noFill/>
              </a:ln>
              <a:effectLst/>
            </c:spPr>
            <c:txPr>
              <a:bodyPr/>
              <a:lstStyle/>
              <a:p>
                <a:pPr>
                  <a:defRPr sz="1200" b="0" i="0" u="none" strike="noStrike">
                    <a:solidFill>
                      <a:srgbClr val="2D3748"/>
                    </a:solidFill>
                    <a:latin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25–35</c:v>
                </c:pt>
                <c:pt idx="1">
                  <c:v>36–45</c:v>
                </c:pt>
                <c:pt idx="2">
                  <c:v>46–55</c:v>
                </c:pt>
                <c:pt idx="3">
                  <c:v>56–65</c:v>
                </c:pt>
                <c:pt idx="4">
                  <c:v>65+</c:v>
                </c:pt>
              </c:strCache>
            </c:strRef>
          </c:cat>
          <c:val>
            <c:numRef>
              <c:f>Sheet1!$B$2:$B$6</c:f>
              <c:numCache>
                <c:formatCode>General</c:formatCode>
                <c:ptCount val="5"/>
                <c:pt idx="0">
                  <c:v>22.9</c:v>
                </c:pt>
                <c:pt idx="1">
                  <c:v>24.9</c:v>
                </c:pt>
                <c:pt idx="2">
                  <c:v>24.3</c:v>
                </c:pt>
                <c:pt idx="3">
                  <c:v>18.8</c:v>
                </c:pt>
                <c:pt idx="4">
                  <c:v>7.5</c:v>
                </c:pt>
              </c:numCache>
            </c:numRef>
          </c:val>
          <c:extLst>
            <c:ext xmlns:c16="http://schemas.microsoft.com/office/drawing/2014/chart" uri="{C3380CC4-5D6E-409C-BE32-E72D297353CC}">
              <c16:uniqueId val="{00000000-7190-4E14-8BE9-9D84FB26AB13}"/>
            </c:ext>
          </c:extLst>
        </c:ser>
        <c:dLbls>
          <c:showLegendKey val="0"/>
          <c:showVal val="1"/>
          <c:showCatName val="0"/>
          <c:showSerName val="0"/>
          <c:showPercent val="0"/>
          <c:showBubbleSize val="0"/>
        </c:dLbls>
        <c:gapWidth val="150"/>
        <c:axId val="2094734554"/>
        <c:axId val="2094734552"/>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2D3748"/>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l"/>
        <c:majorGridlines>
          <c:spPr>
            <a:ln w="6350" cap="flat">
              <a:solidFill>
                <a:srgbClr val="E2E8F0"/>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plotVisOnly val="1"/>
    <c:dispBlanksAs val="span"/>
    <c:showDLblsOverMax val="1"/>
  </c:chart>
  <c:spPr>
    <a:solidFill>
      <a:srgbClr val="EBF2F8"/>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pieChart>
        <c:varyColors val="1"/>
        <c:ser>
          <c:idx val="0"/>
          <c:order val="0"/>
          <c:tx>
            <c:strRef>
              <c:f>Sheet1!$B$1</c:f>
              <c:strCache>
                <c:ptCount val="1"/>
                <c:pt idx="0">
                  <c:v>Role</c:v>
                </c:pt>
              </c:strCache>
            </c:strRef>
          </c:tx>
          <c:spPr>
            <a:solidFill>
              <a:schemeClr val="accent1"/>
            </a:solidFill>
            <a:ln w="9525" cap="flat">
              <a:solidFill>
                <a:srgbClr val="F9F9F9"/>
              </a:solidFill>
              <a:prstDash val="solid"/>
              <a:round/>
            </a:ln>
            <a:effectLst/>
          </c:spPr>
          <c:dPt>
            <c:idx val="0"/>
            <c:bubble3D val="0"/>
            <c:spPr>
              <a:solidFill>
                <a:srgbClr val="1A3A5C"/>
              </a:solidFill>
              <a:effectLst/>
            </c:spPr>
            <c:extLst>
              <c:ext xmlns:c16="http://schemas.microsoft.com/office/drawing/2014/chart" uri="{C3380CC4-5D6E-409C-BE32-E72D297353CC}">
                <c16:uniqueId val="{00000001-2367-45E3-B29E-A170E3E4412E}"/>
              </c:ext>
            </c:extLst>
          </c:dPt>
          <c:dPt>
            <c:idx val="1"/>
            <c:bubble3D val="0"/>
            <c:spPr>
              <a:solidFill>
                <a:srgbClr val="0D7377"/>
              </a:solidFill>
              <a:effectLst/>
            </c:spPr>
            <c:extLst>
              <c:ext xmlns:c16="http://schemas.microsoft.com/office/drawing/2014/chart" uri="{C3380CC4-5D6E-409C-BE32-E72D297353CC}">
                <c16:uniqueId val="{00000003-2367-45E3-B29E-A170E3E4412E}"/>
              </c:ext>
            </c:extLst>
          </c:dPt>
          <c:dPt>
            <c:idx val="2"/>
            <c:bubble3D val="0"/>
            <c:spPr>
              <a:solidFill>
                <a:srgbClr val="C8902A"/>
              </a:solidFill>
              <a:effectLst/>
            </c:spPr>
            <c:extLst>
              <c:ext xmlns:c16="http://schemas.microsoft.com/office/drawing/2014/chart" uri="{C3380CC4-5D6E-409C-BE32-E72D297353CC}">
                <c16:uniqueId val="{00000005-2367-45E3-B29E-A170E3E4412E}"/>
              </c:ext>
            </c:extLst>
          </c:dPt>
          <c:dPt>
            <c:idx val="3"/>
            <c:bubble3D val="0"/>
            <c:spPr>
              <a:solidFill>
                <a:srgbClr val="9A6E1A"/>
              </a:solidFill>
              <a:effectLst/>
            </c:spPr>
            <c:extLst>
              <c:ext xmlns:c16="http://schemas.microsoft.com/office/drawing/2014/chart" uri="{C3380CC4-5D6E-409C-BE32-E72D297353CC}">
                <c16:uniqueId val="{00000007-2367-45E3-B29E-A170E3E4412E}"/>
              </c:ext>
            </c:extLst>
          </c:dPt>
          <c:dPt>
            <c:idx val="4"/>
            <c:bubble3D val="0"/>
            <c:spPr>
              <a:solidFill>
                <a:srgbClr val="CBD5E0"/>
              </a:solidFill>
              <a:effectLst/>
            </c:spPr>
            <c:extLst>
              <c:ext xmlns:c16="http://schemas.microsoft.com/office/drawing/2014/chart" uri="{C3380CC4-5D6E-409C-BE32-E72D297353CC}">
                <c16:uniqueId val="{00000009-2367-45E3-B29E-A170E3E4412E}"/>
              </c:ext>
            </c:extLst>
          </c:dPt>
          <c:dLbls>
            <c:dLbl>
              <c:idx val="0"/>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1-2367-45E3-B29E-A170E3E4412E}"/>
                </c:ext>
              </c:extLst>
            </c:dLbl>
            <c:dLbl>
              <c:idx val="1"/>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3-2367-45E3-B29E-A170E3E4412E}"/>
                </c:ext>
              </c:extLst>
            </c:dLbl>
            <c:dLbl>
              <c:idx val="2"/>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5-2367-45E3-B29E-A170E3E4412E}"/>
                </c:ext>
              </c:extLst>
            </c:dLbl>
            <c:dLbl>
              <c:idx val="3"/>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7-2367-45E3-B29E-A170E3E4412E}"/>
                </c:ext>
              </c:extLst>
            </c:dLbl>
            <c:dLbl>
              <c:idx val="4"/>
              <c:numFmt formatCode="0%" sourceLinked="0"/>
              <c:spPr/>
              <c:txPr>
                <a:bodyPr/>
                <a:lstStyle/>
                <a:p>
                  <a:pPr>
                    <a:defRPr sz="1200" b="0" i="0" u="none" strike="noStrike">
                      <a:solidFill>
                        <a:srgbClr val="FFFFFF"/>
                      </a:solidFill>
                      <a:latin typeface="Arial"/>
                    </a:defRPr>
                  </a:pPr>
                  <a:endParaRPr lang="en-US"/>
                </a:p>
              </c:txPr>
              <c:showLegendKey val="0"/>
              <c:showVal val="0"/>
              <c:showCatName val="0"/>
              <c:showSerName val="0"/>
              <c:showPercent val="1"/>
              <c:showBubbleSize val="0"/>
              <c:extLst>
                <c:ext xmlns:c15="http://schemas.microsoft.com/office/drawing/2012/chart" uri="{CE6537A1-D6FC-4f65-9D91-7224C49458BB}"/>
                <c:ext xmlns:c16="http://schemas.microsoft.com/office/drawing/2014/chart" uri="{C3380CC4-5D6E-409C-BE32-E72D297353CC}">
                  <c16:uniqueId val="{00000009-2367-45E3-B29E-A170E3E4412E}"/>
                </c:ext>
              </c:extLst>
            </c:dLbl>
            <c:numFmt formatCode="0%" sourceLinked="0"/>
            <c:spPr>
              <a:noFill/>
              <a:ln>
                <a:noFill/>
              </a:ln>
              <a:effectLst/>
            </c:spPr>
            <c:txPr>
              <a:bodyPr/>
              <a:lstStyle/>
              <a:p>
                <a:pPr>
                  <a:defRPr sz="1800" b="0" i="0" u="none" strike="noStrike">
                    <a:solidFill>
                      <a:srgbClr val="000000"/>
                    </a:solidFill>
                    <a:latin typeface="Arial"/>
                  </a:defRPr>
                </a:pPr>
                <a:endParaRPr lang="en-US"/>
              </a:p>
            </c:txPr>
            <c:dLblPos val="ctr"/>
            <c:showLegendKey val="0"/>
            <c:showVal val="0"/>
            <c:showCatName val="1"/>
            <c:showSerName val="0"/>
            <c:showPercent val="1"/>
            <c:showBubbleSize val="0"/>
            <c:showLeaderLines val="0"/>
            <c:extLst>
              <c:ext xmlns:c15="http://schemas.microsoft.com/office/drawing/2012/chart" uri="{CE6537A1-D6FC-4f65-9D91-7224C49458BB}"/>
            </c:extLst>
          </c:dLbls>
          <c:cat>
            <c:strRef>
              <c:f>Sheet1!$A$2:$A$6</c:f>
              <c:strCache>
                <c:ptCount val="5"/>
                <c:pt idx="0">
                  <c:v>Analyst/Data Staff</c:v>
                </c:pt>
                <c:pt idx="1">
                  <c:v>Scientist/Professional</c:v>
                </c:pt>
                <c:pt idx="2">
                  <c:v>Manager/Supervisor</c:v>
                </c:pt>
                <c:pt idx="3">
                  <c:v>Director</c:v>
                </c:pt>
                <c:pt idx="4">
                  <c:v>Other</c:v>
                </c:pt>
              </c:strCache>
            </c:strRef>
          </c:cat>
          <c:val>
            <c:numRef>
              <c:f>Sheet1!$B$2:$B$6</c:f>
              <c:numCache>
                <c:formatCode>General</c:formatCode>
                <c:ptCount val="5"/>
                <c:pt idx="0">
                  <c:v>29.1</c:v>
                </c:pt>
                <c:pt idx="1">
                  <c:v>27.1</c:v>
                </c:pt>
                <c:pt idx="2">
                  <c:v>19.3</c:v>
                </c:pt>
                <c:pt idx="3">
                  <c:v>21.6</c:v>
                </c:pt>
                <c:pt idx="4">
                  <c:v>2.8</c:v>
                </c:pt>
              </c:numCache>
            </c:numRef>
          </c:val>
          <c:extLst>
            <c:ext xmlns:c16="http://schemas.microsoft.com/office/drawing/2014/chart" uri="{C3380CC4-5D6E-409C-BE32-E72D297353CC}">
              <c16:uniqueId val="{0000000A-2367-45E3-B29E-A170E3E4412E}"/>
            </c:ext>
          </c:extLst>
        </c:ser>
        <c:dLbls>
          <c:showLegendKey val="0"/>
          <c:showVal val="0"/>
          <c:showCatName val="0"/>
          <c:showSerName val="0"/>
          <c:showPercent val="0"/>
          <c:showBubbleSize val="0"/>
          <c:showLeaderLines val="0"/>
        </c:dLbls>
        <c:firstSliceAng val="0"/>
      </c:pieChart>
      <c:spPr>
        <a:noFill/>
        <a:ln>
          <a:noFill/>
        </a:ln>
        <a:effectLst/>
      </c:spPr>
    </c:plotArea>
    <c:legend>
      <c:legendPos val="r"/>
      <c:overlay val="0"/>
      <c:txPr>
        <a:bodyPr/>
        <a:lstStyle/>
        <a:p>
          <a:pPr>
            <a:defRPr sz="900"/>
          </a:pPr>
          <a:endParaRPr lang="en-US"/>
        </a:p>
      </c:txPr>
    </c:legend>
    <c:plotVisOnly val="1"/>
    <c:dispBlanksAs val="span"/>
    <c:showDLblsOverMax val="1"/>
  </c:chart>
  <c:spPr>
    <a:solidFill>
      <a:srgbClr val="EBF2F8"/>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1"/>
  <c:style val="2"/>
  <c:chart>
    <c:autoTitleDeleted val="1"/>
    <c:plotArea>
      <c:layout/>
      <c:barChart>
        <c:barDir val="bar"/>
        <c:grouping val="clustered"/>
        <c:varyColors val="0"/>
        <c:ser>
          <c:idx val="0"/>
          <c:order val="0"/>
          <c:tx>
            <c:strRef>
              <c:f>Sheet1!$B$1</c:f>
              <c:strCache>
                <c:ptCount val="1"/>
                <c:pt idx="0">
                  <c:v>% Important/Critical</c:v>
                </c:pt>
              </c:strCache>
            </c:strRef>
          </c:tx>
          <c:spPr>
            <a:solidFill>
              <a:srgbClr val="1A3A5C"/>
            </a:solidFill>
            <a:effectLst/>
          </c:spPr>
          <c:invertIfNegative val="0"/>
          <c:cat>
            <c:strRef>
              <c:f>Sheet1!$A$2:$A$7</c:f>
              <c:strCache>
                <c:ptCount val="6"/>
                <c:pt idx="0">
                  <c:v>Epidemiology Methods</c:v>
                </c:pt>
                <c:pt idx="1">
                  <c:v>Informatics/Programming</c:v>
                </c:pt>
                <c:pt idx="2">
                  <c:v>Data Visualization</c:v>
                </c:pt>
                <c:pt idx="3">
                  <c:v>Statistical Analysis</c:v>
                </c:pt>
                <c:pt idx="4">
                  <c:v>Data Cleaning</c:v>
                </c:pt>
                <c:pt idx="5">
                  <c:v>Data Collection</c:v>
                </c:pt>
              </c:strCache>
            </c:strRef>
          </c:cat>
          <c:val>
            <c:numRef>
              <c:f>Sheet1!$B$2:$B$7</c:f>
              <c:numCache>
                <c:formatCode>General</c:formatCode>
                <c:ptCount val="6"/>
                <c:pt idx="0">
                  <c:v>62.2</c:v>
                </c:pt>
                <c:pt idx="1">
                  <c:v>55.1</c:v>
                </c:pt>
                <c:pt idx="2">
                  <c:v>64.900000000000006</c:v>
                </c:pt>
                <c:pt idx="3">
                  <c:v>59</c:v>
                </c:pt>
                <c:pt idx="4">
                  <c:v>69.400000000000006</c:v>
                </c:pt>
                <c:pt idx="5">
                  <c:v>74.5</c:v>
                </c:pt>
              </c:numCache>
            </c:numRef>
          </c:val>
          <c:extLst>
            <c:ext xmlns:c16="http://schemas.microsoft.com/office/drawing/2014/chart" uri="{C3380CC4-5D6E-409C-BE32-E72D297353CC}">
              <c16:uniqueId val="{00000000-7994-47E5-887B-490F7D9FDB96}"/>
            </c:ext>
          </c:extLst>
        </c:ser>
        <c:ser>
          <c:idx val="1"/>
          <c:order val="1"/>
          <c:tx>
            <c:strRef>
              <c:f>Sheet1!$C$1</c:f>
              <c:strCache>
                <c:ptCount val="1"/>
                <c:pt idx="0">
                  <c:v>% Proficient/Expert</c:v>
                </c:pt>
              </c:strCache>
            </c:strRef>
          </c:tx>
          <c:spPr>
            <a:solidFill>
              <a:srgbClr val="C8902A"/>
            </a:solidFill>
            <a:effectLst/>
          </c:spPr>
          <c:invertIfNegative val="0"/>
          <c:cat>
            <c:strRef>
              <c:f>Sheet1!$A$2:$A$7</c:f>
              <c:strCache>
                <c:ptCount val="6"/>
                <c:pt idx="0">
                  <c:v>Epidemiology Methods</c:v>
                </c:pt>
                <c:pt idx="1">
                  <c:v>Informatics/Programming</c:v>
                </c:pt>
                <c:pt idx="2">
                  <c:v>Data Visualization</c:v>
                </c:pt>
                <c:pt idx="3">
                  <c:v>Statistical Analysis</c:v>
                </c:pt>
                <c:pt idx="4">
                  <c:v>Data Cleaning</c:v>
                </c:pt>
                <c:pt idx="5">
                  <c:v>Data Collection</c:v>
                </c:pt>
              </c:strCache>
            </c:strRef>
          </c:cat>
          <c:val>
            <c:numRef>
              <c:f>Sheet1!$C$2:$C$7</c:f>
              <c:numCache>
                <c:formatCode>General</c:formatCode>
                <c:ptCount val="6"/>
                <c:pt idx="0">
                  <c:v>32</c:v>
                </c:pt>
                <c:pt idx="1">
                  <c:v>29.3</c:v>
                </c:pt>
                <c:pt idx="2">
                  <c:v>39.700000000000003</c:v>
                </c:pt>
                <c:pt idx="3">
                  <c:v>36</c:v>
                </c:pt>
                <c:pt idx="4">
                  <c:v>51</c:v>
                </c:pt>
                <c:pt idx="5">
                  <c:v>65.3</c:v>
                </c:pt>
              </c:numCache>
            </c:numRef>
          </c:val>
          <c:extLst>
            <c:ext xmlns:c16="http://schemas.microsoft.com/office/drawing/2014/chart" uri="{C3380CC4-5D6E-409C-BE32-E72D297353CC}">
              <c16:uniqueId val="{00000001-7994-47E5-887B-490F7D9FDB96}"/>
            </c:ext>
          </c:extLst>
        </c:ser>
        <c:dLbls>
          <c:showLegendKey val="0"/>
          <c:showVal val="0"/>
          <c:showCatName val="0"/>
          <c:showSerName val="0"/>
          <c:showPercent val="0"/>
          <c:showBubbleSize val="0"/>
        </c:dLbls>
        <c:gapWidth val="150"/>
        <c:axId val="2094734554"/>
        <c:axId val="2094734552"/>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1200" b="0" i="0" u="none" strike="noStrike">
                <a:solidFill>
                  <a:srgbClr val="2D3748"/>
                </a:solidFill>
                <a:latin typeface="Arial"/>
              </a:defRPr>
            </a:pPr>
            <a:endParaRPr lang="en-US"/>
          </a:p>
        </c:txPr>
        <c:crossAx val="2094734552"/>
        <c:crosses val="autoZero"/>
        <c:auto val="1"/>
        <c:lblAlgn val="ctr"/>
        <c:lblOffset val="100"/>
        <c:noMultiLvlLbl val="1"/>
      </c:catAx>
      <c:valAx>
        <c:axId val="2094734552"/>
        <c:scaling>
          <c:orientation val="minMax"/>
        </c:scaling>
        <c:delete val="0"/>
        <c:axPos val="b"/>
        <c:majorGridlines>
          <c:spPr>
            <a:ln w="6350" cap="flat">
              <a:solidFill>
                <a:srgbClr val="E2E8F0"/>
              </a:solidFill>
              <a:prstDash val="solid"/>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1200" b="0" i="0" u="none" strike="noStrike">
                <a:solidFill>
                  <a:srgbClr val="64748B"/>
                </a:solidFill>
                <a:latin typeface="Arial"/>
              </a:defRPr>
            </a:pPr>
            <a:endParaRPr lang="en-US"/>
          </a:p>
        </c:txPr>
        <c:crossAx val="2094734554"/>
        <c:crosses val="autoZero"/>
        <c:crossBetween val="between"/>
      </c:valAx>
      <c:spPr>
        <a:noFill/>
        <a:ln>
          <a:noFill/>
        </a:ln>
        <a:effectLst/>
      </c:spPr>
    </c:plotArea>
    <c:legend>
      <c:legendPos val="b"/>
      <c:overlay val="0"/>
      <c:txPr>
        <a:bodyPr/>
        <a:lstStyle/>
        <a:p>
          <a:pPr>
            <a:defRPr sz="1000"/>
          </a:pPr>
          <a:endParaRPr lang="en-US"/>
        </a:p>
      </c:txPr>
    </c:legend>
    <c:plotVisOnly val="1"/>
    <c:dispBlanksAs val="span"/>
    <c:showDLblsOverMax val="1"/>
  </c:chart>
  <c:spPr>
    <a:solidFill>
      <a:srgbClr val="EBF2F8"/>
    </a:solidFill>
    <a:ln>
      <a:noFill/>
    </a:ln>
    <a:effectLst/>
  </c:sp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012565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Actual data from 2025 workshop records. Total: 9 sessions, 237 registrations, 139 attended.</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8902A"/>
          </a:solidFill>
          <a:ln w="12700">
            <a:solidFill>
              <a:srgbClr val="C8902A"/>
            </a:solidFill>
            <a:prstDash val="solid"/>
          </a:ln>
        </p:spPr>
        <p:txBody>
          <a:bodyPr/>
          <a:lstStyle/>
          <a:p>
            <a:endParaRPr lang="en-US"/>
          </a:p>
        </p:txBody>
      </p:sp>
      <p:sp>
        <p:nvSpPr>
          <p:cNvPr id="3" name="Shape 1"/>
          <p:cNvSpPr/>
          <p:nvPr/>
        </p:nvSpPr>
        <p:spPr>
          <a:xfrm>
            <a:off x="0" y="4978908"/>
            <a:ext cx="9144000" cy="164592"/>
          </a:xfrm>
          <a:prstGeom prst="rect">
            <a:avLst/>
          </a:prstGeom>
          <a:solidFill>
            <a:srgbClr val="C8902A"/>
          </a:solidFill>
          <a:ln w="12700">
            <a:solidFill>
              <a:srgbClr val="C8902A"/>
            </a:solidFill>
            <a:prstDash val="solid"/>
          </a:ln>
        </p:spPr>
        <p:txBody>
          <a:bodyPr/>
          <a:lstStyle/>
          <a:p>
            <a:endParaRPr lang="en-US"/>
          </a:p>
        </p:txBody>
      </p:sp>
      <p:sp>
        <p:nvSpPr>
          <p:cNvPr id="4" name="Text 2"/>
          <p:cNvSpPr/>
          <p:nvPr/>
        </p:nvSpPr>
        <p:spPr>
          <a:xfrm>
            <a:off x="548640" y="502920"/>
            <a:ext cx="8046720" cy="640080"/>
          </a:xfrm>
          <a:prstGeom prst="rect">
            <a:avLst/>
          </a:prstGeom>
          <a:noFill/>
          <a:ln/>
        </p:spPr>
        <p:txBody>
          <a:bodyPr wrap="square" rtlCol="0" anchor="ctr"/>
          <a:lstStyle/>
          <a:p>
            <a:pPr marL="0" indent="0" algn="l">
              <a:buNone/>
            </a:pPr>
            <a:r>
              <a:rPr lang="en-US" sz="3000" b="1" dirty="0">
                <a:solidFill>
                  <a:srgbClr val="FFFFFF"/>
                </a:solidFill>
                <a:latin typeface="Cambria" pitchFamily="34" charset="0"/>
                <a:ea typeface="Cambria" pitchFamily="34" charset="-122"/>
                <a:cs typeface="Cambria" pitchFamily="34" charset="-120"/>
              </a:rPr>
              <a:t>Strengthening Data Science Capacity</a:t>
            </a:r>
            <a:endParaRPr lang="en-US" sz="3000" dirty="0"/>
          </a:p>
        </p:txBody>
      </p:sp>
      <p:sp>
        <p:nvSpPr>
          <p:cNvPr id="5" name="Text 3"/>
          <p:cNvSpPr/>
          <p:nvPr/>
        </p:nvSpPr>
        <p:spPr>
          <a:xfrm>
            <a:off x="548640" y="1097280"/>
            <a:ext cx="8046720" cy="548640"/>
          </a:xfrm>
          <a:prstGeom prst="rect">
            <a:avLst/>
          </a:prstGeom>
          <a:noFill/>
          <a:ln/>
        </p:spPr>
        <p:txBody>
          <a:bodyPr wrap="square" rtlCol="0" anchor="ctr"/>
          <a:lstStyle/>
          <a:p>
            <a:pPr marL="0" indent="0" algn="l">
              <a:buNone/>
            </a:pPr>
            <a:r>
              <a:rPr lang="en-US" sz="2600" dirty="0">
                <a:solidFill>
                  <a:srgbClr val="C8902A"/>
                </a:solidFill>
                <a:latin typeface="Cambria" pitchFamily="34" charset="0"/>
                <a:ea typeface="Cambria" pitchFamily="34" charset="-122"/>
                <a:cs typeface="Cambria" pitchFamily="34" charset="-120"/>
              </a:rPr>
              <a:t>for North Carolina Public Health</a:t>
            </a:r>
            <a:endParaRPr lang="en-US" sz="2600" dirty="0"/>
          </a:p>
        </p:txBody>
      </p:sp>
      <p:sp>
        <p:nvSpPr>
          <p:cNvPr id="6" name="Shape 4"/>
          <p:cNvSpPr/>
          <p:nvPr/>
        </p:nvSpPr>
        <p:spPr>
          <a:xfrm>
            <a:off x="548640" y="1719072"/>
            <a:ext cx="5943600" cy="36576"/>
          </a:xfrm>
          <a:prstGeom prst="rect">
            <a:avLst/>
          </a:prstGeom>
          <a:solidFill>
            <a:srgbClr val="C8902A"/>
          </a:solidFill>
          <a:ln w="12700">
            <a:solidFill>
              <a:srgbClr val="C8902A"/>
            </a:solidFill>
            <a:prstDash val="solid"/>
          </a:ln>
        </p:spPr>
        <p:txBody>
          <a:bodyPr/>
          <a:lstStyle/>
          <a:p>
            <a:endParaRPr lang="en-US"/>
          </a:p>
        </p:txBody>
      </p:sp>
      <p:sp>
        <p:nvSpPr>
          <p:cNvPr id="7" name="Text 5"/>
          <p:cNvSpPr/>
          <p:nvPr/>
        </p:nvSpPr>
        <p:spPr>
          <a:xfrm>
            <a:off x="548640" y="1874520"/>
            <a:ext cx="8046720" cy="457200"/>
          </a:xfrm>
          <a:prstGeom prst="rect">
            <a:avLst/>
          </a:prstGeom>
          <a:noFill/>
          <a:ln/>
        </p:spPr>
        <p:txBody>
          <a:bodyPr wrap="square" rtlCol="0" anchor="ctr"/>
          <a:lstStyle/>
          <a:p>
            <a:pPr marL="0" indent="0" algn="l">
              <a:buNone/>
            </a:pPr>
            <a:r>
              <a:rPr lang="en-US" sz="1600" dirty="0">
                <a:solidFill>
                  <a:srgbClr val="CADCFC"/>
                </a:solidFill>
                <a:latin typeface="Calibri" pitchFamily="34" charset="0"/>
                <a:ea typeface="Calibri" pitchFamily="34" charset="-122"/>
                <a:cs typeface="Calibri" pitchFamily="34" charset="-120"/>
              </a:rPr>
              <a:t>Year in Review: Mentorship, Workshops &amp; Workforce Findings</a:t>
            </a:r>
            <a:endParaRPr lang="en-US" sz="1600" dirty="0"/>
          </a:p>
        </p:txBody>
      </p:sp>
      <p:sp>
        <p:nvSpPr>
          <p:cNvPr id="8" name="Text 6"/>
          <p:cNvSpPr/>
          <p:nvPr/>
        </p:nvSpPr>
        <p:spPr>
          <a:xfrm>
            <a:off x="548640" y="2514600"/>
            <a:ext cx="8046720" cy="1280160"/>
          </a:xfrm>
          <a:prstGeom prst="rect">
            <a:avLst/>
          </a:prstGeom>
          <a:noFill/>
          <a:ln/>
        </p:spPr>
        <p:txBody>
          <a:bodyPr wrap="square" rtlCol="0" anchor="ctr"/>
          <a:lstStyle/>
          <a:p>
            <a:pPr marL="0" indent="0" algn="l">
              <a:lnSpc>
                <a:spcPct val="150000"/>
              </a:lnSpc>
              <a:buNone/>
            </a:pPr>
            <a:r>
              <a:rPr lang="en-US" sz="1300" dirty="0">
                <a:solidFill>
                  <a:srgbClr val="CADCFC"/>
                </a:solidFill>
                <a:latin typeface="Calibri" pitchFamily="34" charset="0"/>
                <a:ea typeface="Calibri" pitchFamily="34" charset="-122"/>
                <a:cs typeface="Calibri" pitchFamily="34" charset="-120"/>
              </a:rPr>
              <a:t>Presentation to North Carolina Local Health Directors</a:t>
            </a:r>
            <a:endParaRPr lang="en-US" sz="1300" dirty="0"/>
          </a:p>
          <a:p>
            <a:pPr marL="0" indent="0" algn="l">
              <a:lnSpc>
                <a:spcPct val="150000"/>
              </a:lnSpc>
              <a:buNone/>
            </a:pPr>
            <a:r>
              <a:rPr lang="en-US" sz="1300" dirty="0">
                <a:solidFill>
                  <a:srgbClr val="CADCFC"/>
                </a:solidFill>
                <a:latin typeface="Calibri" pitchFamily="34" charset="0"/>
                <a:ea typeface="Calibri" pitchFamily="34" charset="-122"/>
                <a:cs typeface="Calibri" pitchFamily="34" charset="-120"/>
              </a:rPr>
              <a:t>HBCU Health Equity Data Consortium | NC A&amp;T State University</a:t>
            </a:r>
            <a:endParaRPr lang="en-US" sz="1300" dirty="0"/>
          </a:p>
          <a:p>
            <a:pPr marL="0" indent="0" algn="l">
              <a:lnSpc>
                <a:spcPct val="150000"/>
              </a:lnSpc>
              <a:buNone/>
            </a:pPr>
            <a:r>
              <a:rPr lang="en-US" sz="1300" dirty="0">
                <a:solidFill>
                  <a:srgbClr val="CADCFC"/>
                </a:solidFill>
                <a:latin typeface="Calibri" pitchFamily="34" charset="0"/>
                <a:ea typeface="Calibri" pitchFamily="34" charset="-122"/>
                <a:cs typeface="Calibri" pitchFamily="34" charset="-120"/>
              </a:rPr>
              <a:t>In Partnership with the NC Division of Public Health</a:t>
            </a:r>
            <a:endParaRPr lang="en-US" sz="1300" dirty="0"/>
          </a:p>
          <a:p>
            <a:pPr marL="0" indent="0" algn="l">
              <a:lnSpc>
                <a:spcPct val="150000"/>
              </a:lnSpc>
              <a:buNone/>
            </a:pPr>
            <a:r>
              <a:rPr lang="en-US" sz="1300" dirty="0">
                <a:solidFill>
                  <a:srgbClr val="CADCFC"/>
                </a:solidFill>
                <a:latin typeface="Calibri" pitchFamily="34" charset="0"/>
                <a:ea typeface="Calibri" pitchFamily="34" charset="-122"/>
                <a:cs typeface="Calibri" pitchFamily="34" charset="-120"/>
              </a:rPr>
              <a:t>June 2026</a:t>
            </a:r>
            <a:endParaRPr lang="en-US" sz="1300" dirty="0"/>
          </a:p>
        </p:txBody>
      </p:sp>
      <p:sp>
        <p:nvSpPr>
          <p:cNvPr id="9" name="Shape 7"/>
          <p:cNvSpPr/>
          <p:nvPr/>
        </p:nvSpPr>
        <p:spPr>
          <a:xfrm>
            <a:off x="548640" y="4160520"/>
            <a:ext cx="8046720" cy="594360"/>
          </a:xfrm>
          <a:prstGeom prst="roundRect">
            <a:avLst>
              <a:gd name="adj" fmla="val 12308"/>
            </a:avLst>
          </a:prstGeom>
          <a:solidFill>
            <a:srgbClr val="C8902A">
              <a:alpha val="20000"/>
            </a:srgbClr>
          </a:solidFill>
          <a:ln w="12700">
            <a:solidFill>
              <a:srgbClr val="C8902A"/>
            </a:solidFill>
            <a:prstDash val="solid"/>
          </a:ln>
        </p:spPr>
        <p:txBody>
          <a:bodyPr/>
          <a:lstStyle/>
          <a:p>
            <a:endParaRPr lang="en-US"/>
          </a:p>
        </p:txBody>
      </p:sp>
      <p:sp>
        <p:nvSpPr>
          <p:cNvPr id="10" name="Text 8"/>
          <p:cNvSpPr/>
          <p:nvPr/>
        </p:nvSpPr>
        <p:spPr>
          <a:xfrm>
            <a:off x="548640" y="4206240"/>
            <a:ext cx="8046720" cy="502920"/>
          </a:xfrm>
          <a:prstGeom prst="rect">
            <a:avLst/>
          </a:prstGeom>
          <a:noFill/>
          <a:ln/>
        </p:spPr>
        <p:txBody>
          <a:bodyPr wrap="square" rtlCol="0" anchor="ctr"/>
          <a:lstStyle/>
          <a:p>
            <a:pPr marL="0" indent="0" algn="ctr">
              <a:buNone/>
            </a:pPr>
            <a:r>
              <a:rPr lang="en-US" sz="1100" b="1" dirty="0">
                <a:solidFill>
                  <a:srgbClr val="C8902A"/>
                </a:solidFill>
                <a:latin typeface="Calibri" pitchFamily="34" charset="0"/>
                <a:ea typeface="Calibri" pitchFamily="34" charset="-122"/>
                <a:cs typeface="Calibri" pitchFamily="34" charset="-120"/>
              </a:rPr>
              <a:t>HBCU Health Equity Data Consortium (HEDC) | North Carolina A&amp;T State University</a:t>
            </a:r>
            <a:endParaRPr lang="en-US" sz="1100" dirty="0"/>
          </a:p>
        </p:txBody>
      </p:sp>
      <p:pic>
        <p:nvPicPr>
          <p:cNvPr id="11" name="Image 0" descr="/home/claude/hedc_logo_transparent.png"/>
          <p:cNvPicPr>
            <a:picLocks noChangeAspect="1"/>
          </p:cNvPicPr>
          <p:nvPr/>
        </p:nvPicPr>
        <p:blipFill>
          <a:blip r:embed="rId3"/>
          <a:stretch>
            <a:fillRect/>
          </a:stretch>
        </p:blipFill>
        <p:spPr>
          <a:xfrm>
            <a:off x="5381897" y="973183"/>
            <a:ext cx="3487783" cy="248782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A Four-Tier Workforce Development Framework</a:t>
            </a:r>
            <a:endParaRPr lang="en-US" sz="24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Derived from and validated by both survey data and focus group evidence across NC</a:t>
            </a:r>
            <a:endParaRPr lang="en-US" sz="1100" dirty="0"/>
          </a:p>
        </p:txBody>
      </p:sp>
      <p:sp>
        <p:nvSpPr>
          <p:cNvPr id="5" name="Shape 3"/>
          <p:cNvSpPr/>
          <p:nvPr/>
        </p:nvSpPr>
        <p:spPr>
          <a:xfrm>
            <a:off x="274320" y="1252728"/>
            <a:ext cx="548640" cy="548640"/>
          </a:xfrm>
          <a:prstGeom prst="ellipse">
            <a:avLst/>
          </a:prstGeom>
          <a:solidFill>
            <a:srgbClr val="0D7377"/>
          </a:solidFill>
          <a:ln w="12700">
            <a:solidFill>
              <a:srgbClr val="0D7377"/>
            </a:solidFill>
            <a:prstDash val="solid"/>
          </a:ln>
        </p:spPr>
        <p:txBody>
          <a:bodyPr/>
          <a:lstStyle/>
          <a:p>
            <a:endParaRPr lang="en-US"/>
          </a:p>
        </p:txBody>
      </p:sp>
      <p:sp>
        <p:nvSpPr>
          <p:cNvPr id="6" name="Text 4"/>
          <p:cNvSpPr/>
          <p:nvPr/>
        </p:nvSpPr>
        <p:spPr>
          <a:xfrm>
            <a:off x="274320" y="1252728"/>
            <a:ext cx="548640" cy="548640"/>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T1</a:t>
            </a:r>
            <a:endParaRPr lang="en-US" sz="1400" dirty="0"/>
          </a:p>
        </p:txBody>
      </p:sp>
      <p:sp>
        <p:nvSpPr>
          <p:cNvPr id="7" name="Shape 5"/>
          <p:cNvSpPr/>
          <p:nvPr/>
        </p:nvSpPr>
        <p:spPr>
          <a:xfrm>
            <a:off x="960120" y="1143000"/>
            <a:ext cx="7909560" cy="822960"/>
          </a:xfrm>
          <a:prstGeom prst="roundRect">
            <a:avLst>
              <a:gd name="adj" fmla="val 7778"/>
            </a:avLst>
          </a:prstGeom>
          <a:solidFill>
            <a:srgbClr val="EBF2F8"/>
          </a:solidFill>
          <a:ln w="6350">
            <a:solidFill>
              <a:srgbClr val="C8D8E8"/>
            </a:solidFill>
            <a:prstDash val="solid"/>
          </a:ln>
        </p:spPr>
        <p:txBody>
          <a:bodyPr/>
          <a:lstStyle/>
          <a:p>
            <a:endParaRPr lang="en-US"/>
          </a:p>
        </p:txBody>
      </p:sp>
      <p:sp>
        <p:nvSpPr>
          <p:cNvPr id="8" name="Text 6"/>
          <p:cNvSpPr/>
          <p:nvPr/>
        </p:nvSpPr>
        <p:spPr>
          <a:xfrm>
            <a:off x="1078992" y="1188720"/>
            <a:ext cx="1828800" cy="310896"/>
          </a:xfrm>
          <a:prstGeom prst="rect">
            <a:avLst/>
          </a:prstGeom>
          <a:noFill/>
          <a:ln/>
        </p:spPr>
        <p:txBody>
          <a:bodyPr wrap="square" lIns="0" tIns="0" rIns="0" bIns="0" rtlCol="0" anchor="ctr"/>
          <a:lstStyle/>
          <a:p>
            <a:pPr marL="0" indent="0">
              <a:buNone/>
            </a:pPr>
            <a:r>
              <a:rPr lang="en-US" sz="1300" b="1" dirty="0">
                <a:solidFill>
                  <a:srgbClr val="0D7377"/>
                </a:solidFill>
                <a:latin typeface="Cambria" pitchFamily="34" charset="0"/>
                <a:ea typeface="Cambria" pitchFamily="34" charset="-122"/>
                <a:cs typeface="Cambria" pitchFamily="34" charset="-120"/>
              </a:rPr>
              <a:t>Broad Data Literacy</a:t>
            </a:r>
            <a:endParaRPr lang="en-US" sz="1300" dirty="0"/>
          </a:p>
        </p:txBody>
      </p:sp>
      <p:sp>
        <p:nvSpPr>
          <p:cNvPr id="9" name="Text 7"/>
          <p:cNvSpPr/>
          <p:nvPr/>
        </p:nvSpPr>
        <p:spPr>
          <a:xfrm>
            <a:off x="1078992" y="1490472"/>
            <a:ext cx="1828800" cy="402336"/>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ALL public health staff</a:t>
            </a:r>
            <a:endParaRPr lang="en-US" sz="1000" dirty="0"/>
          </a:p>
        </p:txBody>
      </p:sp>
      <p:sp>
        <p:nvSpPr>
          <p:cNvPr id="10" name="Shape 8"/>
          <p:cNvSpPr/>
          <p:nvPr/>
        </p:nvSpPr>
        <p:spPr>
          <a:xfrm>
            <a:off x="2926080" y="1252728"/>
            <a:ext cx="0" cy="603504"/>
          </a:xfrm>
          <a:prstGeom prst="line">
            <a:avLst/>
          </a:prstGeom>
          <a:noFill/>
          <a:ln w="9525">
            <a:solidFill>
              <a:srgbClr val="C8D8E8"/>
            </a:solidFill>
            <a:prstDash val="solid"/>
          </a:ln>
        </p:spPr>
        <p:txBody>
          <a:bodyPr/>
          <a:lstStyle/>
          <a:p>
            <a:endParaRPr lang="en-US"/>
          </a:p>
        </p:txBody>
      </p:sp>
      <p:sp>
        <p:nvSpPr>
          <p:cNvPr id="11" name="Text 9"/>
          <p:cNvSpPr/>
          <p:nvPr/>
        </p:nvSpPr>
        <p:spPr>
          <a:xfrm>
            <a:off x="3035808" y="1197864"/>
            <a:ext cx="3886200" cy="713232"/>
          </a:xfrm>
          <a:prstGeom prst="rect">
            <a:avLst/>
          </a:prstGeom>
          <a:noFill/>
          <a:ln/>
        </p:spPr>
        <p:txBody>
          <a:bodyPr wrap="square" lIns="0" tIns="0" rIns="0" bIns="0" rtlCol="0" anchor="ctr"/>
          <a:lstStyle/>
          <a:p>
            <a:pPr marL="0" indent="0">
              <a:lnSpc>
                <a:spcPct val="120000"/>
              </a:lnSpc>
              <a:buNone/>
            </a:pPr>
            <a:r>
              <a:rPr lang="en-US" sz="1050" dirty="0">
                <a:solidFill>
                  <a:srgbClr val="2D3748"/>
                </a:solidFill>
                <a:latin typeface="Calibri" pitchFamily="34" charset="0"/>
                <a:ea typeface="Calibri" pitchFamily="34" charset="-122"/>
                <a:cs typeface="Calibri" pitchFamily="34" charset="-120"/>
              </a:rPr>
              <a:t>Data lifecycle, basic epidemiology (measures of occurrence &amp; association), dashboard interpretation, Excel/Sheets basics</a:t>
            </a:r>
            <a:endParaRPr lang="en-US" sz="1050" dirty="0"/>
          </a:p>
        </p:txBody>
      </p:sp>
      <p:sp>
        <p:nvSpPr>
          <p:cNvPr id="12" name="Shape 10"/>
          <p:cNvSpPr/>
          <p:nvPr/>
        </p:nvSpPr>
        <p:spPr>
          <a:xfrm>
            <a:off x="6967728" y="1252728"/>
            <a:ext cx="0" cy="603504"/>
          </a:xfrm>
          <a:prstGeom prst="line">
            <a:avLst/>
          </a:prstGeom>
          <a:noFill/>
          <a:ln w="9525">
            <a:solidFill>
              <a:srgbClr val="C8D8E8"/>
            </a:solidFill>
            <a:prstDash val="solid"/>
          </a:ln>
        </p:spPr>
        <p:txBody>
          <a:bodyPr/>
          <a:lstStyle/>
          <a:p>
            <a:endParaRPr lang="en-US"/>
          </a:p>
        </p:txBody>
      </p:sp>
      <p:sp>
        <p:nvSpPr>
          <p:cNvPr id="13" name="Text 11"/>
          <p:cNvSpPr/>
          <p:nvPr/>
        </p:nvSpPr>
        <p:spPr>
          <a:xfrm>
            <a:off x="7059168" y="1197864"/>
            <a:ext cx="1691640" cy="219456"/>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Artifact:</a:t>
            </a:r>
            <a:endParaRPr lang="en-US" sz="900" dirty="0"/>
          </a:p>
        </p:txBody>
      </p:sp>
      <p:sp>
        <p:nvSpPr>
          <p:cNvPr id="14" name="Text 12"/>
          <p:cNvSpPr/>
          <p:nvPr/>
        </p:nvSpPr>
        <p:spPr>
          <a:xfrm>
            <a:off x="7059168" y="1408176"/>
            <a:ext cx="1691640" cy="502920"/>
          </a:xfrm>
          <a:prstGeom prst="rect">
            <a:avLst/>
          </a:prstGeom>
          <a:noFill/>
          <a:ln/>
        </p:spPr>
        <p:txBody>
          <a:bodyPr wrap="square" lIns="0" tIns="0" rIns="0" bIns="0" rtlCol="0" anchor="ctr"/>
          <a:lstStyle/>
          <a:p>
            <a:pPr marL="0" indent="0">
              <a:lnSpc>
                <a:spcPct val="120000"/>
              </a:lnSpc>
              <a:buNone/>
            </a:pPr>
            <a:r>
              <a:rPr lang="en-US" sz="1000" b="1" dirty="0">
                <a:solidFill>
                  <a:srgbClr val="0D7377"/>
                </a:solidFill>
                <a:latin typeface="Calibri" pitchFamily="34" charset="0"/>
                <a:ea typeface="Calibri" pitchFamily="34" charset="-122"/>
                <a:cs typeface="Calibri" pitchFamily="34" charset="-120"/>
              </a:rPr>
              <a:t>Quality-assurance checklist</a:t>
            </a:r>
            <a:endParaRPr lang="en-US" sz="1000" dirty="0"/>
          </a:p>
        </p:txBody>
      </p:sp>
      <p:sp>
        <p:nvSpPr>
          <p:cNvPr id="15" name="Shape 13"/>
          <p:cNvSpPr/>
          <p:nvPr/>
        </p:nvSpPr>
        <p:spPr>
          <a:xfrm>
            <a:off x="274320" y="2194560"/>
            <a:ext cx="548640" cy="548640"/>
          </a:xfrm>
          <a:prstGeom prst="ellipse">
            <a:avLst/>
          </a:prstGeom>
          <a:solidFill>
            <a:srgbClr val="C8902A"/>
          </a:solidFill>
          <a:ln w="12700">
            <a:solidFill>
              <a:srgbClr val="C8902A"/>
            </a:solidFill>
            <a:prstDash val="solid"/>
          </a:ln>
        </p:spPr>
        <p:txBody>
          <a:bodyPr/>
          <a:lstStyle/>
          <a:p>
            <a:endParaRPr lang="en-US"/>
          </a:p>
        </p:txBody>
      </p:sp>
      <p:sp>
        <p:nvSpPr>
          <p:cNvPr id="16" name="Text 14"/>
          <p:cNvSpPr/>
          <p:nvPr/>
        </p:nvSpPr>
        <p:spPr>
          <a:xfrm>
            <a:off x="274320" y="2194560"/>
            <a:ext cx="548640" cy="548640"/>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T2</a:t>
            </a:r>
            <a:endParaRPr lang="en-US" sz="1400" dirty="0"/>
          </a:p>
        </p:txBody>
      </p:sp>
      <p:sp>
        <p:nvSpPr>
          <p:cNvPr id="17" name="Shape 15"/>
          <p:cNvSpPr/>
          <p:nvPr/>
        </p:nvSpPr>
        <p:spPr>
          <a:xfrm>
            <a:off x="960120" y="2084832"/>
            <a:ext cx="7909560" cy="822960"/>
          </a:xfrm>
          <a:prstGeom prst="roundRect">
            <a:avLst>
              <a:gd name="adj" fmla="val 7778"/>
            </a:avLst>
          </a:prstGeom>
          <a:solidFill>
            <a:srgbClr val="EBF2F8"/>
          </a:solidFill>
          <a:ln w="6350">
            <a:solidFill>
              <a:srgbClr val="C8D8E8"/>
            </a:solidFill>
            <a:prstDash val="solid"/>
          </a:ln>
        </p:spPr>
        <p:txBody>
          <a:bodyPr/>
          <a:lstStyle/>
          <a:p>
            <a:endParaRPr lang="en-US"/>
          </a:p>
        </p:txBody>
      </p:sp>
      <p:sp>
        <p:nvSpPr>
          <p:cNvPr id="18" name="Text 16"/>
          <p:cNvSpPr/>
          <p:nvPr/>
        </p:nvSpPr>
        <p:spPr>
          <a:xfrm>
            <a:off x="1078992" y="2130552"/>
            <a:ext cx="1828800" cy="310896"/>
          </a:xfrm>
          <a:prstGeom prst="rect">
            <a:avLst/>
          </a:prstGeom>
          <a:noFill/>
          <a:ln/>
        </p:spPr>
        <p:txBody>
          <a:bodyPr wrap="square" lIns="0" tIns="0" rIns="0" bIns="0" rtlCol="0" anchor="ctr"/>
          <a:lstStyle/>
          <a:p>
            <a:pPr marL="0" indent="0">
              <a:buNone/>
            </a:pPr>
            <a:r>
              <a:rPr lang="en-US" sz="1300" b="1" dirty="0">
                <a:solidFill>
                  <a:srgbClr val="C8902A"/>
                </a:solidFill>
                <a:latin typeface="Cambria" pitchFamily="34" charset="0"/>
                <a:ea typeface="Cambria" pitchFamily="34" charset="-122"/>
                <a:cs typeface="Cambria" pitchFamily="34" charset="-120"/>
              </a:rPr>
              <a:t>Applied Practice</a:t>
            </a:r>
            <a:endParaRPr lang="en-US" sz="1300" dirty="0"/>
          </a:p>
        </p:txBody>
      </p:sp>
      <p:sp>
        <p:nvSpPr>
          <p:cNvPr id="19" name="Text 17"/>
          <p:cNvSpPr/>
          <p:nvPr/>
        </p:nvSpPr>
        <p:spPr>
          <a:xfrm>
            <a:off x="1078992" y="2432304"/>
            <a:ext cx="1828800" cy="402336"/>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Program staff, analysts, supervisors</a:t>
            </a:r>
            <a:endParaRPr lang="en-US" sz="1000" dirty="0"/>
          </a:p>
        </p:txBody>
      </p:sp>
      <p:sp>
        <p:nvSpPr>
          <p:cNvPr id="20" name="Shape 18"/>
          <p:cNvSpPr/>
          <p:nvPr/>
        </p:nvSpPr>
        <p:spPr>
          <a:xfrm>
            <a:off x="2926080" y="2194560"/>
            <a:ext cx="0" cy="603504"/>
          </a:xfrm>
          <a:prstGeom prst="line">
            <a:avLst/>
          </a:prstGeom>
          <a:noFill/>
          <a:ln w="9525">
            <a:solidFill>
              <a:srgbClr val="C8D8E8"/>
            </a:solidFill>
            <a:prstDash val="solid"/>
          </a:ln>
        </p:spPr>
        <p:txBody>
          <a:bodyPr/>
          <a:lstStyle/>
          <a:p>
            <a:endParaRPr lang="en-US"/>
          </a:p>
        </p:txBody>
      </p:sp>
      <p:sp>
        <p:nvSpPr>
          <p:cNvPr id="21" name="Text 19"/>
          <p:cNvSpPr/>
          <p:nvPr/>
        </p:nvSpPr>
        <p:spPr>
          <a:xfrm>
            <a:off x="3035808" y="2139696"/>
            <a:ext cx="3886200" cy="713232"/>
          </a:xfrm>
          <a:prstGeom prst="rect">
            <a:avLst/>
          </a:prstGeom>
          <a:noFill/>
          <a:ln/>
        </p:spPr>
        <p:txBody>
          <a:bodyPr wrap="square" lIns="0" tIns="0" rIns="0" bIns="0" rtlCol="0" anchor="ctr"/>
          <a:lstStyle/>
          <a:p>
            <a:pPr marL="0" indent="0">
              <a:lnSpc>
                <a:spcPct val="120000"/>
              </a:lnSpc>
              <a:buNone/>
            </a:pPr>
            <a:r>
              <a:rPr lang="en-US" sz="1050" dirty="0">
                <a:solidFill>
                  <a:srgbClr val="2D3748"/>
                </a:solidFill>
                <a:latin typeface="Calibri" pitchFamily="34" charset="0"/>
                <a:ea typeface="Calibri" pitchFamily="34" charset="-122"/>
                <a:cs typeface="Calibri" pitchFamily="34" charset="-120"/>
              </a:rPr>
              <a:t>Data visualization (Power BI, Tableau), applied statistics, SQL/SAS basics, data storytelling, equity-focused analytics</a:t>
            </a:r>
            <a:endParaRPr lang="en-US" sz="1050" dirty="0"/>
          </a:p>
        </p:txBody>
      </p:sp>
      <p:sp>
        <p:nvSpPr>
          <p:cNvPr id="22" name="Shape 20"/>
          <p:cNvSpPr/>
          <p:nvPr/>
        </p:nvSpPr>
        <p:spPr>
          <a:xfrm>
            <a:off x="6967728" y="2194560"/>
            <a:ext cx="0" cy="603504"/>
          </a:xfrm>
          <a:prstGeom prst="line">
            <a:avLst/>
          </a:prstGeom>
          <a:noFill/>
          <a:ln w="9525">
            <a:solidFill>
              <a:srgbClr val="C8D8E8"/>
            </a:solidFill>
            <a:prstDash val="solid"/>
          </a:ln>
        </p:spPr>
        <p:txBody>
          <a:bodyPr/>
          <a:lstStyle/>
          <a:p>
            <a:endParaRPr lang="en-US"/>
          </a:p>
        </p:txBody>
      </p:sp>
      <p:sp>
        <p:nvSpPr>
          <p:cNvPr id="23" name="Text 21"/>
          <p:cNvSpPr/>
          <p:nvPr/>
        </p:nvSpPr>
        <p:spPr>
          <a:xfrm>
            <a:off x="7059168" y="2139696"/>
            <a:ext cx="1691640" cy="219456"/>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Artifact:</a:t>
            </a:r>
            <a:endParaRPr lang="en-US" sz="900" dirty="0"/>
          </a:p>
        </p:txBody>
      </p:sp>
      <p:sp>
        <p:nvSpPr>
          <p:cNvPr id="24" name="Text 22"/>
          <p:cNvSpPr/>
          <p:nvPr/>
        </p:nvSpPr>
        <p:spPr>
          <a:xfrm>
            <a:off x="7059168" y="2350008"/>
            <a:ext cx="1691640" cy="502920"/>
          </a:xfrm>
          <a:prstGeom prst="rect">
            <a:avLst/>
          </a:prstGeom>
          <a:noFill/>
          <a:ln/>
        </p:spPr>
        <p:txBody>
          <a:bodyPr wrap="square" lIns="0" tIns="0" rIns="0" bIns="0" rtlCol="0" anchor="ctr"/>
          <a:lstStyle/>
          <a:p>
            <a:pPr marL="0" indent="0">
              <a:lnSpc>
                <a:spcPct val="120000"/>
              </a:lnSpc>
              <a:buNone/>
            </a:pPr>
            <a:r>
              <a:rPr lang="en-US" sz="1000" b="1" dirty="0">
                <a:solidFill>
                  <a:srgbClr val="C8902A"/>
                </a:solidFill>
                <a:latin typeface="Calibri" pitchFamily="34" charset="0"/>
                <a:ea typeface="Calibri" pitchFamily="34" charset="-122"/>
                <a:cs typeface="Calibri" pitchFamily="34" charset="-120"/>
              </a:rPr>
              <a:t>Two-page analytic brief with charts</a:t>
            </a:r>
            <a:endParaRPr lang="en-US" sz="1000" dirty="0"/>
          </a:p>
        </p:txBody>
      </p:sp>
      <p:sp>
        <p:nvSpPr>
          <p:cNvPr id="25" name="Shape 23"/>
          <p:cNvSpPr/>
          <p:nvPr/>
        </p:nvSpPr>
        <p:spPr>
          <a:xfrm>
            <a:off x="274320" y="3136392"/>
            <a:ext cx="548640" cy="548640"/>
          </a:xfrm>
          <a:prstGeom prst="ellipse">
            <a:avLst/>
          </a:prstGeom>
          <a:solidFill>
            <a:srgbClr val="2C5F7A"/>
          </a:solidFill>
          <a:ln w="12700">
            <a:solidFill>
              <a:srgbClr val="2C5F7A"/>
            </a:solidFill>
            <a:prstDash val="solid"/>
          </a:ln>
        </p:spPr>
        <p:txBody>
          <a:bodyPr/>
          <a:lstStyle/>
          <a:p>
            <a:endParaRPr lang="en-US"/>
          </a:p>
        </p:txBody>
      </p:sp>
      <p:sp>
        <p:nvSpPr>
          <p:cNvPr id="26" name="Text 24"/>
          <p:cNvSpPr/>
          <p:nvPr/>
        </p:nvSpPr>
        <p:spPr>
          <a:xfrm>
            <a:off x="274320" y="3136392"/>
            <a:ext cx="548640" cy="548640"/>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T3</a:t>
            </a:r>
            <a:endParaRPr lang="en-US" sz="1400" dirty="0"/>
          </a:p>
        </p:txBody>
      </p:sp>
      <p:sp>
        <p:nvSpPr>
          <p:cNvPr id="27" name="Shape 25"/>
          <p:cNvSpPr/>
          <p:nvPr/>
        </p:nvSpPr>
        <p:spPr>
          <a:xfrm>
            <a:off x="960120" y="3026664"/>
            <a:ext cx="7909560" cy="822960"/>
          </a:xfrm>
          <a:prstGeom prst="roundRect">
            <a:avLst>
              <a:gd name="adj" fmla="val 7778"/>
            </a:avLst>
          </a:prstGeom>
          <a:solidFill>
            <a:srgbClr val="EBF2F8"/>
          </a:solidFill>
          <a:ln w="6350">
            <a:solidFill>
              <a:srgbClr val="C8D8E8"/>
            </a:solidFill>
            <a:prstDash val="solid"/>
          </a:ln>
        </p:spPr>
        <p:txBody>
          <a:bodyPr/>
          <a:lstStyle/>
          <a:p>
            <a:endParaRPr lang="en-US"/>
          </a:p>
        </p:txBody>
      </p:sp>
      <p:sp>
        <p:nvSpPr>
          <p:cNvPr id="28" name="Text 26"/>
          <p:cNvSpPr/>
          <p:nvPr/>
        </p:nvSpPr>
        <p:spPr>
          <a:xfrm>
            <a:off x="1078992" y="3072384"/>
            <a:ext cx="1828800" cy="310896"/>
          </a:xfrm>
          <a:prstGeom prst="rect">
            <a:avLst/>
          </a:prstGeom>
          <a:noFill/>
          <a:ln/>
        </p:spPr>
        <p:txBody>
          <a:bodyPr wrap="square" lIns="0" tIns="0" rIns="0" bIns="0" rtlCol="0" anchor="ctr"/>
          <a:lstStyle/>
          <a:p>
            <a:pPr marL="0" indent="0">
              <a:buNone/>
            </a:pPr>
            <a:r>
              <a:rPr lang="en-US" sz="1300" b="1" dirty="0">
                <a:solidFill>
                  <a:srgbClr val="2C5F7A"/>
                </a:solidFill>
                <a:latin typeface="Cambria" pitchFamily="34" charset="0"/>
                <a:ea typeface="Cambria" pitchFamily="34" charset="-122"/>
                <a:cs typeface="Cambria" pitchFamily="34" charset="-120"/>
              </a:rPr>
              <a:t>Advanced Specialization</a:t>
            </a:r>
            <a:endParaRPr lang="en-US" sz="1300" dirty="0"/>
          </a:p>
        </p:txBody>
      </p:sp>
      <p:sp>
        <p:nvSpPr>
          <p:cNvPr id="29" name="Text 27"/>
          <p:cNvSpPr/>
          <p:nvPr/>
        </p:nvSpPr>
        <p:spPr>
          <a:xfrm>
            <a:off x="1078992" y="3374136"/>
            <a:ext cx="1828800" cy="402336"/>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Data leads, informatics, epidemiologists</a:t>
            </a:r>
            <a:endParaRPr lang="en-US" sz="1000" dirty="0"/>
          </a:p>
        </p:txBody>
      </p:sp>
      <p:sp>
        <p:nvSpPr>
          <p:cNvPr id="30" name="Shape 28"/>
          <p:cNvSpPr/>
          <p:nvPr/>
        </p:nvSpPr>
        <p:spPr>
          <a:xfrm>
            <a:off x="2926080" y="3136392"/>
            <a:ext cx="0" cy="603504"/>
          </a:xfrm>
          <a:prstGeom prst="line">
            <a:avLst/>
          </a:prstGeom>
          <a:noFill/>
          <a:ln w="9525">
            <a:solidFill>
              <a:srgbClr val="C8D8E8"/>
            </a:solidFill>
            <a:prstDash val="solid"/>
          </a:ln>
        </p:spPr>
        <p:txBody>
          <a:bodyPr/>
          <a:lstStyle/>
          <a:p>
            <a:endParaRPr lang="en-US"/>
          </a:p>
        </p:txBody>
      </p:sp>
      <p:sp>
        <p:nvSpPr>
          <p:cNvPr id="31" name="Text 29"/>
          <p:cNvSpPr/>
          <p:nvPr/>
        </p:nvSpPr>
        <p:spPr>
          <a:xfrm>
            <a:off x="3035808" y="3081528"/>
            <a:ext cx="3886200" cy="713232"/>
          </a:xfrm>
          <a:prstGeom prst="rect">
            <a:avLst/>
          </a:prstGeom>
          <a:noFill/>
          <a:ln/>
        </p:spPr>
        <p:txBody>
          <a:bodyPr wrap="square" lIns="0" tIns="0" rIns="0" bIns="0" rtlCol="0" anchor="ctr"/>
          <a:lstStyle/>
          <a:p>
            <a:pPr marL="0" indent="0">
              <a:lnSpc>
                <a:spcPct val="120000"/>
              </a:lnSpc>
              <a:buNone/>
            </a:pPr>
            <a:r>
              <a:rPr lang="en-US" sz="1050" dirty="0">
                <a:solidFill>
                  <a:srgbClr val="2D3748"/>
                </a:solidFill>
                <a:latin typeface="Calibri" pitchFamily="34" charset="0"/>
                <a:ea typeface="Calibri" pitchFamily="34" charset="-122"/>
                <a:cs typeface="Calibri" pitchFamily="34" charset="-120"/>
              </a:rPr>
              <a:t>R/Python, reproducible workflows, EHR integration, APIs, data standards, automated reporting, responsible AI</a:t>
            </a:r>
            <a:endParaRPr lang="en-US" sz="1050" dirty="0"/>
          </a:p>
        </p:txBody>
      </p:sp>
      <p:sp>
        <p:nvSpPr>
          <p:cNvPr id="32" name="Shape 30"/>
          <p:cNvSpPr/>
          <p:nvPr/>
        </p:nvSpPr>
        <p:spPr>
          <a:xfrm>
            <a:off x="6967728" y="3136392"/>
            <a:ext cx="0" cy="603504"/>
          </a:xfrm>
          <a:prstGeom prst="line">
            <a:avLst/>
          </a:prstGeom>
          <a:noFill/>
          <a:ln w="9525">
            <a:solidFill>
              <a:srgbClr val="C8D8E8"/>
            </a:solidFill>
            <a:prstDash val="solid"/>
          </a:ln>
        </p:spPr>
        <p:txBody>
          <a:bodyPr/>
          <a:lstStyle/>
          <a:p>
            <a:endParaRPr lang="en-US"/>
          </a:p>
        </p:txBody>
      </p:sp>
      <p:sp>
        <p:nvSpPr>
          <p:cNvPr id="33" name="Text 31"/>
          <p:cNvSpPr/>
          <p:nvPr/>
        </p:nvSpPr>
        <p:spPr>
          <a:xfrm>
            <a:off x="7059168" y="3081528"/>
            <a:ext cx="1691640" cy="219456"/>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Artifact:</a:t>
            </a:r>
            <a:endParaRPr lang="en-US" sz="900" dirty="0"/>
          </a:p>
        </p:txBody>
      </p:sp>
      <p:sp>
        <p:nvSpPr>
          <p:cNvPr id="34" name="Text 32"/>
          <p:cNvSpPr/>
          <p:nvPr/>
        </p:nvSpPr>
        <p:spPr>
          <a:xfrm>
            <a:off x="7059168" y="3291840"/>
            <a:ext cx="1691640" cy="502920"/>
          </a:xfrm>
          <a:prstGeom prst="rect">
            <a:avLst/>
          </a:prstGeom>
          <a:noFill/>
          <a:ln/>
        </p:spPr>
        <p:txBody>
          <a:bodyPr wrap="square" lIns="0" tIns="0" rIns="0" bIns="0" rtlCol="0" anchor="ctr"/>
          <a:lstStyle/>
          <a:p>
            <a:pPr marL="0" indent="0">
              <a:lnSpc>
                <a:spcPct val="120000"/>
              </a:lnSpc>
              <a:buNone/>
            </a:pPr>
            <a:r>
              <a:rPr lang="en-US" sz="1000" b="1" dirty="0">
                <a:solidFill>
                  <a:srgbClr val="2C5F7A"/>
                </a:solidFill>
                <a:latin typeface="Calibri" pitchFamily="34" charset="0"/>
                <a:ea typeface="Calibri" pitchFamily="34" charset="-122"/>
                <a:cs typeface="Calibri" pitchFamily="34" charset="-120"/>
              </a:rPr>
              <a:t>Reproducible analysis script/notebook</a:t>
            </a:r>
            <a:endParaRPr lang="en-US" sz="1000" dirty="0"/>
          </a:p>
        </p:txBody>
      </p:sp>
      <p:sp>
        <p:nvSpPr>
          <p:cNvPr id="35" name="Shape 33"/>
          <p:cNvSpPr/>
          <p:nvPr/>
        </p:nvSpPr>
        <p:spPr>
          <a:xfrm>
            <a:off x="274320" y="4078224"/>
            <a:ext cx="548640" cy="548640"/>
          </a:xfrm>
          <a:prstGeom prst="ellipse">
            <a:avLst/>
          </a:prstGeom>
          <a:solidFill>
            <a:srgbClr val="1A3A5C"/>
          </a:solidFill>
          <a:ln w="12700">
            <a:solidFill>
              <a:srgbClr val="1A3A5C"/>
            </a:solidFill>
            <a:prstDash val="solid"/>
          </a:ln>
        </p:spPr>
        <p:txBody>
          <a:bodyPr/>
          <a:lstStyle/>
          <a:p>
            <a:endParaRPr lang="en-US"/>
          </a:p>
        </p:txBody>
      </p:sp>
      <p:sp>
        <p:nvSpPr>
          <p:cNvPr id="36" name="Text 34"/>
          <p:cNvSpPr/>
          <p:nvPr/>
        </p:nvSpPr>
        <p:spPr>
          <a:xfrm>
            <a:off x="274320" y="4078224"/>
            <a:ext cx="548640" cy="548640"/>
          </a:xfrm>
          <a:prstGeom prst="rect">
            <a:avLst/>
          </a:prstGeom>
          <a:noFill/>
          <a:ln/>
        </p:spPr>
        <p:txBody>
          <a:bodyPr wrap="square" lIns="0" tIns="0" rIns="0" bIns="0" rtlCol="0" anchor="ctr"/>
          <a:lstStyle/>
          <a:p>
            <a:pPr marL="0" indent="0" algn="ctr">
              <a:buNone/>
            </a:pPr>
            <a:r>
              <a:rPr lang="en-US" sz="1400" b="1" dirty="0">
                <a:solidFill>
                  <a:srgbClr val="FFFFFF"/>
                </a:solidFill>
                <a:latin typeface="Cambria" pitchFamily="34" charset="0"/>
                <a:ea typeface="Cambria" pitchFamily="34" charset="-122"/>
                <a:cs typeface="Cambria" pitchFamily="34" charset="-120"/>
              </a:rPr>
              <a:t>T4</a:t>
            </a:r>
            <a:endParaRPr lang="en-US" sz="1400" dirty="0"/>
          </a:p>
        </p:txBody>
      </p:sp>
      <p:sp>
        <p:nvSpPr>
          <p:cNvPr id="37" name="Shape 35"/>
          <p:cNvSpPr/>
          <p:nvPr/>
        </p:nvSpPr>
        <p:spPr>
          <a:xfrm>
            <a:off x="960120" y="3968496"/>
            <a:ext cx="7909560" cy="822960"/>
          </a:xfrm>
          <a:prstGeom prst="roundRect">
            <a:avLst>
              <a:gd name="adj" fmla="val 7778"/>
            </a:avLst>
          </a:prstGeom>
          <a:solidFill>
            <a:srgbClr val="EBF2F8"/>
          </a:solidFill>
          <a:ln w="6350">
            <a:solidFill>
              <a:srgbClr val="C8D8E8"/>
            </a:solidFill>
            <a:prstDash val="solid"/>
          </a:ln>
        </p:spPr>
        <p:txBody>
          <a:bodyPr/>
          <a:lstStyle/>
          <a:p>
            <a:endParaRPr lang="en-US"/>
          </a:p>
        </p:txBody>
      </p:sp>
      <p:sp>
        <p:nvSpPr>
          <p:cNvPr id="38" name="Text 36"/>
          <p:cNvSpPr/>
          <p:nvPr/>
        </p:nvSpPr>
        <p:spPr>
          <a:xfrm>
            <a:off x="1078992" y="4014216"/>
            <a:ext cx="1828800" cy="310896"/>
          </a:xfrm>
          <a:prstGeom prst="rect">
            <a:avLst/>
          </a:prstGeom>
          <a:noFill/>
          <a:ln/>
        </p:spPr>
        <p:txBody>
          <a:bodyPr wrap="square" lIns="0" tIns="0" rIns="0" bIns="0" rtlCol="0" anchor="ctr"/>
          <a:lstStyle/>
          <a:p>
            <a:pPr marL="0" indent="0">
              <a:buNone/>
            </a:pPr>
            <a:r>
              <a:rPr lang="en-US" sz="1300" b="1" dirty="0">
                <a:solidFill>
                  <a:srgbClr val="1A3A5C"/>
                </a:solidFill>
                <a:latin typeface="Cambria" pitchFamily="34" charset="0"/>
                <a:ea typeface="Cambria" pitchFamily="34" charset="-122"/>
                <a:cs typeface="Cambria" pitchFamily="34" charset="-120"/>
              </a:rPr>
              <a:t>Leadership &amp; Governance</a:t>
            </a:r>
            <a:endParaRPr lang="en-US" sz="1300" dirty="0"/>
          </a:p>
        </p:txBody>
      </p:sp>
      <p:sp>
        <p:nvSpPr>
          <p:cNvPr id="39" name="Text 37"/>
          <p:cNvSpPr/>
          <p:nvPr/>
        </p:nvSpPr>
        <p:spPr>
          <a:xfrm>
            <a:off x="1078992" y="4315968"/>
            <a:ext cx="1828800" cy="402336"/>
          </a:xfrm>
          <a:prstGeom prst="rect">
            <a:avLst/>
          </a:prstGeom>
          <a:noFill/>
          <a:ln/>
        </p:spPr>
        <p:txBody>
          <a:bodyPr wrap="square" lIns="0" tIns="0" rIns="0" bIns="0" rtlCol="0" anchor="ctr"/>
          <a:lstStyle/>
          <a:p>
            <a:pPr marL="0" indent="0">
              <a:buNone/>
            </a:pPr>
            <a:r>
              <a:rPr lang="en-US" sz="1000" i="1" dirty="0">
                <a:solidFill>
                  <a:srgbClr val="64748B"/>
                </a:solidFill>
                <a:latin typeface="Calibri" pitchFamily="34" charset="0"/>
                <a:ea typeface="Calibri" pitchFamily="34" charset="-122"/>
                <a:cs typeface="Calibri" pitchFamily="34" charset="-120"/>
              </a:rPr>
              <a:t>Managers, supervisors, directors</a:t>
            </a:r>
            <a:endParaRPr lang="en-US" sz="1000" dirty="0"/>
          </a:p>
        </p:txBody>
      </p:sp>
      <p:sp>
        <p:nvSpPr>
          <p:cNvPr id="40" name="Shape 38"/>
          <p:cNvSpPr/>
          <p:nvPr/>
        </p:nvSpPr>
        <p:spPr>
          <a:xfrm>
            <a:off x="2926080" y="4078224"/>
            <a:ext cx="0" cy="603504"/>
          </a:xfrm>
          <a:prstGeom prst="line">
            <a:avLst/>
          </a:prstGeom>
          <a:noFill/>
          <a:ln w="9525">
            <a:solidFill>
              <a:srgbClr val="C8D8E8"/>
            </a:solidFill>
            <a:prstDash val="solid"/>
          </a:ln>
        </p:spPr>
        <p:txBody>
          <a:bodyPr/>
          <a:lstStyle/>
          <a:p>
            <a:endParaRPr lang="en-US"/>
          </a:p>
        </p:txBody>
      </p:sp>
      <p:sp>
        <p:nvSpPr>
          <p:cNvPr id="41" name="Text 39"/>
          <p:cNvSpPr/>
          <p:nvPr/>
        </p:nvSpPr>
        <p:spPr>
          <a:xfrm>
            <a:off x="3035808" y="4023360"/>
            <a:ext cx="3886200" cy="713232"/>
          </a:xfrm>
          <a:prstGeom prst="rect">
            <a:avLst/>
          </a:prstGeom>
          <a:noFill/>
          <a:ln/>
        </p:spPr>
        <p:txBody>
          <a:bodyPr wrap="square" lIns="0" tIns="0" rIns="0" bIns="0" rtlCol="0" anchor="ctr"/>
          <a:lstStyle/>
          <a:p>
            <a:pPr marL="0" indent="0">
              <a:lnSpc>
                <a:spcPct val="120000"/>
              </a:lnSpc>
              <a:buNone/>
            </a:pPr>
            <a:r>
              <a:rPr lang="en-US" sz="1050" dirty="0">
                <a:solidFill>
                  <a:srgbClr val="2D3748"/>
                </a:solidFill>
                <a:latin typeface="Calibri" pitchFamily="34" charset="0"/>
                <a:ea typeface="Calibri" pitchFamily="34" charset="-122"/>
                <a:cs typeface="Calibri" pitchFamily="34" charset="-120"/>
              </a:rPr>
              <a:t>Data governance, project scoping, vendor evaluation, analytic supervision, equity in resource allocation, regional collaboration</a:t>
            </a:r>
            <a:endParaRPr lang="en-US" sz="1050" dirty="0"/>
          </a:p>
        </p:txBody>
      </p:sp>
      <p:sp>
        <p:nvSpPr>
          <p:cNvPr id="42" name="Shape 40"/>
          <p:cNvSpPr/>
          <p:nvPr/>
        </p:nvSpPr>
        <p:spPr>
          <a:xfrm>
            <a:off x="6967728" y="4078224"/>
            <a:ext cx="0" cy="603504"/>
          </a:xfrm>
          <a:prstGeom prst="line">
            <a:avLst/>
          </a:prstGeom>
          <a:noFill/>
          <a:ln w="9525">
            <a:solidFill>
              <a:srgbClr val="C8D8E8"/>
            </a:solidFill>
            <a:prstDash val="solid"/>
          </a:ln>
        </p:spPr>
        <p:txBody>
          <a:bodyPr/>
          <a:lstStyle/>
          <a:p>
            <a:endParaRPr lang="en-US"/>
          </a:p>
        </p:txBody>
      </p:sp>
      <p:sp>
        <p:nvSpPr>
          <p:cNvPr id="43" name="Text 41"/>
          <p:cNvSpPr/>
          <p:nvPr/>
        </p:nvSpPr>
        <p:spPr>
          <a:xfrm>
            <a:off x="7059168" y="4023360"/>
            <a:ext cx="1691640" cy="219456"/>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Artifact:</a:t>
            </a:r>
            <a:endParaRPr lang="en-US" sz="900" dirty="0"/>
          </a:p>
        </p:txBody>
      </p:sp>
      <p:sp>
        <p:nvSpPr>
          <p:cNvPr id="44" name="Text 42"/>
          <p:cNvSpPr/>
          <p:nvPr/>
        </p:nvSpPr>
        <p:spPr>
          <a:xfrm>
            <a:off x="7059168" y="4233672"/>
            <a:ext cx="1691640" cy="502920"/>
          </a:xfrm>
          <a:prstGeom prst="rect">
            <a:avLst/>
          </a:prstGeom>
          <a:noFill/>
          <a:ln/>
        </p:spPr>
        <p:txBody>
          <a:bodyPr wrap="square" lIns="0" tIns="0" rIns="0" bIns="0" rtlCol="0" anchor="ctr"/>
          <a:lstStyle/>
          <a:p>
            <a:pPr marL="0" indent="0">
              <a:lnSpc>
                <a:spcPct val="120000"/>
              </a:lnSpc>
              <a:buNone/>
            </a:pPr>
            <a:r>
              <a:rPr lang="en-US" sz="1000" b="1" dirty="0">
                <a:solidFill>
                  <a:srgbClr val="1A3A5C"/>
                </a:solidFill>
                <a:latin typeface="Calibri" pitchFamily="34" charset="0"/>
                <a:ea typeface="Calibri" pitchFamily="34" charset="-122"/>
                <a:cs typeface="Calibri" pitchFamily="34" charset="-120"/>
              </a:rPr>
              <a:t>Data governance framework</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8902A"/>
          </a:solidFill>
          <a:ln w="12700">
            <a:solidFill>
              <a:srgbClr val="C8902A"/>
            </a:solidFill>
            <a:prstDash val="solid"/>
          </a:ln>
        </p:spPr>
        <p:txBody>
          <a:bodyPr/>
          <a:lstStyle/>
          <a:p>
            <a:endParaRPr lang="en-US"/>
          </a:p>
        </p:txBody>
      </p:sp>
      <p:sp>
        <p:nvSpPr>
          <p:cNvPr id="3" name="Shape 1"/>
          <p:cNvSpPr/>
          <p:nvPr/>
        </p:nvSpPr>
        <p:spPr>
          <a:xfrm>
            <a:off x="0" y="4978908"/>
            <a:ext cx="9144000" cy="164592"/>
          </a:xfrm>
          <a:prstGeom prst="rect">
            <a:avLst/>
          </a:prstGeom>
          <a:solidFill>
            <a:srgbClr val="C8902A"/>
          </a:solidFill>
          <a:ln w="12700">
            <a:solidFill>
              <a:srgbClr val="C8902A"/>
            </a:solidFill>
            <a:prstDash val="solid"/>
          </a:ln>
        </p:spPr>
        <p:txBody>
          <a:bodyPr/>
          <a:lstStyle/>
          <a:p>
            <a:endParaRPr lang="en-US"/>
          </a:p>
        </p:txBody>
      </p:sp>
      <p:sp>
        <p:nvSpPr>
          <p:cNvPr id="4" name="Text 2"/>
          <p:cNvSpPr/>
          <p:nvPr/>
        </p:nvSpPr>
        <p:spPr>
          <a:xfrm>
            <a:off x="457200" y="274320"/>
            <a:ext cx="8229600" cy="566928"/>
          </a:xfrm>
          <a:prstGeom prst="rect">
            <a:avLst/>
          </a:prstGeom>
          <a:noFill/>
          <a:ln/>
        </p:spPr>
        <p:txBody>
          <a:bodyPr wrap="square" rtlCol="0" anchor="ctr"/>
          <a:lstStyle/>
          <a:p>
            <a:pPr marL="0" indent="0">
              <a:buNone/>
            </a:pPr>
            <a:r>
              <a:rPr lang="en-US" sz="2500" b="1" dirty="0">
                <a:solidFill>
                  <a:srgbClr val="FFFFFF"/>
                </a:solidFill>
                <a:latin typeface="Cambria" pitchFamily="34" charset="0"/>
                <a:ea typeface="Cambria" pitchFamily="34" charset="-122"/>
                <a:cs typeface="Cambria" pitchFamily="34" charset="-120"/>
              </a:rPr>
              <a:t>What Leaders Can Do: Five Action Priorities</a:t>
            </a:r>
            <a:endParaRPr lang="en-US" sz="2500" dirty="0"/>
          </a:p>
        </p:txBody>
      </p:sp>
      <p:sp>
        <p:nvSpPr>
          <p:cNvPr id="5" name="Shape 3"/>
          <p:cNvSpPr/>
          <p:nvPr/>
        </p:nvSpPr>
        <p:spPr>
          <a:xfrm>
            <a:off x="274320" y="1051560"/>
            <a:ext cx="2697480" cy="1783080"/>
          </a:xfrm>
          <a:prstGeom prst="roundRect">
            <a:avLst>
              <a:gd name="adj" fmla="val 5128"/>
            </a:avLst>
          </a:prstGeom>
          <a:solidFill>
            <a:srgbClr val="1E3A5C"/>
          </a:solidFill>
          <a:ln w="19050">
            <a:solidFill>
              <a:srgbClr val="C8902A"/>
            </a:solidFill>
            <a:prstDash val="solid"/>
          </a:ln>
        </p:spPr>
        <p:txBody>
          <a:bodyPr/>
          <a:lstStyle/>
          <a:p>
            <a:endParaRPr lang="en-US"/>
          </a:p>
        </p:txBody>
      </p:sp>
      <p:sp>
        <p:nvSpPr>
          <p:cNvPr id="6" name="Text 4"/>
          <p:cNvSpPr/>
          <p:nvPr/>
        </p:nvSpPr>
        <p:spPr>
          <a:xfrm>
            <a:off x="384048" y="1124712"/>
            <a:ext cx="502920" cy="411480"/>
          </a:xfrm>
          <a:prstGeom prst="rect">
            <a:avLst/>
          </a:prstGeom>
          <a:noFill/>
          <a:ln/>
        </p:spPr>
        <p:txBody>
          <a:bodyPr wrap="square" lIns="0" tIns="0" rIns="0" bIns="0" rtlCol="0" anchor="ctr"/>
          <a:lstStyle/>
          <a:p>
            <a:pPr marL="0" indent="0">
              <a:buNone/>
            </a:pPr>
            <a:r>
              <a:rPr lang="en-US" sz="2000" b="1" dirty="0">
                <a:solidFill>
                  <a:srgbClr val="C8902A"/>
                </a:solidFill>
                <a:latin typeface="Cambria" pitchFamily="34" charset="0"/>
                <a:ea typeface="Cambria" pitchFamily="34" charset="-122"/>
                <a:cs typeface="Cambria" pitchFamily="34" charset="-120"/>
              </a:rPr>
              <a:t>01</a:t>
            </a:r>
            <a:endParaRPr lang="en-US" sz="2000" dirty="0"/>
          </a:p>
        </p:txBody>
      </p:sp>
      <p:sp>
        <p:nvSpPr>
          <p:cNvPr id="7" name="Text 5"/>
          <p:cNvSpPr/>
          <p:nvPr/>
        </p:nvSpPr>
        <p:spPr>
          <a:xfrm>
            <a:off x="384048" y="1527048"/>
            <a:ext cx="2468880" cy="411480"/>
          </a:xfrm>
          <a:prstGeom prst="rect">
            <a:avLst/>
          </a:prstGeom>
          <a:noFill/>
          <a:ln/>
        </p:spPr>
        <p:txBody>
          <a:bodyPr wrap="square" lIns="0" tIns="0" rIns="0" bIns="0" rtlCol="0" anchor="ctr"/>
          <a:lstStyle/>
          <a:p>
            <a:pPr marL="0" indent="0">
              <a:lnSpc>
                <a:spcPct val="115000"/>
              </a:lnSpc>
              <a:buNone/>
            </a:pPr>
            <a:r>
              <a:rPr lang="en-US" sz="1100" b="1" dirty="0">
                <a:solidFill>
                  <a:srgbClr val="FFFFFF"/>
                </a:solidFill>
                <a:latin typeface="Cambria" pitchFamily="34" charset="0"/>
                <a:ea typeface="Cambria" pitchFamily="34" charset="-122"/>
                <a:cs typeface="Cambria" pitchFamily="34" charset="-120"/>
              </a:rPr>
              <a:t>Require training to produce tangible artifacts</a:t>
            </a:r>
            <a:endParaRPr lang="en-US" sz="1100" dirty="0"/>
          </a:p>
        </p:txBody>
      </p:sp>
      <p:sp>
        <p:nvSpPr>
          <p:cNvPr id="8" name="Text 6"/>
          <p:cNvSpPr/>
          <p:nvPr/>
        </p:nvSpPr>
        <p:spPr>
          <a:xfrm>
            <a:off x="384048" y="1947672"/>
            <a:ext cx="2468880" cy="786384"/>
          </a:xfrm>
          <a:prstGeom prst="rect">
            <a:avLst/>
          </a:prstGeom>
          <a:noFill/>
          <a:ln/>
        </p:spPr>
        <p:txBody>
          <a:bodyPr wrap="square" lIns="0" tIns="0" rIns="0" bIns="0" rtlCol="0" anchor="ctr"/>
          <a:lstStyle/>
          <a:p>
            <a:pPr marL="0" indent="0">
              <a:lnSpc>
                <a:spcPct val="120000"/>
              </a:lnSpc>
              <a:buNone/>
            </a:pPr>
            <a:r>
              <a:rPr lang="en-US" sz="950" dirty="0">
                <a:solidFill>
                  <a:srgbClr val="CADCFC"/>
                </a:solidFill>
                <a:latin typeface="Calibri" pitchFamily="34" charset="0"/>
                <a:ea typeface="Calibri" pitchFamily="34" charset="-122"/>
                <a:cs typeface="Calibri" pitchFamily="34" charset="-120"/>
              </a:rPr>
              <a:t>Every session should end with something staff can use next day: a cleaned dataset, a dashboard, a governance brief. Skills that don't enter workflows don't transfer.</a:t>
            </a:r>
            <a:endParaRPr lang="en-US" sz="950" dirty="0"/>
          </a:p>
        </p:txBody>
      </p:sp>
      <p:sp>
        <p:nvSpPr>
          <p:cNvPr id="9" name="Shape 7"/>
          <p:cNvSpPr/>
          <p:nvPr/>
        </p:nvSpPr>
        <p:spPr>
          <a:xfrm>
            <a:off x="3154680" y="1051560"/>
            <a:ext cx="2697480" cy="1783080"/>
          </a:xfrm>
          <a:prstGeom prst="roundRect">
            <a:avLst>
              <a:gd name="adj" fmla="val 5128"/>
            </a:avLst>
          </a:prstGeom>
          <a:solidFill>
            <a:srgbClr val="1E3A5C"/>
          </a:solidFill>
          <a:ln w="19050">
            <a:solidFill>
              <a:srgbClr val="0D7377"/>
            </a:solidFill>
            <a:prstDash val="solid"/>
          </a:ln>
        </p:spPr>
        <p:txBody>
          <a:bodyPr/>
          <a:lstStyle/>
          <a:p>
            <a:endParaRPr lang="en-US"/>
          </a:p>
        </p:txBody>
      </p:sp>
      <p:sp>
        <p:nvSpPr>
          <p:cNvPr id="10" name="Text 8"/>
          <p:cNvSpPr/>
          <p:nvPr/>
        </p:nvSpPr>
        <p:spPr>
          <a:xfrm>
            <a:off x="3264408" y="1124712"/>
            <a:ext cx="502920" cy="411480"/>
          </a:xfrm>
          <a:prstGeom prst="rect">
            <a:avLst/>
          </a:prstGeom>
          <a:noFill/>
          <a:ln/>
        </p:spPr>
        <p:txBody>
          <a:bodyPr wrap="square" lIns="0" tIns="0" rIns="0" bIns="0" rtlCol="0" anchor="ctr"/>
          <a:lstStyle/>
          <a:p>
            <a:pPr marL="0" indent="0">
              <a:buNone/>
            </a:pPr>
            <a:r>
              <a:rPr lang="en-US" sz="2000" b="1" dirty="0">
                <a:solidFill>
                  <a:srgbClr val="0D7377"/>
                </a:solidFill>
                <a:latin typeface="Cambria" pitchFamily="34" charset="0"/>
                <a:ea typeface="Cambria" pitchFamily="34" charset="-122"/>
                <a:cs typeface="Cambria" pitchFamily="34" charset="-120"/>
              </a:rPr>
              <a:t>02</a:t>
            </a:r>
            <a:endParaRPr lang="en-US" sz="2000" dirty="0"/>
          </a:p>
        </p:txBody>
      </p:sp>
      <p:sp>
        <p:nvSpPr>
          <p:cNvPr id="11" name="Text 9"/>
          <p:cNvSpPr/>
          <p:nvPr/>
        </p:nvSpPr>
        <p:spPr>
          <a:xfrm>
            <a:off x="3264408" y="1527048"/>
            <a:ext cx="2468880" cy="411480"/>
          </a:xfrm>
          <a:prstGeom prst="rect">
            <a:avLst/>
          </a:prstGeom>
          <a:noFill/>
          <a:ln/>
        </p:spPr>
        <p:txBody>
          <a:bodyPr wrap="square" lIns="0" tIns="0" rIns="0" bIns="0" rtlCol="0" anchor="ctr"/>
          <a:lstStyle/>
          <a:p>
            <a:pPr marL="0" indent="0">
              <a:lnSpc>
                <a:spcPct val="115000"/>
              </a:lnSpc>
              <a:buNone/>
            </a:pPr>
            <a:r>
              <a:rPr lang="en-US" sz="1100" b="1" dirty="0">
                <a:solidFill>
                  <a:srgbClr val="FFFFFF"/>
                </a:solidFill>
                <a:latin typeface="Cambria" pitchFamily="34" charset="0"/>
                <a:ea typeface="Cambria" pitchFamily="34" charset="-122"/>
                <a:cs typeface="Cambria" pitchFamily="34" charset="-120"/>
              </a:rPr>
              <a:t>Protect time — and hold yourself accountable</a:t>
            </a:r>
            <a:endParaRPr lang="en-US" sz="1100" dirty="0"/>
          </a:p>
        </p:txBody>
      </p:sp>
      <p:sp>
        <p:nvSpPr>
          <p:cNvPr id="12" name="Text 10"/>
          <p:cNvSpPr/>
          <p:nvPr/>
        </p:nvSpPr>
        <p:spPr>
          <a:xfrm>
            <a:off x="3264408" y="1947672"/>
            <a:ext cx="2468880" cy="786384"/>
          </a:xfrm>
          <a:prstGeom prst="rect">
            <a:avLst/>
          </a:prstGeom>
          <a:noFill/>
          <a:ln/>
        </p:spPr>
        <p:txBody>
          <a:bodyPr wrap="square" lIns="0" tIns="0" rIns="0" bIns="0" rtlCol="0" anchor="ctr"/>
          <a:lstStyle/>
          <a:p>
            <a:pPr marL="0" indent="0">
              <a:lnSpc>
                <a:spcPct val="120000"/>
              </a:lnSpc>
              <a:buNone/>
            </a:pPr>
            <a:r>
              <a:rPr lang="en-US" sz="950" dirty="0">
                <a:solidFill>
                  <a:srgbClr val="CADCFC"/>
                </a:solidFill>
                <a:latin typeface="Calibri" pitchFamily="34" charset="0"/>
                <a:ea typeface="Calibri" pitchFamily="34" charset="-122"/>
                <a:cs typeface="Calibri" pitchFamily="34" charset="-120"/>
              </a:rPr>
              <a:t>5–8 hours/month of protected training time is the minimum. Leadership compacts — formal written commitments — are the structural intervention no curriculum can replace.</a:t>
            </a:r>
            <a:endParaRPr lang="en-US" sz="950" dirty="0"/>
          </a:p>
        </p:txBody>
      </p:sp>
      <p:sp>
        <p:nvSpPr>
          <p:cNvPr id="13" name="Shape 11"/>
          <p:cNvSpPr/>
          <p:nvPr/>
        </p:nvSpPr>
        <p:spPr>
          <a:xfrm>
            <a:off x="6035040" y="1051560"/>
            <a:ext cx="2697480" cy="1783080"/>
          </a:xfrm>
          <a:prstGeom prst="roundRect">
            <a:avLst>
              <a:gd name="adj" fmla="val 5128"/>
            </a:avLst>
          </a:prstGeom>
          <a:solidFill>
            <a:srgbClr val="1E3A5C"/>
          </a:solidFill>
          <a:ln w="19050">
            <a:solidFill>
              <a:srgbClr val="5A82A8"/>
            </a:solidFill>
            <a:prstDash val="solid"/>
          </a:ln>
        </p:spPr>
        <p:txBody>
          <a:bodyPr/>
          <a:lstStyle/>
          <a:p>
            <a:endParaRPr lang="en-US"/>
          </a:p>
        </p:txBody>
      </p:sp>
      <p:sp>
        <p:nvSpPr>
          <p:cNvPr id="14" name="Text 12"/>
          <p:cNvSpPr/>
          <p:nvPr/>
        </p:nvSpPr>
        <p:spPr>
          <a:xfrm>
            <a:off x="6144768" y="1124712"/>
            <a:ext cx="502920" cy="411480"/>
          </a:xfrm>
          <a:prstGeom prst="rect">
            <a:avLst/>
          </a:prstGeom>
          <a:noFill/>
          <a:ln/>
        </p:spPr>
        <p:txBody>
          <a:bodyPr wrap="square" lIns="0" tIns="0" rIns="0" bIns="0" rtlCol="0" anchor="ctr"/>
          <a:lstStyle/>
          <a:p>
            <a:pPr marL="0" indent="0">
              <a:buNone/>
            </a:pPr>
            <a:r>
              <a:rPr lang="en-US" sz="2000" b="1" dirty="0">
                <a:solidFill>
                  <a:srgbClr val="5A82A8"/>
                </a:solidFill>
                <a:latin typeface="Cambria" pitchFamily="34" charset="0"/>
                <a:ea typeface="Cambria" pitchFamily="34" charset="-122"/>
                <a:cs typeface="Cambria" pitchFamily="34" charset="-120"/>
              </a:rPr>
              <a:t>03</a:t>
            </a:r>
            <a:endParaRPr lang="en-US" sz="2000" dirty="0"/>
          </a:p>
        </p:txBody>
      </p:sp>
      <p:sp>
        <p:nvSpPr>
          <p:cNvPr id="15" name="Text 13"/>
          <p:cNvSpPr/>
          <p:nvPr/>
        </p:nvSpPr>
        <p:spPr>
          <a:xfrm>
            <a:off x="6144768" y="1527048"/>
            <a:ext cx="2468880" cy="411480"/>
          </a:xfrm>
          <a:prstGeom prst="rect">
            <a:avLst/>
          </a:prstGeom>
          <a:noFill/>
          <a:ln/>
        </p:spPr>
        <p:txBody>
          <a:bodyPr wrap="square" lIns="0" tIns="0" rIns="0" bIns="0" rtlCol="0" anchor="ctr"/>
          <a:lstStyle/>
          <a:p>
            <a:pPr marL="0" indent="0">
              <a:lnSpc>
                <a:spcPct val="115000"/>
              </a:lnSpc>
              <a:buNone/>
            </a:pPr>
            <a:r>
              <a:rPr lang="en-US" sz="1100" b="1" dirty="0">
                <a:solidFill>
                  <a:srgbClr val="FFFFFF"/>
                </a:solidFill>
                <a:latin typeface="Cambria" pitchFamily="34" charset="0"/>
                <a:ea typeface="Cambria" pitchFamily="34" charset="-122"/>
                <a:cs typeface="Cambria" pitchFamily="34" charset="-120"/>
              </a:rPr>
              <a:t>Champion regional hubs for rural departments</a:t>
            </a:r>
            <a:endParaRPr lang="en-US" sz="1100" dirty="0"/>
          </a:p>
        </p:txBody>
      </p:sp>
      <p:sp>
        <p:nvSpPr>
          <p:cNvPr id="16" name="Text 14"/>
          <p:cNvSpPr/>
          <p:nvPr/>
        </p:nvSpPr>
        <p:spPr>
          <a:xfrm>
            <a:off x="6144768" y="1947672"/>
            <a:ext cx="2468880" cy="786384"/>
          </a:xfrm>
          <a:prstGeom prst="rect">
            <a:avLst/>
          </a:prstGeom>
          <a:noFill/>
          <a:ln/>
        </p:spPr>
        <p:txBody>
          <a:bodyPr wrap="square" lIns="0" tIns="0" rIns="0" bIns="0" rtlCol="0" anchor="ctr"/>
          <a:lstStyle/>
          <a:p>
            <a:pPr marL="0" indent="0">
              <a:lnSpc>
                <a:spcPct val="120000"/>
              </a:lnSpc>
              <a:buNone/>
            </a:pPr>
            <a:r>
              <a:rPr lang="en-US" sz="950" dirty="0">
                <a:solidFill>
                  <a:srgbClr val="CADCFC"/>
                </a:solidFill>
                <a:latin typeface="Calibri" pitchFamily="34" charset="0"/>
                <a:ea typeface="Calibri" pitchFamily="34" charset="-122"/>
                <a:cs typeface="Calibri" pitchFamily="34" charset="-120"/>
              </a:rPr>
              <a:t>The 32 pp rural-urban gap in Excel proficiency is structural. Shared analytic support pools, regional data consultants, and super-user networks are the solution.</a:t>
            </a:r>
            <a:endParaRPr lang="en-US" sz="950" dirty="0"/>
          </a:p>
        </p:txBody>
      </p:sp>
      <p:sp>
        <p:nvSpPr>
          <p:cNvPr id="17" name="Shape 15"/>
          <p:cNvSpPr/>
          <p:nvPr/>
        </p:nvSpPr>
        <p:spPr>
          <a:xfrm>
            <a:off x="1508760" y="3017520"/>
            <a:ext cx="2697480" cy="1783080"/>
          </a:xfrm>
          <a:prstGeom prst="roundRect">
            <a:avLst>
              <a:gd name="adj" fmla="val 5128"/>
            </a:avLst>
          </a:prstGeom>
          <a:solidFill>
            <a:srgbClr val="1E3A5C"/>
          </a:solidFill>
          <a:ln w="19050">
            <a:solidFill>
              <a:srgbClr val="7A9E7E"/>
            </a:solidFill>
            <a:prstDash val="solid"/>
          </a:ln>
        </p:spPr>
        <p:txBody>
          <a:bodyPr/>
          <a:lstStyle/>
          <a:p>
            <a:endParaRPr lang="en-US"/>
          </a:p>
        </p:txBody>
      </p:sp>
      <p:sp>
        <p:nvSpPr>
          <p:cNvPr id="18" name="Text 16"/>
          <p:cNvSpPr/>
          <p:nvPr/>
        </p:nvSpPr>
        <p:spPr>
          <a:xfrm>
            <a:off x="1618488" y="3090672"/>
            <a:ext cx="502920" cy="411480"/>
          </a:xfrm>
          <a:prstGeom prst="rect">
            <a:avLst/>
          </a:prstGeom>
          <a:noFill/>
          <a:ln/>
        </p:spPr>
        <p:txBody>
          <a:bodyPr wrap="square" lIns="0" tIns="0" rIns="0" bIns="0" rtlCol="0" anchor="ctr"/>
          <a:lstStyle/>
          <a:p>
            <a:pPr marL="0" indent="0">
              <a:buNone/>
            </a:pPr>
            <a:r>
              <a:rPr lang="en-US" sz="2000" b="1" dirty="0">
                <a:solidFill>
                  <a:srgbClr val="7A9E7E"/>
                </a:solidFill>
                <a:latin typeface="Cambria" pitchFamily="34" charset="0"/>
                <a:ea typeface="Cambria" pitchFamily="34" charset="-122"/>
                <a:cs typeface="Cambria" pitchFamily="34" charset="-120"/>
              </a:rPr>
              <a:t>04</a:t>
            </a:r>
            <a:endParaRPr lang="en-US" sz="2000" dirty="0"/>
          </a:p>
        </p:txBody>
      </p:sp>
      <p:sp>
        <p:nvSpPr>
          <p:cNvPr id="19" name="Text 17"/>
          <p:cNvSpPr/>
          <p:nvPr/>
        </p:nvSpPr>
        <p:spPr>
          <a:xfrm>
            <a:off x="1618488" y="3493008"/>
            <a:ext cx="2468880" cy="411480"/>
          </a:xfrm>
          <a:prstGeom prst="rect">
            <a:avLst/>
          </a:prstGeom>
          <a:noFill/>
          <a:ln/>
        </p:spPr>
        <p:txBody>
          <a:bodyPr wrap="square" lIns="0" tIns="0" rIns="0" bIns="0" rtlCol="0" anchor="ctr"/>
          <a:lstStyle/>
          <a:p>
            <a:pPr marL="0" indent="0">
              <a:lnSpc>
                <a:spcPct val="115000"/>
              </a:lnSpc>
              <a:buNone/>
            </a:pPr>
            <a:r>
              <a:rPr lang="en-US" sz="1100" b="1" dirty="0">
                <a:solidFill>
                  <a:srgbClr val="FFFFFF"/>
                </a:solidFill>
                <a:latin typeface="Cambria" pitchFamily="34" charset="0"/>
                <a:ea typeface="Cambria" pitchFamily="34" charset="-122"/>
                <a:cs typeface="Cambria" pitchFamily="34" charset="-120"/>
              </a:rPr>
              <a:t>Invest in shared infrastructure alongside training</a:t>
            </a:r>
            <a:endParaRPr lang="en-US" sz="1100" dirty="0"/>
          </a:p>
        </p:txBody>
      </p:sp>
      <p:sp>
        <p:nvSpPr>
          <p:cNvPr id="20" name="Text 18"/>
          <p:cNvSpPr/>
          <p:nvPr/>
        </p:nvSpPr>
        <p:spPr>
          <a:xfrm>
            <a:off x="1618488" y="3913632"/>
            <a:ext cx="2468880" cy="786384"/>
          </a:xfrm>
          <a:prstGeom prst="rect">
            <a:avLst/>
          </a:prstGeom>
          <a:noFill/>
          <a:ln/>
        </p:spPr>
        <p:txBody>
          <a:bodyPr wrap="square" lIns="0" tIns="0" rIns="0" bIns="0" rtlCol="0" anchor="ctr"/>
          <a:lstStyle/>
          <a:p>
            <a:pPr marL="0" indent="0">
              <a:lnSpc>
                <a:spcPct val="120000"/>
              </a:lnSpc>
              <a:buNone/>
            </a:pPr>
            <a:r>
              <a:rPr lang="en-US" sz="950" dirty="0">
                <a:solidFill>
                  <a:srgbClr val="CADCFC"/>
                </a:solidFill>
                <a:latin typeface="Calibri" pitchFamily="34" charset="0"/>
                <a:ea typeface="Calibri" pitchFamily="34" charset="-122"/>
                <a:cs typeface="Calibri" pitchFamily="34" charset="-120"/>
              </a:rPr>
              <a:t>Software licenses, code repositories, SOPs, and data dictionaries are prerequisites. Trained skills need somewhere to land — without tools, training is lost.</a:t>
            </a:r>
            <a:endParaRPr lang="en-US" sz="950" dirty="0"/>
          </a:p>
        </p:txBody>
      </p:sp>
      <p:sp>
        <p:nvSpPr>
          <p:cNvPr id="21" name="Shape 19"/>
          <p:cNvSpPr/>
          <p:nvPr/>
        </p:nvSpPr>
        <p:spPr>
          <a:xfrm>
            <a:off x="4389120" y="3017520"/>
            <a:ext cx="2697480" cy="1783080"/>
          </a:xfrm>
          <a:prstGeom prst="roundRect">
            <a:avLst>
              <a:gd name="adj" fmla="val 5128"/>
            </a:avLst>
          </a:prstGeom>
          <a:solidFill>
            <a:srgbClr val="1E3A5C"/>
          </a:solidFill>
          <a:ln w="19050">
            <a:solidFill>
              <a:srgbClr val="9A6E1A"/>
            </a:solidFill>
            <a:prstDash val="solid"/>
          </a:ln>
        </p:spPr>
        <p:txBody>
          <a:bodyPr/>
          <a:lstStyle/>
          <a:p>
            <a:endParaRPr lang="en-US"/>
          </a:p>
        </p:txBody>
      </p:sp>
      <p:sp>
        <p:nvSpPr>
          <p:cNvPr id="22" name="Text 20"/>
          <p:cNvSpPr/>
          <p:nvPr/>
        </p:nvSpPr>
        <p:spPr>
          <a:xfrm>
            <a:off x="4498848" y="3090672"/>
            <a:ext cx="502920" cy="411480"/>
          </a:xfrm>
          <a:prstGeom prst="rect">
            <a:avLst/>
          </a:prstGeom>
          <a:noFill/>
          <a:ln/>
        </p:spPr>
        <p:txBody>
          <a:bodyPr wrap="square" lIns="0" tIns="0" rIns="0" bIns="0" rtlCol="0" anchor="ctr"/>
          <a:lstStyle/>
          <a:p>
            <a:pPr marL="0" indent="0">
              <a:buNone/>
            </a:pPr>
            <a:r>
              <a:rPr lang="en-US" sz="2000" b="1" dirty="0">
                <a:solidFill>
                  <a:srgbClr val="9A6E1A"/>
                </a:solidFill>
                <a:latin typeface="Cambria" pitchFamily="34" charset="0"/>
                <a:ea typeface="Cambria" pitchFamily="34" charset="-122"/>
                <a:cs typeface="Cambria" pitchFamily="34" charset="-120"/>
              </a:rPr>
              <a:t>05</a:t>
            </a:r>
            <a:endParaRPr lang="en-US" sz="2000" dirty="0"/>
          </a:p>
        </p:txBody>
      </p:sp>
      <p:sp>
        <p:nvSpPr>
          <p:cNvPr id="23" name="Text 21"/>
          <p:cNvSpPr/>
          <p:nvPr/>
        </p:nvSpPr>
        <p:spPr>
          <a:xfrm>
            <a:off x="4498848" y="3493008"/>
            <a:ext cx="2468880" cy="411480"/>
          </a:xfrm>
          <a:prstGeom prst="rect">
            <a:avLst/>
          </a:prstGeom>
          <a:noFill/>
          <a:ln/>
        </p:spPr>
        <p:txBody>
          <a:bodyPr wrap="square" lIns="0" tIns="0" rIns="0" bIns="0" rtlCol="0" anchor="ctr"/>
          <a:lstStyle/>
          <a:p>
            <a:pPr marL="0" indent="0">
              <a:lnSpc>
                <a:spcPct val="115000"/>
              </a:lnSpc>
              <a:buNone/>
            </a:pPr>
            <a:r>
              <a:rPr lang="en-US" sz="1100" b="1" dirty="0">
                <a:solidFill>
                  <a:srgbClr val="FFFFFF"/>
                </a:solidFill>
                <a:latin typeface="Cambria" pitchFamily="34" charset="0"/>
                <a:ea typeface="Cambria" pitchFamily="34" charset="-122"/>
                <a:cs typeface="Cambria" pitchFamily="34" charset="-120"/>
              </a:rPr>
              <a:t>Measure outcomes, not just satisfaction</a:t>
            </a:r>
            <a:endParaRPr lang="en-US" sz="1100" dirty="0"/>
          </a:p>
        </p:txBody>
      </p:sp>
      <p:sp>
        <p:nvSpPr>
          <p:cNvPr id="24" name="Text 22"/>
          <p:cNvSpPr/>
          <p:nvPr/>
        </p:nvSpPr>
        <p:spPr>
          <a:xfrm>
            <a:off x="4498848" y="3913632"/>
            <a:ext cx="2468880" cy="786384"/>
          </a:xfrm>
          <a:prstGeom prst="rect">
            <a:avLst/>
          </a:prstGeom>
          <a:noFill/>
          <a:ln/>
        </p:spPr>
        <p:txBody>
          <a:bodyPr wrap="square" lIns="0" tIns="0" rIns="0" bIns="0" rtlCol="0" anchor="ctr"/>
          <a:lstStyle/>
          <a:p>
            <a:pPr marL="0" indent="0">
              <a:lnSpc>
                <a:spcPct val="120000"/>
              </a:lnSpc>
              <a:buNone/>
            </a:pPr>
            <a:r>
              <a:rPr lang="en-US" sz="950" dirty="0">
                <a:solidFill>
                  <a:srgbClr val="CADCFC"/>
                </a:solidFill>
                <a:latin typeface="Calibri" pitchFamily="34" charset="0"/>
                <a:ea typeface="Calibri" pitchFamily="34" charset="-122"/>
                <a:cs typeface="Calibri" pitchFamily="34" charset="-120"/>
              </a:rPr>
              <a:t>Evaluate artifact completion, self-efficacy change, workflow improvement, and supervisor assessments — not just post-session ratings. What gets measured gets resourced.</a:t>
            </a:r>
            <a:endParaRPr lang="en-US" sz="9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2026 Workshop Portfolio</a:t>
            </a:r>
            <a:endParaRPr lang="en-US" sz="26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Planned training across three program tracks — May through October 2026</a:t>
            </a:r>
            <a:endParaRPr lang="en-US" sz="1100" dirty="0"/>
          </a:p>
        </p:txBody>
      </p:sp>
      <p:sp>
        <p:nvSpPr>
          <p:cNvPr id="5" name="Shape 3"/>
          <p:cNvSpPr/>
          <p:nvPr/>
        </p:nvSpPr>
        <p:spPr>
          <a:xfrm>
            <a:off x="274320" y="1097280"/>
            <a:ext cx="4251960" cy="502920"/>
          </a:xfrm>
          <a:prstGeom prst="roundRect">
            <a:avLst>
              <a:gd name="adj" fmla="val 12727"/>
            </a:avLst>
          </a:prstGeom>
          <a:solidFill>
            <a:srgbClr val="1A3A5C"/>
          </a:solidFill>
          <a:ln w="12700">
            <a:solidFill>
              <a:srgbClr val="1A3A5C"/>
            </a:solidFill>
            <a:prstDash val="solid"/>
          </a:ln>
        </p:spPr>
        <p:txBody>
          <a:bodyPr/>
          <a:lstStyle/>
          <a:p>
            <a:endParaRPr lang="en-US"/>
          </a:p>
        </p:txBody>
      </p:sp>
      <p:sp>
        <p:nvSpPr>
          <p:cNvPr id="6" name="Text 4"/>
          <p:cNvSpPr/>
          <p:nvPr/>
        </p:nvSpPr>
        <p:spPr>
          <a:xfrm>
            <a:off x="384048" y="1133856"/>
            <a:ext cx="4023360" cy="237744"/>
          </a:xfrm>
          <a:prstGeom prst="rect">
            <a:avLst/>
          </a:prstGeom>
          <a:noFill/>
          <a:ln/>
        </p:spPr>
        <p:txBody>
          <a:bodyPr wrap="square" lIns="0" tIns="0" rIns="0" bIns="0" rtlCol="0" anchor="ctr"/>
          <a:lstStyle/>
          <a:p>
            <a:pPr marL="0" indent="0">
              <a:buNone/>
            </a:pPr>
            <a:r>
              <a:rPr lang="en-US" sz="1150" b="1" dirty="0">
                <a:solidFill>
                  <a:srgbClr val="FFFFFF"/>
                </a:solidFill>
                <a:latin typeface="Cambria" pitchFamily="34" charset="0"/>
                <a:ea typeface="Cambria" pitchFamily="34" charset="-122"/>
                <a:cs typeface="Cambria" pitchFamily="34" charset="-120"/>
              </a:rPr>
              <a:t>Fellowship Workshops</a:t>
            </a:r>
            <a:endParaRPr lang="en-US" sz="1150" dirty="0"/>
          </a:p>
        </p:txBody>
      </p:sp>
      <p:sp>
        <p:nvSpPr>
          <p:cNvPr id="7" name="Text 5"/>
          <p:cNvSpPr/>
          <p:nvPr/>
        </p:nvSpPr>
        <p:spPr>
          <a:xfrm>
            <a:off x="384048" y="1371600"/>
            <a:ext cx="4023360" cy="182880"/>
          </a:xfrm>
          <a:prstGeom prst="rect">
            <a:avLst/>
          </a:prstGeom>
          <a:noFill/>
          <a:ln/>
        </p:spPr>
        <p:txBody>
          <a:bodyPr wrap="square" lIns="0" tIns="0" rIns="0" bIns="0" rtlCol="0" anchor="ctr"/>
          <a:lstStyle/>
          <a:p>
            <a:pPr marL="0" indent="0">
              <a:buNone/>
            </a:pPr>
            <a:r>
              <a:rPr lang="en-US" sz="900" i="1" dirty="0">
                <a:solidFill>
                  <a:srgbClr val="C8902A"/>
                </a:solidFill>
                <a:latin typeface="Calibri" pitchFamily="34" charset="0"/>
                <a:ea typeface="Calibri" pitchFamily="34" charset="-122"/>
                <a:cs typeface="Calibri" pitchFamily="34" charset="-120"/>
              </a:rPr>
              <a:t>Launch asynchronously — August 2026</a:t>
            </a:r>
            <a:endParaRPr lang="en-US" sz="900" dirty="0"/>
          </a:p>
        </p:txBody>
      </p:sp>
      <p:sp>
        <p:nvSpPr>
          <p:cNvPr id="8" name="Shape 6"/>
          <p:cNvSpPr/>
          <p:nvPr/>
        </p:nvSpPr>
        <p:spPr>
          <a:xfrm>
            <a:off x="274320" y="1664208"/>
            <a:ext cx="4251960" cy="438912"/>
          </a:xfrm>
          <a:prstGeom prst="roundRect">
            <a:avLst>
              <a:gd name="adj" fmla="val 12500"/>
            </a:avLst>
          </a:prstGeom>
          <a:solidFill>
            <a:srgbClr val="EBF2F8"/>
          </a:solidFill>
          <a:ln w="6350">
            <a:solidFill>
              <a:srgbClr val="D0D9E4"/>
            </a:solidFill>
            <a:prstDash val="solid"/>
          </a:ln>
        </p:spPr>
        <p:txBody>
          <a:bodyPr/>
          <a:lstStyle/>
          <a:p>
            <a:endParaRPr lang="en-US"/>
          </a:p>
        </p:txBody>
      </p:sp>
      <p:sp>
        <p:nvSpPr>
          <p:cNvPr id="9" name="Text 7"/>
          <p:cNvSpPr/>
          <p:nvPr/>
        </p:nvSpPr>
        <p:spPr>
          <a:xfrm>
            <a:off x="411480" y="1691640"/>
            <a:ext cx="3977640" cy="237744"/>
          </a:xfrm>
          <a:prstGeom prst="rect">
            <a:avLst/>
          </a:prstGeom>
          <a:noFill/>
          <a:ln/>
        </p:spPr>
        <p:txBody>
          <a:bodyPr wrap="square" lIns="0" tIns="0" rIns="0" bIns="0" rtlCol="0" anchor="ctr"/>
          <a:lstStyle/>
          <a:p>
            <a:pPr marL="0" indent="0">
              <a:buNone/>
            </a:pPr>
            <a:r>
              <a:rPr lang="en-US" sz="1050" b="1" dirty="0">
                <a:solidFill>
                  <a:srgbClr val="1A3A5C"/>
                </a:solidFill>
                <a:latin typeface="Calibri" pitchFamily="34" charset="0"/>
                <a:ea typeface="Calibri" pitchFamily="34" charset="-122"/>
                <a:cs typeface="Calibri" pitchFamily="34" charset="-120"/>
              </a:rPr>
              <a:t>Data Management, Governance &amp; Quality</a:t>
            </a:r>
            <a:endParaRPr lang="en-US" sz="1050" dirty="0"/>
          </a:p>
        </p:txBody>
      </p:sp>
      <p:sp>
        <p:nvSpPr>
          <p:cNvPr id="10" name="Text 8"/>
          <p:cNvSpPr/>
          <p:nvPr/>
        </p:nvSpPr>
        <p:spPr>
          <a:xfrm>
            <a:off x="411480" y="1911096"/>
            <a:ext cx="3977640" cy="164592"/>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Codebooks + QA/QC</a:t>
            </a:r>
            <a:endParaRPr lang="en-US" sz="900" dirty="0"/>
          </a:p>
        </p:txBody>
      </p:sp>
      <p:sp>
        <p:nvSpPr>
          <p:cNvPr id="11" name="Shape 9"/>
          <p:cNvSpPr/>
          <p:nvPr/>
        </p:nvSpPr>
        <p:spPr>
          <a:xfrm>
            <a:off x="274320" y="2167128"/>
            <a:ext cx="4251960" cy="438912"/>
          </a:xfrm>
          <a:prstGeom prst="roundRect">
            <a:avLst>
              <a:gd name="adj" fmla="val 12500"/>
            </a:avLst>
          </a:prstGeom>
          <a:solidFill>
            <a:srgbClr val="F7FBFF"/>
          </a:solidFill>
          <a:ln w="6350">
            <a:solidFill>
              <a:srgbClr val="D0D9E4"/>
            </a:solidFill>
            <a:prstDash val="solid"/>
          </a:ln>
        </p:spPr>
        <p:txBody>
          <a:bodyPr/>
          <a:lstStyle/>
          <a:p>
            <a:endParaRPr lang="en-US"/>
          </a:p>
        </p:txBody>
      </p:sp>
      <p:sp>
        <p:nvSpPr>
          <p:cNvPr id="12" name="Text 10"/>
          <p:cNvSpPr/>
          <p:nvPr/>
        </p:nvSpPr>
        <p:spPr>
          <a:xfrm>
            <a:off x="411480" y="2194560"/>
            <a:ext cx="3977640" cy="237744"/>
          </a:xfrm>
          <a:prstGeom prst="rect">
            <a:avLst/>
          </a:prstGeom>
          <a:noFill/>
          <a:ln/>
        </p:spPr>
        <p:txBody>
          <a:bodyPr wrap="square" lIns="0" tIns="0" rIns="0" bIns="0" rtlCol="0" anchor="ctr"/>
          <a:lstStyle/>
          <a:p>
            <a:pPr marL="0" indent="0">
              <a:buNone/>
            </a:pPr>
            <a:r>
              <a:rPr lang="en-US" sz="1050" b="1" dirty="0">
                <a:solidFill>
                  <a:srgbClr val="1A3A5C"/>
                </a:solidFill>
                <a:latin typeface="Calibri" pitchFamily="34" charset="0"/>
                <a:ea typeface="Calibri" pitchFamily="34" charset="-122"/>
                <a:cs typeface="Calibri" pitchFamily="34" charset="-120"/>
              </a:rPr>
              <a:t>Responsible AI &amp; Predictive Thinking</a:t>
            </a:r>
            <a:endParaRPr lang="en-US" sz="1050" dirty="0"/>
          </a:p>
        </p:txBody>
      </p:sp>
      <p:sp>
        <p:nvSpPr>
          <p:cNvPr id="13" name="Text 11"/>
          <p:cNvSpPr/>
          <p:nvPr/>
        </p:nvSpPr>
        <p:spPr>
          <a:xfrm>
            <a:off x="411480" y="2414016"/>
            <a:ext cx="3977640" cy="164592"/>
          </a:xfrm>
          <a:prstGeom prst="rect">
            <a:avLst/>
          </a:prstGeom>
          <a:noFill/>
          <a:ln/>
        </p:spPr>
        <p:txBody>
          <a:bodyPr wrap="square" lIns="0" tIns="0" rIns="0" bIns="0" rtlCol="0" anchor="ctr"/>
          <a:lstStyle/>
          <a:p>
            <a:pPr marL="0" indent="0">
              <a:buNone/>
            </a:pPr>
            <a:r>
              <a:rPr lang="en-US" sz="900" i="1" dirty="0">
                <a:solidFill>
                  <a:srgbClr val="64748B"/>
                </a:solidFill>
                <a:latin typeface="Calibri" pitchFamily="34" charset="0"/>
                <a:ea typeface="Calibri" pitchFamily="34" charset="-122"/>
                <a:cs typeface="Calibri" pitchFamily="34" charset="-120"/>
              </a:rPr>
              <a:t>Evaluation, bias, model governance</a:t>
            </a:r>
            <a:endParaRPr lang="en-US" sz="900" dirty="0"/>
          </a:p>
        </p:txBody>
      </p:sp>
      <p:sp>
        <p:nvSpPr>
          <p:cNvPr id="14" name="Shape 12"/>
          <p:cNvSpPr/>
          <p:nvPr/>
        </p:nvSpPr>
        <p:spPr>
          <a:xfrm>
            <a:off x="274320" y="2788920"/>
            <a:ext cx="4251960" cy="502920"/>
          </a:xfrm>
          <a:prstGeom prst="roundRect">
            <a:avLst>
              <a:gd name="adj" fmla="val 12727"/>
            </a:avLst>
          </a:prstGeom>
          <a:solidFill>
            <a:srgbClr val="2C5F7A"/>
          </a:solidFill>
          <a:ln w="12700">
            <a:solidFill>
              <a:srgbClr val="2C5F7A"/>
            </a:solidFill>
            <a:prstDash val="solid"/>
          </a:ln>
        </p:spPr>
        <p:txBody>
          <a:bodyPr/>
          <a:lstStyle/>
          <a:p>
            <a:endParaRPr lang="en-US"/>
          </a:p>
        </p:txBody>
      </p:sp>
      <p:sp>
        <p:nvSpPr>
          <p:cNvPr id="15" name="Text 13"/>
          <p:cNvSpPr/>
          <p:nvPr/>
        </p:nvSpPr>
        <p:spPr>
          <a:xfrm>
            <a:off x="384048" y="2825496"/>
            <a:ext cx="4023360" cy="237744"/>
          </a:xfrm>
          <a:prstGeom prst="rect">
            <a:avLst/>
          </a:prstGeom>
          <a:noFill/>
          <a:ln/>
        </p:spPr>
        <p:txBody>
          <a:bodyPr wrap="square" lIns="0" tIns="0" rIns="0" bIns="0" rtlCol="0" anchor="ctr"/>
          <a:lstStyle/>
          <a:p>
            <a:pPr marL="0" indent="0">
              <a:buNone/>
            </a:pPr>
            <a:r>
              <a:rPr lang="en-US" sz="1150" b="1" dirty="0">
                <a:solidFill>
                  <a:srgbClr val="FFFFFF"/>
                </a:solidFill>
                <a:latin typeface="Cambria" pitchFamily="34" charset="0"/>
                <a:ea typeface="Cambria" pitchFamily="34" charset="-122"/>
                <a:cs typeface="Cambria" pitchFamily="34" charset="-120"/>
              </a:rPr>
              <a:t>Data Modernization Workshops</a:t>
            </a:r>
            <a:endParaRPr lang="en-US" sz="1150" dirty="0"/>
          </a:p>
        </p:txBody>
      </p:sp>
      <p:sp>
        <p:nvSpPr>
          <p:cNvPr id="16" name="Text 14"/>
          <p:cNvSpPr/>
          <p:nvPr/>
        </p:nvSpPr>
        <p:spPr>
          <a:xfrm>
            <a:off x="384048" y="3063240"/>
            <a:ext cx="4023360" cy="182880"/>
          </a:xfrm>
          <a:prstGeom prst="rect">
            <a:avLst/>
          </a:prstGeom>
          <a:noFill/>
          <a:ln/>
        </p:spPr>
        <p:txBody>
          <a:bodyPr wrap="square" lIns="0" tIns="0" rIns="0" bIns="0" rtlCol="0" anchor="ctr"/>
          <a:lstStyle/>
          <a:p>
            <a:pPr marL="0" indent="0">
              <a:buNone/>
            </a:pPr>
            <a:r>
              <a:rPr lang="en-US" sz="900" i="1" dirty="0">
                <a:solidFill>
                  <a:srgbClr val="C8902A"/>
                </a:solidFill>
                <a:latin typeface="Calibri" pitchFamily="34" charset="0"/>
                <a:ea typeface="Calibri" pitchFamily="34" charset="-122"/>
                <a:cs typeface="Calibri" pitchFamily="34" charset="-120"/>
              </a:rPr>
              <a:t>Launch asynchronously — August – October 2026</a:t>
            </a:r>
            <a:endParaRPr lang="en-US" sz="900" dirty="0"/>
          </a:p>
        </p:txBody>
      </p:sp>
      <p:sp>
        <p:nvSpPr>
          <p:cNvPr id="17" name="Shape 15"/>
          <p:cNvSpPr/>
          <p:nvPr/>
        </p:nvSpPr>
        <p:spPr>
          <a:xfrm>
            <a:off x="274320" y="3355848"/>
            <a:ext cx="4251960" cy="438912"/>
          </a:xfrm>
          <a:prstGeom prst="roundRect">
            <a:avLst>
              <a:gd name="adj" fmla="val 12500"/>
            </a:avLst>
          </a:prstGeom>
          <a:solidFill>
            <a:srgbClr val="EBF2F8"/>
          </a:solidFill>
          <a:ln w="6350">
            <a:solidFill>
              <a:srgbClr val="D0D9E4"/>
            </a:solidFill>
            <a:prstDash val="solid"/>
          </a:ln>
        </p:spPr>
        <p:txBody>
          <a:bodyPr/>
          <a:lstStyle/>
          <a:p>
            <a:endParaRPr lang="en-US"/>
          </a:p>
        </p:txBody>
      </p:sp>
      <p:sp>
        <p:nvSpPr>
          <p:cNvPr id="18" name="Text 16"/>
          <p:cNvSpPr/>
          <p:nvPr/>
        </p:nvSpPr>
        <p:spPr>
          <a:xfrm>
            <a:off x="411480" y="3474720"/>
            <a:ext cx="3977640" cy="256032"/>
          </a:xfrm>
          <a:prstGeom prst="rect">
            <a:avLst/>
          </a:prstGeom>
          <a:noFill/>
          <a:ln/>
        </p:spPr>
        <p:txBody>
          <a:bodyPr wrap="square" lIns="0" tIns="0" rIns="0" bIns="0" rtlCol="0" anchor="ctr"/>
          <a:lstStyle/>
          <a:p>
            <a:pPr marL="0" indent="0">
              <a:buNone/>
            </a:pPr>
            <a:r>
              <a:rPr lang="en-US" sz="1050" b="1" dirty="0">
                <a:solidFill>
                  <a:srgbClr val="1A3A5C"/>
                </a:solidFill>
                <a:latin typeface="Calibri" pitchFamily="34" charset="0"/>
                <a:ea typeface="Calibri" pitchFamily="34" charset="-122"/>
                <a:cs typeface="Calibri" pitchFamily="34" charset="-120"/>
              </a:rPr>
              <a:t>Tableau to Power BI</a:t>
            </a:r>
            <a:endParaRPr lang="en-US" sz="1050" dirty="0"/>
          </a:p>
        </p:txBody>
      </p:sp>
      <p:sp>
        <p:nvSpPr>
          <p:cNvPr id="19" name="Shape 17"/>
          <p:cNvSpPr/>
          <p:nvPr/>
        </p:nvSpPr>
        <p:spPr>
          <a:xfrm>
            <a:off x="274320" y="3858768"/>
            <a:ext cx="4251960" cy="438912"/>
          </a:xfrm>
          <a:prstGeom prst="roundRect">
            <a:avLst>
              <a:gd name="adj" fmla="val 12500"/>
            </a:avLst>
          </a:prstGeom>
          <a:solidFill>
            <a:srgbClr val="F7FBFF"/>
          </a:solidFill>
          <a:ln w="6350">
            <a:solidFill>
              <a:srgbClr val="D0D9E4"/>
            </a:solidFill>
            <a:prstDash val="solid"/>
          </a:ln>
        </p:spPr>
        <p:txBody>
          <a:bodyPr/>
          <a:lstStyle/>
          <a:p>
            <a:endParaRPr lang="en-US"/>
          </a:p>
        </p:txBody>
      </p:sp>
      <p:sp>
        <p:nvSpPr>
          <p:cNvPr id="20" name="Text 18"/>
          <p:cNvSpPr/>
          <p:nvPr/>
        </p:nvSpPr>
        <p:spPr>
          <a:xfrm>
            <a:off x="411480" y="3977640"/>
            <a:ext cx="3977640" cy="256032"/>
          </a:xfrm>
          <a:prstGeom prst="rect">
            <a:avLst/>
          </a:prstGeom>
          <a:noFill/>
          <a:ln/>
        </p:spPr>
        <p:txBody>
          <a:bodyPr wrap="square" lIns="0" tIns="0" rIns="0" bIns="0" rtlCol="0" anchor="ctr"/>
          <a:lstStyle/>
          <a:p>
            <a:pPr marL="0" indent="0">
              <a:buNone/>
            </a:pPr>
            <a:r>
              <a:rPr lang="en-US" sz="1050" b="1" dirty="0">
                <a:solidFill>
                  <a:srgbClr val="1A3A5C"/>
                </a:solidFill>
                <a:latin typeface="Calibri" pitchFamily="34" charset="0"/>
                <a:ea typeface="Calibri" pitchFamily="34" charset="-122"/>
                <a:cs typeface="Calibri" pitchFamily="34" charset="-120"/>
              </a:rPr>
              <a:t>Basics of Informatics</a:t>
            </a:r>
            <a:endParaRPr lang="en-US" sz="1050" dirty="0"/>
          </a:p>
        </p:txBody>
      </p:sp>
      <p:sp>
        <p:nvSpPr>
          <p:cNvPr id="21" name="Shape 19"/>
          <p:cNvSpPr/>
          <p:nvPr/>
        </p:nvSpPr>
        <p:spPr>
          <a:xfrm>
            <a:off x="4663440" y="1097280"/>
            <a:ext cx="4251960" cy="502920"/>
          </a:xfrm>
          <a:prstGeom prst="roundRect">
            <a:avLst>
              <a:gd name="adj" fmla="val 12727"/>
            </a:avLst>
          </a:prstGeom>
          <a:solidFill>
            <a:srgbClr val="0D7377"/>
          </a:solidFill>
          <a:ln w="12700">
            <a:solidFill>
              <a:srgbClr val="0D7377"/>
            </a:solidFill>
            <a:prstDash val="solid"/>
          </a:ln>
        </p:spPr>
        <p:txBody>
          <a:bodyPr/>
          <a:lstStyle/>
          <a:p>
            <a:endParaRPr lang="en-US"/>
          </a:p>
        </p:txBody>
      </p:sp>
      <p:sp>
        <p:nvSpPr>
          <p:cNvPr id="22" name="Text 20"/>
          <p:cNvSpPr/>
          <p:nvPr/>
        </p:nvSpPr>
        <p:spPr>
          <a:xfrm>
            <a:off x="4773168" y="1133856"/>
            <a:ext cx="4023360" cy="237744"/>
          </a:xfrm>
          <a:prstGeom prst="rect">
            <a:avLst/>
          </a:prstGeom>
          <a:noFill/>
          <a:ln/>
        </p:spPr>
        <p:txBody>
          <a:bodyPr wrap="square" lIns="0" tIns="0" rIns="0" bIns="0" rtlCol="0" anchor="ctr"/>
          <a:lstStyle/>
          <a:p>
            <a:pPr marL="0" indent="0">
              <a:buNone/>
            </a:pPr>
            <a:r>
              <a:rPr lang="en-US" sz="1150" b="1" dirty="0">
                <a:solidFill>
                  <a:srgbClr val="FFFFFF"/>
                </a:solidFill>
                <a:latin typeface="Cambria" pitchFamily="34" charset="0"/>
                <a:ea typeface="Cambria" pitchFamily="34" charset="-122"/>
                <a:cs typeface="Cambria" pitchFamily="34" charset="-120"/>
              </a:rPr>
              <a:t>Capacity &amp; Skill-Building Workshops</a:t>
            </a:r>
            <a:endParaRPr lang="en-US" sz="1150" dirty="0"/>
          </a:p>
        </p:txBody>
      </p:sp>
      <p:sp>
        <p:nvSpPr>
          <p:cNvPr id="23" name="Text 21"/>
          <p:cNvSpPr/>
          <p:nvPr/>
        </p:nvSpPr>
        <p:spPr>
          <a:xfrm>
            <a:off x="4773168" y="1371600"/>
            <a:ext cx="4023360" cy="182880"/>
          </a:xfrm>
          <a:prstGeom prst="rect">
            <a:avLst/>
          </a:prstGeom>
          <a:noFill/>
          <a:ln/>
        </p:spPr>
        <p:txBody>
          <a:bodyPr wrap="square" lIns="0" tIns="0" rIns="0" bIns="0" rtlCol="0" anchor="ctr"/>
          <a:lstStyle/>
          <a:p>
            <a:pPr marL="0" indent="0">
              <a:buNone/>
            </a:pPr>
            <a:r>
              <a:rPr lang="en-US" sz="900" i="1" dirty="0">
                <a:solidFill>
                  <a:srgbClr val="C8902A"/>
                </a:solidFill>
                <a:latin typeface="Calibri" pitchFamily="34" charset="0"/>
                <a:ea typeface="Calibri" pitchFamily="34" charset="-122"/>
                <a:cs typeface="Calibri" pitchFamily="34" charset="-120"/>
              </a:rPr>
              <a:t>Launch virtually — May – September 2026</a:t>
            </a:r>
            <a:endParaRPr lang="en-US" sz="900" dirty="0"/>
          </a:p>
        </p:txBody>
      </p:sp>
      <p:sp>
        <p:nvSpPr>
          <p:cNvPr id="24" name="Shape 22"/>
          <p:cNvSpPr/>
          <p:nvPr/>
        </p:nvSpPr>
        <p:spPr>
          <a:xfrm>
            <a:off x="4663440" y="1664208"/>
            <a:ext cx="4251960" cy="749808"/>
          </a:xfrm>
          <a:prstGeom prst="roundRect">
            <a:avLst>
              <a:gd name="adj" fmla="val 7317"/>
            </a:avLst>
          </a:prstGeom>
          <a:solidFill>
            <a:srgbClr val="EBF2F8"/>
          </a:solidFill>
          <a:ln w="6350">
            <a:solidFill>
              <a:srgbClr val="D0D9E4"/>
            </a:solidFill>
            <a:prstDash val="solid"/>
          </a:ln>
        </p:spPr>
        <p:txBody>
          <a:bodyPr/>
          <a:lstStyle/>
          <a:p>
            <a:endParaRPr lang="en-US"/>
          </a:p>
        </p:txBody>
      </p:sp>
      <p:sp>
        <p:nvSpPr>
          <p:cNvPr id="25" name="Text 23"/>
          <p:cNvSpPr/>
          <p:nvPr/>
        </p:nvSpPr>
        <p:spPr>
          <a:xfrm>
            <a:off x="4800600" y="1700784"/>
            <a:ext cx="3977640" cy="292608"/>
          </a:xfrm>
          <a:prstGeom prst="rect">
            <a:avLst/>
          </a:prstGeom>
          <a:noFill/>
          <a:ln/>
        </p:spPr>
        <p:txBody>
          <a:bodyPr wrap="square" lIns="0" tIns="0" rIns="0" bIns="0" rtlCol="0" anchor="ctr"/>
          <a:lstStyle/>
          <a:p>
            <a:pPr marL="0" indent="0">
              <a:lnSpc>
                <a:spcPct val="110000"/>
              </a:lnSpc>
              <a:buNone/>
            </a:pPr>
            <a:r>
              <a:rPr lang="en-US" sz="1050" b="1" dirty="0">
                <a:solidFill>
                  <a:srgbClr val="1A3A5C"/>
                </a:solidFill>
                <a:latin typeface="Calibri" pitchFamily="34" charset="0"/>
                <a:ea typeface="Calibri" pitchFamily="34" charset="-122"/>
                <a:cs typeface="Calibri" pitchFamily="34" charset="-120"/>
              </a:rPr>
              <a:t>Applied Epidemiology Methods for Program Decisions</a:t>
            </a:r>
            <a:endParaRPr lang="en-US" sz="1050" dirty="0"/>
          </a:p>
        </p:txBody>
      </p:sp>
      <p:sp>
        <p:nvSpPr>
          <p:cNvPr id="26" name="Text 24"/>
          <p:cNvSpPr/>
          <p:nvPr/>
        </p:nvSpPr>
        <p:spPr>
          <a:xfrm>
            <a:off x="4800600" y="2048256"/>
            <a:ext cx="3977640" cy="310896"/>
          </a:xfrm>
          <a:prstGeom prst="rect">
            <a:avLst/>
          </a:prstGeom>
          <a:noFill/>
          <a:ln/>
        </p:spPr>
        <p:txBody>
          <a:bodyPr wrap="square" lIns="0" tIns="0" rIns="0" bIns="0" rtlCol="0" anchor="ctr"/>
          <a:lstStyle/>
          <a:p>
            <a:pPr marL="0" indent="0">
              <a:buNone/>
            </a:pPr>
            <a:r>
              <a:rPr lang="en-US" sz="950" dirty="0">
                <a:solidFill>
                  <a:srgbClr val="0D7377"/>
                </a:solidFill>
                <a:latin typeface="Calibri" pitchFamily="34" charset="0"/>
                <a:ea typeface="Calibri" pitchFamily="34" charset="-122"/>
                <a:cs typeface="Calibri" pitchFamily="34" charset="-120"/>
              </a:rPr>
              <a:t>Jul 17, 12–1:30 PM</a:t>
            </a:r>
            <a:endParaRPr lang="en-US" sz="950" dirty="0"/>
          </a:p>
        </p:txBody>
      </p:sp>
      <p:sp>
        <p:nvSpPr>
          <p:cNvPr id="27" name="Shape 25"/>
          <p:cNvSpPr/>
          <p:nvPr/>
        </p:nvSpPr>
        <p:spPr>
          <a:xfrm>
            <a:off x="4663440" y="2468880"/>
            <a:ext cx="4251960" cy="749808"/>
          </a:xfrm>
          <a:prstGeom prst="roundRect">
            <a:avLst>
              <a:gd name="adj" fmla="val 7317"/>
            </a:avLst>
          </a:prstGeom>
          <a:solidFill>
            <a:srgbClr val="F7FBFF"/>
          </a:solidFill>
          <a:ln w="6350">
            <a:solidFill>
              <a:srgbClr val="D0D9E4"/>
            </a:solidFill>
            <a:prstDash val="solid"/>
          </a:ln>
        </p:spPr>
        <p:txBody>
          <a:bodyPr/>
          <a:lstStyle/>
          <a:p>
            <a:endParaRPr lang="en-US"/>
          </a:p>
        </p:txBody>
      </p:sp>
      <p:sp>
        <p:nvSpPr>
          <p:cNvPr id="28" name="Text 26"/>
          <p:cNvSpPr/>
          <p:nvPr/>
        </p:nvSpPr>
        <p:spPr>
          <a:xfrm>
            <a:off x="4800600" y="2505456"/>
            <a:ext cx="3977640" cy="292608"/>
          </a:xfrm>
          <a:prstGeom prst="rect">
            <a:avLst/>
          </a:prstGeom>
          <a:noFill/>
          <a:ln/>
        </p:spPr>
        <p:txBody>
          <a:bodyPr wrap="square" lIns="0" tIns="0" rIns="0" bIns="0" rtlCol="0" anchor="ctr"/>
          <a:lstStyle/>
          <a:p>
            <a:pPr marL="0" indent="0">
              <a:lnSpc>
                <a:spcPct val="110000"/>
              </a:lnSpc>
              <a:buNone/>
            </a:pPr>
            <a:r>
              <a:rPr lang="en-US" sz="1050" b="1" dirty="0">
                <a:solidFill>
                  <a:srgbClr val="1A3A5C"/>
                </a:solidFill>
                <a:latin typeface="Calibri" pitchFamily="34" charset="0"/>
                <a:ea typeface="Calibri" pitchFamily="34" charset="-122"/>
                <a:cs typeface="Calibri" pitchFamily="34" charset="-120"/>
              </a:rPr>
              <a:t>Informatics &amp; Reproducible Workflows (Automation)</a:t>
            </a:r>
            <a:endParaRPr lang="en-US" sz="1050" dirty="0"/>
          </a:p>
        </p:txBody>
      </p:sp>
      <p:sp>
        <p:nvSpPr>
          <p:cNvPr id="29" name="Text 27"/>
          <p:cNvSpPr/>
          <p:nvPr/>
        </p:nvSpPr>
        <p:spPr>
          <a:xfrm>
            <a:off x="4800600" y="2852928"/>
            <a:ext cx="3977640" cy="310896"/>
          </a:xfrm>
          <a:prstGeom prst="rect">
            <a:avLst/>
          </a:prstGeom>
          <a:noFill/>
          <a:ln/>
        </p:spPr>
        <p:txBody>
          <a:bodyPr wrap="square" lIns="0" tIns="0" rIns="0" bIns="0" rtlCol="0" anchor="ctr"/>
          <a:lstStyle/>
          <a:p>
            <a:pPr marL="0" indent="0">
              <a:buNone/>
            </a:pPr>
            <a:r>
              <a:rPr lang="en-US" sz="950" dirty="0">
                <a:solidFill>
                  <a:srgbClr val="0D7377"/>
                </a:solidFill>
                <a:latin typeface="Calibri" pitchFamily="34" charset="0"/>
                <a:ea typeface="Calibri" pitchFamily="34" charset="-122"/>
                <a:cs typeface="Calibri" pitchFamily="34" charset="-120"/>
              </a:rPr>
              <a:t>Aug 6, 10:00–11:30 AM</a:t>
            </a:r>
            <a:endParaRPr lang="en-US" sz="950" dirty="0"/>
          </a:p>
        </p:txBody>
      </p:sp>
      <p:sp>
        <p:nvSpPr>
          <p:cNvPr id="30" name="Shape 28"/>
          <p:cNvSpPr/>
          <p:nvPr/>
        </p:nvSpPr>
        <p:spPr>
          <a:xfrm>
            <a:off x="4663440" y="3273552"/>
            <a:ext cx="4251960" cy="749808"/>
          </a:xfrm>
          <a:prstGeom prst="roundRect">
            <a:avLst>
              <a:gd name="adj" fmla="val 7317"/>
            </a:avLst>
          </a:prstGeom>
          <a:solidFill>
            <a:srgbClr val="EBF2F8"/>
          </a:solidFill>
          <a:ln w="6350">
            <a:solidFill>
              <a:srgbClr val="D0D9E4"/>
            </a:solidFill>
            <a:prstDash val="solid"/>
          </a:ln>
        </p:spPr>
        <p:txBody>
          <a:bodyPr/>
          <a:lstStyle/>
          <a:p>
            <a:endParaRPr lang="en-US"/>
          </a:p>
        </p:txBody>
      </p:sp>
      <p:sp>
        <p:nvSpPr>
          <p:cNvPr id="31" name="Text 29"/>
          <p:cNvSpPr/>
          <p:nvPr/>
        </p:nvSpPr>
        <p:spPr>
          <a:xfrm>
            <a:off x="4800600" y="3310128"/>
            <a:ext cx="3977640" cy="292608"/>
          </a:xfrm>
          <a:prstGeom prst="rect">
            <a:avLst/>
          </a:prstGeom>
          <a:noFill/>
          <a:ln/>
        </p:spPr>
        <p:txBody>
          <a:bodyPr wrap="square" lIns="0" tIns="0" rIns="0" bIns="0" rtlCol="0" anchor="ctr"/>
          <a:lstStyle/>
          <a:p>
            <a:pPr marL="0" indent="0">
              <a:lnSpc>
                <a:spcPct val="110000"/>
              </a:lnSpc>
              <a:buNone/>
            </a:pPr>
            <a:r>
              <a:rPr lang="en-US" sz="1050" b="1" dirty="0">
                <a:solidFill>
                  <a:srgbClr val="1A3A5C"/>
                </a:solidFill>
                <a:latin typeface="Calibri" pitchFamily="34" charset="0"/>
                <a:ea typeface="Calibri" pitchFamily="34" charset="-122"/>
                <a:cs typeface="Calibri" pitchFamily="34" charset="-120"/>
              </a:rPr>
              <a:t>Data Visualization &amp; Dashboarding (Power BI/Tableau)</a:t>
            </a:r>
            <a:endParaRPr lang="en-US" sz="1050" dirty="0"/>
          </a:p>
        </p:txBody>
      </p:sp>
      <p:sp>
        <p:nvSpPr>
          <p:cNvPr id="32" name="Text 30"/>
          <p:cNvSpPr/>
          <p:nvPr/>
        </p:nvSpPr>
        <p:spPr>
          <a:xfrm>
            <a:off x="4800600" y="3657600"/>
            <a:ext cx="3977640" cy="310896"/>
          </a:xfrm>
          <a:prstGeom prst="rect">
            <a:avLst/>
          </a:prstGeom>
          <a:noFill/>
          <a:ln/>
        </p:spPr>
        <p:txBody>
          <a:bodyPr wrap="square" lIns="0" tIns="0" rIns="0" bIns="0" rtlCol="0" anchor="ctr"/>
          <a:lstStyle/>
          <a:p>
            <a:pPr marL="0" indent="0">
              <a:buNone/>
            </a:pPr>
            <a:r>
              <a:rPr lang="en-US" sz="950" dirty="0">
                <a:solidFill>
                  <a:srgbClr val="0D7377"/>
                </a:solidFill>
                <a:latin typeface="Calibri" pitchFamily="34" charset="0"/>
                <a:ea typeface="Calibri" pitchFamily="34" charset="-122"/>
                <a:cs typeface="Calibri" pitchFamily="34" charset="-120"/>
              </a:rPr>
              <a:t>May 19 — In-person, NC Data Summit</a:t>
            </a:r>
            <a:endParaRPr lang="en-US" sz="950" dirty="0"/>
          </a:p>
        </p:txBody>
      </p:sp>
      <p:sp>
        <p:nvSpPr>
          <p:cNvPr id="33" name="Shape 31"/>
          <p:cNvSpPr/>
          <p:nvPr/>
        </p:nvSpPr>
        <p:spPr>
          <a:xfrm>
            <a:off x="4663440" y="4078224"/>
            <a:ext cx="4251960" cy="749808"/>
          </a:xfrm>
          <a:prstGeom prst="roundRect">
            <a:avLst>
              <a:gd name="adj" fmla="val 7317"/>
            </a:avLst>
          </a:prstGeom>
          <a:solidFill>
            <a:srgbClr val="F7FBFF"/>
          </a:solidFill>
          <a:ln w="6350">
            <a:solidFill>
              <a:srgbClr val="D0D9E4"/>
            </a:solidFill>
            <a:prstDash val="solid"/>
          </a:ln>
        </p:spPr>
        <p:txBody>
          <a:bodyPr/>
          <a:lstStyle/>
          <a:p>
            <a:endParaRPr lang="en-US"/>
          </a:p>
        </p:txBody>
      </p:sp>
      <p:sp>
        <p:nvSpPr>
          <p:cNvPr id="34" name="Text 32"/>
          <p:cNvSpPr/>
          <p:nvPr/>
        </p:nvSpPr>
        <p:spPr>
          <a:xfrm>
            <a:off x="4800600" y="4114800"/>
            <a:ext cx="3977640" cy="292608"/>
          </a:xfrm>
          <a:prstGeom prst="rect">
            <a:avLst/>
          </a:prstGeom>
          <a:noFill/>
          <a:ln/>
        </p:spPr>
        <p:txBody>
          <a:bodyPr wrap="square" lIns="0" tIns="0" rIns="0" bIns="0" rtlCol="0" anchor="ctr"/>
          <a:lstStyle/>
          <a:p>
            <a:pPr marL="0" indent="0">
              <a:lnSpc>
                <a:spcPct val="110000"/>
              </a:lnSpc>
              <a:buNone/>
            </a:pPr>
            <a:r>
              <a:rPr lang="en-US" sz="1050" b="1" dirty="0">
                <a:solidFill>
                  <a:srgbClr val="1A3A5C"/>
                </a:solidFill>
                <a:latin typeface="Calibri" pitchFamily="34" charset="0"/>
                <a:ea typeface="Calibri" pitchFamily="34" charset="-122"/>
                <a:cs typeface="Calibri" pitchFamily="34" charset="-120"/>
              </a:rPr>
              <a:t>System Integration &amp; Interoperability (APIs)</a:t>
            </a:r>
            <a:endParaRPr lang="en-US" sz="1050" dirty="0"/>
          </a:p>
        </p:txBody>
      </p:sp>
      <p:sp>
        <p:nvSpPr>
          <p:cNvPr id="35" name="Text 33"/>
          <p:cNvSpPr/>
          <p:nvPr/>
        </p:nvSpPr>
        <p:spPr>
          <a:xfrm>
            <a:off x="4800600" y="4462272"/>
            <a:ext cx="3977640" cy="310896"/>
          </a:xfrm>
          <a:prstGeom prst="rect">
            <a:avLst/>
          </a:prstGeom>
          <a:noFill/>
          <a:ln/>
        </p:spPr>
        <p:txBody>
          <a:bodyPr wrap="square" lIns="0" tIns="0" rIns="0" bIns="0" rtlCol="0" anchor="ctr"/>
          <a:lstStyle/>
          <a:p>
            <a:pPr marL="0" indent="0">
              <a:buNone/>
            </a:pPr>
            <a:r>
              <a:rPr lang="en-US" sz="950" dirty="0">
                <a:solidFill>
                  <a:srgbClr val="0D7377"/>
                </a:solidFill>
                <a:latin typeface="Calibri" pitchFamily="34" charset="0"/>
                <a:ea typeface="Calibri" pitchFamily="34" charset="-122"/>
                <a:cs typeface="Calibri" pitchFamily="34" charset="-120"/>
              </a:rPr>
              <a:t>Sep 23 (Beginner) &amp; Sep 30 (Advanced), 12–1:30 PM</a:t>
            </a:r>
            <a:endParaRPr lang="en-US" sz="9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8902A"/>
          </a:solidFill>
          <a:ln w="12700">
            <a:solidFill>
              <a:srgbClr val="C8902A"/>
            </a:solidFill>
            <a:prstDash val="solid"/>
          </a:ln>
        </p:spPr>
        <p:txBody>
          <a:bodyPr/>
          <a:lstStyle/>
          <a:p>
            <a:endParaRPr lang="en-US"/>
          </a:p>
        </p:txBody>
      </p:sp>
      <p:sp>
        <p:nvSpPr>
          <p:cNvPr id="3" name="Shape 1"/>
          <p:cNvSpPr/>
          <p:nvPr/>
        </p:nvSpPr>
        <p:spPr>
          <a:xfrm>
            <a:off x="0" y="4978908"/>
            <a:ext cx="9144000" cy="164592"/>
          </a:xfrm>
          <a:prstGeom prst="rect">
            <a:avLst/>
          </a:prstGeom>
          <a:solidFill>
            <a:srgbClr val="C8902A"/>
          </a:solidFill>
          <a:ln w="12700">
            <a:solidFill>
              <a:srgbClr val="C8902A"/>
            </a:solidFill>
            <a:prstDash val="solid"/>
          </a:ln>
        </p:spPr>
        <p:txBody>
          <a:bodyPr/>
          <a:lstStyle/>
          <a:p>
            <a:endParaRPr lang="en-US"/>
          </a:p>
        </p:txBody>
      </p:sp>
      <p:sp>
        <p:nvSpPr>
          <p:cNvPr id="4" name="Text 2"/>
          <p:cNvSpPr/>
          <p:nvPr/>
        </p:nvSpPr>
        <p:spPr>
          <a:xfrm>
            <a:off x="914400" y="411480"/>
            <a:ext cx="7315200" cy="685800"/>
          </a:xfrm>
          <a:prstGeom prst="rect">
            <a:avLst/>
          </a:prstGeom>
          <a:noFill/>
          <a:ln/>
        </p:spPr>
        <p:txBody>
          <a:bodyPr wrap="square" rtlCol="0" anchor="ctr"/>
          <a:lstStyle/>
          <a:p>
            <a:pPr marL="0" indent="0" algn="ctr">
              <a:buNone/>
            </a:pPr>
            <a:r>
              <a:rPr lang="en-US" sz="3800" b="1" dirty="0">
                <a:solidFill>
                  <a:srgbClr val="FFFFFF"/>
                </a:solidFill>
                <a:latin typeface="Cambria" pitchFamily="34" charset="0"/>
                <a:ea typeface="Cambria" pitchFamily="34" charset="-122"/>
                <a:cs typeface="Cambria" pitchFamily="34" charset="-120"/>
              </a:rPr>
              <a:t>Thank You</a:t>
            </a:r>
            <a:endParaRPr lang="en-US" sz="3800" dirty="0"/>
          </a:p>
        </p:txBody>
      </p:sp>
      <p:sp>
        <p:nvSpPr>
          <p:cNvPr id="5" name="Shape 3"/>
          <p:cNvSpPr/>
          <p:nvPr/>
        </p:nvSpPr>
        <p:spPr>
          <a:xfrm>
            <a:off x="2286000" y="1115568"/>
            <a:ext cx="4572000" cy="36576"/>
          </a:xfrm>
          <a:prstGeom prst="rect">
            <a:avLst/>
          </a:prstGeom>
          <a:solidFill>
            <a:srgbClr val="C8902A"/>
          </a:solidFill>
          <a:ln w="12700">
            <a:solidFill>
              <a:srgbClr val="C8902A"/>
            </a:solidFill>
            <a:prstDash val="solid"/>
          </a:ln>
        </p:spPr>
        <p:txBody>
          <a:bodyPr/>
          <a:lstStyle/>
          <a:p>
            <a:endParaRPr lang="en-US"/>
          </a:p>
        </p:txBody>
      </p:sp>
      <p:pic>
        <p:nvPicPr>
          <p:cNvPr id="6" name="Image 0" descr="/home/claude/hedc_logo_transparent.png"/>
          <p:cNvPicPr>
            <a:picLocks noChangeAspect="1"/>
          </p:cNvPicPr>
          <p:nvPr/>
        </p:nvPicPr>
        <p:blipFill>
          <a:blip r:embed="rId3"/>
          <a:stretch>
            <a:fillRect/>
          </a:stretch>
        </p:blipFill>
        <p:spPr>
          <a:xfrm>
            <a:off x="6355080" y="754380"/>
            <a:ext cx="2468880" cy="1585830"/>
          </a:xfrm>
          <a:prstGeom prst="rect">
            <a:avLst/>
          </a:prstGeom>
        </p:spPr>
      </p:pic>
      <p:sp>
        <p:nvSpPr>
          <p:cNvPr id="7" name="Text 4"/>
          <p:cNvSpPr/>
          <p:nvPr/>
        </p:nvSpPr>
        <p:spPr>
          <a:xfrm>
            <a:off x="914400" y="1261872"/>
            <a:ext cx="7315200" cy="822960"/>
          </a:xfrm>
          <a:prstGeom prst="rect">
            <a:avLst/>
          </a:prstGeom>
          <a:noFill/>
          <a:ln/>
        </p:spPr>
        <p:txBody>
          <a:bodyPr wrap="square" rtlCol="0" anchor="ctr"/>
          <a:lstStyle/>
          <a:p>
            <a:pPr marL="0" indent="0" algn="ctr">
              <a:lnSpc>
                <a:spcPct val="150000"/>
              </a:lnSpc>
              <a:buNone/>
            </a:pPr>
            <a:r>
              <a:rPr lang="en-US" sz="1400" b="1" dirty="0">
                <a:solidFill>
                  <a:srgbClr val="C8902A"/>
                </a:solidFill>
                <a:latin typeface="Calibri" pitchFamily="34" charset="0"/>
                <a:ea typeface="Calibri" pitchFamily="34" charset="-122"/>
                <a:cs typeface="Calibri" pitchFamily="34" charset="-120"/>
              </a:rPr>
              <a:t>HBCU Health Equity Data Consortium (HEDC)</a:t>
            </a:r>
            <a:endParaRPr lang="en-US" sz="1400" dirty="0"/>
          </a:p>
          <a:p>
            <a:pPr marL="0" indent="0" algn="ctr">
              <a:lnSpc>
                <a:spcPct val="150000"/>
              </a:lnSpc>
              <a:buNone/>
            </a:pPr>
            <a:r>
              <a:rPr lang="en-US" sz="1400" dirty="0">
                <a:solidFill>
                  <a:srgbClr val="C8902A"/>
                </a:solidFill>
                <a:latin typeface="Calibri" pitchFamily="34" charset="0"/>
                <a:ea typeface="Calibri" pitchFamily="34" charset="-122"/>
                <a:cs typeface="Calibri" pitchFamily="34" charset="-120"/>
              </a:rPr>
              <a:t>North Carolina A&amp;T State University</a:t>
            </a:r>
            <a:endParaRPr lang="en-US" sz="1400" dirty="0"/>
          </a:p>
          <a:p>
            <a:pPr marL="0" indent="0" algn="ctr">
              <a:lnSpc>
                <a:spcPct val="150000"/>
              </a:lnSpc>
              <a:buNone/>
            </a:pPr>
            <a:r>
              <a:rPr lang="en-US" sz="1400" dirty="0">
                <a:solidFill>
                  <a:srgbClr val="C8902A"/>
                </a:solidFill>
                <a:latin typeface="Calibri" pitchFamily="34" charset="0"/>
                <a:ea typeface="Calibri" pitchFamily="34" charset="-122"/>
                <a:cs typeface="Calibri" pitchFamily="34" charset="-120"/>
              </a:rPr>
              <a:t>In Partnership with the NC Division of Public Health</a:t>
            </a:r>
            <a:endParaRPr lang="en-US" sz="1400" dirty="0"/>
          </a:p>
        </p:txBody>
      </p:sp>
      <p:sp>
        <p:nvSpPr>
          <p:cNvPr id="8" name="Text 5"/>
          <p:cNvSpPr/>
          <p:nvPr/>
        </p:nvSpPr>
        <p:spPr>
          <a:xfrm>
            <a:off x="1371600" y="2286000"/>
            <a:ext cx="6400800" cy="475488"/>
          </a:xfrm>
          <a:prstGeom prst="rect">
            <a:avLst/>
          </a:prstGeom>
          <a:noFill/>
          <a:ln/>
        </p:spPr>
        <p:txBody>
          <a:bodyPr wrap="square" rtlCol="0" anchor="ctr"/>
          <a:lstStyle/>
          <a:p>
            <a:pPr marL="0" indent="0" algn="ctr">
              <a:buNone/>
            </a:pPr>
            <a:r>
              <a:rPr lang="en-US" sz="2200" dirty="0">
                <a:solidFill>
                  <a:srgbClr val="FFFFFF"/>
                </a:solidFill>
                <a:latin typeface="Cambria" pitchFamily="34" charset="0"/>
                <a:ea typeface="Cambria" pitchFamily="34" charset="-122"/>
                <a:cs typeface="Cambria" pitchFamily="34" charset="-120"/>
              </a:rPr>
              <a:t>Questions &amp; Discussion</a:t>
            </a:r>
            <a:endParaRPr lang="en-US" sz="2200" dirty="0"/>
          </a:p>
        </p:txBody>
      </p:sp>
      <p:sp>
        <p:nvSpPr>
          <p:cNvPr id="9" name="Shape 6"/>
          <p:cNvSpPr/>
          <p:nvPr/>
        </p:nvSpPr>
        <p:spPr>
          <a:xfrm>
            <a:off x="1371600" y="2907792"/>
            <a:ext cx="6400800" cy="1783080"/>
          </a:xfrm>
          <a:prstGeom prst="roundRect">
            <a:avLst>
              <a:gd name="adj" fmla="val 6154"/>
            </a:avLst>
          </a:prstGeom>
          <a:solidFill>
            <a:srgbClr val="1E3A5C"/>
          </a:solidFill>
          <a:ln w="12700">
            <a:solidFill>
              <a:srgbClr val="C8902A"/>
            </a:solidFill>
            <a:prstDash val="solid"/>
          </a:ln>
        </p:spPr>
        <p:txBody>
          <a:bodyPr/>
          <a:lstStyle/>
          <a:p>
            <a:endParaRPr lang="en-US"/>
          </a:p>
        </p:txBody>
      </p:sp>
      <p:sp>
        <p:nvSpPr>
          <p:cNvPr id="10" name="Text 7"/>
          <p:cNvSpPr/>
          <p:nvPr/>
        </p:nvSpPr>
        <p:spPr>
          <a:xfrm>
            <a:off x="1554480" y="2999232"/>
            <a:ext cx="6035040" cy="1600200"/>
          </a:xfrm>
          <a:prstGeom prst="rect">
            <a:avLst/>
          </a:prstGeom>
          <a:noFill/>
          <a:ln/>
        </p:spPr>
        <p:txBody>
          <a:bodyPr wrap="square" rtlCol="0" anchor="ctr"/>
          <a:lstStyle/>
          <a:p>
            <a:pPr marL="0" indent="0">
              <a:lnSpc>
                <a:spcPct val="150000"/>
              </a:lnSpc>
              <a:buNone/>
            </a:pPr>
            <a:r>
              <a:rPr lang="en-US" sz="1200" b="1" dirty="0">
                <a:solidFill>
                  <a:srgbClr val="CADCFC"/>
                </a:solidFill>
                <a:latin typeface="Calibri" pitchFamily="34" charset="0"/>
                <a:ea typeface="Calibri" pitchFamily="34" charset="-122"/>
                <a:cs typeface="Calibri" pitchFamily="34" charset="-120"/>
              </a:rPr>
              <a:t>For more information on the HEDC Data Science Workforce Initiative:</a:t>
            </a:r>
            <a:endParaRPr lang="en-US" sz="1200" dirty="0"/>
          </a:p>
          <a:p>
            <a:pPr marL="0" indent="0">
              <a:lnSpc>
                <a:spcPct val="150000"/>
              </a:lnSpc>
              <a:buNone/>
            </a:pPr>
            <a:r>
              <a:rPr lang="en-US" sz="1200" b="1" dirty="0">
                <a:solidFill>
                  <a:srgbClr val="CADCFC"/>
                </a:solidFill>
                <a:latin typeface="Calibri" pitchFamily="34" charset="0"/>
                <a:ea typeface="Calibri" pitchFamily="34" charset="-122"/>
                <a:cs typeface="Calibri" pitchFamily="34" charset="-120"/>
              </a:rPr>
              <a:t>Jason Mose, Ph.D.</a:t>
            </a:r>
            <a:endParaRPr lang="en-US" sz="1200" dirty="0"/>
          </a:p>
          <a:p>
            <a:pPr marL="0" indent="0">
              <a:lnSpc>
                <a:spcPct val="150000"/>
              </a:lnSpc>
              <a:buNone/>
            </a:pPr>
            <a:r>
              <a:rPr lang="en-US" sz="1200" dirty="0">
                <a:solidFill>
                  <a:srgbClr val="CADCFC"/>
                </a:solidFill>
                <a:latin typeface="Calibri" pitchFamily="34" charset="0"/>
                <a:ea typeface="Calibri" pitchFamily="34" charset="-122"/>
                <a:cs typeface="Calibri" pitchFamily="34" charset="-120"/>
              </a:rPr>
              <a:t>jnmose@ncat.edu</a:t>
            </a:r>
            <a:endParaRPr lang="en-US" sz="1200" dirty="0"/>
          </a:p>
          <a:p>
            <a:pPr marL="0" indent="0">
              <a:lnSpc>
                <a:spcPct val="150000"/>
              </a:lnSpc>
              <a:buNone/>
            </a:pPr>
            <a:r>
              <a:rPr lang="en-US" sz="1200" dirty="0">
                <a:solidFill>
                  <a:srgbClr val="CADCFC"/>
                </a:solidFill>
                <a:latin typeface="Calibri" pitchFamily="34" charset="0"/>
                <a:ea typeface="Calibri" pitchFamily="34" charset="-122"/>
                <a:cs typeface="Calibri" pitchFamily="34" charset="-120"/>
              </a:rPr>
              <a:t>HBCU Health Equity Data Consortium | NC A&amp;T State University</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164592"/>
            <a:ext cx="8229600" cy="685800"/>
          </a:xfrm>
          <a:prstGeom prst="rect">
            <a:avLst/>
          </a:prstGeom>
          <a:noFill/>
          <a:ln/>
        </p:spPr>
        <p:txBody>
          <a:bodyPr wrap="square" rtlCol="0" anchor="ctr"/>
          <a:lstStyle/>
          <a:p>
            <a:pPr marL="0" indent="0" algn="l">
              <a:buNone/>
            </a:pPr>
            <a:r>
              <a:rPr lang="en-US" sz="2800" b="1" dirty="0">
                <a:solidFill>
                  <a:srgbClr val="FFFFFF"/>
                </a:solidFill>
                <a:latin typeface="Cambria" pitchFamily="34" charset="0"/>
                <a:ea typeface="Cambria" pitchFamily="34" charset="-122"/>
                <a:cs typeface="Cambria" pitchFamily="34" charset="-120"/>
              </a:rPr>
              <a:t>Today's Agenda</a:t>
            </a:r>
            <a:endParaRPr lang="en-US" sz="2800" dirty="0"/>
          </a:p>
        </p:txBody>
      </p:sp>
      <p:sp>
        <p:nvSpPr>
          <p:cNvPr id="4" name="Shape 2"/>
          <p:cNvSpPr/>
          <p:nvPr/>
        </p:nvSpPr>
        <p:spPr>
          <a:xfrm>
            <a:off x="365760" y="1161288"/>
            <a:ext cx="502920" cy="502920"/>
          </a:xfrm>
          <a:prstGeom prst="ellipse">
            <a:avLst/>
          </a:prstGeom>
          <a:solidFill>
            <a:srgbClr val="C8902A"/>
          </a:solidFill>
          <a:ln w="12700">
            <a:solidFill>
              <a:srgbClr val="C8902A"/>
            </a:solidFill>
            <a:prstDash val="solid"/>
          </a:ln>
        </p:spPr>
        <p:txBody>
          <a:bodyPr/>
          <a:lstStyle/>
          <a:p>
            <a:endParaRPr lang="en-US"/>
          </a:p>
        </p:txBody>
      </p:sp>
      <p:sp>
        <p:nvSpPr>
          <p:cNvPr id="5" name="Text 3"/>
          <p:cNvSpPr/>
          <p:nvPr/>
        </p:nvSpPr>
        <p:spPr>
          <a:xfrm>
            <a:off x="365760" y="1161288"/>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1</a:t>
            </a:r>
            <a:endParaRPr lang="en-US" sz="1600" dirty="0"/>
          </a:p>
        </p:txBody>
      </p:sp>
      <p:sp>
        <p:nvSpPr>
          <p:cNvPr id="6" name="Shape 4"/>
          <p:cNvSpPr/>
          <p:nvPr/>
        </p:nvSpPr>
        <p:spPr>
          <a:xfrm>
            <a:off x="960120" y="1115568"/>
            <a:ext cx="7818120" cy="566928"/>
          </a:xfrm>
          <a:prstGeom prst="roundRect">
            <a:avLst>
              <a:gd name="adj" fmla="val 9677"/>
            </a:avLst>
          </a:prstGeom>
          <a:solidFill>
            <a:srgbClr val="EBF2F8"/>
          </a:solidFill>
          <a:ln w="6350">
            <a:solidFill>
              <a:srgbClr val="D0E4F0"/>
            </a:solidFill>
            <a:prstDash val="solid"/>
          </a:ln>
        </p:spPr>
        <p:txBody>
          <a:bodyPr/>
          <a:lstStyle/>
          <a:p>
            <a:endParaRPr lang="en-US"/>
          </a:p>
        </p:txBody>
      </p:sp>
      <p:sp>
        <p:nvSpPr>
          <p:cNvPr id="7" name="Text 5"/>
          <p:cNvSpPr/>
          <p:nvPr/>
        </p:nvSpPr>
        <p:spPr>
          <a:xfrm>
            <a:off x="1078992" y="1161288"/>
            <a:ext cx="7589520" cy="246888"/>
          </a:xfrm>
          <a:prstGeom prst="rect">
            <a:avLst/>
          </a:prstGeom>
          <a:noFill/>
          <a:ln/>
        </p:spPr>
        <p:txBody>
          <a:bodyPr wrap="square" lIns="0" tIns="0" rIns="0" bIns="0" rtlCol="0" anchor="ctr"/>
          <a:lstStyle/>
          <a:p>
            <a:pPr marL="0" indent="0" algn="l">
              <a:buNone/>
            </a:pPr>
            <a:r>
              <a:rPr lang="en-US" sz="1300" b="1" dirty="0">
                <a:solidFill>
                  <a:srgbClr val="1A3A5C"/>
                </a:solidFill>
                <a:latin typeface="Cambria" pitchFamily="34" charset="0"/>
                <a:ea typeface="Cambria" pitchFamily="34" charset="-122"/>
                <a:cs typeface="Cambria" pitchFamily="34" charset="-120"/>
              </a:rPr>
              <a:t>Mentorship Program</a:t>
            </a:r>
            <a:endParaRPr lang="en-US" sz="1300" dirty="0"/>
          </a:p>
        </p:txBody>
      </p:sp>
      <p:sp>
        <p:nvSpPr>
          <p:cNvPr id="8" name="Text 6"/>
          <p:cNvSpPr/>
          <p:nvPr/>
        </p:nvSpPr>
        <p:spPr>
          <a:xfrm>
            <a:off x="1078992" y="1408176"/>
            <a:ext cx="7589520" cy="219456"/>
          </a:xfrm>
          <a:prstGeom prst="rect">
            <a:avLst/>
          </a:prstGeom>
          <a:noFill/>
          <a:ln/>
        </p:spPr>
        <p:txBody>
          <a:bodyPr wrap="square" lIns="0" tIns="0" rIns="0" bIns="0" rtlCol="0" anchor="ctr"/>
          <a:lstStyle/>
          <a:p>
            <a:pPr marL="0" indent="0" algn="l">
              <a:buNone/>
            </a:pPr>
            <a:r>
              <a:rPr lang="en-US" sz="1050" dirty="0">
                <a:solidFill>
                  <a:srgbClr val="2D3748"/>
                </a:solidFill>
                <a:latin typeface="Calibri" pitchFamily="34" charset="0"/>
                <a:ea typeface="Calibri" pitchFamily="34" charset="-122"/>
                <a:cs typeface="Calibri" pitchFamily="34" charset="-120"/>
              </a:rPr>
              <a:t>21 participants working with 5 expert data science mentors (Sep–Dec 2025)</a:t>
            </a:r>
            <a:endParaRPr lang="en-US" sz="1050" dirty="0"/>
          </a:p>
        </p:txBody>
      </p:sp>
      <p:sp>
        <p:nvSpPr>
          <p:cNvPr id="9" name="Shape 7"/>
          <p:cNvSpPr/>
          <p:nvPr/>
        </p:nvSpPr>
        <p:spPr>
          <a:xfrm>
            <a:off x="365760" y="1847088"/>
            <a:ext cx="502920" cy="502920"/>
          </a:xfrm>
          <a:prstGeom prst="ellipse">
            <a:avLst/>
          </a:prstGeom>
          <a:solidFill>
            <a:srgbClr val="C8902A"/>
          </a:solidFill>
          <a:ln w="12700">
            <a:solidFill>
              <a:srgbClr val="C8902A"/>
            </a:solidFill>
            <a:prstDash val="solid"/>
          </a:ln>
        </p:spPr>
        <p:txBody>
          <a:bodyPr/>
          <a:lstStyle/>
          <a:p>
            <a:endParaRPr lang="en-US"/>
          </a:p>
        </p:txBody>
      </p:sp>
      <p:sp>
        <p:nvSpPr>
          <p:cNvPr id="10" name="Text 8"/>
          <p:cNvSpPr/>
          <p:nvPr/>
        </p:nvSpPr>
        <p:spPr>
          <a:xfrm>
            <a:off x="365760" y="1847088"/>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2</a:t>
            </a:r>
            <a:endParaRPr lang="en-US" sz="1600" dirty="0"/>
          </a:p>
        </p:txBody>
      </p:sp>
      <p:sp>
        <p:nvSpPr>
          <p:cNvPr id="11" name="Shape 9"/>
          <p:cNvSpPr/>
          <p:nvPr/>
        </p:nvSpPr>
        <p:spPr>
          <a:xfrm>
            <a:off x="960120" y="1801368"/>
            <a:ext cx="7818120" cy="566928"/>
          </a:xfrm>
          <a:prstGeom prst="roundRect">
            <a:avLst>
              <a:gd name="adj" fmla="val 9677"/>
            </a:avLst>
          </a:prstGeom>
          <a:solidFill>
            <a:srgbClr val="F7FBFF"/>
          </a:solidFill>
          <a:ln w="6350">
            <a:solidFill>
              <a:srgbClr val="D0E4F0"/>
            </a:solidFill>
            <a:prstDash val="solid"/>
          </a:ln>
        </p:spPr>
        <p:txBody>
          <a:bodyPr/>
          <a:lstStyle/>
          <a:p>
            <a:endParaRPr lang="en-US"/>
          </a:p>
        </p:txBody>
      </p:sp>
      <p:sp>
        <p:nvSpPr>
          <p:cNvPr id="12" name="Text 10"/>
          <p:cNvSpPr/>
          <p:nvPr/>
        </p:nvSpPr>
        <p:spPr>
          <a:xfrm>
            <a:off x="1078992" y="1847088"/>
            <a:ext cx="7589520" cy="246888"/>
          </a:xfrm>
          <a:prstGeom prst="rect">
            <a:avLst/>
          </a:prstGeom>
          <a:noFill/>
          <a:ln/>
        </p:spPr>
        <p:txBody>
          <a:bodyPr wrap="square" lIns="0" tIns="0" rIns="0" bIns="0" rtlCol="0" anchor="ctr"/>
          <a:lstStyle/>
          <a:p>
            <a:pPr marL="0" indent="0" algn="l">
              <a:buNone/>
            </a:pPr>
            <a:r>
              <a:rPr lang="en-US" sz="1300" b="1" dirty="0">
                <a:solidFill>
                  <a:srgbClr val="1A3A5C"/>
                </a:solidFill>
                <a:latin typeface="Cambria" pitchFamily="34" charset="0"/>
                <a:ea typeface="Cambria" pitchFamily="34" charset="-122"/>
                <a:cs typeface="Cambria" pitchFamily="34" charset="-120"/>
              </a:rPr>
              <a:t>Workshop Summary</a:t>
            </a:r>
            <a:endParaRPr lang="en-US" sz="1300" dirty="0"/>
          </a:p>
        </p:txBody>
      </p:sp>
      <p:sp>
        <p:nvSpPr>
          <p:cNvPr id="13" name="Text 11"/>
          <p:cNvSpPr/>
          <p:nvPr/>
        </p:nvSpPr>
        <p:spPr>
          <a:xfrm>
            <a:off x="1078992" y="2093976"/>
            <a:ext cx="7589520" cy="219456"/>
          </a:xfrm>
          <a:prstGeom prst="rect">
            <a:avLst/>
          </a:prstGeom>
          <a:noFill/>
          <a:ln/>
        </p:spPr>
        <p:txBody>
          <a:bodyPr wrap="square" lIns="0" tIns="0" rIns="0" bIns="0" rtlCol="0" anchor="ctr"/>
          <a:lstStyle/>
          <a:p>
            <a:pPr marL="0" indent="0" algn="l">
              <a:buNone/>
            </a:pPr>
            <a:r>
              <a:rPr lang="en-US" sz="1050" dirty="0">
                <a:solidFill>
                  <a:srgbClr val="2D3748"/>
                </a:solidFill>
                <a:latin typeface="Calibri" pitchFamily="34" charset="0"/>
                <a:ea typeface="Calibri" pitchFamily="34" charset="-122"/>
                <a:cs typeface="Calibri" pitchFamily="34" charset="-120"/>
              </a:rPr>
              <a:t>2025 training sessions, topics covered &amp; attendance</a:t>
            </a:r>
            <a:endParaRPr lang="en-US" sz="1050" dirty="0"/>
          </a:p>
        </p:txBody>
      </p:sp>
      <p:sp>
        <p:nvSpPr>
          <p:cNvPr id="14" name="Shape 12"/>
          <p:cNvSpPr/>
          <p:nvPr/>
        </p:nvSpPr>
        <p:spPr>
          <a:xfrm>
            <a:off x="365760" y="2532888"/>
            <a:ext cx="502920" cy="502920"/>
          </a:xfrm>
          <a:prstGeom prst="ellipse">
            <a:avLst/>
          </a:prstGeom>
          <a:solidFill>
            <a:srgbClr val="C8902A"/>
          </a:solidFill>
          <a:ln w="12700">
            <a:solidFill>
              <a:srgbClr val="C8902A"/>
            </a:solidFill>
            <a:prstDash val="solid"/>
          </a:ln>
        </p:spPr>
        <p:txBody>
          <a:bodyPr/>
          <a:lstStyle/>
          <a:p>
            <a:endParaRPr lang="en-US"/>
          </a:p>
        </p:txBody>
      </p:sp>
      <p:sp>
        <p:nvSpPr>
          <p:cNvPr id="15" name="Text 13"/>
          <p:cNvSpPr/>
          <p:nvPr/>
        </p:nvSpPr>
        <p:spPr>
          <a:xfrm>
            <a:off x="365760" y="2532888"/>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3</a:t>
            </a:r>
            <a:endParaRPr lang="en-US" sz="1600" dirty="0"/>
          </a:p>
        </p:txBody>
      </p:sp>
      <p:sp>
        <p:nvSpPr>
          <p:cNvPr id="16" name="Shape 14"/>
          <p:cNvSpPr/>
          <p:nvPr/>
        </p:nvSpPr>
        <p:spPr>
          <a:xfrm>
            <a:off x="960120" y="2487168"/>
            <a:ext cx="7818120" cy="566928"/>
          </a:xfrm>
          <a:prstGeom prst="roundRect">
            <a:avLst>
              <a:gd name="adj" fmla="val 9677"/>
            </a:avLst>
          </a:prstGeom>
          <a:solidFill>
            <a:srgbClr val="EBF2F8"/>
          </a:solidFill>
          <a:ln w="6350">
            <a:solidFill>
              <a:srgbClr val="D0E4F0"/>
            </a:solidFill>
            <a:prstDash val="solid"/>
          </a:ln>
        </p:spPr>
        <p:txBody>
          <a:bodyPr/>
          <a:lstStyle/>
          <a:p>
            <a:endParaRPr lang="en-US"/>
          </a:p>
        </p:txBody>
      </p:sp>
      <p:sp>
        <p:nvSpPr>
          <p:cNvPr id="17" name="Text 15"/>
          <p:cNvSpPr/>
          <p:nvPr/>
        </p:nvSpPr>
        <p:spPr>
          <a:xfrm>
            <a:off x="1078992" y="2532888"/>
            <a:ext cx="7589520" cy="246888"/>
          </a:xfrm>
          <a:prstGeom prst="rect">
            <a:avLst/>
          </a:prstGeom>
          <a:noFill/>
          <a:ln/>
        </p:spPr>
        <p:txBody>
          <a:bodyPr wrap="square" lIns="0" tIns="0" rIns="0" bIns="0" rtlCol="0" anchor="ctr"/>
          <a:lstStyle/>
          <a:p>
            <a:pPr marL="0" indent="0" algn="l">
              <a:buNone/>
            </a:pPr>
            <a:r>
              <a:rPr lang="en-US" sz="1300" b="1" dirty="0">
                <a:solidFill>
                  <a:srgbClr val="1A3A5C"/>
                </a:solidFill>
                <a:latin typeface="Cambria" pitchFamily="34" charset="0"/>
                <a:ea typeface="Cambria" pitchFamily="34" charset="-122"/>
                <a:cs typeface="Cambria" pitchFamily="34" charset="-120"/>
              </a:rPr>
              <a:t>Workforce Survey &amp; Focus Groups</a:t>
            </a:r>
            <a:endParaRPr lang="en-US" sz="1300" dirty="0"/>
          </a:p>
        </p:txBody>
      </p:sp>
      <p:sp>
        <p:nvSpPr>
          <p:cNvPr id="18" name="Text 16"/>
          <p:cNvSpPr/>
          <p:nvPr/>
        </p:nvSpPr>
        <p:spPr>
          <a:xfrm>
            <a:off x="1078992" y="2779776"/>
            <a:ext cx="7589520" cy="219456"/>
          </a:xfrm>
          <a:prstGeom prst="rect">
            <a:avLst/>
          </a:prstGeom>
          <a:noFill/>
          <a:ln/>
        </p:spPr>
        <p:txBody>
          <a:bodyPr wrap="square" lIns="0" tIns="0" rIns="0" bIns="0" rtlCol="0" anchor="ctr"/>
          <a:lstStyle/>
          <a:p>
            <a:pPr marL="0" indent="0" algn="l">
              <a:buNone/>
            </a:pPr>
            <a:r>
              <a:rPr lang="en-US" sz="1050" dirty="0">
                <a:solidFill>
                  <a:srgbClr val="2D3748"/>
                </a:solidFill>
                <a:latin typeface="Calibri" pitchFamily="34" charset="0"/>
                <a:ea typeface="Calibri" pitchFamily="34" charset="-122"/>
                <a:cs typeface="Calibri" pitchFamily="34" charset="-120"/>
              </a:rPr>
              <a:t>Two-year statewide mixed-methods assessment — what the data say about your staff</a:t>
            </a:r>
            <a:endParaRPr lang="en-US" sz="1050" dirty="0"/>
          </a:p>
        </p:txBody>
      </p:sp>
      <p:sp>
        <p:nvSpPr>
          <p:cNvPr id="19" name="Shape 17"/>
          <p:cNvSpPr/>
          <p:nvPr/>
        </p:nvSpPr>
        <p:spPr>
          <a:xfrm>
            <a:off x="365760" y="3218688"/>
            <a:ext cx="502920" cy="502920"/>
          </a:xfrm>
          <a:prstGeom prst="ellipse">
            <a:avLst/>
          </a:prstGeom>
          <a:solidFill>
            <a:srgbClr val="C8902A"/>
          </a:solidFill>
          <a:ln w="12700">
            <a:solidFill>
              <a:srgbClr val="C8902A"/>
            </a:solidFill>
            <a:prstDash val="solid"/>
          </a:ln>
        </p:spPr>
        <p:txBody>
          <a:bodyPr/>
          <a:lstStyle/>
          <a:p>
            <a:endParaRPr lang="en-US"/>
          </a:p>
        </p:txBody>
      </p:sp>
      <p:sp>
        <p:nvSpPr>
          <p:cNvPr id="20" name="Text 18"/>
          <p:cNvSpPr/>
          <p:nvPr/>
        </p:nvSpPr>
        <p:spPr>
          <a:xfrm>
            <a:off x="365760" y="3218688"/>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4</a:t>
            </a:r>
            <a:endParaRPr lang="en-US" sz="1600" dirty="0"/>
          </a:p>
        </p:txBody>
      </p:sp>
      <p:sp>
        <p:nvSpPr>
          <p:cNvPr id="21" name="Shape 19"/>
          <p:cNvSpPr/>
          <p:nvPr/>
        </p:nvSpPr>
        <p:spPr>
          <a:xfrm>
            <a:off x="960120" y="3172968"/>
            <a:ext cx="7818120" cy="566928"/>
          </a:xfrm>
          <a:prstGeom prst="roundRect">
            <a:avLst>
              <a:gd name="adj" fmla="val 9677"/>
            </a:avLst>
          </a:prstGeom>
          <a:solidFill>
            <a:srgbClr val="F7FBFF"/>
          </a:solidFill>
          <a:ln w="6350">
            <a:solidFill>
              <a:srgbClr val="D0E4F0"/>
            </a:solidFill>
            <a:prstDash val="solid"/>
          </a:ln>
        </p:spPr>
        <p:txBody>
          <a:bodyPr/>
          <a:lstStyle/>
          <a:p>
            <a:endParaRPr lang="en-US"/>
          </a:p>
        </p:txBody>
      </p:sp>
      <p:sp>
        <p:nvSpPr>
          <p:cNvPr id="22" name="Text 20"/>
          <p:cNvSpPr/>
          <p:nvPr/>
        </p:nvSpPr>
        <p:spPr>
          <a:xfrm>
            <a:off x="1078992" y="3218688"/>
            <a:ext cx="7589520" cy="246888"/>
          </a:xfrm>
          <a:prstGeom prst="rect">
            <a:avLst/>
          </a:prstGeom>
          <a:noFill/>
          <a:ln/>
        </p:spPr>
        <p:txBody>
          <a:bodyPr wrap="square" lIns="0" tIns="0" rIns="0" bIns="0" rtlCol="0" anchor="ctr"/>
          <a:lstStyle/>
          <a:p>
            <a:pPr marL="0" indent="0" algn="l">
              <a:buNone/>
            </a:pPr>
            <a:r>
              <a:rPr lang="en-US" sz="1300" b="1" dirty="0">
                <a:solidFill>
                  <a:srgbClr val="1A3A5C"/>
                </a:solidFill>
                <a:latin typeface="Cambria" pitchFamily="34" charset="0"/>
                <a:ea typeface="Cambria" pitchFamily="34" charset="-122"/>
                <a:cs typeface="Cambria" pitchFamily="34" charset="-120"/>
              </a:rPr>
              <a:t>Key Takeaways &amp; Recommendations</a:t>
            </a:r>
            <a:endParaRPr lang="en-US" sz="1300" dirty="0"/>
          </a:p>
        </p:txBody>
      </p:sp>
      <p:sp>
        <p:nvSpPr>
          <p:cNvPr id="23" name="Text 21"/>
          <p:cNvSpPr/>
          <p:nvPr/>
        </p:nvSpPr>
        <p:spPr>
          <a:xfrm>
            <a:off x="1078992" y="3465576"/>
            <a:ext cx="7589520" cy="219456"/>
          </a:xfrm>
          <a:prstGeom prst="rect">
            <a:avLst/>
          </a:prstGeom>
          <a:noFill/>
          <a:ln/>
        </p:spPr>
        <p:txBody>
          <a:bodyPr wrap="square" lIns="0" tIns="0" rIns="0" bIns="0" rtlCol="0" anchor="ctr"/>
          <a:lstStyle/>
          <a:p>
            <a:pPr marL="0" indent="0" algn="l">
              <a:buNone/>
            </a:pPr>
            <a:r>
              <a:rPr lang="en-US" sz="1050" dirty="0">
                <a:solidFill>
                  <a:srgbClr val="2D3748"/>
                </a:solidFill>
                <a:latin typeface="Calibri" pitchFamily="34" charset="0"/>
                <a:ea typeface="Calibri" pitchFamily="34" charset="-122"/>
                <a:cs typeface="Calibri" pitchFamily="34" charset="-120"/>
              </a:rPr>
              <a:t>What leaders can do: a four-tier framework and five action priorities</a:t>
            </a:r>
            <a:endParaRPr lang="en-US" sz="1050" dirty="0"/>
          </a:p>
        </p:txBody>
      </p:sp>
      <p:sp>
        <p:nvSpPr>
          <p:cNvPr id="24" name="Shape 22"/>
          <p:cNvSpPr/>
          <p:nvPr/>
        </p:nvSpPr>
        <p:spPr>
          <a:xfrm>
            <a:off x="365760" y="3904488"/>
            <a:ext cx="502920" cy="502920"/>
          </a:xfrm>
          <a:prstGeom prst="ellipse">
            <a:avLst/>
          </a:prstGeom>
          <a:solidFill>
            <a:srgbClr val="C8902A"/>
          </a:solidFill>
          <a:ln w="12700">
            <a:solidFill>
              <a:srgbClr val="C8902A"/>
            </a:solidFill>
            <a:prstDash val="solid"/>
          </a:ln>
        </p:spPr>
        <p:txBody>
          <a:bodyPr/>
          <a:lstStyle/>
          <a:p>
            <a:endParaRPr lang="en-US"/>
          </a:p>
        </p:txBody>
      </p:sp>
      <p:sp>
        <p:nvSpPr>
          <p:cNvPr id="25" name="Text 23"/>
          <p:cNvSpPr/>
          <p:nvPr/>
        </p:nvSpPr>
        <p:spPr>
          <a:xfrm>
            <a:off x="365760" y="3904488"/>
            <a:ext cx="502920" cy="502920"/>
          </a:xfrm>
          <a:prstGeom prst="rect">
            <a:avLst/>
          </a:prstGeom>
          <a:noFill/>
          <a:ln/>
        </p:spPr>
        <p:txBody>
          <a:bodyPr wrap="square" lIns="0" tIns="0" rIns="0" bIns="0" rtlCol="0" anchor="ctr"/>
          <a:lstStyle/>
          <a:p>
            <a:pPr marL="0" indent="0" algn="ctr">
              <a:buNone/>
            </a:pPr>
            <a:r>
              <a:rPr lang="en-US" sz="1600" b="1" dirty="0">
                <a:solidFill>
                  <a:srgbClr val="FFFFFF"/>
                </a:solidFill>
                <a:latin typeface="Cambria" pitchFamily="34" charset="0"/>
                <a:ea typeface="Cambria" pitchFamily="34" charset="-122"/>
                <a:cs typeface="Cambria" pitchFamily="34" charset="-120"/>
              </a:rPr>
              <a:t>5</a:t>
            </a:r>
            <a:endParaRPr lang="en-US" sz="1600" dirty="0"/>
          </a:p>
        </p:txBody>
      </p:sp>
      <p:sp>
        <p:nvSpPr>
          <p:cNvPr id="26" name="Shape 24"/>
          <p:cNvSpPr/>
          <p:nvPr/>
        </p:nvSpPr>
        <p:spPr>
          <a:xfrm>
            <a:off x="960120" y="3858768"/>
            <a:ext cx="7818120" cy="566928"/>
          </a:xfrm>
          <a:prstGeom prst="roundRect">
            <a:avLst>
              <a:gd name="adj" fmla="val 9677"/>
            </a:avLst>
          </a:prstGeom>
          <a:solidFill>
            <a:srgbClr val="EBF2F8"/>
          </a:solidFill>
          <a:ln w="6350">
            <a:solidFill>
              <a:srgbClr val="D0E4F0"/>
            </a:solidFill>
            <a:prstDash val="solid"/>
          </a:ln>
        </p:spPr>
        <p:txBody>
          <a:bodyPr/>
          <a:lstStyle/>
          <a:p>
            <a:endParaRPr lang="en-US"/>
          </a:p>
        </p:txBody>
      </p:sp>
      <p:sp>
        <p:nvSpPr>
          <p:cNvPr id="27" name="Text 25"/>
          <p:cNvSpPr/>
          <p:nvPr/>
        </p:nvSpPr>
        <p:spPr>
          <a:xfrm>
            <a:off x="1078992" y="3904488"/>
            <a:ext cx="7589520" cy="246888"/>
          </a:xfrm>
          <a:prstGeom prst="rect">
            <a:avLst/>
          </a:prstGeom>
          <a:noFill/>
          <a:ln/>
        </p:spPr>
        <p:txBody>
          <a:bodyPr wrap="square" lIns="0" tIns="0" rIns="0" bIns="0" rtlCol="0" anchor="ctr"/>
          <a:lstStyle/>
          <a:p>
            <a:pPr marL="0" indent="0" algn="l">
              <a:buNone/>
            </a:pPr>
            <a:r>
              <a:rPr lang="en-US" sz="1300" b="1" dirty="0">
                <a:solidFill>
                  <a:srgbClr val="1A3A5C"/>
                </a:solidFill>
                <a:latin typeface="Cambria" pitchFamily="34" charset="0"/>
                <a:ea typeface="Cambria" pitchFamily="34" charset="-122"/>
                <a:cs typeface="Cambria" pitchFamily="34" charset="-120"/>
              </a:rPr>
              <a:t>2026 Workshop Portfolio</a:t>
            </a:r>
            <a:endParaRPr lang="en-US" sz="1300" dirty="0"/>
          </a:p>
        </p:txBody>
      </p:sp>
      <p:sp>
        <p:nvSpPr>
          <p:cNvPr id="28" name="Text 26"/>
          <p:cNvSpPr/>
          <p:nvPr/>
        </p:nvSpPr>
        <p:spPr>
          <a:xfrm>
            <a:off x="1078992" y="4151376"/>
            <a:ext cx="7589520" cy="219456"/>
          </a:xfrm>
          <a:prstGeom prst="rect">
            <a:avLst/>
          </a:prstGeom>
          <a:noFill/>
          <a:ln/>
        </p:spPr>
        <p:txBody>
          <a:bodyPr wrap="square" lIns="0" tIns="0" rIns="0" bIns="0" rtlCol="0" anchor="ctr"/>
          <a:lstStyle/>
          <a:p>
            <a:pPr marL="0" indent="0" algn="l">
              <a:buNone/>
            </a:pPr>
            <a:r>
              <a:rPr lang="en-US" sz="1050" dirty="0">
                <a:solidFill>
                  <a:srgbClr val="2D3748"/>
                </a:solidFill>
                <a:latin typeface="Calibri" pitchFamily="34" charset="0"/>
                <a:ea typeface="Calibri" pitchFamily="34" charset="-122"/>
                <a:cs typeface="Calibri" pitchFamily="34" charset="-120"/>
              </a:rPr>
              <a:t>Planned training opportunities for your teams this year</a:t>
            </a:r>
            <a:endParaRPr lang="en-US" sz="1050" dirty="0"/>
          </a:p>
        </p:txBody>
      </p:sp>
      <p:sp>
        <p:nvSpPr>
          <p:cNvPr id="29" name="Text 27"/>
          <p:cNvSpPr/>
          <p:nvPr/>
        </p:nvSpPr>
        <p:spPr>
          <a:xfrm>
            <a:off x="457200" y="4617720"/>
            <a:ext cx="8229600" cy="274320"/>
          </a:xfrm>
          <a:prstGeom prst="rect">
            <a:avLst/>
          </a:prstGeom>
          <a:noFill/>
          <a:ln/>
        </p:spPr>
        <p:txBody>
          <a:bodyPr wrap="square" rtlCol="0" anchor="ctr"/>
          <a:lstStyle/>
          <a:p>
            <a:pPr marL="0" indent="0" algn="ctr">
              <a:buNone/>
            </a:pPr>
            <a:r>
              <a:rPr lang="en-US" sz="1100" i="1" dirty="0">
                <a:solidFill>
                  <a:srgbClr val="C8902A"/>
                </a:solidFill>
                <a:latin typeface="Calibri" pitchFamily="34" charset="0"/>
                <a:ea typeface="Calibri" pitchFamily="34" charset="-122"/>
                <a:cs typeface="Calibri" pitchFamily="34" charset="-120"/>
              </a:rPr>
              <a:t>Followed by Q&amp;A</a:t>
            </a:r>
            <a:endParaRPr lang="en-US" sz="11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6400800" cy="54864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Mentorship Program</a:t>
            </a:r>
            <a:endParaRPr lang="en-US" sz="2600" dirty="0"/>
          </a:p>
        </p:txBody>
      </p:sp>
      <p:sp>
        <p:nvSpPr>
          <p:cNvPr id="4" name="Text 2"/>
          <p:cNvSpPr/>
          <p:nvPr/>
        </p:nvSpPr>
        <p:spPr>
          <a:xfrm>
            <a:off x="457200" y="566928"/>
            <a:ext cx="6400800" cy="347472"/>
          </a:xfrm>
          <a:prstGeom prst="rect">
            <a:avLst/>
          </a:prstGeom>
          <a:noFill/>
          <a:ln/>
        </p:spPr>
        <p:txBody>
          <a:bodyPr wrap="square" rtlCol="0" anchor="ctr"/>
          <a:lstStyle/>
          <a:p>
            <a:pPr marL="0" indent="0">
              <a:buNone/>
            </a:pPr>
            <a:r>
              <a:rPr lang="en-US" sz="1400" dirty="0">
                <a:solidFill>
                  <a:srgbClr val="C8902A"/>
                </a:solidFill>
                <a:latin typeface="Calibri" pitchFamily="34" charset="0"/>
                <a:ea typeface="Calibri" pitchFamily="34" charset="-122"/>
                <a:cs typeface="Calibri" pitchFamily="34" charset="-120"/>
              </a:rPr>
              <a:t>September – December 2025</a:t>
            </a:r>
            <a:endParaRPr lang="en-US" sz="1400" dirty="0"/>
          </a:p>
        </p:txBody>
      </p:sp>
      <p:sp>
        <p:nvSpPr>
          <p:cNvPr id="5" name="Shape 3"/>
          <p:cNvSpPr/>
          <p:nvPr/>
        </p:nvSpPr>
        <p:spPr>
          <a:xfrm>
            <a:off x="320040" y="1143000"/>
            <a:ext cx="2651760" cy="1417320"/>
          </a:xfrm>
          <a:prstGeom prst="roundRect">
            <a:avLst>
              <a:gd name="adj" fmla="val 6452"/>
            </a:avLst>
          </a:prstGeom>
          <a:solidFill>
            <a:srgbClr val="EBF2F8"/>
          </a:solidFill>
          <a:ln w="6350">
            <a:solidFill>
              <a:srgbClr val="C8D8E8"/>
            </a:solidFill>
            <a:prstDash val="solid"/>
          </a:ln>
          <a:effectLst>
            <a:outerShdw blurRad="76200" dist="38100" dir="2700000" algn="bl" rotWithShape="0">
              <a:srgbClr val="000000">
                <a:alpha val="13000"/>
              </a:srgbClr>
            </a:outerShdw>
          </a:effectLst>
        </p:spPr>
        <p:txBody>
          <a:bodyPr/>
          <a:lstStyle/>
          <a:p>
            <a:endParaRPr lang="en-US"/>
          </a:p>
        </p:txBody>
      </p:sp>
      <p:sp>
        <p:nvSpPr>
          <p:cNvPr id="6" name="Text 4"/>
          <p:cNvSpPr/>
          <p:nvPr/>
        </p:nvSpPr>
        <p:spPr>
          <a:xfrm>
            <a:off x="320040" y="1170432"/>
            <a:ext cx="2651760" cy="685800"/>
          </a:xfrm>
          <a:prstGeom prst="rect">
            <a:avLst/>
          </a:prstGeom>
          <a:noFill/>
          <a:ln/>
        </p:spPr>
        <p:txBody>
          <a:bodyPr wrap="square" lIns="0" tIns="0" rIns="0" bIns="0" rtlCol="0" anchor="ctr"/>
          <a:lstStyle/>
          <a:p>
            <a:pPr marL="0" indent="0" algn="ctr">
              <a:buNone/>
            </a:pPr>
            <a:r>
              <a:rPr lang="en-US" sz="4000" b="1" dirty="0">
                <a:solidFill>
                  <a:srgbClr val="1A3A5C"/>
                </a:solidFill>
                <a:latin typeface="Cambria" pitchFamily="34" charset="0"/>
                <a:ea typeface="Cambria" pitchFamily="34" charset="-122"/>
                <a:cs typeface="Cambria" pitchFamily="34" charset="-120"/>
              </a:rPr>
              <a:t>21</a:t>
            </a:r>
            <a:endParaRPr lang="en-US" sz="4000" dirty="0"/>
          </a:p>
        </p:txBody>
      </p:sp>
      <p:sp>
        <p:nvSpPr>
          <p:cNvPr id="7" name="Text 5"/>
          <p:cNvSpPr/>
          <p:nvPr/>
        </p:nvSpPr>
        <p:spPr>
          <a:xfrm>
            <a:off x="320040" y="1828800"/>
            <a:ext cx="2651760" cy="292608"/>
          </a:xfrm>
          <a:prstGeom prst="rect">
            <a:avLst/>
          </a:prstGeom>
          <a:noFill/>
          <a:ln/>
        </p:spPr>
        <p:txBody>
          <a:bodyPr wrap="square" lIns="0" tIns="0" rIns="0" bIns="0" rtlCol="0" anchor="ctr"/>
          <a:lstStyle/>
          <a:p>
            <a:pPr marL="0" indent="0" algn="ctr">
              <a:buNone/>
            </a:pPr>
            <a:r>
              <a:rPr lang="en-US" sz="1300" b="1" dirty="0">
                <a:solidFill>
                  <a:srgbClr val="1A3A5C"/>
                </a:solidFill>
                <a:latin typeface="Calibri" pitchFamily="34" charset="0"/>
                <a:ea typeface="Calibri" pitchFamily="34" charset="-122"/>
                <a:cs typeface="Calibri" pitchFamily="34" charset="-120"/>
              </a:rPr>
              <a:t>Participants</a:t>
            </a:r>
            <a:endParaRPr lang="en-US" sz="1300" dirty="0"/>
          </a:p>
        </p:txBody>
      </p:sp>
      <p:sp>
        <p:nvSpPr>
          <p:cNvPr id="8" name="Text 6"/>
          <p:cNvSpPr/>
          <p:nvPr/>
        </p:nvSpPr>
        <p:spPr>
          <a:xfrm>
            <a:off x="320040" y="2103120"/>
            <a:ext cx="2651760" cy="347472"/>
          </a:xfrm>
          <a:prstGeom prst="rect">
            <a:avLst/>
          </a:prstGeom>
          <a:noFill/>
          <a:ln/>
        </p:spPr>
        <p:txBody>
          <a:bodyPr wrap="square" lIns="0" tIns="0" rIns="0" bIns="0" rtlCol="0" anchor="ctr"/>
          <a:lstStyle/>
          <a:p>
            <a:pPr marL="0" indent="0" algn="ctr">
              <a:buNone/>
            </a:pPr>
            <a:r>
              <a:rPr lang="en-US" sz="950" dirty="0">
                <a:solidFill>
                  <a:srgbClr val="64748B"/>
                </a:solidFill>
                <a:latin typeface="Calibri" pitchFamily="34" charset="0"/>
                <a:ea typeface="Calibri" pitchFamily="34" charset="-122"/>
                <a:cs typeface="Calibri" pitchFamily="34" charset="-120"/>
              </a:rPr>
              <a:t>Local &amp; State Public Health Professionals</a:t>
            </a:r>
            <a:endParaRPr lang="en-US" sz="950" dirty="0"/>
          </a:p>
        </p:txBody>
      </p:sp>
      <p:sp>
        <p:nvSpPr>
          <p:cNvPr id="9" name="Shape 7"/>
          <p:cNvSpPr/>
          <p:nvPr/>
        </p:nvSpPr>
        <p:spPr>
          <a:xfrm>
            <a:off x="3246120" y="1143000"/>
            <a:ext cx="2651760" cy="1417320"/>
          </a:xfrm>
          <a:prstGeom prst="roundRect">
            <a:avLst>
              <a:gd name="adj" fmla="val 6452"/>
            </a:avLst>
          </a:prstGeom>
          <a:solidFill>
            <a:srgbClr val="1A3A5C"/>
          </a:solidFill>
          <a:ln w="25400">
            <a:solidFill>
              <a:srgbClr val="C8902A"/>
            </a:solidFill>
            <a:prstDash val="solid"/>
          </a:ln>
          <a:effectLst>
            <a:outerShdw blurRad="76200" dist="38100" dir="2700000" algn="bl" rotWithShape="0">
              <a:srgbClr val="000000">
                <a:alpha val="13000"/>
              </a:srgbClr>
            </a:outerShdw>
          </a:effectLst>
        </p:spPr>
        <p:txBody>
          <a:bodyPr/>
          <a:lstStyle/>
          <a:p>
            <a:endParaRPr lang="en-US"/>
          </a:p>
        </p:txBody>
      </p:sp>
      <p:sp>
        <p:nvSpPr>
          <p:cNvPr id="10" name="Text 8"/>
          <p:cNvSpPr/>
          <p:nvPr/>
        </p:nvSpPr>
        <p:spPr>
          <a:xfrm>
            <a:off x="3246120" y="1170432"/>
            <a:ext cx="2651760" cy="685800"/>
          </a:xfrm>
          <a:prstGeom prst="rect">
            <a:avLst/>
          </a:prstGeom>
          <a:noFill/>
          <a:ln/>
        </p:spPr>
        <p:txBody>
          <a:bodyPr wrap="square" lIns="0" tIns="0" rIns="0" bIns="0" rtlCol="0" anchor="ctr"/>
          <a:lstStyle/>
          <a:p>
            <a:pPr marL="0" indent="0" algn="ctr">
              <a:buNone/>
            </a:pPr>
            <a:r>
              <a:rPr lang="en-US" sz="4000" b="1" dirty="0">
                <a:solidFill>
                  <a:srgbClr val="C8902A"/>
                </a:solidFill>
                <a:latin typeface="Cambria" pitchFamily="34" charset="0"/>
                <a:ea typeface="Cambria" pitchFamily="34" charset="-122"/>
                <a:cs typeface="Cambria" pitchFamily="34" charset="-120"/>
              </a:rPr>
              <a:t>5</a:t>
            </a:r>
            <a:endParaRPr lang="en-US" sz="4000" dirty="0"/>
          </a:p>
        </p:txBody>
      </p:sp>
      <p:sp>
        <p:nvSpPr>
          <p:cNvPr id="11" name="Text 9"/>
          <p:cNvSpPr/>
          <p:nvPr/>
        </p:nvSpPr>
        <p:spPr>
          <a:xfrm>
            <a:off x="3246120" y="1828800"/>
            <a:ext cx="2651760" cy="292608"/>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Expert Mentors</a:t>
            </a:r>
            <a:endParaRPr lang="en-US" sz="1300" dirty="0"/>
          </a:p>
        </p:txBody>
      </p:sp>
      <p:sp>
        <p:nvSpPr>
          <p:cNvPr id="12" name="Text 10"/>
          <p:cNvSpPr/>
          <p:nvPr/>
        </p:nvSpPr>
        <p:spPr>
          <a:xfrm>
            <a:off x="3246120" y="2103120"/>
            <a:ext cx="2651760" cy="347472"/>
          </a:xfrm>
          <a:prstGeom prst="rect">
            <a:avLst/>
          </a:prstGeom>
          <a:noFill/>
          <a:ln/>
        </p:spPr>
        <p:txBody>
          <a:bodyPr wrap="square" lIns="0" tIns="0" rIns="0" bIns="0" rtlCol="0" anchor="ctr"/>
          <a:lstStyle/>
          <a:p>
            <a:pPr marL="0" indent="0" algn="ctr">
              <a:buNone/>
            </a:pPr>
            <a:r>
              <a:rPr lang="en-US" sz="950" dirty="0">
                <a:solidFill>
                  <a:srgbClr val="CADCFC"/>
                </a:solidFill>
                <a:latin typeface="Calibri" pitchFamily="34" charset="0"/>
                <a:ea typeface="Calibri" pitchFamily="34" charset="-122"/>
                <a:cs typeface="Calibri" pitchFamily="34" charset="-120"/>
              </a:rPr>
              <a:t>Seasoned data scientists from the consortium</a:t>
            </a:r>
            <a:endParaRPr lang="en-US" sz="950" dirty="0"/>
          </a:p>
        </p:txBody>
      </p:sp>
      <p:sp>
        <p:nvSpPr>
          <p:cNvPr id="13" name="Shape 11"/>
          <p:cNvSpPr/>
          <p:nvPr/>
        </p:nvSpPr>
        <p:spPr>
          <a:xfrm>
            <a:off x="6172200" y="1143000"/>
            <a:ext cx="2651760" cy="1417320"/>
          </a:xfrm>
          <a:prstGeom prst="roundRect">
            <a:avLst>
              <a:gd name="adj" fmla="val 6452"/>
            </a:avLst>
          </a:prstGeom>
          <a:solidFill>
            <a:srgbClr val="EBF2F8"/>
          </a:solidFill>
          <a:ln w="6350">
            <a:solidFill>
              <a:srgbClr val="C8D8E8"/>
            </a:solidFill>
            <a:prstDash val="solid"/>
          </a:ln>
          <a:effectLst>
            <a:outerShdw blurRad="76200" dist="38100" dir="2700000" algn="bl" rotWithShape="0">
              <a:srgbClr val="000000">
                <a:alpha val="13000"/>
              </a:srgbClr>
            </a:outerShdw>
          </a:effectLst>
        </p:spPr>
        <p:txBody>
          <a:bodyPr/>
          <a:lstStyle/>
          <a:p>
            <a:endParaRPr lang="en-US"/>
          </a:p>
        </p:txBody>
      </p:sp>
      <p:sp>
        <p:nvSpPr>
          <p:cNvPr id="14" name="Text 12"/>
          <p:cNvSpPr/>
          <p:nvPr/>
        </p:nvSpPr>
        <p:spPr>
          <a:xfrm>
            <a:off x="6172200" y="1170432"/>
            <a:ext cx="2651760" cy="685800"/>
          </a:xfrm>
          <a:prstGeom prst="rect">
            <a:avLst/>
          </a:prstGeom>
          <a:noFill/>
          <a:ln/>
        </p:spPr>
        <p:txBody>
          <a:bodyPr wrap="square" lIns="0" tIns="0" rIns="0" bIns="0" rtlCol="0" anchor="ctr"/>
          <a:lstStyle/>
          <a:p>
            <a:pPr marL="0" indent="0" algn="ctr">
              <a:buNone/>
            </a:pPr>
            <a:r>
              <a:rPr lang="en-US" sz="4000" b="1" dirty="0">
                <a:solidFill>
                  <a:srgbClr val="1A3A5C"/>
                </a:solidFill>
                <a:latin typeface="Cambria" pitchFamily="34" charset="0"/>
                <a:ea typeface="Cambria" pitchFamily="34" charset="-122"/>
                <a:cs typeface="Cambria" pitchFamily="34" charset="-120"/>
              </a:rPr>
              <a:t>4</a:t>
            </a:r>
            <a:endParaRPr lang="en-US" sz="4000" dirty="0"/>
          </a:p>
        </p:txBody>
      </p:sp>
      <p:sp>
        <p:nvSpPr>
          <p:cNvPr id="15" name="Text 13"/>
          <p:cNvSpPr/>
          <p:nvPr/>
        </p:nvSpPr>
        <p:spPr>
          <a:xfrm>
            <a:off x="6172200" y="1828800"/>
            <a:ext cx="2651760" cy="292608"/>
          </a:xfrm>
          <a:prstGeom prst="rect">
            <a:avLst/>
          </a:prstGeom>
          <a:noFill/>
          <a:ln/>
        </p:spPr>
        <p:txBody>
          <a:bodyPr wrap="square" lIns="0" tIns="0" rIns="0" bIns="0" rtlCol="0" anchor="ctr"/>
          <a:lstStyle/>
          <a:p>
            <a:pPr marL="0" indent="0" algn="ctr">
              <a:buNone/>
            </a:pPr>
            <a:r>
              <a:rPr lang="en-US" sz="1300" b="1" dirty="0">
                <a:solidFill>
                  <a:srgbClr val="1A3A5C"/>
                </a:solidFill>
                <a:latin typeface="Calibri" pitchFamily="34" charset="0"/>
                <a:ea typeface="Calibri" pitchFamily="34" charset="-122"/>
                <a:cs typeface="Calibri" pitchFamily="34" charset="-120"/>
              </a:rPr>
              <a:t>Months</a:t>
            </a:r>
            <a:endParaRPr lang="en-US" sz="1300" dirty="0"/>
          </a:p>
        </p:txBody>
      </p:sp>
      <p:sp>
        <p:nvSpPr>
          <p:cNvPr id="16" name="Text 14"/>
          <p:cNvSpPr/>
          <p:nvPr/>
        </p:nvSpPr>
        <p:spPr>
          <a:xfrm>
            <a:off x="6172200" y="2103120"/>
            <a:ext cx="2651760" cy="347472"/>
          </a:xfrm>
          <a:prstGeom prst="rect">
            <a:avLst/>
          </a:prstGeom>
          <a:noFill/>
          <a:ln/>
        </p:spPr>
        <p:txBody>
          <a:bodyPr wrap="square" lIns="0" tIns="0" rIns="0" bIns="0" rtlCol="0" anchor="ctr"/>
          <a:lstStyle/>
          <a:p>
            <a:pPr marL="0" indent="0" algn="ctr">
              <a:buNone/>
            </a:pPr>
            <a:r>
              <a:rPr lang="en-US" sz="950" dirty="0">
                <a:solidFill>
                  <a:srgbClr val="64748B"/>
                </a:solidFill>
                <a:latin typeface="Calibri" pitchFamily="34" charset="0"/>
                <a:ea typeface="Calibri" pitchFamily="34" charset="-122"/>
                <a:cs typeface="Calibri" pitchFamily="34" charset="-120"/>
              </a:rPr>
              <a:t>September through December 2025</a:t>
            </a:r>
            <a:endParaRPr lang="en-US" sz="950" dirty="0"/>
          </a:p>
        </p:txBody>
      </p:sp>
      <p:sp>
        <p:nvSpPr>
          <p:cNvPr id="17" name="Shape 15"/>
          <p:cNvSpPr/>
          <p:nvPr/>
        </p:nvSpPr>
        <p:spPr>
          <a:xfrm>
            <a:off x="365760" y="2697480"/>
            <a:ext cx="4114800" cy="2286000"/>
          </a:xfrm>
          <a:prstGeom prst="roundRect">
            <a:avLst>
              <a:gd name="adj" fmla="val 3200"/>
            </a:avLst>
          </a:prstGeom>
          <a:solidFill>
            <a:srgbClr val="EBF2F8"/>
          </a:solidFill>
          <a:ln w="6350">
            <a:solidFill>
              <a:srgbClr val="C8D8E8"/>
            </a:solidFill>
            <a:prstDash val="solid"/>
          </a:ln>
        </p:spPr>
        <p:txBody>
          <a:bodyPr/>
          <a:lstStyle/>
          <a:p>
            <a:endParaRPr lang="en-US"/>
          </a:p>
        </p:txBody>
      </p:sp>
      <p:sp>
        <p:nvSpPr>
          <p:cNvPr id="18" name="Text 16"/>
          <p:cNvSpPr/>
          <p:nvPr/>
        </p:nvSpPr>
        <p:spPr>
          <a:xfrm>
            <a:off x="502920" y="2761488"/>
            <a:ext cx="3840480" cy="274320"/>
          </a:xfrm>
          <a:prstGeom prst="rect">
            <a:avLst/>
          </a:prstGeom>
          <a:noFill/>
          <a:ln/>
        </p:spPr>
        <p:txBody>
          <a:bodyPr wrap="square" lIns="0" tIns="0" rIns="0" bIns="0" rtlCol="0" anchor="ctr"/>
          <a:lstStyle/>
          <a:p>
            <a:pPr marL="0" indent="0">
              <a:buNone/>
            </a:pPr>
            <a:r>
              <a:rPr lang="en-US" sz="1200" b="1" dirty="0">
                <a:solidFill>
                  <a:srgbClr val="1A3A5C"/>
                </a:solidFill>
                <a:latin typeface="Cambria" pitchFamily="34" charset="0"/>
                <a:ea typeface="Cambria" pitchFamily="34" charset="-122"/>
                <a:cs typeface="Cambria" pitchFamily="34" charset="-120"/>
              </a:rPr>
              <a:t>Program Structure</a:t>
            </a:r>
            <a:endParaRPr lang="en-US" sz="1200" dirty="0"/>
          </a:p>
        </p:txBody>
      </p:sp>
      <p:sp>
        <p:nvSpPr>
          <p:cNvPr id="19" name="Text 17"/>
          <p:cNvSpPr/>
          <p:nvPr/>
        </p:nvSpPr>
        <p:spPr>
          <a:xfrm>
            <a:off x="475488" y="3072384"/>
            <a:ext cx="3840480" cy="1828800"/>
          </a:xfrm>
          <a:prstGeom prst="rect">
            <a:avLst/>
          </a:prstGeom>
          <a:noFill/>
          <a:ln/>
        </p:spPr>
        <p:txBody>
          <a:bodyPr wrap="square" lIns="0" tIns="0" rIns="0" bIns="0" rtlCol="0" anchor="ctr"/>
          <a:lstStyle/>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Participants from county and state health departments across NC</a:t>
            </a:r>
            <a:endParaRPr lang="en-US" sz="1050" dirty="0"/>
          </a:p>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21 participants paired across 5 expert data scientist mentors</a:t>
            </a:r>
            <a:endParaRPr lang="en-US" sz="1050" dirty="0"/>
          </a:p>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Project-based: applied to real public health data challenges</a:t>
            </a:r>
            <a:endParaRPr lang="en-US" sz="1050" dirty="0"/>
          </a:p>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Topics: data collection, epidemiology, programming, communication</a:t>
            </a:r>
            <a:endParaRPr lang="en-US" sz="1050" dirty="0"/>
          </a:p>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Flexible scheduling; asynchronous modules + regular check-ins</a:t>
            </a:r>
            <a:endParaRPr lang="en-US" sz="1050" dirty="0"/>
          </a:p>
          <a:p>
            <a:pPr marL="342900" indent="-342900">
              <a:lnSpc>
                <a:spcPct val="120000"/>
              </a:lnSpc>
              <a:buSzPct val="100000"/>
              <a:buChar char="•"/>
            </a:pPr>
            <a:r>
              <a:rPr lang="en-US" sz="1050" dirty="0">
                <a:solidFill>
                  <a:srgbClr val="2D3748"/>
                </a:solidFill>
                <a:latin typeface="Calibri" pitchFamily="34" charset="0"/>
                <a:ea typeface="Calibri" pitchFamily="34" charset="-122"/>
                <a:cs typeface="Calibri" pitchFamily="34" charset="-120"/>
              </a:rPr>
              <a:t>Scheduling challenges identified — informing 2026 delivery design</a:t>
            </a:r>
            <a:endParaRPr lang="en-US" sz="1050" dirty="0"/>
          </a:p>
        </p:txBody>
      </p:sp>
      <p:sp>
        <p:nvSpPr>
          <p:cNvPr id="20" name="Shape 18"/>
          <p:cNvSpPr/>
          <p:nvPr/>
        </p:nvSpPr>
        <p:spPr>
          <a:xfrm>
            <a:off x="4663440" y="2697480"/>
            <a:ext cx="4114800" cy="2286000"/>
          </a:xfrm>
          <a:prstGeom prst="roundRect">
            <a:avLst>
              <a:gd name="adj" fmla="val 3200"/>
            </a:avLst>
          </a:prstGeom>
          <a:solidFill>
            <a:srgbClr val="EBF2F8"/>
          </a:solidFill>
          <a:ln w="6350">
            <a:solidFill>
              <a:srgbClr val="C8D8E8"/>
            </a:solidFill>
            <a:prstDash val="solid"/>
          </a:ln>
        </p:spPr>
        <p:txBody>
          <a:bodyPr/>
          <a:lstStyle/>
          <a:p>
            <a:endParaRPr lang="en-US"/>
          </a:p>
        </p:txBody>
      </p:sp>
      <p:sp>
        <p:nvSpPr>
          <p:cNvPr id="21" name="Text 19"/>
          <p:cNvSpPr/>
          <p:nvPr/>
        </p:nvSpPr>
        <p:spPr>
          <a:xfrm>
            <a:off x="4800600" y="2761488"/>
            <a:ext cx="3840480" cy="274320"/>
          </a:xfrm>
          <a:prstGeom prst="rect">
            <a:avLst/>
          </a:prstGeom>
          <a:noFill/>
          <a:ln/>
        </p:spPr>
        <p:txBody>
          <a:bodyPr wrap="square" lIns="0" tIns="0" rIns="0" bIns="0" rtlCol="0" anchor="ctr"/>
          <a:lstStyle/>
          <a:p>
            <a:pPr marL="0" indent="0" algn="ctr">
              <a:buNone/>
            </a:pPr>
            <a:r>
              <a:rPr lang="en-US" sz="1200" b="1" dirty="0">
                <a:solidFill>
                  <a:srgbClr val="1A3A5C"/>
                </a:solidFill>
                <a:latin typeface="Cambria" pitchFamily="34" charset="0"/>
                <a:ea typeface="Cambria" pitchFamily="34" charset="-122"/>
                <a:cs typeface="Cambria" pitchFamily="34" charset="-120"/>
              </a:rPr>
              <a:t>Participant Profile</a:t>
            </a:r>
            <a:endParaRPr lang="en-US" sz="1200" dirty="0"/>
          </a:p>
        </p:txBody>
      </p:sp>
      <p:sp>
        <p:nvSpPr>
          <p:cNvPr id="22" name="Shape 20"/>
          <p:cNvSpPr/>
          <p:nvPr/>
        </p:nvSpPr>
        <p:spPr>
          <a:xfrm>
            <a:off x="4828032" y="3154680"/>
            <a:ext cx="237744" cy="237744"/>
          </a:xfrm>
          <a:prstGeom prst="rect">
            <a:avLst/>
          </a:prstGeom>
          <a:solidFill>
            <a:srgbClr val="1A3A5C"/>
          </a:solidFill>
          <a:ln w="12700">
            <a:solidFill>
              <a:srgbClr val="1A3A5C"/>
            </a:solidFill>
            <a:prstDash val="solid"/>
          </a:ln>
        </p:spPr>
        <p:txBody>
          <a:bodyPr/>
          <a:lstStyle/>
          <a:p>
            <a:endParaRPr lang="en-US"/>
          </a:p>
        </p:txBody>
      </p:sp>
      <p:sp>
        <p:nvSpPr>
          <p:cNvPr id="23" name="Text 21"/>
          <p:cNvSpPr/>
          <p:nvPr/>
        </p:nvSpPr>
        <p:spPr>
          <a:xfrm>
            <a:off x="5138928" y="3127248"/>
            <a:ext cx="2423160" cy="292608"/>
          </a:xfrm>
          <a:prstGeom prst="rect">
            <a:avLst/>
          </a:prstGeom>
          <a:noFill/>
          <a:ln/>
        </p:spPr>
        <p:txBody>
          <a:bodyPr wrap="square" lIns="0" tIns="0" rIns="0" bIns="0" rtlCol="0" anchor="ctr"/>
          <a:lstStyle/>
          <a:p>
            <a:pPr marL="0" indent="0">
              <a:buNone/>
            </a:pPr>
            <a:r>
              <a:rPr lang="en-US" sz="1050" dirty="0">
                <a:solidFill>
                  <a:srgbClr val="2D3748"/>
                </a:solidFill>
                <a:latin typeface="Calibri" pitchFamily="34" charset="0"/>
                <a:ea typeface="Calibri" pitchFamily="34" charset="-122"/>
                <a:cs typeface="Calibri" pitchFamily="34" charset="-120"/>
              </a:rPr>
              <a:t>Epidemiologists &amp; Analysts</a:t>
            </a:r>
            <a:endParaRPr lang="en-US" sz="1050" dirty="0"/>
          </a:p>
        </p:txBody>
      </p:sp>
      <p:sp>
        <p:nvSpPr>
          <p:cNvPr id="24" name="Text 22"/>
          <p:cNvSpPr/>
          <p:nvPr/>
        </p:nvSpPr>
        <p:spPr>
          <a:xfrm>
            <a:off x="7635240" y="3127248"/>
            <a:ext cx="822960" cy="292608"/>
          </a:xfrm>
          <a:prstGeom prst="rect">
            <a:avLst/>
          </a:prstGeom>
          <a:noFill/>
          <a:ln/>
        </p:spPr>
        <p:txBody>
          <a:bodyPr wrap="square" lIns="0" tIns="0" rIns="0" bIns="0" rtlCol="0" anchor="ctr"/>
          <a:lstStyle/>
          <a:p>
            <a:pPr marL="0" indent="0" algn="r">
              <a:buNone/>
            </a:pPr>
            <a:r>
              <a:rPr lang="en-US" sz="1050" b="1" dirty="0">
                <a:solidFill>
                  <a:srgbClr val="1A3A5C"/>
                </a:solidFill>
                <a:latin typeface="Calibri" pitchFamily="34" charset="0"/>
                <a:ea typeface="Calibri" pitchFamily="34" charset="-122"/>
                <a:cs typeface="Calibri" pitchFamily="34" charset="-120"/>
              </a:rPr>
              <a:t>~40%</a:t>
            </a:r>
            <a:endParaRPr lang="en-US" sz="1050" dirty="0"/>
          </a:p>
        </p:txBody>
      </p:sp>
      <p:sp>
        <p:nvSpPr>
          <p:cNvPr id="25" name="Shape 23"/>
          <p:cNvSpPr/>
          <p:nvPr/>
        </p:nvSpPr>
        <p:spPr>
          <a:xfrm>
            <a:off x="4828032" y="3584448"/>
            <a:ext cx="237744" cy="237744"/>
          </a:xfrm>
          <a:prstGeom prst="rect">
            <a:avLst/>
          </a:prstGeom>
          <a:solidFill>
            <a:srgbClr val="C8902A"/>
          </a:solidFill>
          <a:ln w="12700">
            <a:solidFill>
              <a:srgbClr val="C8902A"/>
            </a:solidFill>
            <a:prstDash val="solid"/>
          </a:ln>
        </p:spPr>
        <p:txBody>
          <a:bodyPr/>
          <a:lstStyle/>
          <a:p>
            <a:endParaRPr lang="en-US"/>
          </a:p>
        </p:txBody>
      </p:sp>
      <p:sp>
        <p:nvSpPr>
          <p:cNvPr id="26" name="Text 24"/>
          <p:cNvSpPr/>
          <p:nvPr/>
        </p:nvSpPr>
        <p:spPr>
          <a:xfrm>
            <a:off x="5138928" y="3557016"/>
            <a:ext cx="2423160" cy="292608"/>
          </a:xfrm>
          <a:prstGeom prst="rect">
            <a:avLst/>
          </a:prstGeom>
          <a:noFill/>
          <a:ln/>
        </p:spPr>
        <p:txBody>
          <a:bodyPr wrap="square" lIns="0" tIns="0" rIns="0" bIns="0" rtlCol="0" anchor="ctr"/>
          <a:lstStyle/>
          <a:p>
            <a:pPr marL="0" indent="0">
              <a:buNone/>
            </a:pPr>
            <a:r>
              <a:rPr lang="en-US" sz="1050" dirty="0">
                <a:solidFill>
                  <a:srgbClr val="2D3748"/>
                </a:solidFill>
                <a:latin typeface="Calibri" pitchFamily="34" charset="0"/>
                <a:ea typeface="Calibri" pitchFamily="34" charset="-122"/>
                <a:cs typeface="Calibri" pitchFamily="34" charset="-120"/>
              </a:rPr>
              <a:t>Program Managers</a:t>
            </a:r>
            <a:endParaRPr lang="en-US" sz="1050" dirty="0"/>
          </a:p>
        </p:txBody>
      </p:sp>
      <p:sp>
        <p:nvSpPr>
          <p:cNvPr id="27" name="Text 25"/>
          <p:cNvSpPr/>
          <p:nvPr/>
        </p:nvSpPr>
        <p:spPr>
          <a:xfrm>
            <a:off x="7635240" y="3557016"/>
            <a:ext cx="822960" cy="292608"/>
          </a:xfrm>
          <a:prstGeom prst="rect">
            <a:avLst/>
          </a:prstGeom>
          <a:noFill/>
          <a:ln/>
        </p:spPr>
        <p:txBody>
          <a:bodyPr wrap="square" lIns="0" tIns="0" rIns="0" bIns="0" rtlCol="0" anchor="ctr"/>
          <a:lstStyle/>
          <a:p>
            <a:pPr marL="0" indent="0" algn="r">
              <a:buNone/>
            </a:pPr>
            <a:r>
              <a:rPr lang="en-US" sz="1050" b="1" dirty="0">
                <a:solidFill>
                  <a:srgbClr val="1A3A5C"/>
                </a:solidFill>
                <a:latin typeface="Calibri" pitchFamily="34" charset="0"/>
                <a:ea typeface="Calibri" pitchFamily="34" charset="-122"/>
                <a:cs typeface="Calibri" pitchFamily="34" charset="-120"/>
              </a:rPr>
              <a:t>~25%</a:t>
            </a:r>
            <a:endParaRPr lang="en-US" sz="1050" dirty="0"/>
          </a:p>
        </p:txBody>
      </p:sp>
      <p:sp>
        <p:nvSpPr>
          <p:cNvPr id="28" name="Shape 26"/>
          <p:cNvSpPr/>
          <p:nvPr/>
        </p:nvSpPr>
        <p:spPr>
          <a:xfrm>
            <a:off x="4828032" y="4014216"/>
            <a:ext cx="237744" cy="237744"/>
          </a:xfrm>
          <a:prstGeom prst="rect">
            <a:avLst/>
          </a:prstGeom>
          <a:solidFill>
            <a:srgbClr val="0D7377"/>
          </a:solidFill>
          <a:ln w="12700">
            <a:solidFill>
              <a:srgbClr val="0D7377"/>
            </a:solidFill>
            <a:prstDash val="solid"/>
          </a:ln>
        </p:spPr>
        <p:txBody>
          <a:bodyPr/>
          <a:lstStyle/>
          <a:p>
            <a:endParaRPr lang="en-US"/>
          </a:p>
        </p:txBody>
      </p:sp>
      <p:sp>
        <p:nvSpPr>
          <p:cNvPr id="29" name="Text 27"/>
          <p:cNvSpPr/>
          <p:nvPr/>
        </p:nvSpPr>
        <p:spPr>
          <a:xfrm>
            <a:off x="5138928" y="3986784"/>
            <a:ext cx="2423160" cy="292608"/>
          </a:xfrm>
          <a:prstGeom prst="rect">
            <a:avLst/>
          </a:prstGeom>
          <a:noFill/>
          <a:ln/>
        </p:spPr>
        <p:txBody>
          <a:bodyPr wrap="square" lIns="0" tIns="0" rIns="0" bIns="0" rtlCol="0" anchor="ctr"/>
          <a:lstStyle/>
          <a:p>
            <a:pPr marL="0" indent="0">
              <a:buNone/>
            </a:pPr>
            <a:r>
              <a:rPr lang="en-US" sz="1050" dirty="0">
                <a:solidFill>
                  <a:srgbClr val="2D3748"/>
                </a:solidFill>
                <a:latin typeface="Calibri" pitchFamily="34" charset="0"/>
                <a:ea typeface="Calibri" pitchFamily="34" charset="-122"/>
                <a:cs typeface="Calibri" pitchFamily="34" charset="-120"/>
              </a:rPr>
              <a:t>Informatics &amp; Data Staff</a:t>
            </a:r>
            <a:endParaRPr lang="en-US" sz="1050" dirty="0"/>
          </a:p>
        </p:txBody>
      </p:sp>
      <p:sp>
        <p:nvSpPr>
          <p:cNvPr id="30" name="Text 28"/>
          <p:cNvSpPr/>
          <p:nvPr/>
        </p:nvSpPr>
        <p:spPr>
          <a:xfrm>
            <a:off x="7635240" y="3986784"/>
            <a:ext cx="822960" cy="292608"/>
          </a:xfrm>
          <a:prstGeom prst="rect">
            <a:avLst/>
          </a:prstGeom>
          <a:noFill/>
          <a:ln/>
        </p:spPr>
        <p:txBody>
          <a:bodyPr wrap="square" lIns="0" tIns="0" rIns="0" bIns="0" rtlCol="0" anchor="ctr"/>
          <a:lstStyle/>
          <a:p>
            <a:pPr marL="0" indent="0" algn="r">
              <a:buNone/>
            </a:pPr>
            <a:r>
              <a:rPr lang="en-US" sz="1050" b="1" dirty="0">
                <a:solidFill>
                  <a:srgbClr val="1A3A5C"/>
                </a:solidFill>
                <a:latin typeface="Calibri" pitchFamily="34" charset="0"/>
                <a:ea typeface="Calibri" pitchFamily="34" charset="-122"/>
                <a:cs typeface="Calibri" pitchFamily="34" charset="-120"/>
              </a:rPr>
              <a:t>~20%</a:t>
            </a:r>
            <a:endParaRPr lang="en-US" sz="1050" dirty="0"/>
          </a:p>
        </p:txBody>
      </p:sp>
      <p:sp>
        <p:nvSpPr>
          <p:cNvPr id="31" name="Shape 29"/>
          <p:cNvSpPr/>
          <p:nvPr/>
        </p:nvSpPr>
        <p:spPr>
          <a:xfrm>
            <a:off x="4828032" y="4443984"/>
            <a:ext cx="237744" cy="237744"/>
          </a:xfrm>
          <a:prstGeom prst="rect">
            <a:avLst/>
          </a:prstGeom>
          <a:solidFill>
            <a:srgbClr val="6B7280"/>
          </a:solidFill>
          <a:ln w="12700">
            <a:solidFill>
              <a:srgbClr val="6B7280"/>
            </a:solidFill>
            <a:prstDash val="solid"/>
          </a:ln>
        </p:spPr>
        <p:txBody>
          <a:bodyPr/>
          <a:lstStyle/>
          <a:p>
            <a:endParaRPr lang="en-US"/>
          </a:p>
        </p:txBody>
      </p:sp>
      <p:sp>
        <p:nvSpPr>
          <p:cNvPr id="32" name="Text 30"/>
          <p:cNvSpPr/>
          <p:nvPr/>
        </p:nvSpPr>
        <p:spPr>
          <a:xfrm>
            <a:off x="5138928" y="4416552"/>
            <a:ext cx="2423160" cy="292608"/>
          </a:xfrm>
          <a:prstGeom prst="rect">
            <a:avLst/>
          </a:prstGeom>
          <a:noFill/>
          <a:ln/>
        </p:spPr>
        <p:txBody>
          <a:bodyPr wrap="square" lIns="0" tIns="0" rIns="0" bIns="0" rtlCol="0" anchor="ctr"/>
          <a:lstStyle/>
          <a:p>
            <a:pPr marL="0" indent="0">
              <a:buNone/>
            </a:pPr>
            <a:r>
              <a:rPr lang="en-US" sz="1050" dirty="0">
                <a:solidFill>
                  <a:srgbClr val="2D3748"/>
                </a:solidFill>
                <a:latin typeface="Calibri" pitchFamily="34" charset="0"/>
                <a:ea typeface="Calibri" pitchFamily="34" charset="-122"/>
                <a:cs typeface="Calibri" pitchFamily="34" charset="-120"/>
              </a:rPr>
              <a:t>Health Educators &amp; CHWs</a:t>
            </a:r>
            <a:endParaRPr lang="en-US" sz="1050" dirty="0"/>
          </a:p>
        </p:txBody>
      </p:sp>
      <p:sp>
        <p:nvSpPr>
          <p:cNvPr id="33" name="Text 31"/>
          <p:cNvSpPr/>
          <p:nvPr/>
        </p:nvSpPr>
        <p:spPr>
          <a:xfrm>
            <a:off x="7635240" y="4416552"/>
            <a:ext cx="822960" cy="292608"/>
          </a:xfrm>
          <a:prstGeom prst="rect">
            <a:avLst/>
          </a:prstGeom>
          <a:noFill/>
          <a:ln/>
        </p:spPr>
        <p:txBody>
          <a:bodyPr wrap="square" lIns="0" tIns="0" rIns="0" bIns="0" rtlCol="0" anchor="ctr"/>
          <a:lstStyle/>
          <a:p>
            <a:pPr marL="0" indent="0" algn="r">
              <a:buNone/>
            </a:pPr>
            <a:r>
              <a:rPr lang="en-US" sz="1050" b="1" dirty="0">
                <a:solidFill>
                  <a:srgbClr val="1A3A5C"/>
                </a:solidFill>
                <a:latin typeface="Calibri" pitchFamily="34" charset="0"/>
                <a:ea typeface="Calibri" pitchFamily="34" charset="-122"/>
                <a:cs typeface="Calibri" pitchFamily="34" charset="-120"/>
              </a:rPr>
              <a:t>~15%</a:t>
            </a:r>
            <a:endParaRPr lang="en-US" sz="10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2025 Workshop Summary</a:t>
            </a:r>
            <a:endParaRPr lang="en-US" sz="26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Data Science Training Sessions Delivered — August through November 2025</a:t>
            </a:r>
            <a:endParaRPr lang="en-US" sz="1100" dirty="0"/>
          </a:p>
        </p:txBody>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320040" y="1078992"/>
          <a:ext cx="8046720" cy="3931917"/>
        </p:xfrm>
        <a:graphic>
          <a:graphicData uri="http://schemas.openxmlformats.org/drawingml/2006/table">
            <a:tbl>
              <a:tblPr/>
              <a:tblGrid>
                <a:gridCol w="4206240">
                  <a:extLst>
                    <a:ext uri="{9D8B030D-6E8A-4147-A177-3AD203B41FA5}">
                      <a16:colId xmlns:a16="http://schemas.microsoft.com/office/drawing/2014/main" val="20000"/>
                    </a:ext>
                  </a:extLst>
                </a:gridCol>
                <a:gridCol w="1234440">
                  <a:extLst>
                    <a:ext uri="{9D8B030D-6E8A-4147-A177-3AD203B41FA5}">
                      <a16:colId xmlns:a16="http://schemas.microsoft.com/office/drawing/2014/main" val="20001"/>
                    </a:ext>
                  </a:extLst>
                </a:gridCol>
                <a:gridCol w="1325880">
                  <a:extLst>
                    <a:ext uri="{9D8B030D-6E8A-4147-A177-3AD203B41FA5}">
                      <a16:colId xmlns:a16="http://schemas.microsoft.com/office/drawing/2014/main" val="20002"/>
                    </a:ext>
                  </a:extLst>
                </a:gridCol>
                <a:gridCol w="1280160">
                  <a:extLst>
                    <a:ext uri="{9D8B030D-6E8A-4147-A177-3AD203B41FA5}">
                      <a16:colId xmlns:a16="http://schemas.microsoft.com/office/drawing/2014/main" val="20003"/>
                    </a:ext>
                  </a:extLst>
                </a:gridCol>
              </a:tblGrid>
              <a:tr h="357447">
                <a:tc>
                  <a:txBody>
                    <a:bodyPr/>
                    <a:lstStyle/>
                    <a:p>
                      <a:pPr marL="0" indent="0">
                        <a:buNone/>
                      </a:pPr>
                      <a:r>
                        <a:rPr lang="en-US" sz="1100" b="1" dirty="0">
                          <a:solidFill>
                            <a:srgbClr val="FFFFFF"/>
                          </a:solidFill>
                        </a:rPr>
                        <a:t>Workshop / Training Topic</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1A3A5C"/>
                    </a:solidFill>
                  </a:tcPr>
                </a:tc>
                <a:tc>
                  <a:txBody>
                    <a:bodyPr/>
                    <a:lstStyle/>
                    <a:p>
                      <a:pPr marL="0" indent="0" algn="ctr">
                        <a:buNone/>
                      </a:pPr>
                      <a:r>
                        <a:rPr lang="en-US" sz="1100" b="1" dirty="0">
                          <a:solidFill>
                            <a:srgbClr val="FFFFFF"/>
                          </a:solidFill>
                        </a:rPr>
                        <a:t>Date</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1A3A5C"/>
                    </a:solidFill>
                  </a:tcPr>
                </a:tc>
                <a:tc>
                  <a:txBody>
                    <a:bodyPr/>
                    <a:lstStyle/>
                    <a:p>
                      <a:pPr marL="0" indent="0" algn="ctr">
                        <a:buNone/>
                      </a:pPr>
                      <a:r>
                        <a:rPr lang="en-US" sz="1100" b="1" dirty="0">
                          <a:solidFill>
                            <a:srgbClr val="FFFFFF"/>
                          </a:solidFill>
                        </a:rPr>
                        <a:t>Registrations</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1A3A5C"/>
                    </a:solidFill>
                  </a:tcPr>
                </a:tc>
                <a:tc>
                  <a:txBody>
                    <a:bodyPr/>
                    <a:lstStyle/>
                    <a:p>
                      <a:pPr marL="0" indent="0" algn="ctr">
                        <a:buNone/>
                      </a:pPr>
                      <a:r>
                        <a:rPr lang="en-US" sz="1100" b="1" dirty="0">
                          <a:solidFill>
                            <a:srgbClr val="FFFFFF"/>
                          </a:solidFill>
                        </a:rPr>
                        <a:t>Attended</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1A3A5C"/>
                    </a:solidFill>
                  </a:tcPr>
                </a:tc>
                <a:extLst>
                  <a:ext uri="{0D108BD9-81ED-4DB2-BD59-A6C34878D82A}">
                    <a16:rowId xmlns:a16="http://schemas.microsoft.com/office/drawing/2014/main" val="10000"/>
                  </a:ext>
                </a:extLst>
              </a:tr>
              <a:tr h="357447">
                <a:tc>
                  <a:txBody>
                    <a:bodyPr/>
                    <a:lstStyle/>
                    <a:p>
                      <a:pPr marL="0" indent="0" algn="l">
                        <a:buNone/>
                      </a:pPr>
                      <a:r>
                        <a:rPr lang="en-US" sz="1000" dirty="0">
                          <a:solidFill>
                            <a:srgbClr val="2D3748"/>
                          </a:solidFill>
                        </a:rPr>
                        <a:t>APIs for Public Health: Unlocking Data for Impact</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8/14/2025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113</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44</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extLst>
                  <a:ext uri="{0D108BD9-81ED-4DB2-BD59-A6C34878D82A}">
                    <a16:rowId xmlns:a16="http://schemas.microsoft.com/office/drawing/2014/main" val="10001"/>
                  </a:ext>
                </a:extLst>
              </a:tr>
              <a:tr h="357447">
                <a:tc>
                  <a:txBody>
                    <a:bodyPr/>
                    <a:lstStyle/>
                    <a:p>
                      <a:pPr marL="0" indent="0" algn="l">
                        <a:buNone/>
                      </a:pPr>
                      <a:r>
                        <a:rPr lang="en-US" sz="1000" dirty="0">
                          <a:solidFill>
                            <a:srgbClr val="2D3748"/>
                          </a:solidFill>
                        </a:rPr>
                        <a:t>Step-by-Step Tableau Visualization Workshop</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8/28/2025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12</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57447">
                <a:tc>
                  <a:txBody>
                    <a:bodyPr/>
                    <a:lstStyle/>
                    <a:p>
                      <a:pPr marL="0" indent="0" algn="l">
                        <a:buNone/>
                      </a:pPr>
                      <a:r>
                        <a:rPr lang="en-US" sz="1000" dirty="0">
                          <a:solidFill>
                            <a:srgbClr val="2D3748"/>
                          </a:solidFill>
                        </a:rPr>
                        <a:t>Deep Dive: Model for Improvement — From Data to Action</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9/12/2025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21</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20</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extLst>
                  <a:ext uri="{0D108BD9-81ED-4DB2-BD59-A6C34878D82A}">
                    <a16:rowId xmlns:a16="http://schemas.microsoft.com/office/drawing/2014/main" val="10003"/>
                  </a:ext>
                </a:extLst>
              </a:tr>
              <a:tr h="357447">
                <a:tc>
                  <a:txBody>
                    <a:bodyPr/>
                    <a:lstStyle/>
                    <a:p>
                      <a:pPr marL="0" indent="0" algn="l">
                        <a:buNone/>
                      </a:pPr>
                      <a:r>
                        <a:rPr lang="en-US" sz="1000" dirty="0">
                          <a:solidFill>
                            <a:srgbClr val="2D3748"/>
                          </a:solidFill>
                        </a:rPr>
                        <a:t>From Data to Action: Intro to Data Science for Public Health</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10/24/2025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21</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14</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357447">
                <a:tc>
                  <a:txBody>
                    <a:bodyPr/>
                    <a:lstStyle/>
                    <a:p>
                      <a:pPr marL="0" indent="0" algn="l">
                        <a:buNone/>
                      </a:pPr>
                      <a:r>
                        <a:rPr lang="en-US" sz="1000" dirty="0">
                          <a:solidFill>
                            <a:srgbClr val="2D3748"/>
                          </a:solidFill>
                        </a:rPr>
                        <a:t>Creating a Survey Tool for Data Collection in Public Health</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11/6/2025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6</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6</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extLst>
                  <a:ext uri="{0D108BD9-81ED-4DB2-BD59-A6C34878D82A}">
                    <a16:rowId xmlns:a16="http://schemas.microsoft.com/office/drawing/2014/main" val="10005"/>
                  </a:ext>
                </a:extLst>
              </a:tr>
              <a:tr h="357447">
                <a:tc>
                  <a:txBody>
                    <a:bodyPr/>
                    <a:lstStyle/>
                    <a:p>
                      <a:pPr marL="0" indent="0" algn="l">
                        <a:buNone/>
                      </a:pPr>
                      <a:r>
                        <a:rPr lang="en-US" sz="1000" dirty="0">
                          <a:solidFill>
                            <a:srgbClr val="2D3748"/>
                          </a:solidFill>
                        </a:rPr>
                        <a:t>From Data to Action: Applying the Model for Improvement</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11/7/2025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4</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357447">
                <a:tc>
                  <a:txBody>
                    <a:bodyPr/>
                    <a:lstStyle/>
                    <a:p>
                      <a:pPr marL="0" indent="0" algn="l">
                        <a:buNone/>
                      </a:pPr>
                      <a:r>
                        <a:rPr lang="en-US" sz="1000" dirty="0">
                          <a:solidFill>
                            <a:srgbClr val="2D3748"/>
                          </a:solidFill>
                        </a:rPr>
                        <a:t>Advanced APIs: Take Your Public Health Data Skills Further</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11/19/2025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18</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extLst>
                  <a:ext uri="{0D108BD9-81ED-4DB2-BD59-A6C34878D82A}">
                    <a16:rowId xmlns:a16="http://schemas.microsoft.com/office/drawing/2014/main" val="10007"/>
                  </a:ext>
                </a:extLst>
              </a:tr>
              <a:tr h="357447">
                <a:tc>
                  <a:txBody>
                    <a:bodyPr/>
                    <a:lstStyle/>
                    <a:p>
                      <a:pPr marL="0" indent="0" algn="l">
                        <a:buNone/>
                      </a:pPr>
                      <a:r>
                        <a:rPr lang="en-US" sz="1000" dirty="0">
                          <a:solidFill>
                            <a:srgbClr val="2D3748"/>
                          </a:solidFill>
                        </a:rPr>
                        <a:t>From Data to Action: Intro to Data Science for Public Health</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11/20/2025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24</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2D3748"/>
                          </a:solidFill>
                        </a:rPr>
                        <a:t>19</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357447">
                <a:tc>
                  <a:txBody>
                    <a:bodyPr/>
                    <a:lstStyle/>
                    <a:p>
                      <a:pPr marL="0" indent="0" algn="l">
                        <a:buNone/>
                      </a:pPr>
                      <a:r>
                        <a:rPr lang="en-US" sz="1000" dirty="0">
                          <a:solidFill>
                            <a:srgbClr val="2D3748"/>
                          </a:solidFill>
                        </a:rPr>
                        <a:t>Intro to R: Analyze and Visualize Data with R</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11/21/2025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18</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tc>
                  <a:txBody>
                    <a:bodyPr/>
                    <a:lstStyle/>
                    <a:p>
                      <a:pPr marL="0" indent="0" algn="ctr">
                        <a:buNone/>
                      </a:pPr>
                      <a:r>
                        <a:rPr lang="en-US" sz="1000" dirty="0">
                          <a:solidFill>
                            <a:srgbClr val="2D3748"/>
                          </a:solidFill>
                        </a:rPr>
                        <a:t>15</a:t>
                      </a:r>
                      <a:endParaRPr lang="en-US" sz="10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EBF2F8"/>
                    </a:solidFill>
                  </a:tcPr>
                </a:tc>
                <a:extLst>
                  <a:ext uri="{0D108BD9-81ED-4DB2-BD59-A6C34878D82A}">
                    <a16:rowId xmlns:a16="http://schemas.microsoft.com/office/drawing/2014/main" val="10009"/>
                  </a:ext>
                </a:extLst>
              </a:tr>
              <a:tr h="357447">
                <a:tc>
                  <a:txBody>
                    <a:bodyPr/>
                    <a:lstStyle/>
                    <a:p>
                      <a:pPr marL="0" indent="0">
                        <a:buNone/>
                      </a:pPr>
                      <a:r>
                        <a:rPr lang="en-US" sz="1100" b="1" dirty="0">
                          <a:solidFill>
                            <a:srgbClr val="1A3A5C"/>
                          </a:solidFill>
                        </a:rPr>
                        <a:t>TOTAL</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EF3C7"/>
                    </a:solidFill>
                  </a:tcPr>
                </a:tc>
                <a:tc>
                  <a:txBody>
                    <a:bodyPr/>
                    <a:lstStyle/>
                    <a:p>
                      <a:pPr marL="0" indent="0" algn="ctr">
                        <a:buNone/>
                      </a:pPr>
                      <a:r>
                        <a:rPr lang="en-US" sz="1100" b="1" dirty="0">
                          <a:solidFill>
                            <a:srgbClr val="1A3A5C"/>
                          </a:solidFill>
                        </a:rPr>
                        <a:t>9 Sessions</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EF3C7"/>
                    </a:solidFill>
                  </a:tcPr>
                </a:tc>
                <a:tc>
                  <a:txBody>
                    <a:bodyPr/>
                    <a:lstStyle/>
                    <a:p>
                      <a:pPr marL="0" indent="0" algn="ctr">
                        <a:buNone/>
                      </a:pPr>
                      <a:r>
                        <a:rPr lang="en-US" sz="1100" b="1" dirty="0">
                          <a:solidFill>
                            <a:srgbClr val="1A3A5C"/>
                          </a:solidFill>
                        </a:rPr>
                        <a:t>237</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EF3C7"/>
                    </a:solidFill>
                  </a:tcPr>
                </a:tc>
                <a:tc>
                  <a:txBody>
                    <a:bodyPr/>
                    <a:lstStyle/>
                    <a:p>
                      <a:pPr marL="0" indent="0" algn="ctr">
                        <a:buNone/>
                      </a:pPr>
                      <a:r>
                        <a:rPr lang="en-US" sz="1100" b="1" dirty="0">
                          <a:solidFill>
                            <a:srgbClr val="1A3A5C"/>
                          </a:solidFill>
                        </a:rPr>
                        <a:t>139</a:t>
                      </a:r>
                      <a:endParaRPr lang="en-US" sz="1100" dirty="0"/>
                    </a:p>
                  </a:txBody>
                  <a:tcPr>
                    <a:lnL w="6350" cap="flat" cmpd="sng" algn="ctr">
                      <a:solidFill>
                        <a:srgbClr val="D0D9E4"/>
                      </a:solidFill>
                      <a:prstDash val="solid"/>
                      <a:round/>
                      <a:headEnd type="none" w="med" len="med"/>
                      <a:tailEnd type="none" w="med" len="med"/>
                    </a:lnL>
                    <a:lnR w="6350" cap="flat" cmpd="sng" algn="ctr">
                      <a:solidFill>
                        <a:srgbClr val="D0D9E4"/>
                      </a:solidFill>
                      <a:prstDash val="solid"/>
                      <a:round/>
                      <a:headEnd type="none" w="med" len="med"/>
                      <a:tailEnd type="none" w="med" len="med"/>
                    </a:lnR>
                    <a:lnT w="6350" cap="flat" cmpd="sng" algn="ctr">
                      <a:solidFill>
                        <a:srgbClr val="D0D9E4"/>
                      </a:solidFill>
                      <a:prstDash val="solid"/>
                      <a:round/>
                      <a:headEnd type="none" w="med" len="med"/>
                      <a:tailEnd type="none" w="med" len="med"/>
                    </a:lnT>
                    <a:lnB w="6350" cap="flat" cmpd="sng" algn="ctr">
                      <a:solidFill>
                        <a:srgbClr val="D0D9E4"/>
                      </a:solidFill>
                      <a:prstDash val="solid"/>
                      <a:round/>
                      <a:headEnd type="none" w="med" len="med"/>
                      <a:tailEnd type="none" w="med" len="med"/>
                    </a:lnB>
                    <a:solidFill>
                      <a:srgbClr val="FEF3C7"/>
                    </a:solid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3A5C"/>
        </a:solidFill>
        <a:effectLst/>
      </p:bgPr>
    </p:bg>
    <p:spTree>
      <p:nvGrpSpPr>
        <p:cNvPr id="1" name=""/>
        <p:cNvGrpSpPr/>
        <p:nvPr/>
      </p:nvGrpSpPr>
      <p:grpSpPr>
        <a:xfrm>
          <a:off x="0" y="0"/>
          <a:ext cx="0" cy="0"/>
          <a:chOff x="0" y="0"/>
          <a:chExt cx="0" cy="0"/>
        </a:xfrm>
      </p:grpSpPr>
      <p:sp>
        <p:nvSpPr>
          <p:cNvPr id="2" name="Shape 0"/>
          <p:cNvSpPr/>
          <p:nvPr/>
        </p:nvSpPr>
        <p:spPr>
          <a:xfrm>
            <a:off x="0" y="0"/>
            <a:ext cx="9144000" cy="164592"/>
          </a:xfrm>
          <a:prstGeom prst="rect">
            <a:avLst/>
          </a:prstGeom>
          <a:solidFill>
            <a:srgbClr val="C8902A"/>
          </a:solidFill>
          <a:ln w="12700">
            <a:solidFill>
              <a:srgbClr val="C8902A"/>
            </a:solidFill>
            <a:prstDash val="solid"/>
          </a:ln>
        </p:spPr>
        <p:txBody>
          <a:bodyPr/>
          <a:lstStyle/>
          <a:p>
            <a:endParaRPr lang="en-US"/>
          </a:p>
        </p:txBody>
      </p:sp>
      <p:sp>
        <p:nvSpPr>
          <p:cNvPr id="3" name="Text 1"/>
          <p:cNvSpPr/>
          <p:nvPr/>
        </p:nvSpPr>
        <p:spPr>
          <a:xfrm>
            <a:off x="457200" y="320040"/>
            <a:ext cx="8229600" cy="640080"/>
          </a:xfrm>
          <a:prstGeom prst="rect">
            <a:avLst/>
          </a:prstGeom>
          <a:noFill/>
          <a:ln/>
        </p:spPr>
        <p:txBody>
          <a:bodyPr wrap="square" rtlCol="0" anchor="ctr"/>
          <a:lstStyle/>
          <a:p>
            <a:pPr marL="0" indent="0">
              <a:buNone/>
            </a:pPr>
            <a:r>
              <a:rPr lang="en-US" sz="2800" b="1" dirty="0">
                <a:solidFill>
                  <a:srgbClr val="FFFFFF"/>
                </a:solidFill>
                <a:latin typeface="Cambria" pitchFamily="34" charset="0"/>
                <a:ea typeface="Cambria" pitchFamily="34" charset="-122"/>
                <a:cs typeface="Cambria" pitchFamily="34" charset="-120"/>
              </a:rPr>
              <a:t>About the Workforce Assessment</a:t>
            </a:r>
            <a:endParaRPr lang="en-US" sz="2800" dirty="0"/>
          </a:p>
        </p:txBody>
      </p:sp>
      <p:sp>
        <p:nvSpPr>
          <p:cNvPr id="4" name="Text 2"/>
          <p:cNvSpPr/>
          <p:nvPr/>
        </p:nvSpPr>
        <p:spPr>
          <a:xfrm>
            <a:off x="457200" y="914400"/>
            <a:ext cx="8229600" cy="384048"/>
          </a:xfrm>
          <a:prstGeom prst="rect">
            <a:avLst/>
          </a:prstGeom>
          <a:noFill/>
          <a:ln/>
        </p:spPr>
        <p:txBody>
          <a:bodyPr wrap="square" rtlCol="0" anchor="ctr"/>
          <a:lstStyle/>
          <a:p>
            <a:pPr marL="0" indent="0">
              <a:buNone/>
            </a:pPr>
            <a:r>
              <a:rPr lang="en-US" sz="1500" dirty="0">
                <a:solidFill>
                  <a:srgbClr val="C8902A"/>
                </a:solidFill>
                <a:latin typeface="Calibri" pitchFamily="34" charset="0"/>
                <a:ea typeface="Calibri" pitchFamily="34" charset="-122"/>
                <a:cs typeface="Calibri" pitchFamily="34" charset="-120"/>
              </a:rPr>
              <a:t>Two-Year Statewide Mixed-Methods Study | NC DPH × HEDC</a:t>
            </a:r>
            <a:endParaRPr lang="en-US" sz="1500" dirty="0"/>
          </a:p>
        </p:txBody>
      </p:sp>
      <p:sp>
        <p:nvSpPr>
          <p:cNvPr id="5" name="Shape 3"/>
          <p:cNvSpPr/>
          <p:nvPr/>
        </p:nvSpPr>
        <p:spPr>
          <a:xfrm>
            <a:off x="365760" y="1463040"/>
            <a:ext cx="3977640" cy="3520440"/>
          </a:xfrm>
          <a:prstGeom prst="roundRect">
            <a:avLst>
              <a:gd name="adj" fmla="val 3117"/>
            </a:avLst>
          </a:prstGeom>
          <a:solidFill>
            <a:srgbClr val="1E4D7A"/>
          </a:solidFill>
          <a:ln w="19050">
            <a:solidFill>
              <a:srgbClr val="C8902A"/>
            </a:solidFill>
            <a:prstDash val="solid"/>
          </a:ln>
        </p:spPr>
        <p:txBody>
          <a:bodyPr/>
          <a:lstStyle/>
          <a:p>
            <a:endParaRPr lang="en-US"/>
          </a:p>
        </p:txBody>
      </p:sp>
      <p:sp>
        <p:nvSpPr>
          <p:cNvPr id="6" name="Shape 4"/>
          <p:cNvSpPr/>
          <p:nvPr/>
        </p:nvSpPr>
        <p:spPr>
          <a:xfrm>
            <a:off x="502920" y="1508760"/>
            <a:ext cx="1371600" cy="347472"/>
          </a:xfrm>
          <a:prstGeom prst="roundRect">
            <a:avLst>
              <a:gd name="adj" fmla="val 18421"/>
            </a:avLst>
          </a:prstGeom>
          <a:solidFill>
            <a:srgbClr val="C8902A"/>
          </a:solidFill>
          <a:ln w="12700">
            <a:solidFill>
              <a:srgbClr val="C8902A"/>
            </a:solidFill>
            <a:prstDash val="solid"/>
          </a:ln>
        </p:spPr>
        <p:txBody>
          <a:bodyPr/>
          <a:lstStyle/>
          <a:p>
            <a:endParaRPr lang="en-US"/>
          </a:p>
        </p:txBody>
      </p:sp>
      <p:sp>
        <p:nvSpPr>
          <p:cNvPr id="7" name="Text 5"/>
          <p:cNvSpPr/>
          <p:nvPr/>
        </p:nvSpPr>
        <p:spPr>
          <a:xfrm>
            <a:off x="502920" y="1508760"/>
            <a:ext cx="1371600" cy="347472"/>
          </a:xfrm>
          <a:prstGeom prst="rect">
            <a:avLst/>
          </a:prstGeom>
          <a:noFill/>
          <a:ln/>
        </p:spPr>
        <p:txBody>
          <a:bodyPr wrap="square" lIns="0" tIns="0" rIns="0" bIns="0" rtlCol="0" anchor="ctr"/>
          <a:lstStyle/>
          <a:p>
            <a:pPr marL="0" indent="0" algn="ctr">
              <a:buNone/>
            </a:pPr>
            <a:r>
              <a:rPr lang="en-US" sz="1100" b="1" dirty="0">
                <a:solidFill>
                  <a:srgbClr val="1A3A5C"/>
                </a:solidFill>
                <a:latin typeface="Cambria" pitchFamily="34" charset="0"/>
                <a:ea typeface="Cambria" pitchFamily="34" charset="-122"/>
                <a:cs typeface="Cambria" pitchFamily="34" charset="-120"/>
              </a:rPr>
              <a:t>Year 1 (2024)</a:t>
            </a:r>
            <a:endParaRPr lang="en-US" sz="1100" dirty="0"/>
          </a:p>
        </p:txBody>
      </p:sp>
      <p:sp>
        <p:nvSpPr>
          <p:cNvPr id="8" name="Text 6"/>
          <p:cNvSpPr/>
          <p:nvPr/>
        </p:nvSpPr>
        <p:spPr>
          <a:xfrm>
            <a:off x="548640" y="199339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Survey</a:t>
            </a:r>
            <a:endParaRPr lang="en-US" sz="1200" dirty="0"/>
          </a:p>
        </p:txBody>
      </p:sp>
      <p:sp>
        <p:nvSpPr>
          <p:cNvPr id="9" name="Text 7"/>
          <p:cNvSpPr/>
          <p:nvPr/>
        </p:nvSpPr>
        <p:spPr>
          <a:xfrm>
            <a:off x="548640" y="224028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Survey: N = 189 respondents</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(158 complete, 31 partial)</a:t>
            </a:r>
            <a:endParaRPr lang="en-US" sz="1100" dirty="0"/>
          </a:p>
        </p:txBody>
      </p:sp>
      <p:sp>
        <p:nvSpPr>
          <p:cNvPr id="10" name="Text 8"/>
          <p:cNvSpPr/>
          <p:nvPr/>
        </p:nvSpPr>
        <p:spPr>
          <a:xfrm>
            <a:off x="548640" y="295351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Focus Groups</a:t>
            </a:r>
            <a:endParaRPr lang="en-US" sz="1200" dirty="0"/>
          </a:p>
        </p:txBody>
      </p:sp>
      <p:sp>
        <p:nvSpPr>
          <p:cNvPr id="11" name="Text 9"/>
          <p:cNvSpPr/>
          <p:nvPr/>
        </p:nvSpPr>
        <p:spPr>
          <a:xfrm>
            <a:off x="548640" y="320040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9 Focus Groups | N=36 participants</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20 local + 16 state staff</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5 institutions, 6 facilitators</a:t>
            </a:r>
            <a:endParaRPr lang="en-US" sz="1100" dirty="0"/>
          </a:p>
        </p:txBody>
      </p:sp>
      <p:sp>
        <p:nvSpPr>
          <p:cNvPr id="12" name="Text 10"/>
          <p:cNvSpPr/>
          <p:nvPr/>
        </p:nvSpPr>
        <p:spPr>
          <a:xfrm>
            <a:off x="548640" y="391363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Scope</a:t>
            </a:r>
            <a:endParaRPr lang="en-US" sz="1200" dirty="0"/>
          </a:p>
        </p:txBody>
      </p:sp>
      <p:sp>
        <p:nvSpPr>
          <p:cNvPr id="13" name="Text 11"/>
          <p:cNvSpPr/>
          <p:nvPr/>
        </p:nvSpPr>
        <p:spPr>
          <a:xfrm>
            <a:off x="548640" y="416052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Local &amp; state workforce | Sep–Oct 2024</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6,188 code applications across 5 domains</a:t>
            </a:r>
            <a:endParaRPr lang="en-US" sz="1100" dirty="0"/>
          </a:p>
        </p:txBody>
      </p:sp>
      <p:sp>
        <p:nvSpPr>
          <p:cNvPr id="14" name="Text 12"/>
          <p:cNvSpPr/>
          <p:nvPr/>
        </p:nvSpPr>
        <p:spPr>
          <a:xfrm>
            <a:off x="502920" y="4645152"/>
            <a:ext cx="3703320" cy="292608"/>
          </a:xfrm>
          <a:prstGeom prst="rect">
            <a:avLst/>
          </a:prstGeom>
          <a:noFill/>
          <a:ln/>
        </p:spPr>
        <p:txBody>
          <a:bodyPr wrap="square" lIns="0" tIns="0" rIns="0" bIns="0" rtlCol="0" anchor="ctr"/>
          <a:lstStyle/>
          <a:p>
            <a:pPr marL="0" indent="0">
              <a:buNone/>
            </a:pPr>
            <a:r>
              <a:rPr lang="en-US" sz="950" i="1" dirty="0">
                <a:solidFill>
                  <a:srgbClr val="CADCFC"/>
                </a:solidFill>
                <a:latin typeface="Calibri" pitchFamily="34" charset="0"/>
                <a:ea typeface="Calibri" pitchFamily="34" charset="-122"/>
                <a:cs typeface="Calibri" pitchFamily="34" charset="-120"/>
              </a:rPr>
              <a:t>Baseline: role &amp; education gaps confirmed across 5 proficiency domains</a:t>
            </a:r>
            <a:endParaRPr lang="en-US" sz="950" dirty="0"/>
          </a:p>
        </p:txBody>
      </p:sp>
      <p:sp>
        <p:nvSpPr>
          <p:cNvPr id="15" name="Shape 13"/>
          <p:cNvSpPr/>
          <p:nvPr/>
        </p:nvSpPr>
        <p:spPr>
          <a:xfrm>
            <a:off x="4709160" y="1463040"/>
            <a:ext cx="3977640" cy="3520440"/>
          </a:xfrm>
          <a:prstGeom prst="roundRect">
            <a:avLst>
              <a:gd name="adj" fmla="val 3117"/>
            </a:avLst>
          </a:prstGeom>
          <a:solidFill>
            <a:srgbClr val="0D7377"/>
          </a:solidFill>
          <a:ln w="19050">
            <a:solidFill>
              <a:srgbClr val="C8902A"/>
            </a:solidFill>
            <a:prstDash val="solid"/>
          </a:ln>
        </p:spPr>
        <p:txBody>
          <a:bodyPr/>
          <a:lstStyle/>
          <a:p>
            <a:endParaRPr lang="en-US"/>
          </a:p>
        </p:txBody>
      </p:sp>
      <p:sp>
        <p:nvSpPr>
          <p:cNvPr id="16" name="Shape 14"/>
          <p:cNvSpPr/>
          <p:nvPr/>
        </p:nvSpPr>
        <p:spPr>
          <a:xfrm>
            <a:off x="4846320" y="1508760"/>
            <a:ext cx="1371600" cy="347472"/>
          </a:xfrm>
          <a:prstGeom prst="roundRect">
            <a:avLst>
              <a:gd name="adj" fmla="val 18421"/>
            </a:avLst>
          </a:prstGeom>
          <a:solidFill>
            <a:srgbClr val="C8902A"/>
          </a:solidFill>
          <a:ln w="12700">
            <a:solidFill>
              <a:srgbClr val="C8902A"/>
            </a:solidFill>
            <a:prstDash val="solid"/>
          </a:ln>
        </p:spPr>
        <p:txBody>
          <a:bodyPr/>
          <a:lstStyle/>
          <a:p>
            <a:endParaRPr lang="en-US"/>
          </a:p>
        </p:txBody>
      </p:sp>
      <p:sp>
        <p:nvSpPr>
          <p:cNvPr id="17" name="Text 15"/>
          <p:cNvSpPr/>
          <p:nvPr/>
        </p:nvSpPr>
        <p:spPr>
          <a:xfrm>
            <a:off x="4846320" y="1508760"/>
            <a:ext cx="1371600" cy="347472"/>
          </a:xfrm>
          <a:prstGeom prst="rect">
            <a:avLst/>
          </a:prstGeom>
          <a:noFill/>
          <a:ln/>
        </p:spPr>
        <p:txBody>
          <a:bodyPr wrap="square" lIns="0" tIns="0" rIns="0" bIns="0" rtlCol="0" anchor="ctr"/>
          <a:lstStyle/>
          <a:p>
            <a:pPr marL="0" indent="0" algn="ctr">
              <a:buNone/>
            </a:pPr>
            <a:r>
              <a:rPr lang="en-US" sz="1100" b="1" dirty="0">
                <a:solidFill>
                  <a:srgbClr val="1A3A5C"/>
                </a:solidFill>
                <a:latin typeface="Cambria" pitchFamily="34" charset="0"/>
                <a:ea typeface="Cambria" pitchFamily="34" charset="-122"/>
                <a:cs typeface="Cambria" pitchFamily="34" charset="-120"/>
              </a:rPr>
              <a:t>Year 2 (2025–26)</a:t>
            </a:r>
            <a:endParaRPr lang="en-US" sz="1100" dirty="0"/>
          </a:p>
        </p:txBody>
      </p:sp>
      <p:sp>
        <p:nvSpPr>
          <p:cNvPr id="18" name="Text 16"/>
          <p:cNvSpPr/>
          <p:nvPr/>
        </p:nvSpPr>
        <p:spPr>
          <a:xfrm>
            <a:off x="4892040" y="199339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Survey</a:t>
            </a:r>
            <a:endParaRPr lang="en-US" sz="1200" dirty="0"/>
          </a:p>
        </p:txBody>
      </p:sp>
      <p:sp>
        <p:nvSpPr>
          <p:cNvPr id="19" name="Text 17"/>
          <p:cNvSpPr/>
          <p:nvPr/>
        </p:nvSpPr>
        <p:spPr>
          <a:xfrm>
            <a:off x="4892040" y="224028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Survey: N = 137 respondents</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(93 complete, 44 partial)</a:t>
            </a:r>
            <a:endParaRPr lang="en-US" sz="1100" dirty="0"/>
          </a:p>
        </p:txBody>
      </p:sp>
      <p:sp>
        <p:nvSpPr>
          <p:cNvPr id="20" name="Text 18"/>
          <p:cNvSpPr/>
          <p:nvPr/>
        </p:nvSpPr>
        <p:spPr>
          <a:xfrm>
            <a:off x="4892040" y="295351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Focus Groups</a:t>
            </a:r>
            <a:endParaRPr lang="en-US" sz="1200" dirty="0"/>
          </a:p>
        </p:txBody>
      </p:sp>
      <p:sp>
        <p:nvSpPr>
          <p:cNvPr id="21" name="Text 19"/>
          <p:cNvSpPr/>
          <p:nvPr/>
        </p:nvSpPr>
        <p:spPr>
          <a:xfrm>
            <a:off x="4892040" y="320040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6 Focus Groups</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(N=20, 12 counties + state)</a:t>
            </a:r>
            <a:endParaRPr lang="en-US" sz="1100" dirty="0"/>
          </a:p>
        </p:txBody>
      </p:sp>
      <p:sp>
        <p:nvSpPr>
          <p:cNvPr id="22" name="Text 20"/>
          <p:cNvSpPr/>
          <p:nvPr/>
        </p:nvSpPr>
        <p:spPr>
          <a:xfrm>
            <a:off x="4892040" y="3913632"/>
            <a:ext cx="3566160" cy="256032"/>
          </a:xfrm>
          <a:prstGeom prst="rect">
            <a:avLst/>
          </a:prstGeom>
          <a:noFill/>
          <a:ln/>
        </p:spPr>
        <p:txBody>
          <a:bodyPr wrap="square" lIns="0" tIns="0" rIns="0" bIns="0" rtlCol="0" anchor="ctr"/>
          <a:lstStyle/>
          <a:p>
            <a:pPr marL="0" indent="0">
              <a:buNone/>
            </a:pPr>
            <a:r>
              <a:rPr lang="en-US" sz="1200" b="1" dirty="0">
                <a:solidFill>
                  <a:srgbClr val="C8902A"/>
                </a:solidFill>
                <a:latin typeface="Cambria" pitchFamily="34" charset="0"/>
                <a:ea typeface="Cambria" pitchFamily="34" charset="-122"/>
                <a:cs typeface="Cambria" pitchFamily="34" charset="-120"/>
              </a:rPr>
              <a:t>Scope</a:t>
            </a:r>
            <a:endParaRPr lang="en-US" sz="1200" dirty="0"/>
          </a:p>
        </p:txBody>
      </p:sp>
      <p:sp>
        <p:nvSpPr>
          <p:cNvPr id="23" name="Text 21"/>
          <p:cNvSpPr/>
          <p:nvPr/>
        </p:nvSpPr>
        <p:spPr>
          <a:xfrm>
            <a:off x="4892040" y="4160520"/>
            <a:ext cx="3566160" cy="594360"/>
          </a:xfrm>
          <a:prstGeom prst="rect">
            <a:avLst/>
          </a:prstGeom>
          <a:noFill/>
          <a:ln/>
        </p:spPr>
        <p:txBody>
          <a:bodyPr wrap="square" lIns="0" tIns="0" rIns="0" bIns="0" rtlCol="0" anchor="ctr"/>
          <a:lstStyle/>
          <a:p>
            <a:pPr marL="0" indent="0">
              <a:buNone/>
            </a:pPr>
            <a:r>
              <a:rPr lang="en-US" sz="1100" dirty="0">
                <a:solidFill>
                  <a:srgbClr val="FFFFFF"/>
                </a:solidFill>
                <a:latin typeface="Calibri" pitchFamily="34" charset="0"/>
                <a:ea typeface="Calibri" pitchFamily="34" charset="-122"/>
                <a:cs typeface="Calibri" pitchFamily="34" charset="-120"/>
              </a:rPr>
              <a:t>691-person distribution</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Qualtrics, Jan 6–29, 2026</a:t>
            </a:r>
            <a:endParaRPr lang="en-US" sz="1100" dirty="0"/>
          </a:p>
          <a:p>
            <a:pPr marL="0" indent="0">
              <a:buNone/>
            </a:pPr>
            <a:r>
              <a:rPr lang="en-US" sz="1100" dirty="0">
                <a:solidFill>
                  <a:srgbClr val="FFFFFF"/>
                </a:solidFill>
                <a:latin typeface="Calibri" pitchFamily="34" charset="0"/>
                <a:ea typeface="Calibri" pitchFamily="34" charset="-122"/>
                <a:cs typeface="Calibri" pitchFamily="34" charset="-120"/>
              </a:rPr>
              <a:t>1,698 coded utterances</a:t>
            </a:r>
            <a:endParaRPr lang="en-US" sz="1100" dirty="0"/>
          </a:p>
        </p:txBody>
      </p:sp>
      <p:sp>
        <p:nvSpPr>
          <p:cNvPr id="24" name="Text 22"/>
          <p:cNvSpPr/>
          <p:nvPr/>
        </p:nvSpPr>
        <p:spPr>
          <a:xfrm>
            <a:off x="4846320" y="4645152"/>
            <a:ext cx="3703320" cy="292608"/>
          </a:xfrm>
          <a:prstGeom prst="rect">
            <a:avLst/>
          </a:prstGeom>
          <a:noFill/>
          <a:ln/>
        </p:spPr>
        <p:txBody>
          <a:bodyPr wrap="square" lIns="0" tIns="0" rIns="0" bIns="0" rtlCol="0" anchor="ctr"/>
          <a:lstStyle/>
          <a:p>
            <a:pPr marL="0" indent="0">
              <a:buNone/>
            </a:pPr>
            <a:r>
              <a:rPr lang="en-US" sz="950" i="1" dirty="0">
                <a:solidFill>
                  <a:srgbClr val="CADCFC"/>
                </a:solidFill>
                <a:latin typeface="Calibri" pitchFamily="34" charset="0"/>
                <a:ea typeface="Calibri" pitchFamily="34" charset="-122"/>
                <a:cs typeface="Calibri" pitchFamily="34" charset="-120"/>
              </a:rPr>
              <a:t>Deep-dive regression analysis across 11 skill domains</a:t>
            </a:r>
            <a:endParaRPr lang="en-US" sz="950" dirty="0"/>
          </a:p>
        </p:txBody>
      </p:sp>
      <p:sp>
        <p:nvSpPr>
          <p:cNvPr id="25" name="Shape 23"/>
          <p:cNvSpPr/>
          <p:nvPr/>
        </p:nvSpPr>
        <p:spPr>
          <a:xfrm>
            <a:off x="4343400" y="3154680"/>
            <a:ext cx="457200" cy="0"/>
          </a:xfrm>
          <a:prstGeom prst="line">
            <a:avLst/>
          </a:prstGeom>
          <a:noFill/>
          <a:ln w="25400">
            <a:solidFill>
              <a:srgbClr val="C8902A"/>
            </a:solidFill>
            <a:prstDash val="dash"/>
          </a:ln>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7772400" cy="530352"/>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Who Responded: Your Workforce</a:t>
            </a:r>
            <a:endParaRPr lang="en-US" sz="2600" dirty="0"/>
          </a:p>
        </p:txBody>
      </p:sp>
      <p:sp>
        <p:nvSpPr>
          <p:cNvPr id="4" name="Text 2"/>
          <p:cNvSpPr/>
          <p:nvPr/>
        </p:nvSpPr>
        <p:spPr>
          <a:xfrm>
            <a:off x="457200" y="576072"/>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Combined two-year aggregate — N=295 respondents (2024 + 2025–26 surveys)</a:t>
            </a:r>
            <a:endParaRPr lang="en-US" sz="1100" dirty="0"/>
          </a:p>
        </p:txBody>
      </p:sp>
      <p:sp>
        <p:nvSpPr>
          <p:cNvPr id="5" name="Shape 3"/>
          <p:cNvSpPr/>
          <p:nvPr/>
        </p:nvSpPr>
        <p:spPr>
          <a:xfrm>
            <a:off x="274320" y="1143000"/>
            <a:ext cx="2011680" cy="1508760"/>
          </a:xfrm>
          <a:prstGeom prst="roundRect">
            <a:avLst>
              <a:gd name="adj" fmla="val 6061"/>
            </a:avLst>
          </a:prstGeom>
          <a:solidFill>
            <a:srgbClr val="1A3A5C"/>
          </a:solidFill>
          <a:ln w="12700">
            <a:solidFill>
              <a:srgbClr val="1A3A5C"/>
            </a:solidFill>
            <a:prstDash val="solid"/>
          </a:ln>
          <a:effectLst>
            <a:outerShdw blurRad="76200" dist="38100" dir="2700000" algn="bl" rotWithShape="0">
              <a:srgbClr val="000000">
                <a:alpha val="13000"/>
              </a:srgbClr>
            </a:outerShdw>
          </a:effectLst>
        </p:spPr>
        <p:txBody>
          <a:bodyPr/>
          <a:lstStyle/>
          <a:p>
            <a:endParaRPr lang="en-US"/>
          </a:p>
        </p:txBody>
      </p:sp>
      <p:sp>
        <p:nvSpPr>
          <p:cNvPr id="6" name="Text 4"/>
          <p:cNvSpPr/>
          <p:nvPr/>
        </p:nvSpPr>
        <p:spPr>
          <a:xfrm>
            <a:off x="274320" y="1188720"/>
            <a:ext cx="2011680" cy="658368"/>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73.5%</a:t>
            </a:r>
            <a:endParaRPr lang="en-US" sz="2200" dirty="0"/>
          </a:p>
        </p:txBody>
      </p:sp>
      <p:sp>
        <p:nvSpPr>
          <p:cNvPr id="7" name="Text 5"/>
          <p:cNvSpPr/>
          <p:nvPr/>
        </p:nvSpPr>
        <p:spPr>
          <a:xfrm>
            <a:off x="274320" y="1828800"/>
            <a:ext cx="20116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Hold a Graduate Degree</a:t>
            </a:r>
            <a:endParaRPr lang="en-US" sz="1050" dirty="0"/>
          </a:p>
        </p:txBody>
      </p:sp>
      <p:sp>
        <p:nvSpPr>
          <p:cNvPr id="8" name="Text 6"/>
          <p:cNvSpPr/>
          <p:nvPr/>
        </p:nvSpPr>
        <p:spPr>
          <a:xfrm>
            <a:off x="274320" y="2157984"/>
            <a:ext cx="2011680" cy="384048"/>
          </a:xfrm>
          <a:prstGeom prst="rect">
            <a:avLst/>
          </a:prstGeom>
          <a:noFill/>
          <a:ln/>
        </p:spPr>
        <p:txBody>
          <a:bodyPr wrap="square" lIns="0" tIns="0" rIns="0" bIns="0" rtlCol="0" anchor="ctr"/>
          <a:lstStyle/>
          <a:p>
            <a:pPr marL="0" indent="0" algn="ctr">
              <a:buNone/>
            </a:pPr>
            <a:r>
              <a:rPr lang="en-US" sz="900" dirty="0">
                <a:solidFill>
                  <a:srgbClr val="D0E8FF"/>
                </a:solidFill>
                <a:latin typeface="Calibri" pitchFamily="34" charset="0"/>
                <a:ea typeface="Calibri" pitchFamily="34" charset="-122"/>
                <a:cs typeface="Calibri" pitchFamily="34" charset="-120"/>
              </a:rPr>
              <a:t>Master's or PhD</a:t>
            </a:r>
            <a:endParaRPr lang="en-US" sz="900" dirty="0"/>
          </a:p>
        </p:txBody>
      </p:sp>
      <p:sp>
        <p:nvSpPr>
          <p:cNvPr id="9" name="Shape 7"/>
          <p:cNvSpPr/>
          <p:nvPr/>
        </p:nvSpPr>
        <p:spPr>
          <a:xfrm>
            <a:off x="2468880" y="1143000"/>
            <a:ext cx="2011680" cy="1508760"/>
          </a:xfrm>
          <a:prstGeom prst="roundRect">
            <a:avLst>
              <a:gd name="adj" fmla="val 6061"/>
            </a:avLst>
          </a:prstGeom>
          <a:solidFill>
            <a:srgbClr val="0D7377"/>
          </a:solidFill>
          <a:ln w="12700">
            <a:solidFill>
              <a:srgbClr val="0D7377"/>
            </a:solidFill>
            <a:prstDash val="solid"/>
          </a:ln>
          <a:effectLst>
            <a:outerShdw blurRad="76200" dist="38100" dir="2700000" algn="bl" rotWithShape="0">
              <a:srgbClr val="000000">
                <a:alpha val="13000"/>
              </a:srgbClr>
            </a:outerShdw>
          </a:effectLst>
        </p:spPr>
        <p:txBody>
          <a:bodyPr/>
          <a:lstStyle/>
          <a:p>
            <a:endParaRPr lang="en-US"/>
          </a:p>
        </p:txBody>
      </p:sp>
      <p:sp>
        <p:nvSpPr>
          <p:cNvPr id="10" name="Text 8"/>
          <p:cNvSpPr/>
          <p:nvPr/>
        </p:nvSpPr>
        <p:spPr>
          <a:xfrm>
            <a:off x="2468880" y="1188720"/>
            <a:ext cx="2011680" cy="658368"/>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44.1%</a:t>
            </a:r>
            <a:endParaRPr lang="en-US" sz="2200" dirty="0"/>
          </a:p>
        </p:txBody>
      </p:sp>
      <p:sp>
        <p:nvSpPr>
          <p:cNvPr id="11" name="Text 9"/>
          <p:cNvSpPr/>
          <p:nvPr/>
        </p:nvSpPr>
        <p:spPr>
          <a:xfrm>
            <a:off x="2468880" y="1828800"/>
            <a:ext cx="20116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&lt; 3 Years in Current Role</a:t>
            </a:r>
            <a:endParaRPr lang="en-US" sz="1050" dirty="0"/>
          </a:p>
        </p:txBody>
      </p:sp>
      <p:sp>
        <p:nvSpPr>
          <p:cNvPr id="12" name="Text 10"/>
          <p:cNvSpPr/>
          <p:nvPr/>
        </p:nvSpPr>
        <p:spPr>
          <a:xfrm>
            <a:off x="2468880" y="2157984"/>
            <a:ext cx="2011680" cy="384048"/>
          </a:xfrm>
          <a:prstGeom prst="rect">
            <a:avLst/>
          </a:prstGeom>
          <a:noFill/>
          <a:ln/>
        </p:spPr>
        <p:txBody>
          <a:bodyPr wrap="square" lIns="0" tIns="0" rIns="0" bIns="0" rtlCol="0" anchor="ctr"/>
          <a:lstStyle/>
          <a:p>
            <a:pPr marL="0" indent="0" algn="ctr">
              <a:buNone/>
            </a:pPr>
            <a:r>
              <a:rPr lang="en-US" sz="900" dirty="0">
                <a:solidFill>
                  <a:srgbClr val="D0E8FF"/>
                </a:solidFill>
                <a:latin typeface="Calibri" pitchFamily="34" charset="0"/>
                <a:ea typeface="Calibri" pitchFamily="34" charset="-122"/>
                <a:cs typeface="Calibri" pitchFamily="34" charset="-120"/>
              </a:rPr>
              <a:t>Suggesting high turnover / onboarding</a:t>
            </a:r>
            <a:endParaRPr lang="en-US" sz="900" dirty="0"/>
          </a:p>
        </p:txBody>
      </p:sp>
      <p:sp>
        <p:nvSpPr>
          <p:cNvPr id="13" name="Shape 11"/>
          <p:cNvSpPr/>
          <p:nvPr/>
        </p:nvSpPr>
        <p:spPr>
          <a:xfrm>
            <a:off x="4663440" y="1143000"/>
            <a:ext cx="2011680" cy="1508760"/>
          </a:xfrm>
          <a:prstGeom prst="roundRect">
            <a:avLst>
              <a:gd name="adj" fmla="val 6061"/>
            </a:avLst>
          </a:prstGeom>
          <a:solidFill>
            <a:srgbClr val="C8902A"/>
          </a:solidFill>
          <a:ln w="12700">
            <a:solidFill>
              <a:srgbClr val="C8902A"/>
            </a:solidFill>
            <a:prstDash val="solid"/>
          </a:ln>
          <a:effectLst>
            <a:outerShdw blurRad="76200" dist="38100" dir="2700000" algn="bl" rotWithShape="0">
              <a:srgbClr val="000000">
                <a:alpha val="13000"/>
              </a:srgbClr>
            </a:outerShdw>
          </a:effectLst>
        </p:spPr>
        <p:txBody>
          <a:bodyPr/>
          <a:lstStyle/>
          <a:p>
            <a:endParaRPr lang="en-US"/>
          </a:p>
        </p:txBody>
      </p:sp>
      <p:sp>
        <p:nvSpPr>
          <p:cNvPr id="14" name="Text 12"/>
          <p:cNvSpPr/>
          <p:nvPr/>
        </p:nvSpPr>
        <p:spPr>
          <a:xfrm>
            <a:off x="4663440" y="1188720"/>
            <a:ext cx="2011680" cy="658368"/>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47.8%</a:t>
            </a:r>
            <a:endParaRPr lang="en-US" sz="2200" dirty="0"/>
          </a:p>
        </p:txBody>
      </p:sp>
      <p:sp>
        <p:nvSpPr>
          <p:cNvPr id="15" name="Text 13"/>
          <p:cNvSpPr/>
          <p:nvPr/>
        </p:nvSpPr>
        <p:spPr>
          <a:xfrm>
            <a:off x="4663440" y="1828800"/>
            <a:ext cx="20116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Under Age 45</a:t>
            </a:r>
            <a:endParaRPr lang="en-US" sz="1050" dirty="0"/>
          </a:p>
        </p:txBody>
      </p:sp>
      <p:sp>
        <p:nvSpPr>
          <p:cNvPr id="16" name="Text 14"/>
          <p:cNvSpPr/>
          <p:nvPr/>
        </p:nvSpPr>
        <p:spPr>
          <a:xfrm>
            <a:off x="4663440" y="2157984"/>
            <a:ext cx="2011680" cy="384048"/>
          </a:xfrm>
          <a:prstGeom prst="rect">
            <a:avLst/>
          </a:prstGeom>
          <a:noFill/>
          <a:ln/>
        </p:spPr>
        <p:txBody>
          <a:bodyPr wrap="square" lIns="0" tIns="0" rIns="0" bIns="0" rtlCol="0" anchor="ctr"/>
          <a:lstStyle/>
          <a:p>
            <a:pPr marL="0" indent="0" algn="ctr">
              <a:buNone/>
            </a:pPr>
            <a:r>
              <a:rPr lang="en-US" sz="900" dirty="0">
                <a:solidFill>
                  <a:srgbClr val="1A3A5C"/>
                </a:solidFill>
                <a:latin typeface="Calibri" pitchFamily="34" charset="0"/>
                <a:ea typeface="Calibri" pitchFamily="34" charset="-122"/>
                <a:cs typeface="Calibri" pitchFamily="34" charset="-120"/>
              </a:rPr>
              <a:t>Strong mid-career workforce presence</a:t>
            </a:r>
            <a:endParaRPr lang="en-US" sz="900" dirty="0"/>
          </a:p>
        </p:txBody>
      </p:sp>
      <p:sp>
        <p:nvSpPr>
          <p:cNvPr id="17" name="Shape 15"/>
          <p:cNvSpPr/>
          <p:nvPr/>
        </p:nvSpPr>
        <p:spPr>
          <a:xfrm>
            <a:off x="6858000" y="1143000"/>
            <a:ext cx="2011680" cy="1508760"/>
          </a:xfrm>
          <a:prstGeom prst="roundRect">
            <a:avLst>
              <a:gd name="adj" fmla="val 6061"/>
            </a:avLst>
          </a:prstGeom>
          <a:solidFill>
            <a:srgbClr val="6B7280"/>
          </a:solidFill>
          <a:ln w="12700">
            <a:solidFill>
              <a:srgbClr val="6B7280"/>
            </a:solidFill>
            <a:prstDash val="solid"/>
          </a:ln>
          <a:effectLst>
            <a:outerShdw blurRad="76200" dist="38100" dir="2700000" algn="bl" rotWithShape="0">
              <a:srgbClr val="000000">
                <a:alpha val="13000"/>
              </a:srgbClr>
            </a:outerShdw>
          </a:effectLst>
        </p:spPr>
        <p:txBody>
          <a:bodyPr/>
          <a:lstStyle/>
          <a:p>
            <a:endParaRPr lang="en-US"/>
          </a:p>
        </p:txBody>
      </p:sp>
      <p:sp>
        <p:nvSpPr>
          <p:cNvPr id="18" name="Text 16"/>
          <p:cNvSpPr/>
          <p:nvPr/>
        </p:nvSpPr>
        <p:spPr>
          <a:xfrm>
            <a:off x="6858000" y="1188720"/>
            <a:ext cx="2011680" cy="658368"/>
          </a:xfrm>
          <a:prstGeom prst="rect">
            <a:avLst/>
          </a:prstGeom>
          <a:noFill/>
          <a:ln/>
        </p:spPr>
        <p:txBody>
          <a:bodyPr wrap="square" lIns="0" tIns="0" rIns="0" bIns="0" rtlCol="0" anchor="ctr"/>
          <a:lstStyle/>
          <a:p>
            <a:pPr marL="0" indent="0" algn="ctr">
              <a:buNone/>
            </a:pPr>
            <a:r>
              <a:rPr lang="en-US" sz="2200" b="1" dirty="0">
                <a:solidFill>
                  <a:srgbClr val="FFFFFF"/>
                </a:solidFill>
                <a:latin typeface="Cambria" pitchFamily="34" charset="0"/>
                <a:ea typeface="Cambria" pitchFamily="34" charset="-122"/>
                <a:cs typeface="Cambria" pitchFamily="34" charset="-120"/>
              </a:rPr>
              <a:t>~90%+</a:t>
            </a:r>
            <a:endParaRPr lang="en-US" sz="2200" dirty="0"/>
          </a:p>
        </p:txBody>
      </p:sp>
      <p:sp>
        <p:nvSpPr>
          <p:cNvPr id="19" name="Text 17"/>
          <p:cNvSpPr/>
          <p:nvPr/>
        </p:nvSpPr>
        <p:spPr>
          <a:xfrm>
            <a:off x="6858000" y="1828800"/>
            <a:ext cx="2011680" cy="347472"/>
          </a:xfrm>
          <a:prstGeom prst="rect">
            <a:avLst/>
          </a:prstGeom>
          <a:noFill/>
          <a:ln/>
        </p:spPr>
        <p:txBody>
          <a:bodyPr wrap="square" lIns="0" tIns="0" rIns="0" bIns="0" rtlCol="0" anchor="ctr"/>
          <a:lstStyle/>
          <a:p>
            <a:pPr marL="0" indent="0" algn="ctr">
              <a:buNone/>
            </a:pPr>
            <a:r>
              <a:rPr lang="en-US" sz="1050" b="1" dirty="0">
                <a:solidFill>
                  <a:srgbClr val="FFFFFF"/>
                </a:solidFill>
                <a:latin typeface="Calibri" pitchFamily="34" charset="0"/>
                <a:ea typeface="Calibri" pitchFamily="34" charset="-122"/>
                <a:cs typeface="Calibri" pitchFamily="34" charset="-120"/>
              </a:rPr>
              <a:t>Use Data Daily</a:t>
            </a:r>
            <a:endParaRPr lang="en-US" sz="1050" dirty="0"/>
          </a:p>
        </p:txBody>
      </p:sp>
      <p:sp>
        <p:nvSpPr>
          <p:cNvPr id="20" name="Text 18"/>
          <p:cNvSpPr/>
          <p:nvPr/>
        </p:nvSpPr>
        <p:spPr>
          <a:xfrm>
            <a:off x="6858000" y="2157984"/>
            <a:ext cx="2011680" cy="384048"/>
          </a:xfrm>
          <a:prstGeom prst="rect">
            <a:avLst/>
          </a:prstGeom>
          <a:noFill/>
          <a:ln/>
        </p:spPr>
        <p:txBody>
          <a:bodyPr wrap="square" lIns="0" tIns="0" rIns="0" bIns="0" rtlCol="0" anchor="ctr"/>
          <a:lstStyle/>
          <a:p>
            <a:pPr marL="0" indent="0" algn="ctr">
              <a:buNone/>
            </a:pPr>
            <a:r>
              <a:rPr lang="en-US" sz="900" dirty="0">
                <a:solidFill>
                  <a:srgbClr val="D0E8FF"/>
                </a:solidFill>
                <a:latin typeface="Calibri" pitchFamily="34" charset="0"/>
                <a:ea typeface="Calibri" pitchFamily="34" charset="-122"/>
                <a:cs typeface="Calibri" pitchFamily="34" charset="-120"/>
              </a:rPr>
              <a:t>Consistent across both survey years</a:t>
            </a:r>
            <a:endParaRPr lang="en-US" sz="900" dirty="0"/>
          </a:p>
        </p:txBody>
      </p:sp>
      <p:sp>
        <p:nvSpPr>
          <p:cNvPr id="21" name="Text 19"/>
          <p:cNvSpPr/>
          <p:nvPr/>
        </p:nvSpPr>
        <p:spPr>
          <a:xfrm>
            <a:off x="365760" y="2834640"/>
            <a:ext cx="4206240" cy="274320"/>
          </a:xfrm>
          <a:prstGeom prst="rect">
            <a:avLst/>
          </a:prstGeom>
          <a:noFill/>
          <a:ln/>
        </p:spPr>
        <p:txBody>
          <a:bodyPr wrap="square" rtlCol="0" anchor="ctr"/>
          <a:lstStyle/>
          <a:p>
            <a:pPr marL="0" indent="0">
              <a:buNone/>
            </a:pPr>
            <a:r>
              <a:rPr lang="en-US" sz="1150" b="1" dirty="0">
                <a:solidFill>
                  <a:srgbClr val="1A3A5C"/>
                </a:solidFill>
                <a:latin typeface="Cambria" pitchFamily="34" charset="0"/>
                <a:ea typeface="Cambria" pitchFamily="34" charset="-122"/>
                <a:cs typeface="Cambria" pitchFamily="34" charset="-120"/>
              </a:rPr>
              <a:t>Age Distribution — Combined (N=295)</a:t>
            </a:r>
            <a:endParaRPr lang="en-US" sz="1150" dirty="0"/>
          </a:p>
        </p:txBody>
      </p:sp>
      <p:graphicFrame>
        <p:nvGraphicFramePr>
          <p:cNvPr id="22" name="Chart 0"/>
          <p:cNvGraphicFramePr/>
          <p:nvPr/>
        </p:nvGraphicFramePr>
        <p:xfrm>
          <a:off x="365760" y="3127248"/>
          <a:ext cx="4114800" cy="1828800"/>
        </p:xfrm>
        <a:graphic>
          <a:graphicData uri="http://schemas.openxmlformats.org/drawingml/2006/chart">
            <c:chart xmlns:c="http://schemas.openxmlformats.org/drawingml/2006/chart" xmlns:r="http://schemas.openxmlformats.org/officeDocument/2006/relationships" r:id="rId3"/>
          </a:graphicData>
        </a:graphic>
      </p:graphicFrame>
      <p:sp>
        <p:nvSpPr>
          <p:cNvPr id="23" name="Text 20"/>
          <p:cNvSpPr/>
          <p:nvPr/>
        </p:nvSpPr>
        <p:spPr>
          <a:xfrm>
            <a:off x="4663440" y="2834640"/>
            <a:ext cx="4206240" cy="274320"/>
          </a:xfrm>
          <a:prstGeom prst="rect">
            <a:avLst/>
          </a:prstGeom>
          <a:noFill/>
          <a:ln/>
        </p:spPr>
        <p:txBody>
          <a:bodyPr wrap="square" rtlCol="0" anchor="ctr"/>
          <a:lstStyle/>
          <a:p>
            <a:pPr marL="0" indent="0">
              <a:buNone/>
            </a:pPr>
            <a:r>
              <a:rPr lang="en-US" sz="1150" b="1" dirty="0">
                <a:solidFill>
                  <a:srgbClr val="1A3A5C"/>
                </a:solidFill>
                <a:latin typeface="Cambria" pitchFamily="34" charset="0"/>
                <a:ea typeface="Cambria" pitchFamily="34" charset="-122"/>
                <a:cs typeface="Cambria" pitchFamily="34" charset="-120"/>
              </a:rPr>
              <a:t>Role Distribution — Combined (N=295)</a:t>
            </a:r>
            <a:endParaRPr lang="en-US" sz="1150" dirty="0"/>
          </a:p>
        </p:txBody>
      </p:sp>
      <p:graphicFrame>
        <p:nvGraphicFramePr>
          <p:cNvPr id="24" name="Chart 1"/>
          <p:cNvGraphicFramePr/>
          <p:nvPr/>
        </p:nvGraphicFramePr>
        <p:xfrm>
          <a:off x="4572000" y="3035808"/>
          <a:ext cx="4297680" cy="1920240"/>
        </p:xfrm>
        <a:graphic>
          <a:graphicData uri="http://schemas.openxmlformats.org/drawingml/2006/chart">
            <c:chart xmlns:c="http://schemas.openxmlformats.org/drawingml/2006/chart" xmlns:r="http://schemas.openxmlformats.org/officeDocument/2006/relationships" r:id="rId4"/>
          </a:graphicData>
        </a:graphic>
      </p:graphicFrame>
      <p:sp>
        <p:nvSpPr>
          <p:cNvPr id="25" name="Text 21"/>
          <p:cNvSpPr/>
          <p:nvPr/>
        </p:nvSpPr>
        <p:spPr>
          <a:xfrm>
            <a:off x="365760" y="4919472"/>
            <a:ext cx="8412480" cy="182880"/>
          </a:xfrm>
          <a:prstGeom prst="rect">
            <a:avLst/>
          </a:prstGeom>
          <a:noFill/>
          <a:ln/>
        </p:spPr>
        <p:txBody>
          <a:bodyPr wrap="square" rtlCol="0" anchor="ctr"/>
          <a:lstStyle/>
          <a:p>
            <a:pPr marL="0" indent="0">
              <a:buNone/>
            </a:pPr>
            <a:r>
              <a:rPr lang="en-US" sz="750" i="1" dirty="0">
                <a:solidFill>
                  <a:srgbClr val="64748B"/>
                </a:solidFill>
                <a:latin typeface="Calibri" pitchFamily="34" charset="0"/>
                <a:ea typeface="Calibri" pitchFamily="34" charset="-122"/>
                <a:cs typeface="Calibri" pitchFamily="34" charset="-120"/>
              </a:rPr>
              <a:t>Weighted averages computed across Year 1 (N=158 complete) and Year 2 (N=137) surveys. Some items not directly comparable across years; see full reports for year-specific breakdowns.</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Where Your Staff Report the Largest Gaps</a:t>
            </a:r>
            <a:endParaRPr lang="en-US" sz="24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Gap = % rating skill 'Very/Critically Important' minus % rating themselves Proficient/Expert</a:t>
            </a:r>
            <a:endParaRPr lang="en-US" sz="1100" dirty="0"/>
          </a:p>
        </p:txBody>
      </p:sp>
      <p:graphicFrame>
        <p:nvGraphicFramePr>
          <p:cNvPr id="5" name="Chart 0"/>
          <p:cNvGraphicFramePr/>
          <p:nvPr/>
        </p:nvGraphicFramePr>
        <p:xfrm>
          <a:off x="365760" y="1097280"/>
          <a:ext cx="5577840" cy="3840480"/>
        </p:xfrm>
        <a:graphic>
          <a:graphicData uri="http://schemas.openxmlformats.org/drawingml/2006/chart">
            <c:chart xmlns:c="http://schemas.openxmlformats.org/drawingml/2006/chart" xmlns:r="http://schemas.openxmlformats.org/officeDocument/2006/relationships" r:id="rId3"/>
          </a:graphicData>
        </a:graphic>
      </p:graphicFrame>
      <p:sp>
        <p:nvSpPr>
          <p:cNvPr id="6" name="Shape 3"/>
          <p:cNvSpPr/>
          <p:nvPr/>
        </p:nvSpPr>
        <p:spPr>
          <a:xfrm>
            <a:off x="6172200" y="1280160"/>
            <a:ext cx="2606040" cy="1005840"/>
          </a:xfrm>
          <a:prstGeom prst="roundRect">
            <a:avLst>
              <a:gd name="adj" fmla="val 9091"/>
            </a:avLst>
          </a:prstGeom>
          <a:solidFill>
            <a:srgbClr val="1A3A5C"/>
          </a:solidFill>
          <a:ln w="12700">
            <a:solidFill>
              <a:srgbClr val="1A3A5C"/>
            </a:solidFill>
            <a:prstDash val="solid"/>
          </a:ln>
          <a:effectLst>
            <a:outerShdw blurRad="76200" dist="38100" dir="2700000" algn="bl" rotWithShape="0">
              <a:srgbClr val="000000">
                <a:alpha val="13000"/>
              </a:srgbClr>
            </a:outerShdw>
          </a:effectLst>
        </p:spPr>
        <p:txBody>
          <a:bodyPr/>
          <a:lstStyle/>
          <a:p>
            <a:endParaRPr lang="en-US"/>
          </a:p>
        </p:txBody>
      </p:sp>
      <p:sp>
        <p:nvSpPr>
          <p:cNvPr id="7" name="Text 4"/>
          <p:cNvSpPr/>
          <p:nvPr/>
        </p:nvSpPr>
        <p:spPr>
          <a:xfrm>
            <a:off x="6172200" y="1325880"/>
            <a:ext cx="2606040" cy="219456"/>
          </a:xfrm>
          <a:prstGeom prst="rect">
            <a:avLst/>
          </a:prstGeom>
          <a:noFill/>
          <a:ln/>
        </p:spPr>
        <p:txBody>
          <a:bodyPr wrap="square" lIns="0" tIns="0" rIns="0" bIns="0" rtlCol="0" anchor="ctr"/>
          <a:lstStyle/>
          <a:p>
            <a:pPr marL="0" indent="0" algn="ctr">
              <a:buNone/>
            </a:pPr>
            <a:r>
              <a:rPr lang="en-US" sz="900" b="1" dirty="0">
                <a:solidFill>
                  <a:srgbClr val="C8902A"/>
                </a:solidFill>
                <a:latin typeface="Calibri" pitchFamily="34" charset="0"/>
                <a:ea typeface="Calibri" pitchFamily="34" charset="-122"/>
                <a:cs typeface="Calibri" pitchFamily="34" charset="-120"/>
              </a:rPr>
              <a:t>LARGEST GAP</a:t>
            </a:r>
            <a:endParaRPr lang="en-US" sz="900" dirty="0"/>
          </a:p>
        </p:txBody>
      </p:sp>
      <p:sp>
        <p:nvSpPr>
          <p:cNvPr id="8" name="Text 5"/>
          <p:cNvSpPr/>
          <p:nvPr/>
        </p:nvSpPr>
        <p:spPr>
          <a:xfrm>
            <a:off x="6172200" y="1536192"/>
            <a:ext cx="2606040" cy="402336"/>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30.2 pp</a:t>
            </a:r>
            <a:endParaRPr lang="en-US" sz="2800" dirty="0"/>
          </a:p>
        </p:txBody>
      </p:sp>
      <p:sp>
        <p:nvSpPr>
          <p:cNvPr id="9" name="Text 6"/>
          <p:cNvSpPr/>
          <p:nvPr/>
        </p:nvSpPr>
        <p:spPr>
          <a:xfrm>
            <a:off x="6172200" y="1920240"/>
            <a:ext cx="2606040" cy="274320"/>
          </a:xfrm>
          <a:prstGeom prst="rect">
            <a:avLst/>
          </a:prstGeom>
          <a:noFill/>
          <a:ln/>
        </p:spPr>
        <p:txBody>
          <a:bodyPr wrap="square" lIns="0" tIns="0" rIns="0" bIns="0" rtlCol="0" anchor="ctr"/>
          <a:lstStyle/>
          <a:p>
            <a:pPr marL="0" indent="0" algn="ctr">
              <a:buNone/>
            </a:pPr>
            <a:r>
              <a:rPr lang="en-US" sz="1000" dirty="0">
                <a:solidFill>
                  <a:srgbClr val="CADCFC"/>
                </a:solidFill>
                <a:latin typeface="Calibri" pitchFamily="34" charset="0"/>
                <a:ea typeface="Calibri" pitchFamily="34" charset="-122"/>
                <a:cs typeface="Calibri" pitchFamily="34" charset="-120"/>
              </a:rPr>
              <a:t>Epidemiology</a:t>
            </a:r>
            <a:endParaRPr lang="en-US" sz="1000" dirty="0"/>
          </a:p>
        </p:txBody>
      </p:sp>
      <p:sp>
        <p:nvSpPr>
          <p:cNvPr id="10" name="Shape 7"/>
          <p:cNvSpPr/>
          <p:nvPr/>
        </p:nvSpPr>
        <p:spPr>
          <a:xfrm>
            <a:off x="6172200" y="2395728"/>
            <a:ext cx="2606040" cy="1005840"/>
          </a:xfrm>
          <a:prstGeom prst="roundRect">
            <a:avLst>
              <a:gd name="adj" fmla="val 9091"/>
            </a:avLst>
          </a:prstGeom>
          <a:solidFill>
            <a:srgbClr val="0D7377"/>
          </a:solidFill>
          <a:ln w="12700">
            <a:solidFill>
              <a:srgbClr val="0D7377"/>
            </a:solidFill>
            <a:prstDash val="solid"/>
          </a:ln>
          <a:effectLst>
            <a:outerShdw blurRad="76200" dist="38100" dir="2700000" algn="bl" rotWithShape="0">
              <a:srgbClr val="000000">
                <a:alpha val="13000"/>
              </a:srgbClr>
            </a:outerShdw>
          </a:effectLst>
        </p:spPr>
        <p:txBody>
          <a:bodyPr/>
          <a:lstStyle/>
          <a:p>
            <a:endParaRPr lang="en-US"/>
          </a:p>
        </p:txBody>
      </p:sp>
      <p:sp>
        <p:nvSpPr>
          <p:cNvPr id="11" name="Text 8"/>
          <p:cNvSpPr/>
          <p:nvPr/>
        </p:nvSpPr>
        <p:spPr>
          <a:xfrm>
            <a:off x="6172200" y="2441448"/>
            <a:ext cx="2606040" cy="219456"/>
          </a:xfrm>
          <a:prstGeom prst="rect">
            <a:avLst/>
          </a:prstGeom>
          <a:noFill/>
          <a:ln/>
        </p:spPr>
        <p:txBody>
          <a:bodyPr wrap="square" lIns="0" tIns="0" rIns="0" bIns="0" rtlCol="0" anchor="ctr"/>
          <a:lstStyle/>
          <a:p>
            <a:pPr marL="0" indent="0" algn="ctr">
              <a:buNone/>
            </a:pPr>
            <a:r>
              <a:rPr lang="en-US" sz="900" b="1" dirty="0">
                <a:solidFill>
                  <a:srgbClr val="C8902A"/>
                </a:solidFill>
                <a:latin typeface="Calibri" pitchFamily="34" charset="0"/>
                <a:ea typeface="Calibri" pitchFamily="34" charset="-122"/>
                <a:cs typeface="Calibri" pitchFamily="34" charset="-120"/>
              </a:rPr>
              <a:t>LARGEST GAP</a:t>
            </a:r>
            <a:endParaRPr lang="en-US" sz="900" dirty="0"/>
          </a:p>
        </p:txBody>
      </p:sp>
      <p:sp>
        <p:nvSpPr>
          <p:cNvPr id="12" name="Text 9"/>
          <p:cNvSpPr/>
          <p:nvPr/>
        </p:nvSpPr>
        <p:spPr>
          <a:xfrm>
            <a:off x="6172200" y="2651760"/>
            <a:ext cx="2606040" cy="402336"/>
          </a:xfrm>
          <a:prstGeom prst="rect">
            <a:avLst/>
          </a:prstGeom>
          <a:noFill/>
          <a:ln/>
        </p:spPr>
        <p:txBody>
          <a:bodyPr wrap="square" lIns="0" tIns="0" rIns="0" bIns="0" rtlCol="0" anchor="ctr"/>
          <a:lstStyle/>
          <a:p>
            <a:pPr marL="0" indent="0" algn="ctr">
              <a:buNone/>
            </a:pPr>
            <a:r>
              <a:rPr lang="en-US" sz="2800" b="1" dirty="0">
                <a:solidFill>
                  <a:srgbClr val="FFFFFF"/>
                </a:solidFill>
                <a:latin typeface="Cambria" pitchFamily="34" charset="0"/>
                <a:ea typeface="Cambria" pitchFamily="34" charset="-122"/>
                <a:cs typeface="Cambria" pitchFamily="34" charset="-120"/>
              </a:rPr>
              <a:t>25.8 pp</a:t>
            </a:r>
            <a:endParaRPr lang="en-US" sz="2800" dirty="0"/>
          </a:p>
        </p:txBody>
      </p:sp>
      <p:sp>
        <p:nvSpPr>
          <p:cNvPr id="13" name="Text 10"/>
          <p:cNvSpPr/>
          <p:nvPr/>
        </p:nvSpPr>
        <p:spPr>
          <a:xfrm>
            <a:off x="6172200" y="3035808"/>
            <a:ext cx="2606040" cy="274320"/>
          </a:xfrm>
          <a:prstGeom prst="rect">
            <a:avLst/>
          </a:prstGeom>
          <a:noFill/>
          <a:ln/>
        </p:spPr>
        <p:txBody>
          <a:bodyPr wrap="square" lIns="0" tIns="0" rIns="0" bIns="0" rtlCol="0" anchor="ctr"/>
          <a:lstStyle/>
          <a:p>
            <a:pPr marL="0" indent="0" algn="ctr">
              <a:buNone/>
            </a:pPr>
            <a:r>
              <a:rPr lang="en-US" sz="1000" dirty="0">
                <a:solidFill>
                  <a:srgbClr val="CADCFC"/>
                </a:solidFill>
                <a:latin typeface="Calibri" pitchFamily="34" charset="0"/>
                <a:ea typeface="Calibri" pitchFamily="34" charset="-122"/>
                <a:cs typeface="Calibri" pitchFamily="34" charset="-120"/>
              </a:rPr>
              <a:t>Informatics/Programming</a:t>
            </a:r>
            <a:endParaRPr lang="en-US" sz="1000" dirty="0"/>
          </a:p>
        </p:txBody>
      </p:sp>
      <p:sp>
        <p:nvSpPr>
          <p:cNvPr id="14" name="Shape 11"/>
          <p:cNvSpPr/>
          <p:nvPr/>
        </p:nvSpPr>
        <p:spPr>
          <a:xfrm>
            <a:off x="6172200" y="3511296"/>
            <a:ext cx="2606040" cy="1005840"/>
          </a:xfrm>
          <a:prstGeom prst="roundRect">
            <a:avLst>
              <a:gd name="adj" fmla="val 9091"/>
            </a:avLst>
          </a:prstGeom>
          <a:solidFill>
            <a:srgbClr val="C8902A"/>
          </a:solidFill>
          <a:ln w="12700">
            <a:solidFill>
              <a:srgbClr val="C8902A"/>
            </a:solidFill>
            <a:prstDash val="solid"/>
          </a:ln>
          <a:effectLst>
            <a:outerShdw blurRad="76200" dist="38100" dir="2700000" algn="bl" rotWithShape="0">
              <a:srgbClr val="000000">
                <a:alpha val="13000"/>
              </a:srgbClr>
            </a:outerShdw>
          </a:effectLst>
        </p:spPr>
        <p:txBody>
          <a:bodyPr/>
          <a:lstStyle/>
          <a:p>
            <a:endParaRPr lang="en-US"/>
          </a:p>
        </p:txBody>
      </p:sp>
      <p:sp>
        <p:nvSpPr>
          <p:cNvPr id="15" name="Text 12"/>
          <p:cNvSpPr/>
          <p:nvPr/>
        </p:nvSpPr>
        <p:spPr>
          <a:xfrm>
            <a:off x="6172200" y="3557016"/>
            <a:ext cx="2606040" cy="219456"/>
          </a:xfrm>
          <a:prstGeom prst="rect">
            <a:avLst/>
          </a:prstGeom>
          <a:noFill/>
          <a:ln/>
        </p:spPr>
        <p:txBody>
          <a:bodyPr wrap="square" lIns="0" tIns="0" rIns="0" bIns="0" rtlCol="0" anchor="ctr"/>
          <a:lstStyle/>
          <a:p>
            <a:pPr marL="0" indent="0" algn="ctr">
              <a:buNone/>
            </a:pPr>
            <a:r>
              <a:rPr lang="en-US" sz="900" b="1" dirty="0">
                <a:solidFill>
                  <a:srgbClr val="1A3A5C"/>
                </a:solidFill>
                <a:latin typeface="Calibri" pitchFamily="34" charset="0"/>
                <a:ea typeface="Calibri" pitchFamily="34" charset="-122"/>
                <a:cs typeface="Calibri" pitchFamily="34" charset="-120"/>
              </a:rPr>
              <a:t>LARGEST GAP</a:t>
            </a:r>
            <a:endParaRPr lang="en-US" sz="900" dirty="0"/>
          </a:p>
        </p:txBody>
      </p:sp>
      <p:sp>
        <p:nvSpPr>
          <p:cNvPr id="16" name="Text 13"/>
          <p:cNvSpPr/>
          <p:nvPr/>
        </p:nvSpPr>
        <p:spPr>
          <a:xfrm>
            <a:off x="6172200" y="3767328"/>
            <a:ext cx="2606040" cy="402336"/>
          </a:xfrm>
          <a:prstGeom prst="rect">
            <a:avLst/>
          </a:prstGeom>
          <a:noFill/>
          <a:ln/>
        </p:spPr>
        <p:txBody>
          <a:bodyPr wrap="square" lIns="0" tIns="0" rIns="0" bIns="0" rtlCol="0" anchor="ctr"/>
          <a:lstStyle/>
          <a:p>
            <a:pPr marL="0" indent="0" algn="ctr">
              <a:buNone/>
            </a:pPr>
            <a:r>
              <a:rPr lang="en-US" sz="2800" b="1" dirty="0">
                <a:solidFill>
                  <a:srgbClr val="1A3A5C"/>
                </a:solidFill>
                <a:latin typeface="Cambria" pitchFamily="34" charset="0"/>
                <a:ea typeface="Cambria" pitchFamily="34" charset="-122"/>
                <a:cs typeface="Cambria" pitchFamily="34" charset="-120"/>
              </a:rPr>
              <a:t>25.2 pp</a:t>
            </a:r>
            <a:endParaRPr lang="en-US" sz="2800" dirty="0"/>
          </a:p>
        </p:txBody>
      </p:sp>
      <p:sp>
        <p:nvSpPr>
          <p:cNvPr id="17" name="Text 14"/>
          <p:cNvSpPr/>
          <p:nvPr/>
        </p:nvSpPr>
        <p:spPr>
          <a:xfrm>
            <a:off x="6172200" y="4151376"/>
            <a:ext cx="2606040" cy="274320"/>
          </a:xfrm>
          <a:prstGeom prst="rect">
            <a:avLst/>
          </a:prstGeom>
          <a:noFill/>
          <a:ln/>
        </p:spPr>
        <p:txBody>
          <a:bodyPr wrap="square" lIns="0" tIns="0" rIns="0" bIns="0" rtlCol="0" anchor="ctr"/>
          <a:lstStyle/>
          <a:p>
            <a:pPr marL="0" indent="0" algn="ctr">
              <a:buNone/>
            </a:pPr>
            <a:r>
              <a:rPr lang="en-US" sz="1000" dirty="0">
                <a:solidFill>
                  <a:srgbClr val="1A3A5C"/>
                </a:solidFill>
                <a:latin typeface="Calibri" pitchFamily="34" charset="0"/>
                <a:ea typeface="Calibri" pitchFamily="34" charset="-122"/>
                <a:cs typeface="Calibri" pitchFamily="34" charset="-120"/>
              </a:rPr>
              <a:t>Data Visualization</a:t>
            </a:r>
            <a:endParaRPr lang="en-US" sz="1000" dirty="0"/>
          </a:p>
        </p:txBody>
      </p:sp>
      <p:sp>
        <p:nvSpPr>
          <p:cNvPr id="18" name="Text 15"/>
          <p:cNvSpPr/>
          <p:nvPr/>
        </p:nvSpPr>
        <p:spPr>
          <a:xfrm>
            <a:off x="6172200" y="4663440"/>
            <a:ext cx="2606040" cy="228600"/>
          </a:xfrm>
          <a:prstGeom prst="rect">
            <a:avLst/>
          </a:prstGeom>
          <a:noFill/>
          <a:ln/>
        </p:spPr>
        <p:txBody>
          <a:bodyPr wrap="square" rtlCol="0" anchor="ctr"/>
          <a:lstStyle/>
          <a:p>
            <a:pPr marL="0" indent="0" algn="ctr">
              <a:buNone/>
            </a:pPr>
            <a:r>
              <a:rPr lang="en-US" sz="900" i="1" dirty="0">
                <a:solidFill>
                  <a:srgbClr val="64748B"/>
                </a:solidFill>
                <a:latin typeface="Calibri" pitchFamily="34" charset="0"/>
                <a:ea typeface="Calibri" pitchFamily="34" charset="-122"/>
                <a:cs typeface="Calibri" pitchFamily="34" charset="-120"/>
              </a:rPr>
              <a:t>pp = percentage points</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400" b="1" dirty="0">
                <a:solidFill>
                  <a:srgbClr val="FFFFFF"/>
                </a:solidFill>
                <a:latin typeface="Cambria" pitchFamily="34" charset="0"/>
                <a:ea typeface="Cambria" pitchFamily="34" charset="-122"/>
                <a:cs typeface="Cambria" pitchFamily="34" charset="-120"/>
              </a:rPr>
              <a:t>What Drives Proficiency in Your Departments?</a:t>
            </a:r>
            <a:endParaRPr lang="en-US" sz="24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Key Findings from Ordered Logistic Regression — What Leaders Need to Know</a:t>
            </a:r>
            <a:endParaRPr lang="en-US" sz="1100" dirty="0"/>
          </a:p>
        </p:txBody>
      </p:sp>
      <p:sp>
        <p:nvSpPr>
          <p:cNvPr id="5" name="Shape 3"/>
          <p:cNvSpPr/>
          <p:nvPr/>
        </p:nvSpPr>
        <p:spPr>
          <a:xfrm>
            <a:off x="274320" y="1143000"/>
            <a:ext cx="3977640" cy="1709928"/>
          </a:xfrm>
          <a:prstGeom prst="roundRect">
            <a:avLst>
              <a:gd name="adj" fmla="val 5348"/>
            </a:avLst>
          </a:prstGeom>
          <a:solidFill>
            <a:srgbClr val="1A3A5C"/>
          </a:solidFill>
          <a:ln w="12700">
            <a:solidFill>
              <a:srgbClr val="1A3A5C"/>
            </a:solidFill>
            <a:prstDash val="solid"/>
          </a:ln>
          <a:effectLst>
            <a:outerShdw blurRad="76200" dist="38100" dir="2700000" algn="bl" rotWithShape="0">
              <a:srgbClr val="000000">
                <a:alpha val="13000"/>
              </a:srgbClr>
            </a:outerShdw>
          </a:effectLst>
        </p:spPr>
        <p:txBody>
          <a:bodyPr/>
          <a:lstStyle/>
          <a:p>
            <a:endParaRPr lang="en-US"/>
          </a:p>
        </p:txBody>
      </p:sp>
      <p:sp>
        <p:nvSpPr>
          <p:cNvPr id="6" name="Text 4"/>
          <p:cNvSpPr/>
          <p:nvPr/>
        </p:nvSpPr>
        <p:spPr>
          <a:xfrm>
            <a:off x="411480" y="1216152"/>
            <a:ext cx="2423160" cy="347472"/>
          </a:xfrm>
          <a:prstGeom prst="rect">
            <a:avLst/>
          </a:prstGeom>
          <a:noFill/>
          <a:ln/>
        </p:spPr>
        <p:txBody>
          <a:bodyPr wrap="square" lIns="0" tIns="0" rIns="0" bIns="0" rtlCol="0" anchor="ctr"/>
          <a:lstStyle/>
          <a:p>
            <a:pPr marL="0" indent="0">
              <a:lnSpc>
                <a:spcPct val="110000"/>
              </a:lnSpc>
              <a:buNone/>
            </a:pPr>
            <a:r>
              <a:rPr lang="en-US" sz="1200" b="1" dirty="0">
                <a:solidFill>
                  <a:srgbClr val="FFFFFF"/>
                </a:solidFill>
                <a:latin typeface="Cambria" pitchFamily="34" charset="0"/>
                <a:ea typeface="Cambria" pitchFamily="34" charset="-122"/>
                <a:cs typeface="Cambria" pitchFamily="34" charset="-120"/>
              </a:rPr>
              <a:t>Leadership Data Fluency Gap</a:t>
            </a:r>
            <a:endParaRPr lang="en-US" sz="1200" dirty="0"/>
          </a:p>
        </p:txBody>
      </p:sp>
      <p:sp>
        <p:nvSpPr>
          <p:cNvPr id="7" name="Text 5"/>
          <p:cNvSpPr/>
          <p:nvPr/>
        </p:nvSpPr>
        <p:spPr>
          <a:xfrm>
            <a:off x="2880360" y="1188720"/>
            <a:ext cx="1234440" cy="438912"/>
          </a:xfrm>
          <a:prstGeom prst="rect">
            <a:avLst/>
          </a:prstGeom>
          <a:noFill/>
          <a:ln/>
        </p:spPr>
        <p:txBody>
          <a:bodyPr wrap="square" lIns="0" tIns="0" rIns="0" bIns="0" rtlCol="0" anchor="ctr"/>
          <a:lstStyle/>
          <a:p>
            <a:pPr marL="0" indent="0" algn="r">
              <a:buNone/>
            </a:pPr>
            <a:r>
              <a:rPr lang="en-US" sz="2400" b="1" dirty="0">
                <a:solidFill>
                  <a:srgbClr val="C8902A"/>
                </a:solidFill>
                <a:latin typeface="Cambria" pitchFamily="34" charset="0"/>
                <a:ea typeface="Cambria" pitchFamily="34" charset="-122"/>
                <a:cs typeface="Cambria" pitchFamily="34" charset="-120"/>
              </a:rPr>
              <a:t>−85 pp</a:t>
            </a:r>
            <a:endParaRPr lang="en-US" sz="2400" dirty="0"/>
          </a:p>
        </p:txBody>
      </p:sp>
      <p:sp>
        <p:nvSpPr>
          <p:cNvPr id="8" name="Text 6"/>
          <p:cNvSpPr/>
          <p:nvPr/>
        </p:nvSpPr>
        <p:spPr>
          <a:xfrm>
            <a:off x="411480" y="1618488"/>
            <a:ext cx="3703320" cy="1152144"/>
          </a:xfrm>
          <a:prstGeom prst="rect">
            <a:avLst/>
          </a:prstGeom>
          <a:noFill/>
          <a:ln/>
        </p:spPr>
        <p:txBody>
          <a:bodyPr wrap="square" lIns="0" tIns="0" rIns="0" bIns="0" rtlCol="0" anchor="ctr"/>
          <a:lstStyle/>
          <a:p>
            <a:pPr marL="0" indent="0">
              <a:lnSpc>
                <a:spcPct val="125000"/>
              </a:lnSpc>
              <a:buNone/>
            </a:pPr>
            <a:r>
              <a:rPr lang="en-US" sz="1050" dirty="0">
                <a:solidFill>
                  <a:srgbClr val="CADCFC"/>
                </a:solidFill>
                <a:latin typeface="Calibri" pitchFamily="34" charset="0"/>
                <a:ea typeface="Calibri" pitchFamily="34" charset="-122"/>
                <a:cs typeface="Calibri" pitchFamily="34" charset="-120"/>
              </a:rPr>
              <a:t>Compared to analysts, managers and supervisors are 79 pp less likely — and directors 85 pp less likely — to report proficiency in data cleaning. </a:t>
            </a:r>
            <a:endParaRPr lang="en-US" sz="1050" dirty="0"/>
          </a:p>
        </p:txBody>
      </p:sp>
      <p:sp>
        <p:nvSpPr>
          <p:cNvPr id="9" name="Shape 7"/>
          <p:cNvSpPr/>
          <p:nvPr/>
        </p:nvSpPr>
        <p:spPr>
          <a:xfrm>
            <a:off x="4617720" y="1143000"/>
            <a:ext cx="3977640" cy="1709928"/>
          </a:xfrm>
          <a:prstGeom prst="roundRect">
            <a:avLst>
              <a:gd name="adj" fmla="val 5348"/>
            </a:avLst>
          </a:prstGeom>
          <a:solidFill>
            <a:srgbClr val="0D7377"/>
          </a:solidFill>
          <a:ln w="12700">
            <a:solidFill>
              <a:srgbClr val="0D7377"/>
            </a:solidFill>
            <a:prstDash val="solid"/>
          </a:ln>
          <a:effectLst>
            <a:outerShdw blurRad="76200" dist="38100" dir="2700000" algn="bl" rotWithShape="0">
              <a:srgbClr val="000000">
                <a:alpha val="13000"/>
              </a:srgbClr>
            </a:outerShdw>
          </a:effectLst>
        </p:spPr>
        <p:txBody>
          <a:bodyPr/>
          <a:lstStyle/>
          <a:p>
            <a:endParaRPr lang="en-US"/>
          </a:p>
        </p:txBody>
      </p:sp>
      <p:sp>
        <p:nvSpPr>
          <p:cNvPr id="10" name="Text 8"/>
          <p:cNvSpPr/>
          <p:nvPr/>
        </p:nvSpPr>
        <p:spPr>
          <a:xfrm>
            <a:off x="4754880" y="1216152"/>
            <a:ext cx="2423160" cy="347472"/>
          </a:xfrm>
          <a:prstGeom prst="rect">
            <a:avLst/>
          </a:prstGeom>
          <a:noFill/>
          <a:ln/>
        </p:spPr>
        <p:txBody>
          <a:bodyPr wrap="square" lIns="0" tIns="0" rIns="0" bIns="0" rtlCol="0" anchor="ctr"/>
          <a:lstStyle/>
          <a:p>
            <a:pPr marL="0" indent="0">
              <a:lnSpc>
                <a:spcPct val="110000"/>
              </a:lnSpc>
              <a:buNone/>
            </a:pPr>
            <a:r>
              <a:rPr lang="en-US" sz="1200" b="1" dirty="0">
                <a:solidFill>
                  <a:srgbClr val="FFFFFF"/>
                </a:solidFill>
                <a:latin typeface="Cambria" pitchFamily="34" charset="0"/>
                <a:ea typeface="Cambria" pitchFamily="34" charset="-122"/>
                <a:cs typeface="Cambria" pitchFamily="34" charset="-120"/>
              </a:rPr>
              <a:t>Education Creates Access Gaps</a:t>
            </a:r>
            <a:endParaRPr lang="en-US" sz="1200" dirty="0"/>
          </a:p>
        </p:txBody>
      </p:sp>
      <p:sp>
        <p:nvSpPr>
          <p:cNvPr id="11" name="Text 9"/>
          <p:cNvSpPr/>
          <p:nvPr/>
        </p:nvSpPr>
        <p:spPr>
          <a:xfrm>
            <a:off x="7223760" y="1188720"/>
            <a:ext cx="1234440" cy="438912"/>
          </a:xfrm>
          <a:prstGeom prst="rect">
            <a:avLst/>
          </a:prstGeom>
          <a:noFill/>
          <a:ln/>
        </p:spPr>
        <p:txBody>
          <a:bodyPr wrap="square" lIns="0" tIns="0" rIns="0" bIns="0" rtlCol="0" anchor="ctr"/>
          <a:lstStyle/>
          <a:p>
            <a:pPr marL="0" indent="0" algn="r">
              <a:buNone/>
            </a:pPr>
            <a:r>
              <a:rPr lang="en-US" sz="2400" b="1" dirty="0">
                <a:solidFill>
                  <a:srgbClr val="C8902A"/>
                </a:solidFill>
                <a:latin typeface="Cambria" pitchFamily="34" charset="0"/>
                <a:ea typeface="Cambria" pitchFamily="34" charset="-122"/>
                <a:cs typeface="Cambria" pitchFamily="34" charset="-120"/>
              </a:rPr>
              <a:t>+30 pp</a:t>
            </a:r>
            <a:endParaRPr lang="en-US" sz="2400" dirty="0"/>
          </a:p>
        </p:txBody>
      </p:sp>
      <p:sp>
        <p:nvSpPr>
          <p:cNvPr id="12" name="Text 10"/>
          <p:cNvSpPr/>
          <p:nvPr/>
        </p:nvSpPr>
        <p:spPr>
          <a:xfrm>
            <a:off x="4754880" y="1618488"/>
            <a:ext cx="3703320" cy="1152144"/>
          </a:xfrm>
          <a:prstGeom prst="rect">
            <a:avLst/>
          </a:prstGeom>
          <a:noFill/>
          <a:ln/>
        </p:spPr>
        <p:txBody>
          <a:bodyPr wrap="square" lIns="0" tIns="0" rIns="0" bIns="0" rtlCol="0" anchor="ctr"/>
          <a:lstStyle/>
          <a:p>
            <a:pPr marL="0" indent="0">
              <a:lnSpc>
                <a:spcPct val="125000"/>
              </a:lnSpc>
              <a:buNone/>
            </a:pPr>
            <a:r>
              <a:rPr lang="en-US" sz="1050" dirty="0">
                <a:solidFill>
                  <a:srgbClr val="CADCFC"/>
                </a:solidFill>
                <a:latin typeface="Calibri" pitchFamily="34" charset="0"/>
                <a:ea typeface="Calibri" pitchFamily="34" charset="-122"/>
                <a:cs typeface="Calibri" pitchFamily="34" charset="-120"/>
              </a:rPr>
              <a:t>Staff with graduate degrees are 30 pp more likely to be proficient in data visualization and 25 pp more in epidemiology. Staff without graduate training need structured and sustained bridge curricula — not just one-off workshops or conference.</a:t>
            </a:r>
            <a:endParaRPr lang="en-US" sz="1050" dirty="0"/>
          </a:p>
        </p:txBody>
      </p:sp>
      <p:sp>
        <p:nvSpPr>
          <p:cNvPr id="13" name="Shape 11"/>
          <p:cNvSpPr/>
          <p:nvPr/>
        </p:nvSpPr>
        <p:spPr>
          <a:xfrm>
            <a:off x="274320" y="3035808"/>
            <a:ext cx="3977640" cy="1709928"/>
          </a:xfrm>
          <a:prstGeom prst="roundRect">
            <a:avLst>
              <a:gd name="adj" fmla="val 5348"/>
            </a:avLst>
          </a:prstGeom>
          <a:solidFill>
            <a:srgbClr val="2C5F7A"/>
          </a:solidFill>
          <a:ln w="12700">
            <a:solidFill>
              <a:srgbClr val="2C5F7A"/>
            </a:solidFill>
            <a:prstDash val="solid"/>
          </a:ln>
          <a:effectLst>
            <a:outerShdw blurRad="76200" dist="38100" dir="2700000" algn="bl" rotWithShape="0">
              <a:srgbClr val="000000">
                <a:alpha val="13000"/>
              </a:srgbClr>
            </a:outerShdw>
          </a:effectLst>
        </p:spPr>
        <p:txBody>
          <a:bodyPr/>
          <a:lstStyle/>
          <a:p>
            <a:endParaRPr lang="en-US"/>
          </a:p>
        </p:txBody>
      </p:sp>
      <p:sp>
        <p:nvSpPr>
          <p:cNvPr id="14" name="Text 12"/>
          <p:cNvSpPr/>
          <p:nvPr/>
        </p:nvSpPr>
        <p:spPr>
          <a:xfrm>
            <a:off x="411480" y="3108960"/>
            <a:ext cx="2423160" cy="347472"/>
          </a:xfrm>
          <a:prstGeom prst="rect">
            <a:avLst/>
          </a:prstGeom>
          <a:noFill/>
          <a:ln/>
        </p:spPr>
        <p:txBody>
          <a:bodyPr wrap="square" lIns="0" tIns="0" rIns="0" bIns="0" rtlCol="0" anchor="ctr"/>
          <a:lstStyle/>
          <a:p>
            <a:pPr marL="0" indent="0">
              <a:lnSpc>
                <a:spcPct val="110000"/>
              </a:lnSpc>
              <a:buNone/>
            </a:pPr>
            <a:r>
              <a:rPr lang="en-US" sz="1200" b="1" dirty="0">
                <a:solidFill>
                  <a:srgbClr val="FFFFFF"/>
                </a:solidFill>
                <a:latin typeface="Cambria" pitchFamily="34" charset="0"/>
                <a:ea typeface="Cambria" pitchFamily="34" charset="-122"/>
                <a:cs typeface="Cambria" pitchFamily="34" charset="-120"/>
              </a:rPr>
              <a:t>Mid-Career &amp; Older Staff Need Support</a:t>
            </a:r>
            <a:endParaRPr lang="en-US" sz="1200" dirty="0"/>
          </a:p>
        </p:txBody>
      </p:sp>
      <p:sp>
        <p:nvSpPr>
          <p:cNvPr id="15" name="Text 13"/>
          <p:cNvSpPr/>
          <p:nvPr/>
        </p:nvSpPr>
        <p:spPr>
          <a:xfrm>
            <a:off x="2880360" y="3081528"/>
            <a:ext cx="1234440" cy="438912"/>
          </a:xfrm>
          <a:prstGeom prst="rect">
            <a:avLst/>
          </a:prstGeom>
          <a:noFill/>
          <a:ln/>
        </p:spPr>
        <p:txBody>
          <a:bodyPr wrap="square" lIns="0" tIns="0" rIns="0" bIns="0" rtlCol="0" anchor="ctr"/>
          <a:lstStyle/>
          <a:p>
            <a:pPr marL="0" indent="0" algn="r">
              <a:buNone/>
            </a:pPr>
            <a:r>
              <a:rPr lang="en-US" sz="2400" b="1" dirty="0">
                <a:solidFill>
                  <a:srgbClr val="C8902A"/>
                </a:solidFill>
                <a:latin typeface="Cambria" pitchFamily="34" charset="0"/>
                <a:ea typeface="Cambria" pitchFamily="34" charset="-122"/>
                <a:cs typeface="Cambria" pitchFamily="34" charset="-120"/>
              </a:rPr>
              <a:t>−18 pp</a:t>
            </a:r>
            <a:endParaRPr lang="en-US" sz="2400" dirty="0"/>
          </a:p>
        </p:txBody>
      </p:sp>
      <p:sp>
        <p:nvSpPr>
          <p:cNvPr id="16" name="Text 14"/>
          <p:cNvSpPr/>
          <p:nvPr/>
        </p:nvSpPr>
        <p:spPr>
          <a:xfrm>
            <a:off x="411480" y="3511296"/>
            <a:ext cx="3703320" cy="1152144"/>
          </a:xfrm>
          <a:prstGeom prst="rect">
            <a:avLst/>
          </a:prstGeom>
          <a:noFill/>
          <a:ln/>
        </p:spPr>
        <p:txBody>
          <a:bodyPr wrap="square" lIns="0" tIns="0" rIns="0" bIns="0" rtlCol="0" anchor="ctr"/>
          <a:lstStyle/>
          <a:p>
            <a:pPr marL="0" indent="0">
              <a:lnSpc>
                <a:spcPct val="125000"/>
              </a:lnSpc>
              <a:buNone/>
            </a:pPr>
            <a:r>
              <a:rPr lang="en-US" sz="1050" dirty="0">
                <a:solidFill>
                  <a:srgbClr val="CADCFC"/>
                </a:solidFill>
                <a:latin typeface="Calibri" pitchFamily="34" charset="0"/>
                <a:ea typeface="Calibri" pitchFamily="34" charset="-122"/>
                <a:cs typeface="Calibri" pitchFamily="34" charset="-120"/>
              </a:rPr>
              <a:t>Older staff show lower proficiency in data cleaning (−18 pp) and visualization (−14 pp) — not due to ability, but limited exposure to modern tools. Results suggest a mid-career training designed for experienced practitioners.</a:t>
            </a:r>
            <a:endParaRPr lang="en-US" sz="1050" dirty="0"/>
          </a:p>
        </p:txBody>
      </p:sp>
      <p:sp>
        <p:nvSpPr>
          <p:cNvPr id="17" name="Shape 15"/>
          <p:cNvSpPr/>
          <p:nvPr/>
        </p:nvSpPr>
        <p:spPr>
          <a:xfrm>
            <a:off x="4617720" y="3035808"/>
            <a:ext cx="3977640" cy="1709928"/>
          </a:xfrm>
          <a:prstGeom prst="roundRect">
            <a:avLst>
              <a:gd name="adj" fmla="val 5348"/>
            </a:avLst>
          </a:prstGeom>
          <a:solidFill>
            <a:srgbClr val="C8902A"/>
          </a:solidFill>
          <a:ln w="12700">
            <a:solidFill>
              <a:srgbClr val="C8902A"/>
            </a:solidFill>
            <a:prstDash val="solid"/>
          </a:ln>
          <a:effectLst>
            <a:outerShdw blurRad="76200" dist="38100" dir="2700000" algn="bl" rotWithShape="0">
              <a:srgbClr val="000000">
                <a:alpha val="13000"/>
              </a:srgbClr>
            </a:outerShdw>
          </a:effectLst>
        </p:spPr>
        <p:txBody>
          <a:bodyPr/>
          <a:lstStyle/>
          <a:p>
            <a:endParaRPr lang="en-US"/>
          </a:p>
        </p:txBody>
      </p:sp>
      <p:sp>
        <p:nvSpPr>
          <p:cNvPr id="18" name="Text 16"/>
          <p:cNvSpPr/>
          <p:nvPr/>
        </p:nvSpPr>
        <p:spPr>
          <a:xfrm>
            <a:off x="4754880" y="3108960"/>
            <a:ext cx="2423160" cy="347472"/>
          </a:xfrm>
          <a:prstGeom prst="rect">
            <a:avLst/>
          </a:prstGeom>
          <a:noFill/>
          <a:ln/>
        </p:spPr>
        <p:txBody>
          <a:bodyPr wrap="square" lIns="0" tIns="0" rIns="0" bIns="0" rtlCol="0" anchor="ctr"/>
          <a:lstStyle/>
          <a:p>
            <a:pPr marL="0" indent="0">
              <a:lnSpc>
                <a:spcPct val="110000"/>
              </a:lnSpc>
              <a:buNone/>
            </a:pPr>
            <a:r>
              <a:rPr lang="en-US" sz="1200" b="1" dirty="0">
                <a:solidFill>
                  <a:srgbClr val="1A3A5C"/>
                </a:solidFill>
                <a:latin typeface="Cambria" pitchFamily="34" charset="0"/>
                <a:ea typeface="Cambria" pitchFamily="34" charset="-122"/>
                <a:cs typeface="Cambria" pitchFamily="34" charset="-120"/>
              </a:rPr>
              <a:t>Geography Is an Equity Issue</a:t>
            </a:r>
            <a:endParaRPr lang="en-US" sz="1200" dirty="0"/>
          </a:p>
        </p:txBody>
      </p:sp>
      <p:sp>
        <p:nvSpPr>
          <p:cNvPr id="19" name="Text 17"/>
          <p:cNvSpPr/>
          <p:nvPr/>
        </p:nvSpPr>
        <p:spPr>
          <a:xfrm>
            <a:off x="7223760" y="3081528"/>
            <a:ext cx="1234440" cy="438912"/>
          </a:xfrm>
          <a:prstGeom prst="rect">
            <a:avLst/>
          </a:prstGeom>
          <a:noFill/>
          <a:ln/>
        </p:spPr>
        <p:txBody>
          <a:bodyPr wrap="square" lIns="0" tIns="0" rIns="0" bIns="0" rtlCol="0" anchor="ctr"/>
          <a:lstStyle/>
          <a:p>
            <a:pPr marL="0" indent="0" algn="r">
              <a:buNone/>
            </a:pPr>
            <a:r>
              <a:rPr lang="en-US" sz="2400" b="1" dirty="0">
                <a:solidFill>
                  <a:srgbClr val="1A3A5C"/>
                </a:solidFill>
                <a:latin typeface="Cambria" pitchFamily="34" charset="0"/>
                <a:ea typeface="Cambria" pitchFamily="34" charset="-122"/>
                <a:cs typeface="Cambria" pitchFamily="34" charset="-120"/>
              </a:rPr>
              <a:t>+32 pp</a:t>
            </a:r>
            <a:endParaRPr lang="en-US" sz="2400" dirty="0"/>
          </a:p>
        </p:txBody>
      </p:sp>
      <p:sp>
        <p:nvSpPr>
          <p:cNvPr id="20" name="Text 18"/>
          <p:cNvSpPr/>
          <p:nvPr/>
        </p:nvSpPr>
        <p:spPr>
          <a:xfrm>
            <a:off x="4754880" y="3511296"/>
            <a:ext cx="3703320" cy="1152144"/>
          </a:xfrm>
          <a:prstGeom prst="rect">
            <a:avLst/>
          </a:prstGeom>
          <a:noFill/>
          <a:ln/>
        </p:spPr>
        <p:txBody>
          <a:bodyPr wrap="square" lIns="0" tIns="0" rIns="0" bIns="0" rtlCol="0" anchor="ctr"/>
          <a:lstStyle/>
          <a:p>
            <a:pPr marL="0" indent="0">
              <a:lnSpc>
                <a:spcPct val="125000"/>
              </a:lnSpc>
              <a:buNone/>
            </a:pPr>
            <a:r>
              <a:rPr lang="en-US" sz="1050" dirty="0">
                <a:solidFill>
                  <a:srgbClr val="2D3748"/>
                </a:solidFill>
                <a:latin typeface="Calibri" pitchFamily="34" charset="0"/>
                <a:ea typeface="Calibri" pitchFamily="34" charset="-122"/>
                <a:cs typeface="Calibri" pitchFamily="34" charset="-120"/>
              </a:rPr>
              <a:t>Staff in major/urban counties are 32 pp MORE likely to be Excel-proficient than rural peers. This reflects infrastructure access and peer learning — not individual capacity. Rural departments need targeted support.</a:t>
            </a:r>
            <a:endParaRPr lang="en-US" sz="10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1005840"/>
          </a:xfrm>
          <a:prstGeom prst="rect">
            <a:avLst/>
          </a:prstGeom>
          <a:solidFill>
            <a:srgbClr val="1A3A5C"/>
          </a:solidFill>
          <a:ln w="12700">
            <a:solidFill>
              <a:srgbClr val="1A3A5C"/>
            </a:solidFill>
            <a:prstDash val="solid"/>
          </a:ln>
        </p:spPr>
        <p:txBody>
          <a:bodyPr/>
          <a:lstStyle/>
          <a:p>
            <a:endParaRPr lang="en-US"/>
          </a:p>
        </p:txBody>
      </p:sp>
      <p:sp>
        <p:nvSpPr>
          <p:cNvPr id="3" name="Text 1"/>
          <p:cNvSpPr/>
          <p:nvPr/>
        </p:nvSpPr>
        <p:spPr>
          <a:xfrm>
            <a:off x="457200" y="45720"/>
            <a:ext cx="8229600" cy="548640"/>
          </a:xfrm>
          <a:prstGeom prst="rect">
            <a:avLst/>
          </a:prstGeom>
          <a:noFill/>
          <a:ln/>
        </p:spPr>
        <p:txBody>
          <a:bodyPr wrap="square" rtlCol="0" anchor="ctr"/>
          <a:lstStyle/>
          <a:p>
            <a:pPr marL="0" indent="0">
              <a:buNone/>
            </a:pPr>
            <a:r>
              <a:rPr lang="en-US" sz="2600" b="1" dirty="0">
                <a:solidFill>
                  <a:srgbClr val="FFFFFF"/>
                </a:solidFill>
                <a:latin typeface="Cambria" pitchFamily="34" charset="0"/>
                <a:ea typeface="Cambria" pitchFamily="34" charset="-122"/>
                <a:cs typeface="Cambria" pitchFamily="34" charset="-120"/>
              </a:rPr>
              <a:t>Why Training Alone Is Not Enough</a:t>
            </a:r>
            <a:endParaRPr lang="en-US" sz="2600" dirty="0"/>
          </a:p>
        </p:txBody>
      </p:sp>
      <p:sp>
        <p:nvSpPr>
          <p:cNvPr id="4" name="Text 2"/>
          <p:cNvSpPr/>
          <p:nvPr/>
        </p:nvSpPr>
        <p:spPr>
          <a:xfrm>
            <a:off x="457200" y="594360"/>
            <a:ext cx="8229600" cy="320040"/>
          </a:xfrm>
          <a:prstGeom prst="rect">
            <a:avLst/>
          </a:prstGeom>
          <a:noFill/>
          <a:ln/>
        </p:spPr>
        <p:txBody>
          <a:bodyPr wrap="square" rtlCol="0" anchor="ctr"/>
          <a:lstStyle/>
          <a:p>
            <a:pPr marL="0" indent="0">
              <a:buNone/>
            </a:pPr>
            <a:r>
              <a:rPr lang="en-US" sz="1100" dirty="0">
                <a:solidFill>
                  <a:srgbClr val="C8902A"/>
                </a:solidFill>
                <a:latin typeface="Calibri" pitchFamily="34" charset="0"/>
                <a:ea typeface="Calibri" pitchFamily="34" charset="-122"/>
                <a:cs typeface="Calibri" pitchFamily="34" charset="-120"/>
              </a:rPr>
              <a:t>Structural Barriers Identified Across 6 Focus Groups — 1,698 Coded Utterances</a:t>
            </a:r>
            <a:endParaRPr lang="en-US" sz="1100" dirty="0"/>
          </a:p>
        </p:txBody>
      </p:sp>
      <p:sp>
        <p:nvSpPr>
          <p:cNvPr id="5" name="Shape 3"/>
          <p:cNvSpPr/>
          <p:nvPr/>
        </p:nvSpPr>
        <p:spPr>
          <a:xfrm>
            <a:off x="274320" y="1143000"/>
            <a:ext cx="2697480" cy="3749040"/>
          </a:xfrm>
          <a:prstGeom prst="roundRect">
            <a:avLst>
              <a:gd name="adj" fmla="val 3390"/>
            </a:avLst>
          </a:prstGeom>
          <a:solidFill>
            <a:srgbClr val="EBF2F8"/>
          </a:solidFill>
          <a:ln w="6350">
            <a:solidFill>
              <a:srgbClr val="C8D8E8"/>
            </a:solidFill>
            <a:prstDash val="solid"/>
          </a:ln>
        </p:spPr>
        <p:txBody>
          <a:bodyPr/>
          <a:lstStyle/>
          <a:p>
            <a:endParaRPr lang="en-US"/>
          </a:p>
        </p:txBody>
      </p:sp>
      <p:sp>
        <p:nvSpPr>
          <p:cNvPr id="6" name="Shape 4"/>
          <p:cNvSpPr/>
          <p:nvPr/>
        </p:nvSpPr>
        <p:spPr>
          <a:xfrm>
            <a:off x="274320" y="1143000"/>
            <a:ext cx="2697480" cy="868680"/>
          </a:xfrm>
          <a:prstGeom prst="roundRect">
            <a:avLst>
              <a:gd name="adj" fmla="val 10526"/>
            </a:avLst>
          </a:prstGeom>
          <a:solidFill>
            <a:srgbClr val="1A3A5C"/>
          </a:solidFill>
          <a:ln w="12700">
            <a:solidFill>
              <a:srgbClr val="1A3A5C"/>
            </a:solidFill>
            <a:prstDash val="solid"/>
          </a:ln>
        </p:spPr>
        <p:txBody>
          <a:bodyPr/>
          <a:lstStyle/>
          <a:p>
            <a:endParaRPr lang="en-US"/>
          </a:p>
        </p:txBody>
      </p:sp>
      <p:sp>
        <p:nvSpPr>
          <p:cNvPr id="7" name="Text 5"/>
          <p:cNvSpPr/>
          <p:nvPr/>
        </p:nvSpPr>
        <p:spPr>
          <a:xfrm>
            <a:off x="365760" y="1170432"/>
            <a:ext cx="2514600" cy="411480"/>
          </a:xfrm>
          <a:prstGeom prst="rect">
            <a:avLst/>
          </a:prstGeom>
          <a:noFill/>
          <a:ln/>
        </p:spPr>
        <p:txBody>
          <a:bodyPr wrap="square" lIns="0" tIns="0" rIns="0" bIns="0" rtlCol="0" anchor="ctr"/>
          <a:lstStyle/>
          <a:p>
            <a:pPr marL="0" indent="0" algn="ctr">
              <a:buNone/>
            </a:pPr>
            <a:r>
              <a:rPr lang="en-US" sz="2200" b="1" dirty="0">
                <a:solidFill>
                  <a:srgbClr val="C8902A"/>
                </a:solidFill>
                <a:latin typeface="Cambria" pitchFamily="34" charset="0"/>
                <a:ea typeface="Cambria" pitchFamily="34" charset="-122"/>
                <a:cs typeface="Cambria" pitchFamily="34" charset="-120"/>
              </a:rPr>
              <a:t>54.8%</a:t>
            </a:r>
            <a:endParaRPr lang="en-US" sz="2200" dirty="0"/>
          </a:p>
        </p:txBody>
      </p:sp>
      <p:sp>
        <p:nvSpPr>
          <p:cNvPr id="8" name="Text 6"/>
          <p:cNvSpPr/>
          <p:nvPr/>
        </p:nvSpPr>
        <p:spPr>
          <a:xfrm>
            <a:off x="365760" y="1572768"/>
            <a:ext cx="2514600" cy="384048"/>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Time Constraints</a:t>
            </a:r>
            <a:endParaRPr lang="en-US" sz="1200" dirty="0"/>
          </a:p>
        </p:txBody>
      </p:sp>
      <p:sp>
        <p:nvSpPr>
          <p:cNvPr id="9" name="Text 7"/>
          <p:cNvSpPr/>
          <p:nvPr/>
        </p:nvSpPr>
        <p:spPr>
          <a:xfrm>
            <a:off x="365760" y="2084832"/>
            <a:ext cx="2514600" cy="292608"/>
          </a:xfrm>
          <a:prstGeom prst="rect">
            <a:avLst/>
          </a:prstGeom>
          <a:noFill/>
          <a:ln/>
        </p:spPr>
        <p:txBody>
          <a:bodyPr wrap="square" lIns="0" tIns="0" rIns="0" bIns="0" rtlCol="0" anchor="ctr"/>
          <a:lstStyle/>
          <a:p>
            <a:pPr marL="0" indent="0" algn="ctr">
              <a:buNone/>
            </a:pPr>
            <a:r>
              <a:rPr lang="en-US" sz="1000" i="1" dirty="0">
                <a:solidFill>
                  <a:srgbClr val="64748B"/>
                </a:solidFill>
                <a:latin typeface="Calibri" pitchFamily="34" charset="0"/>
                <a:ea typeface="Calibri" pitchFamily="34" charset="-122"/>
                <a:cs typeface="Calibri" pitchFamily="34" charset="-120"/>
              </a:rPr>
              <a:t>Rated 'challenging or very challenging'</a:t>
            </a:r>
            <a:endParaRPr lang="en-US" sz="1000" dirty="0"/>
          </a:p>
        </p:txBody>
      </p:sp>
      <p:sp>
        <p:nvSpPr>
          <p:cNvPr id="10" name="Text 8"/>
          <p:cNvSpPr/>
          <p:nvPr/>
        </p:nvSpPr>
        <p:spPr>
          <a:xfrm>
            <a:off x="384048" y="2395728"/>
            <a:ext cx="2478024" cy="1234440"/>
          </a:xfrm>
          <a:prstGeom prst="rect">
            <a:avLst/>
          </a:prstGeom>
          <a:noFill/>
          <a:ln/>
        </p:spPr>
        <p:txBody>
          <a:bodyPr wrap="square" lIns="0" tIns="0" rIns="0" bIns="0" rtlCol="0" anchor="ctr"/>
          <a:lstStyle/>
          <a:p>
            <a:pPr marL="0" indent="0">
              <a:lnSpc>
                <a:spcPct val="125000"/>
              </a:lnSpc>
              <a:buNone/>
            </a:pPr>
            <a:r>
              <a:rPr lang="en-US" sz="1050" dirty="0">
                <a:solidFill>
                  <a:srgbClr val="2D3748"/>
                </a:solidFill>
                <a:latin typeface="Calibri" pitchFamily="34" charset="0"/>
                <a:ea typeface="Calibri" pitchFamily="34" charset="-122"/>
                <a:cs typeface="Calibri" pitchFamily="34" charset="-120"/>
              </a:rPr>
              <a:t>Many staff serve as the only data person in their department while holding multiple other roles. When they're unavailable, no data work gets done — and leadership is often unaware of the cost.</a:t>
            </a:r>
            <a:endParaRPr lang="en-US" sz="1050" dirty="0"/>
          </a:p>
        </p:txBody>
      </p:sp>
      <p:sp>
        <p:nvSpPr>
          <p:cNvPr id="11" name="Shape 9"/>
          <p:cNvSpPr/>
          <p:nvPr/>
        </p:nvSpPr>
        <p:spPr>
          <a:xfrm>
            <a:off x="384048" y="3675888"/>
            <a:ext cx="2478024" cy="1051560"/>
          </a:xfrm>
          <a:prstGeom prst="roundRect">
            <a:avLst>
              <a:gd name="adj" fmla="val 6087"/>
            </a:avLst>
          </a:prstGeom>
          <a:solidFill>
            <a:srgbClr val="1A3A5C">
              <a:alpha val="12000"/>
            </a:srgbClr>
          </a:solidFill>
          <a:ln w="6350">
            <a:solidFill>
              <a:srgbClr val="1A3A5C"/>
            </a:solidFill>
            <a:prstDash val="solid"/>
          </a:ln>
        </p:spPr>
        <p:txBody>
          <a:bodyPr/>
          <a:lstStyle/>
          <a:p>
            <a:endParaRPr lang="en-US"/>
          </a:p>
        </p:txBody>
      </p:sp>
      <p:sp>
        <p:nvSpPr>
          <p:cNvPr id="12" name="Text 10"/>
          <p:cNvSpPr/>
          <p:nvPr/>
        </p:nvSpPr>
        <p:spPr>
          <a:xfrm>
            <a:off x="438912" y="3721608"/>
            <a:ext cx="2377440" cy="960120"/>
          </a:xfrm>
          <a:prstGeom prst="rect">
            <a:avLst/>
          </a:prstGeom>
          <a:noFill/>
          <a:ln/>
        </p:spPr>
        <p:txBody>
          <a:bodyPr wrap="square" lIns="0" tIns="0" rIns="0" bIns="0" rtlCol="0" anchor="ctr"/>
          <a:lstStyle/>
          <a:p>
            <a:pPr marL="0" indent="0">
              <a:lnSpc>
                <a:spcPct val="120000"/>
              </a:lnSpc>
              <a:buNone/>
            </a:pPr>
            <a:r>
              <a:rPr lang="en-US" sz="900" i="1" dirty="0">
                <a:solidFill>
                  <a:srgbClr val="2D3748"/>
                </a:solidFill>
                <a:latin typeface="Calibri" pitchFamily="34" charset="0"/>
                <a:ea typeface="Calibri" pitchFamily="34" charset="-122"/>
                <a:cs typeface="Calibri" pitchFamily="34" charset="-120"/>
              </a:rPr>
              <a:t>"I'm our only data person… split with emergency prep and special projects. When I'm not working on data, nobody's working on data."</a:t>
            </a:r>
            <a:endParaRPr lang="en-US" sz="900" dirty="0"/>
          </a:p>
        </p:txBody>
      </p:sp>
      <p:sp>
        <p:nvSpPr>
          <p:cNvPr id="13" name="Shape 11"/>
          <p:cNvSpPr/>
          <p:nvPr/>
        </p:nvSpPr>
        <p:spPr>
          <a:xfrm>
            <a:off x="3200400" y="1143000"/>
            <a:ext cx="2697480" cy="3749040"/>
          </a:xfrm>
          <a:prstGeom prst="roundRect">
            <a:avLst>
              <a:gd name="adj" fmla="val 3390"/>
            </a:avLst>
          </a:prstGeom>
          <a:solidFill>
            <a:srgbClr val="EBF2F8"/>
          </a:solidFill>
          <a:ln w="6350">
            <a:solidFill>
              <a:srgbClr val="C8D8E8"/>
            </a:solidFill>
            <a:prstDash val="solid"/>
          </a:ln>
        </p:spPr>
        <p:txBody>
          <a:bodyPr/>
          <a:lstStyle/>
          <a:p>
            <a:endParaRPr lang="en-US"/>
          </a:p>
        </p:txBody>
      </p:sp>
      <p:sp>
        <p:nvSpPr>
          <p:cNvPr id="14" name="Shape 12"/>
          <p:cNvSpPr/>
          <p:nvPr/>
        </p:nvSpPr>
        <p:spPr>
          <a:xfrm>
            <a:off x="3200400" y="1143000"/>
            <a:ext cx="2697480" cy="868680"/>
          </a:xfrm>
          <a:prstGeom prst="roundRect">
            <a:avLst>
              <a:gd name="adj" fmla="val 10526"/>
            </a:avLst>
          </a:prstGeom>
          <a:solidFill>
            <a:srgbClr val="0D7377"/>
          </a:solidFill>
          <a:ln w="12700">
            <a:solidFill>
              <a:srgbClr val="0D7377"/>
            </a:solidFill>
            <a:prstDash val="solid"/>
          </a:ln>
        </p:spPr>
        <p:txBody>
          <a:bodyPr/>
          <a:lstStyle/>
          <a:p>
            <a:endParaRPr lang="en-US"/>
          </a:p>
        </p:txBody>
      </p:sp>
      <p:sp>
        <p:nvSpPr>
          <p:cNvPr id="15" name="Text 13"/>
          <p:cNvSpPr/>
          <p:nvPr/>
        </p:nvSpPr>
        <p:spPr>
          <a:xfrm>
            <a:off x="3291840" y="1170432"/>
            <a:ext cx="2514600" cy="411480"/>
          </a:xfrm>
          <a:prstGeom prst="rect">
            <a:avLst/>
          </a:prstGeom>
          <a:noFill/>
          <a:ln/>
        </p:spPr>
        <p:txBody>
          <a:bodyPr wrap="square" lIns="0" tIns="0" rIns="0" bIns="0" rtlCol="0" anchor="ctr"/>
          <a:lstStyle/>
          <a:p>
            <a:pPr marL="0" indent="0" algn="ctr">
              <a:buNone/>
            </a:pPr>
            <a:r>
              <a:rPr lang="en-US" sz="2200" b="1" dirty="0">
                <a:solidFill>
                  <a:srgbClr val="C8902A"/>
                </a:solidFill>
                <a:latin typeface="Cambria" pitchFamily="34" charset="0"/>
                <a:ea typeface="Cambria" pitchFamily="34" charset="-122"/>
                <a:cs typeface="Cambria" pitchFamily="34" charset="-120"/>
              </a:rPr>
              <a:t>49.4%</a:t>
            </a:r>
            <a:endParaRPr lang="en-US" sz="2200" dirty="0"/>
          </a:p>
        </p:txBody>
      </p:sp>
      <p:sp>
        <p:nvSpPr>
          <p:cNvPr id="16" name="Text 14"/>
          <p:cNvSpPr/>
          <p:nvPr/>
        </p:nvSpPr>
        <p:spPr>
          <a:xfrm>
            <a:off x="3291840" y="1572768"/>
            <a:ext cx="2514600" cy="384048"/>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Administrative Barriers</a:t>
            </a:r>
            <a:endParaRPr lang="en-US" sz="1200" dirty="0"/>
          </a:p>
        </p:txBody>
      </p:sp>
      <p:sp>
        <p:nvSpPr>
          <p:cNvPr id="17" name="Text 15"/>
          <p:cNvSpPr/>
          <p:nvPr/>
        </p:nvSpPr>
        <p:spPr>
          <a:xfrm>
            <a:off x="3291840" y="2084832"/>
            <a:ext cx="2514600" cy="292608"/>
          </a:xfrm>
          <a:prstGeom prst="rect">
            <a:avLst/>
          </a:prstGeom>
          <a:noFill/>
          <a:ln/>
        </p:spPr>
        <p:txBody>
          <a:bodyPr wrap="square" lIns="0" tIns="0" rIns="0" bIns="0" rtlCol="0" anchor="ctr"/>
          <a:lstStyle/>
          <a:p>
            <a:pPr marL="0" indent="0" algn="ctr">
              <a:buNone/>
            </a:pPr>
            <a:r>
              <a:rPr lang="en-US" sz="1000" i="1" dirty="0">
                <a:solidFill>
                  <a:srgbClr val="64748B"/>
                </a:solidFill>
                <a:latin typeface="Calibri" pitchFamily="34" charset="0"/>
                <a:ea typeface="Calibri" pitchFamily="34" charset="-122"/>
                <a:cs typeface="Calibri" pitchFamily="34" charset="-120"/>
              </a:rPr>
              <a:t>Rated 'challenging or very challenging'</a:t>
            </a:r>
            <a:endParaRPr lang="en-US" sz="1000" dirty="0"/>
          </a:p>
        </p:txBody>
      </p:sp>
      <p:sp>
        <p:nvSpPr>
          <p:cNvPr id="18" name="Text 16"/>
          <p:cNvSpPr/>
          <p:nvPr/>
        </p:nvSpPr>
        <p:spPr>
          <a:xfrm>
            <a:off x="3310128" y="2395728"/>
            <a:ext cx="2478024" cy="1234440"/>
          </a:xfrm>
          <a:prstGeom prst="rect">
            <a:avLst/>
          </a:prstGeom>
          <a:noFill/>
          <a:ln/>
        </p:spPr>
        <p:txBody>
          <a:bodyPr wrap="square" lIns="0" tIns="0" rIns="0" bIns="0" rtlCol="0" anchor="ctr"/>
          <a:lstStyle/>
          <a:p>
            <a:pPr marL="0" indent="0">
              <a:lnSpc>
                <a:spcPct val="125000"/>
              </a:lnSpc>
              <a:buNone/>
            </a:pPr>
            <a:r>
              <a:rPr lang="en-US" sz="1050" dirty="0">
                <a:solidFill>
                  <a:srgbClr val="2D3748"/>
                </a:solidFill>
                <a:latin typeface="Calibri" pitchFamily="34" charset="0"/>
                <a:ea typeface="Calibri" pitchFamily="34" charset="-122"/>
                <a:cs typeface="Calibri" pitchFamily="34" charset="-120"/>
              </a:rPr>
              <a:t>Compliance reporting consumes analytical capacity. One department reported spending 25%+ of data staff time on routine reporting — leaving little bandwidth for analysis that could drive real decisions.</a:t>
            </a:r>
            <a:endParaRPr lang="en-US" sz="1050" dirty="0"/>
          </a:p>
        </p:txBody>
      </p:sp>
      <p:sp>
        <p:nvSpPr>
          <p:cNvPr id="19" name="Shape 17"/>
          <p:cNvSpPr/>
          <p:nvPr/>
        </p:nvSpPr>
        <p:spPr>
          <a:xfrm>
            <a:off x="3310128" y="3675888"/>
            <a:ext cx="2478024" cy="1051560"/>
          </a:xfrm>
          <a:prstGeom prst="roundRect">
            <a:avLst>
              <a:gd name="adj" fmla="val 6087"/>
            </a:avLst>
          </a:prstGeom>
          <a:solidFill>
            <a:srgbClr val="0D7377">
              <a:alpha val="12000"/>
            </a:srgbClr>
          </a:solidFill>
          <a:ln w="6350">
            <a:solidFill>
              <a:srgbClr val="0D7377"/>
            </a:solidFill>
            <a:prstDash val="solid"/>
          </a:ln>
        </p:spPr>
        <p:txBody>
          <a:bodyPr/>
          <a:lstStyle/>
          <a:p>
            <a:endParaRPr lang="en-US"/>
          </a:p>
        </p:txBody>
      </p:sp>
      <p:sp>
        <p:nvSpPr>
          <p:cNvPr id="20" name="Text 18"/>
          <p:cNvSpPr/>
          <p:nvPr/>
        </p:nvSpPr>
        <p:spPr>
          <a:xfrm>
            <a:off x="3364992" y="3721608"/>
            <a:ext cx="2377440" cy="960120"/>
          </a:xfrm>
          <a:prstGeom prst="rect">
            <a:avLst/>
          </a:prstGeom>
          <a:noFill/>
          <a:ln/>
        </p:spPr>
        <p:txBody>
          <a:bodyPr wrap="square" lIns="0" tIns="0" rIns="0" bIns="0" rtlCol="0" anchor="ctr"/>
          <a:lstStyle/>
          <a:p>
            <a:pPr marL="0" indent="0">
              <a:lnSpc>
                <a:spcPct val="120000"/>
              </a:lnSpc>
              <a:buNone/>
            </a:pPr>
            <a:r>
              <a:rPr lang="en-US" sz="900" i="1" dirty="0">
                <a:solidFill>
                  <a:srgbClr val="2D3748"/>
                </a:solidFill>
                <a:latin typeface="Calibri" pitchFamily="34" charset="0"/>
                <a:ea typeface="Calibri" pitchFamily="34" charset="-122"/>
                <a:cs typeface="Calibri" pitchFamily="34" charset="-120"/>
              </a:rPr>
              <a:t>"The same guardrails that protect data quality consume the time needed to use that data for discovery."</a:t>
            </a:r>
            <a:endParaRPr lang="en-US" sz="900" dirty="0"/>
          </a:p>
        </p:txBody>
      </p:sp>
      <p:sp>
        <p:nvSpPr>
          <p:cNvPr id="21" name="Shape 19"/>
          <p:cNvSpPr/>
          <p:nvPr/>
        </p:nvSpPr>
        <p:spPr>
          <a:xfrm>
            <a:off x="6126480" y="1143000"/>
            <a:ext cx="2697480" cy="3749040"/>
          </a:xfrm>
          <a:prstGeom prst="roundRect">
            <a:avLst>
              <a:gd name="adj" fmla="val 3390"/>
            </a:avLst>
          </a:prstGeom>
          <a:solidFill>
            <a:srgbClr val="EBF2F8"/>
          </a:solidFill>
          <a:ln w="6350">
            <a:solidFill>
              <a:srgbClr val="C8D8E8"/>
            </a:solidFill>
            <a:prstDash val="solid"/>
          </a:ln>
        </p:spPr>
        <p:txBody>
          <a:bodyPr/>
          <a:lstStyle/>
          <a:p>
            <a:endParaRPr lang="en-US"/>
          </a:p>
        </p:txBody>
      </p:sp>
      <p:sp>
        <p:nvSpPr>
          <p:cNvPr id="22" name="Shape 20"/>
          <p:cNvSpPr/>
          <p:nvPr/>
        </p:nvSpPr>
        <p:spPr>
          <a:xfrm>
            <a:off x="6126480" y="1143000"/>
            <a:ext cx="2697480" cy="868680"/>
          </a:xfrm>
          <a:prstGeom prst="roundRect">
            <a:avLst>
              <a:gd name="adj" fmla="val 10526"/>
            </a:avLst>
          </a:prstGeom>
          <a:solidFill>
            <a:srgbClr val="5A3D8A"/>
          </a:solidFill>
          <a:ln w="12700">
            <a:solidFill>
              <a:srgbClr val="5A3D8A"/>
            </a:solidFill>
            <a:prstDash val="solid"/>
          </a:ln>
        </p:spPr>
        <p:txBody>
          <a:bodyPr/>
          <a:lstStyle/>
          <a:p>
            <a:endParaRPr lang="en-US"/>
          </a:p>
        </p:txBody>
      </p:sp>
      <p:sp>
        <p:nvSpPr>
          <p:cNvPr id="23" name="Text 21"/>
          <p:cNvSpPr/>
          <p:nvPr/>
        </p:nvSpPr>
        <p:spPr>
          <a:xfrm>
            <a:off x="6217920" y="1170432"/>
            <a:ext cx="2514600" cy="411480"/>
          </a:xfrm>
          <a:prstGeom prst="rect">
            <a:avLst/>
          </a:prstGeom>
          <a:noFill/>
          <a:ln/>
        </p:spPr>
        <p:txBody>
          <a:bodyPr wrap="square" lIns="0" tIns="0" rIns="0" bIns="0" rtlCol="0" anchor="ctr"/>
          <a:lstStyle/>
          <a:p>
            <a:pPr marL="0" indent="0" algn="ctr">
              <a:buNone/>
            </a:pPr>
            <a:r>
              <a:rPr lang="en-US" sz="2200" b="1" dirty="0">
                <a:solidFill>
                  <a:srgbClr val="C8902A"/>
                </a:solidFill>
                <a:latin typeface="Cambria" pitchFamily="34" charset="0"/>
                <a:ea typeface="Cambria" pitchFamily="34" charset="-122"/>
                <a:cs typeface="Cambria" pitchFamily="34" charset="-120"/>
              </a:rPr>
              <a:t>48.1%</a:t>
            </a:r>
            <a:endParaRPr lang="en-US" sz="2200" dirty="0"/>
          </a:p>
        </p:txBody>
      </p:sp>
      <p:sp>
        <p:nvSpPr>
          <p:cNvPr id="24" name="Text 22"/>
          <p:cNvSpPr/>
          <p:nvPr/>
        </p:nvSpPr>
        <p:spPr>
          <a:xfrm>
            <a:off x="6217920" y="1572768"/>
            <a:ext cx="2514600" cy="384048"/>
          </a:xfrm>
          <a:prstGeom prst="rect">
            <a:avLst/>
          </a:prstGeom>
          <a:noFill/>
          <a:ln/>
        </p:spPr>
        <p:txBody>
          <a:bodyPr wrap="square" lIns="0" tIns="0" rIns="0" bIns="0" rtlCol="0" anchor="ctr"/>
          <a:lstStyle/>
          <a:p>
            <a:pPr marL="0" indent="0" algn="ctr">
              <a:buNone/>
            </a:pPr>
            <a:r>
              <a:rPr lang="en-US" sz="1200" b="1" dirty="0">
                <a:solidFill>
                  <a:srgbClr val="FFFFFF"/>
                </a:solidFill>
                <a:latin typeface="Cambria" pitchFamily="34" charset="0"/>
                <a:ea typeface="Cambria" pitchFamily="34" charset="-122"/>
                <a:cs typeface="Cambria" pitchFamily="34" charset="-120"/>
              </a:rPr>
              <a:t>Infrastructure Gaps</a:t>
            </a:r>
            <a:endParaRPr lang="en-US" sz="1200" dirty="0"/>
          </a:p>
        </p:txBody>
      </p:sp>
      <p:sp>
        <p:nvSpPr>
          <p:cNvPr id="25" name="Text 23"/>
          <p:cNvSpPr/>
          <p:nvPr/>
        </p:nvSpPr>
        <p:spPr>
          <a:xfrm>
            <a:off x="6217920" y="2084832"/>
            <a:ext cx="2514600" cy="292608"/>
          </a:xfrm>
          <a:prstGeom prst="rect">
            <a:avLst/>
          </a:prstGeom>
          <a:noFill/>
          <a:ln/>
        </p:spPr>
        <p:txBody>
          <a:bodyPr wrap="square" lIns="0" tIns="0" rIns="0" bIns="0" rtlCol="0" anchor="ctr"/>
          <a:lstStyle/>
          <a:p>
            <a:pPr marL="0" indent="0" algn="ctr">
              <a:buNone/>
            </a:pPr>
            <a:r>
              <a:rPr lang="en-US" sz="1000" i="1" dirty="0">
                <a:solidFill>
                  <a:srgbClr val="64748B"/>
                </a:solidFill>
                <a:latin typeface="Calibri" pitchFamily="34" charset="0"/>
                <a:ea typeface="Calibri" pitchFamily="34" charset="-122"/>
                <a:cs typeface="Calibri" pitchFamily="34" charset="-120"/>
              </a:rPr>
              <a:t>Cited insufficient data/tools as barrier</a:t>
            </a:r>
            <a:endParaRPr lang="en-US" sz="1000" dirty="0"/>
          </a:p>
        </p:txBody>
      </p:sp>
      <p:sp>
        <p:nvSpPr>
          <p:cNvPr id="26" name="Text 24"/>
          <p:cNvSpPr/>
          <p:nvPr/>
        </p:nvSpPr>
        <p:spPr>
          <a:xfrm>
            <a:off x="6236208" y="2395728"/>
            <a:ext cx="2478024" cy="1234440"/>
          </a:xfrm>
          <a:prstGeom prst="rect">
            <a:avLst/>
          </a:prstGeom>
          <a:noFill/>
          <a:ln/>
        </p:spPr>
        <p:txBody>
          <a:bodyPr wrap="square" lIns="0" tIns="0" rIns="0" bIns="0" rtlCol="0" anchor="ctr"/>
          <a:lstStyle/>
          <a:p>
            <a:pPr marL="0" indent="0">
              <a:lnSpc>
                <a:spcPct val="125000"/>
              </a:lnSpc>
              <a:buNone/>
            </a:pPr>
            <a:r>
              <a:rPr lang="en-US" sz="1050" dirty="0">
                <a:solidFill>
                  <a:srgbClr val="2D3748"/>
                </a:solidFill>
                <a:latin typeface="Calibri" pitchFamily="34" charset="0"/>
                <a:ea typeface="Calibri" pitchFamily="34" charset="-122"/>
                <a:cs typeface="Calibri" pitchFamily="34" charset="-120"/>
              </a:rPr>
              <a:t>Rural and smaller departments operate without adequate database tools, software licenses, or IT support. Staff skills have nowhere to land when infrastructure is absent — training alone cannot solve this.</a:t>
            </a:r>
            <a:endParaRPr lang="en-US" sz="1050" dirty="0"/>
          </a:p>
        </p:txBody>
      </p:sp>
      <p:sp>
        <p:nvSpPr>
          <p:cNvPr id="27" name="Shape 25"/>
          <p:cNvSpPr/>
          <p:nvPr/>
        </p:nvSpPr>
        <p:spPr>
          <a:xfrm>
            <a:off x="6236208" y="3675888"/>
            <a:ext cx="2478024" cy="1051560"/>
          </a:xfrm>
          <a:prstGeom prst="roundRect">
            <a:avLst>
              <a:gd name="adj" fmla="val 6087"/>
            </a:avLst>
          </a:prstGeom>
          <a:solidFill>
            <a:srgbClr val="5A3D8A">
              <a:alpha val="12000"/>
            </a:srgbClr>
          </a:solidFill>
          <a:ln w="6350">
            <a:solidFill>
              <a:srgbClr val="5A3D8A"/>
            </a:solidFill>
            <a:prstDash val="solid"/>
          </a:ln>
        </p:spPr>
        <p:txBody>
          <a:bodyPr/>
          <a:lstStyle/>
          <a:p>
            <a:endParaRPr lang="en-US"/>
          </a:p>
        </p:txBody>
      </p:sp>
      <p:sp>
        <p:nvSpPr>
          <p:cNvPr id="28" name="Text 26"/>
          <p:cNvSpPr/>
          <p:nvPr/>
        </p:nvSpPr>
        <p:spPr>
          <a:xfrm>
            <a:off x="6291072" y="3721608"/>
            <a:ext cx="2377440" cy="960120"/>
          </a:xfrm>
          <a:prstGeom prst="rect">
            <a:avLst/>
          </a:prstGeom>
          <a:noFill/>
          <a:ln/>
        </p:spPr>
        <p:txBody>
          <a:bodyPr wrap="square" lIns="0" tIns="0" rIns="0" bIns="0" rtlCol="0" anchor="ctr"/>
          <a:lstStyle/>
          <a:p>
            <a:pPr marL="0" indent="0">
              <a:lnSpc>
                <a:spcPct val="120000"/>
              </a:lnSpc>
              <a:buNone/>
            </a:pPr>
            <a:r>
              <a:rPr lang="en-US" sz="900" i="1" dirty="0">
                <a:solidFill>
                  <a:srgbClr val="2D3748"/>
                </a:solidFill>
                <a:latin typeface="Calibri" pitchFamily="34" charset="0"/>
                <a:ea typeface="Calibri" pitchFamily="34" charset="-122"/>
                <a:cs typeface="Calibri" pitchFamily="34" charset="-120"/>
              </a:rPr>
              <a:t>"We did not have a database, Power BI, or any of those tools. It took 2 years to convince IT why we needed them for public health."</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TotalTime>
  <Words>1683</Words>
  <Application>Microsoft Office PowerPoint</Application>
  <PresentationFormat>On-screen Show (16:9)</PresentationFormat>
  <Paragraphs>271</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Cambria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 Public Health Data Science Workforce Development</dc:title>
  <dc:subject>PptxGenJS Presentation</dc:subject>
  <dc:creator>HBCU Health Equity Data Consortium</dc:creator>
  <cp:lastModifiedBy>Karen Davis</cp:lastModifiedBy>
  <cp:revision>2</cp:revision>
  <dcterms:created xsi:type="dcterms:W3CDTF">2026-06-17T02:01:05Z</dcterms:created>
  <dcterms:modified xsi:type="dcterms:W3CDTF">2026-06-17T11:26:57Z</dcterms:modified>
</cp:coreProperties>
</file>