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713" r:id="rId5"/>
  </p:sldMasterIdLst>
  <p:notesMasterIdLst>
    <p:notesMasterId r:id="rId23"/>
  </p:notesMasterIdLst>
  <p:sldIdLst>
    <p:sldId id="460" r:id="rId6"/>
    <p:sldId id="463" r:id="rId7"/>
    <p:sldId id="2147469744" r:id="rId8"/>
    <p:sldId id="2147469758" r:id="rId9"/>
    <p:sldId id="280" r:id="rId10"/>
    <p:sldId id="611" r:id="rId11"/>
    <p:sldId id="281" r:id="rId12"/>
    <p:sldId id="472" r:id="rId13"/>
    <p:sldId id="608" r:id="rId14"/>
    <p:sldId id="285" r:id="rId15"/>
    <p:sldId id="2147469757" r:id="rId16"/>
    <p:sldId id="283" r:id="rId17"/>
    <p:sldId id="2147469756" r:id="rId18"/>
    <p:sldId id="2147469759" r:id="rId19"/>
    <p:sldId id="267" r:id="rId20"/>
    <p:sldId id="284"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C61F04-E689-CA88-6743-B579B79CDD73}" name="Hatcher, Sarah M" initials="SH" userId="S::Sarah.Hatcher@dhhs.nc.gov::d54bfe2c-801d-4cdb-85e4-62a44432b93a" providerId="AD"/>
  <p188:author id="{9B5DE404-F2C2-6080-7215-6BF29EC65FF8}" name="Kothegal, Nikhil P" initials="NK" userId="S::Nikhil.Kothegal@dhhs.nc.gov::ea47f0a2-77a0-44ab-932e-e117a9bacd0c" providerId="AD"/>
  <p188:author id="{17D00935-BF37-708B-3F10-377E55B37054}" name="Guidry, Virginia T" initials="VG" userId="S::Virginia.Guidry@dhhs.nc.gov::b9eb9e9c-4020-498c-b437-2f927a918635" providerId="AD"/>
  <p188:author id="{599DA04B-03B4-6C42-3EE3-1171D3EC0E3C}" name="Misenheimer, John C" initials="MJ" userId="S::john.misenheimer@dhhs.nc.gov::43b617e7-b821-4c9d-9ce3-8a58752a6ccf" providerId="AD"/>
  <p188:author id="{6BB45D4C-1CD6-D448-F457-D2055586712F}" name="Locklear, Autumn D" initials="" userId="S::Autumn.Locklear@dhhs.nc.gov::96aea052-5267-46ca-928f-cf4113cfdfa2" providerId="AD"/>
  <p188:author id="{2E5A35B5-419A-6499-9EC4-BD37372C3A93}" name="Williams, Courtney R" initials="CW" userId="S::Courtney.Williams@dhhs.nc.gov::5a191443-6301-46d6-bb5b-8f703c5d95c0" providerId="AD"/>
  <p188:author id="{208B50C5-3CD9-5D47-7AE3-F9373814C133}" name="Lauffer, Pierre K" initials="LP" userId="S::pierre.lauffer@dhhs.nc.gov::d060bd37-d12e-48c9-a647-62afd4cbbfab" providerId="AD"/>
  <p188:author id="{CE4DFBD3-8EB1-6276-6B55-3E96655C632D}" name="Locklear, Autumn D" initials="LA" userId="S::autumn.locklear@dhhs.nc.gov::96aea052-5267-46ca-928f-cf4113cfdf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1B08D-1BB6-4147-A24E-AA564569725B}" v="12" dt="2026-05-20T13:39:00.476"/>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294" autoAdjust="0"/>
  </p:normalViewPr>
  <p:slideViewPr>
    <p:cSldViewPr snapToGrid="0">
      <p:cViewPr varScale="1">
        <p:scale>
          <a:sx n="47" d="100"/>
          <a:sy n="47" d="100"/>
        </p:scale>
        <p:origin x="2035" y="4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1D6B3-8260-4ADC-BDDC-AAC13F8FCFF9}"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C7D64-5DB4-419D-9B4B-2D4670D597FC}" type="slidenum">
              <a:rPr lang="en-US" smtClean="0"/>
              <a:t>‹#›</a:t>
            </a:fld>
            <a:endParaRPr lang="en-US"/>
          </a:p>
        </p:txBody>
      </p:sp>
    </p:spTree>
    <p:extLst>
      <p:ext uri="{BB962C8B-B14F-4D97-AF65-F5344CB8AC3E}">
        <p14:creationId xmlns:p14="http://schemas.microsoft.com/office/powerpoint/2010/main" val="217613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limate.ncsu.ed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346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5EB8C-30FD-9387-7AE9-34CC46456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74DF7-959C-376F-5716-2F6D10D14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E314E-8165-3CE6-A38D-FBEF07B3E6A0}"/>
              </a:ext>
            </a:extLst>
          </p:cNvPr>
          <p:cNvSpPr>
            <a:spLocks noGrp="1"/>
          </p:cNvSpPr>
          <p:nvPr>
            <p:ph type="body" idx="1"/>
          </p:nvPr>
        </p:nvSpPr>
        <p:spPr/>
        <p:txBody>
          <a:bodyPr/>
          <a:lstStyle/>
          <a:p>
            <a:r>
              <a:rPr lang="en-US" dirty="0"/>
              <a:t>Our weekly HRI reports summarize HRI rates by region and county, severity, and demographic data. The figure to the right compares the average weekly rate of HRI by county in 2025 against the average weekly rate by county in 2024. You can see more counties in the dark red color in the figure for 2025 as compared to 2024, indicating a higher burden of HRI than the previous summer.</a:t>
            </a:r>
          </a:p>
        </p:txBody>
      </p:sp>
      <p:sp>
        <p:nvSpPr>
          <p:cNvPr id="4" name="Slide Number Placeholder 3">
            <a:extLst>
              <a:ext uri="{FF2B5EF4-FFF2-40B4-BE49-F238E27FC236}">
                <a16:creationId xmlns:a16="http://schemas.microsoft.com/office/drawing/2014/main" id="{695A779A-14AE-70C2-4C20-C9DC3B57359C}"/>
              </a:ext>
            </a:extLst>
          </p:cNvPr>
          <p:cNvSpPr>
            <a:spLocks noGrp="1"/>
          </p:cNvSpPr>
          <p:nvPr>
            <p:ph type="sldNum" sz="quarter" idx="5"/>
          </p:nvPr>
        </p:nvSpPr>
        <p:spPr/>
        <p:txBody>
          <a:bodyPr/>
          <a:lstStyle/>
          <a:p>
            <a:fld id="{747C7D64-5DB4-419D-9B4B-2D4670D597FC}" type="slidenum">
              <a:rPr lang="en-US" smtClean="0"/>
              <a:t>11</a:t>
            </a:fld>
            <a:endParaRPr lang="en-US"/>
          </a:p>
        </p:txBody>
      </p:sp>
    </p:spTree>
    <p:extLst>
      <p:ext uri="{BB962C8B-B14F-4D97-AF65-F5344CB8AC3E}">
        <p14:creationId xmlns:p14="http://schemas.microsoft.com/office/powerpoint/2010/main" val="2973887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displays the daily counts of heat-related illness on the blue line alongside the daily max heat index on the red line. You can see higher counts of HRI on days where the heat index is the highest.</a:t>
            </a:r>
          </a:p>
          <a:p>
            <a:r>
              <a:rPr lang="en-US" dirty="0"/>
              <a:t>And figure 4 compares the weekly rates of HRI in 2025 on the red line against the historical average for each week from 2020-2024 on the blue line. We saw the last week of June in 2025 had a mush higher rate than the historical average of that same week.</a:t>
            </a:r>
          </a:p>
        </p:txBody>
      </p:sp>
      <p:sp>
        <p:nvSpPr>
          <p:cNvPr id="4" name="Slide Number Placeholder 3"/>
          <p:cNvSpPr>
            <a:spLocks noGrp="1"/>
          </p:cNvSpPr>
          <p:nvPr>
            <p:ph type="sldNum" sz="quarter" idx="5"/>
          </p:nvPr>
        </p:nvSpPr>
        <p:spPr/>
        <p:txBody>
          <a:bodyPr/>
          <a:lstStyle/>
          <a:p>
            <a:fld id="{747C7D64-5DB4-419D-9B4B-2D4670D597FC}" type="slidenum">
              <a:rPr lang="en-US" smtClean="0"/>
              <a:t>12</a:t>
            </a:fld>
            <a:endParaRPr lang="en-US"/>
          </a:p>
        </p:txBody>
      </p:sp>
    </p:spTree>
    <p:extLst>
      <p:ext uri="{BB962C8B-B14F-4D97-AF65-F5344CB8AC3E}">
        <p14:creationId xmlns:p14="http://schemas.microsoft.com/office/powerpoint/2010/main" val="1323787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7C7D64-5DB4-419D-9B4B-2D4670D597FC}" type="slidenum">
              <a:rPr lang="en-US" smtClean="0"/>
              <a:t>13</a:t>
            </a:fld>
            <a:endParaRPr lang="en-US"/>
          </a:p>
        </p:txBody>
      </p:sp>
    </p:spTree>
    <p:extLst>
      <p:ext uri="{BB962C8B-B14F-4D97-AF65-F5344CB8AC3E}">
        <p14:creationId xmlns:p14="http://schemas.microsoft.com/office/powerpoint/2010/main" val="2382812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C23C7-4B0C-BF43-E721-9D9ACFAFF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69D05-D5F3-90B0-1B94-B338C37CB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C43CE-6E89-6CF6-E22A-9837766953C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With North Carolina’s heat season beginning May 1, the N.C. Department of Environmental Quality’s State Resilience Office, in partnership with N.C. Department of Health and Human Services, the North Carolina State Climate Office and the National Weather Service will host a virtual Heat Season Kick-Off Meeting on May 11, 2026, from 1 to 3 p.m. The event is open to the public, but targeted to local government staff, particularly emergency managers, public health personnel, planners and administrators.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briefing will provide county emergency managers, public health preparedness coordinators, and local government partners with the latest information and resources for the 2026 heat season. The National Weather Service will deliver the summer heat outlook, and the State Climate Office will review recent extreme heat trends and introduce a new decision-support tool. The NC Department of Health and Human Services and the Department of Environmental Quality’s State Resilience Office will share actionable resources and tools to help local officials keep their residents safe from the health impacts of hot days and nights.</a:t>
            </a:r>
            <a:endParaRPr lang="en-US" dirty="0"/>
          </a:p>
        </p:txBody>
      </p:sp>
      <p:sp>
        <p:nvSpPr>
          <p:cNvPr id="4" name="Slide Number Placeholder 3">
            <a:extLst>
              <a:ext uri="{FF2B5EF4-FFF2-40B4-BE49-F238E27FC236}">
                <a16:creationId xmlns:a16="http://schemas.microsoft.com/office/drawing/2014/main" id="{0FCB14AB-79FE-828E-1F79-4A442AA46C8F}"/>
              </a:ext>
            </a:extLst>
          </p:cNvPr>
          <p:cNvSpPr>
            <a:spLocks noGrp="1"/>
          </p:cNvSpPr>
          <p:nvPr>
            <p:ph type="sldNum" sz="quarter" idx="5"/>
          </p:nvPr>
        </p:nvSpPr>
        <p:spPr/>
        <p:txBody>
          <a:bodyPr/>
          <a:lstStyle/>
          <a:p>
            <a:fld id="{747C7D64-5DB4-419D-9B4B-2D4670D597FC}" type="slidenum">
              <a:rPr lang="en-US" smtClean="0"/>
              <a:t>14</a:t>
            </a:fld>
            <a:endParaRPr lang="en-US"/>
          </a:p>
        </p:txBody>
      </p:sp>
    </p:spTree>
    <p:extLst>
      <p:ext uri="{BB962C8B-B14F-4D97-AF65-F5344CB8AC3E}">
        <p14:creationId xmlns:p14="http://schemas.microsoft.com/office/powerpoint/2010/main" val="390476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sz="1200" b="0" i="0" kern="1200">
                <a:solidFill>
                  <a:schemeClr val="tx1"/>
                </a:solidFill>
                <a:effectLst/>
                <a:latin typeface="+mn-lt"/>
                <a:ea typeface="+mn-ea"/>
                <a:cs typeface="+mn-cs"/>
              </a:rPr>
              <a:t>The state's Heat Action Plan Toolkit aims to help communities adapt and build resilience to extreme heat. Primarily targeted for use by local governments, including health and emergency management departments, the toolkit focuses on approaches to reduce the human health impacts of increasing temperatures and heat waves.</a:t>
            </a:r>
            <a:endParaRPr lang="en-US"/>
          </a:p>
        </p:txBody>
      </p:sp>
      <p:sp>
        <p:nvSpPr>
          <p:cNvPr id="4" name="Slide Number Placeholder 3"/>
          <p:cNvSpPr>
            <a:spLocks noGrp="1"/>
          </p:cNvSpPr>
          <p:nvPr>
            <p:ph type="sldNum" sz="quarter" idx="5"/>
          </p:nvPr>
        </p:nvSpPr>
        <p:spPr/>
        <p:txBody>
          <a:bodyPr/>
          <a:lstStyle/>
          <a:p>
            <a:fld id="{747C7D64-5DB4-419D-9B4B-2D4670D597FC}" type="slidenum">
              <a:rPr lang="en-US" smtClean="0"/>
              <a:t>15</a:t>
            </a:fld>
            <a:endParaRPr lang="en-US"/>
          </a:p>
        </p:txBody>
      </p:sp>
    </p:spTree>
    <p:extLst>
      <p:ext uri="{BB962C8B-B14F-4D97-AF65-F5344CB8AC3E}">
        <p14:creationId xmlns:p14="http://schemas.microsoft.com/office/powerpoint/2010/main" val="416647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717DF-C4F6-09B7-6134-9BEE0CED03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A10A7-4388-736B-6E88-3B91594B85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E1708-602C-6440-143B-6CA576300310}"/>
              </a:ext>
            </a:extLst>
          </p:cNvPr>
          <p:cNvSpPr>
            <a:spLocks noGrp="1"/>
          </p:cNvSpPr>
          <p:nvPr>
            <p:ph type="body" idx="1"/>
          </p:nvPr>
        </p:nvSpPr>
        <p:spPr/>
        <p:txBody>
          <a:bodyPr/>
          <a:lstStyle/>
          <a:p>
            <a:r>
              <a:rPr lang="en-US"/>
              <a:t>-</a:t>
            </a:r>
            <a:r>
              <a:rPr lang="en-US" sz="1200" b="0" i="0" kern="1200">
                <a:solidFill>
                  <a:schemeClr val="tx1"/>
                </a:solidFill>
                <a:effectLst/>
                <a:latin typeface="+mn-lt"/>
                <a:ea typeface="+mn-ea"/>
                <a:cs typeface="+mn-cs"/>
              </a:rPr>
              <a:t>The state's Heat Action Plan Toolkit aims to help communities adapt and build resilience to extreme heat. Primarily targeted for use by local governments, including health and emergency management departments, the toolkit focuses on approaches to reduce the human health impacts of increasing temperatures and heat waves.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-Local leaders can play a key role in helping residents stay safe in high temperatures. Supporting communities starts with monitoring local conditions, identifying those most at risk, and understanding how to reduce heat-related risks to public health and household budgets. To help local leaders protect health and safety, the State Resilience Office and the </a:t>
            </a:r>
            <a:r>
              <a:rPr lang="en-US" sz="1200" b="0" i="0" u="sng" kern="1200">
                <a:solidFill>
                  <a:schemeClr val="tx1"/>
                </a:solidFill>
                <a:effectLst/>
                <a:latin typeface="+mn-lt"/>
                <a:ea typeface="+mn-ea"/>
                <a:cs typeface="+mn-cs"/>
                <a:hlinkClick r:id="rId3" tooltip="State Climate Office of North Carolina"/>
              </a:rPr>
              <a:t>State Climate Office of North Carolina</a:t>
            </a:r>
            <a:r>
              <a:rPr lang="en-US" sz="1200" b="0" i="0" kern="1200">
                <a:solidFill>
                  <a:schemeClr val="tx1"/>
                </a:solidFill>
                <a:effectLst/>
                <a:latin typeface="+mn-lt"/>
                <a:ea typeface="+mn-ea"/>
                <a:cs typeface="+mn-cs"/>
              </a:rPr>
              <a:t> offer the NC Planning for Extreme Heat Cohort annually. There is no cost to participate in this program.</a:t>
            </a:r>
            <a:endParaRPr lang="en-US"/>
          </a:p>
        </p:txBody>
      </p:sp>
      <p:sp>
        <p:nvSpPr>
          <p:cNvPr id="4" name="Slide Number Placeholder 3">
            <a:extLst>
              <a:ext uri="{FF2B5EF4-FFF2-40B4-BE49-F238E27FC236}">
                <a16:creationId xmlns:a16="http://schemas.microsoft.com/office/drawing/2014/main" id="{B77FAF45-5D08-21A7-0823-128A21CFF979}"/>
              </a:ext>
            </a:extLst>
          </p:cNvPr>
          <p:cNvSpPr>
            <a:spLocks noGrp="1"/>
          </p:cNvSpPr>
          <p:nvPr>
            <p:ph type="sldNum" sz="quarter" idx="5"/>
          </p:nvPr>
        </p:nvSpPr>
        <p:spPr/>
        <p:txBody>
          <a:bodyPr/>
          <a:lstStyle/>
          <a:p>
            <a:fld id="{747C7D64-5DB4-419D-9B4B-2D4670D597FC}" type="slidenum">
              <a:rPr lang="en-US" smtClean="0"/>
              <a:t>16</a:t>
            </a:fld>
            <a:endParaRPr lang="en-US"/>
          </a:p>
        </p:txBody>
      </p:sp>
    </p:spTree>
    <p:extLst>
      <p:ext uri="{BB962C8B-B14F-4D97-AF65-F5344CB8AC3E}">
        <p14:creationId xmlns:p14="http://schemas.microsoft.com/office/powerpoint/2010/main" val="97303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I want to start with some background on our program</a:t>
            </a:r>
          </a:p>
          <a:p>
            <a:pPr marL="285750" indent="-285750">
              <a:buFont typeface="Arial" panose="020B0604020202020204" pitchFamily="34" charset="0"/>
              <a:buChar char="•"/>
            </a:pPr>
            <a:r>
              <a:rPr lang="en-US" sz="1200" dirty="0"/>
              <a:t>The NCDHHS Climate and Health team aims to build community resilience against climate change and its impact on health.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We’ve been funded by CDC since 2010.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Historically, our work has been focused on Eastern North Carolina, but we have expanded to additional parts of the state. </a:t>
            </a:r>
          </a:p>
          <a:p>
            <a:pPr marL="285750" indent="-285750">
              <a:buFont typeface="Arial" panose="020B0604020202020204" pitchFamily="34" charset="0"/>
              <a:buChar char="•"/>
            </a:pPr>
            <a:r>
              <a:rPr lang="en-US" sz="1200" dirty="0"/>
              <a:t>We also work across NCDHHS and with other stage agencies to support Executive Orders 80, 246, and 292.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747C7D64-5DB4-419D-9B4B-2D4670D597FC}" type="slidenum">
              <a:rPr lang="en-US" smtClean="0"/>
              <a:t>2</a:t>
            </a:fld>
            <a:endParaRPr lang="en-US"/>
          </a:p>
        </p:txBody>
      </p:sp>
    </p:spTree>
    <p:extLst>
      <p:ext uri="{BB962C8B-B14F-4D97-AF65-F5344CB8AC3E}">
        <p14:creationId xmlns:p14="http://schemas.microsoft.com/office/powerpoint/2010/main" val="397799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97EC1-9133-B5D2-B320-075B4457B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F92CF-0A80-CD4F-76D8-1C80AB22D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AB423A-CB6A-7D5D-6CB6-B5143546320E}"/>
              </a:ext>
            </a:extLst>
          </p:cNvPr>
          <p:cNvSpPr>
            <a:spLocks noGrp="1"/>
          </p:cNvSpPr>
          <p:nvPr>
            <p:ph type="body" idx="1"/>
          </p:nvPr>
        </p:nvSpPr>
        <p:spPr/>
        <p:txBody>
          <a:bodyPr/>
          <a:lstStyle/>
          <a:p>
            <a:pPr algn="l" rtl="0" fontAlgn="base">
              <a:buFont typeface="Arial" panose="020B0604020202020204" pitchFamily="34" charset="0"/>
              <a:buNone/>
            </a:pPr>
            <a:r>
              <a:rPr lang="en-US" sz="1200" b="0" i="0" dirty="0">
                <a:solidFill>
                  <a:srgbClr val="444444"/>
                </a:solidFill>
                <a:effectLst/>
                <a:latin typeface="Arial" panose="020B0604020202020204" pitchFamily="34" charset="0"/>
              </a:rPr>
              <a:t>National Integrated Heat Health Information System (NIHHIS) </a:t>
            </a:r>
          </a:p>
          <a:p>
            <a:pPr algn="l" rtl="0" fontAlgn="base">
              <a:buFont typeface="Arial" panose="020B0604020202020204" pitchFamily="34" charset="0"/>
              <a:buNone/>
            </a:pPr>
            <a:r>
              <a:rPr lang="en-US" sz="1200" b="0" i="0" dirty="0">
                <a:solidFill>
                  <a:srgbClr val="444444"/>
                </a:solidFill>
                <a:effectLst/>
                <a:latin typeface="Arial" panose="020B0604020202020204" pitchFamily="34" charset="0"/>
              </a:rPr>
              <a:t>-Have called for several levels of engagement:</a:t>
            </a:r>
          </a:p>
          <a:p>
            <a:pPr marL="228600" indent="-228600" algn="l" rtl="0" fontAlgn="base">
              <a:buFont typeface="Arial" panose="020B0604020202020204" pitchFamily="34" charset="0"/>
              <a:buAutoNum type="arabicPeriod"/>
            </a:pPr>
            <a:r>
              <a:rPr lang="en-US" sz="1200" b="0" i="0" dirty="0">
                <a:solidFill>
                  <a:srgbClr val="444444"/>
                </a:solidFill>
                <a:effectLst/>
                <a:latin typeface="Arial" panose="020B0604020202020204" pitchFamily="34" charset="0"/>
              </a:rPr>
              <a:t>Amplify heat safety on social media</a:t>
            </a:r>
          </a:p>
          <a:p>
            <a:pPr marL="228600" indent="-228600" algn="l" rtl="0" fontAlgn="base">
              <a:buFont typeface="Arial" panose="020B0604020202020204" pitchFamily="34" charset="0"/>
              <a:buAutoNum type="arabicPeriod"/>
            </a:pPr>
            <a:r>
              <a:rPr lang="en-US" sz="1200" b="0" i="0" dirty="0">
                <a:solidFill>
                  <a:srgbClr val="444444"/>
                </a:solidFill>
                <a:effectLst/>
                <a:latin typeface="Arial" panose="020B0604020202020204" pitchFamily="34" charset="0"/>
              </a:rPr>
              <a:t>Enact a local proclamation </a:t>
            </a:r>
          </a:p>
        </p:txBody>
      </p:sp>
      <p:sp>
        <p:nvSpPr>
          <p:cNvPr id="4" name="Slide Number Placeholder 3">
            <a:extLst>
              <a:ext uri="{FF2B5EF4-FFF2-40B4-BE49-F238E27FC236}">
                <a16:creationId xmlns:a16="http://schemas.microsoft.com/office/drawing/2014/main" id="{7E356006-E2FF-C95B-203B-710C66CA0C7D}"/>
              </a:ext>
            </a:extLst>
          </p:cNvPr>
          <p:cNvSpPr>
            <a:spLocks noGrp="1"/>
          </p:cNvSpPr>
          <p:nvPr>
            <p:ph type="sldNum" sz="quarter" idx="5"/>
          </p:nvPr>
        </p:nvSpPr>
        <p:spPr/>
        <p:txBody>
          <a:bodyPr/>
          <a:lstStyle/>
          <a:p>
            <a:fld id="{DBCC7D24-0DC9-4E9C-89C0-35D79A09D337}" type="slidenum">
              <a:rPr lang="en-US" smtClean="0"/>
              <a:t>3</a:t>
            </a:fld>
            <a:endParaRPr lang="en-US"/>
          </a:p>
        </p:txBody>
      </p:sp>
    </p:spTree>
    <p:extLst>
      <p:ext uri="{BB962C8B-B14F-4D97-AF65-F5344CB8AC3E}">
        <p14:creationId xmlns:p14="http://schemas.microsoft.com/office/powerpoint/2010/main" val="195090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posts scheduled for this week with different heat guidance each day, in line with the Heat Safety Week themes </a:t>
            </a:r>
          </a:p>
        </p:txBody>
      </p:sp>
      <p:sp>
        <p:nvSpPr>
          <p:cNvPr id="4" name="Slide Number Placeholder 3"/>
          <p:cNvSpPr>
            <a:spLocks noGrp="1"/>
          </p:cNvSpPr>
          <p:nvPr>
            <p:ph type="sldNum" sz="quarter" idx="5"/>
          </p:nvPr>
        </p:nvSpPr>
        <p:spPr/>
        <p:txBody>
          <a:bodyPr/>
          <a:lstStyle/>
          <a:p>
            <a:fld id="{747C7D64-5DB4-419D-9B4B-2D4670D597FC}" type="slidenum">
              <a:rPr lang="en-US" smtClean="0"/>
              <a:t>4</a:t>
            </a:fld>
            <a:endParaRPr lang="en-US"/>
          </a:p>
        </p:txBody>
      </p:sp>
    </p:spTree>
    <p:extLst>
      <p:ext uri="{BB962C8B-B14F-4D97-AF65-F5344CB8AC3E}">
        <p14:creationId xmlns:p14="http://schemas.microsoft.com/office/powerpoint/2010/main" val="13384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-Collaboration between DEQ’s State Resilience Office, State Climate Office, and NCDHHS </a:t>
            </a:r>
          </a:p>
          <a:p>
            <a:r>
              <a:rPr lang="en-US" dirty="0"/>
              <a:t>-Recognizes the impacts of heat on the population of NC</a:t>
            </a:r>
          </a:p>
          <a:p>
            <a:r>
              <a:rPr lang="en-US" dirty="0"/>
              <a:t>-Mentions populations most vulnerable to heat-related illness and number of ED visits for HRI in 2025</a:t>
            </a:r>
          </a:p>
          <a:p>
            <a:r>
              <a:rPr lang="en-US" dirty="0"/>
              <a:t>-Highlights activities of our program (HHAS) and of the State Resilience Office, like the Heat Action Plan Toolkit and Planning for Extreme Heat Cohort</a:t>
            </a:r>
          </a:p>
          <a:p>
            <a:endParaRPr lang="en-US" dirty="0"/>
          </a:p>
        </p:txBody>
      </p:sp>
      <p:sp>
        <p:nvSpPr>
          <p:cNvPr id="4" name="Slide Number Placeholder 3"/>
          <p:cNvSpPr>
            <a:spLocks noGrp="1"/>
          </p:cNvSpPr>
          <p:nvPr>
            <p:ph type="sldNum" sz="quarter" idx="5"/>
          </p:nvPr>
        </p:nvSpPr>
        <p:spPr/>
        <p:txBody>
          <a:bodyPr/>
          <a:lstStyle/>
          <a:p>
            <a:fld id="{747C7D64-5DB4-419D-9B4B-2D4670D597FC}" type="slidenum">
              <a:rPr lang="en-US" smtClean="0"/>
              <a:t>5</a:t>
            </a:fld>
            <a:endParaRPr lang="en-US"/>
          </a:p>
        </p:txBody>
      </p:sp>
    </p:spTree>
    <p:extLst>
      <p:ext uri="{BB962C8B-B14F-4D97-AF65-F5344CB8AC3E}">
        <p14:creationId xmlns:p14="http://schemas.microsoft.com/office/powerpoint/2010/main" val="37505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tell you about our heat-health alert system.</a:t>
            </a:r>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a:p>
        </p:txBody>
      </p:sp>
    </p:spTree>
    <p:extLst>
      <p:ext uri="{BB962C8B-B14F-4D97-AF65-F5344CB8AC3E}">
        <p14:creationId xmlns:p14="http://schemas.microsoft.com/office/powerpoint/2010/main" val="169107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NCDHHS Climate and Health team operates the Heat Health Alert System to send out heat alerts via email when the forecast is projected to reach unhealthy levels. NCDHHS checks the forecast for the upcoming 3-4 days twice weekly, on Mondays and Thursdays. </a:t>
            </a:r>
          </a:p>
          <a:p>
            <a:pPr rtl="0" fontAlgn="base"/>
            <a:r>
              <a:rPr lang="en-US" sz="1200" b="0" i="0" kern="1200" dirty="0">
                <a:solidFill>
                  <a:schemeClr val="tx1"/>
                </a:solidFill>
                <a:effectLst/>
                <a:latin typeface="+mn-lt"/>
                <a:ea typeface="+mn-ea"/>
                <a:cs typeface="+mn-cs"/>
              </a:rPr>
              <a:t>Subscribers receive heat alerts when the daily maximum heat index in their county is forecasted to meet or exceed the heat index threshold for their region, and they amplify these alerts by sharing among their networks.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The thresholds are region-specific, and counties are grouped into 8 climatologically-derived regions across the state. </a:t>
            </a:r>
          </a:p>
          <a:p>
            <a:pPr rtl="0" fontAlgn="base"/>
            <a:endParaRPr lang="en-US" sz="1200" b="1"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Importantly, these heat thresholds are health-based and calibrated to location-specific health outcomes. </a:t>
            </a:r>
            <a:r>
              <a:rPr lang="en-US" dirty="0"/>
              <a:t>They were developed in partnership with the Duke University Nicholas Institute’s Heat Policy Innovation Hub. Researchers analyzed 15 years of North Carolina emergency department visit records and mortality data alongside historical weather data to determine when each region experiences increased heat-related emergency department visits and deaths. This makes our thresholds </a:t>
            </a: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47C7D64-5DB4-419D-9B4B-2D4670D597FC}" type="slidenum">
              <a:rPr lang="en-US" smtClean="0"/>
              <a:t>7</a:t>
            </a:fld>
            <a:endParaRPr lang="en-US"/>
          </a:p>
        </p:txBody>
      </p:sp>
    </p:spTree>
    <p:extLst>
      <p:ext uri="{BB962C8B-B14F-4D97-AF65-F5344CB8AC3E}">
        <p14:creationId xmlns:p14="http://schemas.microsoft.com/office/powerpoint/2010/main" val="3388590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200" b="0" i="0" u="none" strike="noStrike" dirty="0">
                <a:solidFill>
                  <a:srgbClr val="000000"/>
                </a:solidFill>
                <a:effectLst/>
                <a:latin typeface="Calibri" panose="020F0502020204030204" pitchFamily="34" charset="0"/>
              </a:rPr>
              <a:t>Ou Climate and Health Program monitors and reports on heat related illness, or HRI, each summer.  And shares these reports with our partners and the public. </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a:p>
        </p:txBody>
      </p:sp>
    </p:spTree>
    <p:extLst>
      <p:ext uri="{BB962C8B-B14F-4D97-AF65-F5344CB8AC3E}">
        <p14:creationId xmlns:p14="http://schemas.microsoft.com/office/powerpoint/2010/main" val="57540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15" indent="-170815"/>
            <a:r>
              <a:rPr lang="en-US" dirty="0">
                <a:latin typeface="Arial"/>
                <a:cs typeface="Arial"/>
              </a:rPr>
              <a:t>Our heat-related illness data is from the NC Disease Event Tracking and Epidemiologic Collection Tool (NC</a:t>
            </a:r>
            <a:r>
              <a:rPr lang="en-US" sz="2000" dirty="0">
                <a:latin typeface="Arial"/>
                <a:cs typeface="Arial"/>
              </a:rPr>
              <a:t> DETECT</a:t>
            </a:r>
            <a:r>
              <a:rPr lang="en-US" dirty="0">
                <a:latin typeface="Arial"/>
                <a:cs typeface="Arial"/>
              </a:rPr>
              <a:t>), which is our </a:t>
            </a:r>
            <a:r>
              <a:rPr lang="en-US" sz="2000" dirty="0">
                <a:latin typeface="Arial"/>
                <a:cs typeface="Arial"/>
              </a:rPr>
              <a:t>statewide public health syndromic surveillance system</a:t>
            </a:r>
            <a:endParaRPr lang="en-US" dirty="0"/>
          </a:p>
          <a:p>
            <a:pPr marL="170815" indent="-170815"/>
            <a:endParaRPr lang="en-US" dirty="0">
              <a:latin typeface="Arial"/>
              <a:cs typeface="Arial"/>
            </a:endParaRPr>
          </a:p>
          <a:p>
            <a:pPr marL="170815" indent="-170815"/>
            <a:r>
              <a:rPr lang="en-US" dirty="0">
                <a:latin typeface="Arial"/>
                <a:cs typeface="Arial"/>
              </a:rPr>
              <a:t>It includes Emergency Department (ED) visits for all civilian hospitals in NC, please note that some North Carolina counties do not have hospitals.</a:t>
            </a:r>
          </a:p>
          <a:p>
            <a:pPr marL="513699" lvl="1" indent="-170815"/>
            <a:endParaRPr lang="en-US" dirty="0">
              <a:latin typeface="Arial"/>
              <a:cs typeface="Arial"/>
            </a:endParaRPr>
          </a:p>
          <a:p>
            <a:pPr marL="170815" indent="-170815"/>
            <a:r>
              <a:rPr lang="en-US" dirty="0"/>
              <a:t>Includes heat-related illness line list data with triage notes, chief complaints, diagnosis codes, and patient demographics (age, sex, race, county and zip code) for all HRI ED visits.</a:t>
            </a:r>
          </a:p>
          <a:p>
            <a:pPr marL="170815" indent="-170815"/>
            <a:endParaRPr lang="en-US" dirty="0"/>
          </a:p>
          <a:p>
            <a:pPr marL="170815" indent="-170815"/>
            <a:r>
              <a:rPr lang="en-US" dirty="0"/>
              <a:t>NCDETECT also now include Emergency Medical Service data and we our working on incorporating HRI EMS data into our weekly HRI reports.</a:t>
            </a:r>
          </a:p>
          <a:p>
            <a:endParaRPr lang="en-US" dirty="0"/>
          </a:p>
        </p:txBody>
      </p:sp>
      <p:sp>
        <p:nvSpPr>
          <p:cNvPr id="4" name="Slide Number Placeholder 3"/>
          <p:cNvSpPr>
            <a:spLocks noGrp="1"/>
          </p:cNvSpPr>
          <p:nvPr>
            <p:ph type="sldNum" sz="quarter" idx="5"/>
          </p:nvPr>
        </p:nvSpPr>
        <p:spPr/>
        <p:txBody>
          <a:bodyPr/>
          <a:lstStyle/>
          <a:p>
            <a:fld id="{747C7D64-5DB4-419D-9B4B-2D4670D597FC}" type="slidenum">
              <a:rPr lang="en-US" smtClean="0"/>
              <a:t>10</a:t>
            </a:fld>
            <a:endParaRPr lang="en-US"/>
          </a:p>
        </p:txBody>
      </p:sp>
    </p:spTree>
    <p:extLst>
      <p:ext uri="{BB962C8B-B14F-4D97-AF65-F5344CB8AC3E}">
        <p14:creationId xmlns:p14="http://schemas.microsoft.com/office/powerpoint/2010/main" val="179603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19739C6-84B7-425F-B122-9043347F56CC}"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E104A-33EF-4D3E-9C5C-2A44B4080EC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12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739C6-84B7-425F-B122-9043347F56CC}"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E104A-33EF-4D3E-9C5C-2A44B4080ECC}" type="slidenum">
              <a:rPr lang="en-US" smtClean="0"/>
              <a:t>‹#›</a:t>
            </a:fld>
            <a:endParaRPr lang="en-US"/>
          </a:p>
        </p:txBody>
      </p:sp>
    </p:spTree>
    <p:extLst>
      <p:ext uri="{BB962C8B-B14F-4D97-AF65-F5344CB8AC3E}">
        <p14:creationId xmlns:p14="http://schemas.microsoft.com/office/powerpoint/2010/main" val="900695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739C6-84B7-425F-B122-9043347F56CC}"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E104A-33EF-4D3E-9C5C-2A44B4080ECC}" type="slidenum">
              <a:rPr lang="en-US" smtClean="0"/>
              <a:t>‹#›</a:t>
            </a:fld>
            <a:endParaRPr lang="en-US"/>
          </a:p>
        </p:txBody>
      </p:sp>
    </p:spTree>
    <p:extLst>
      <p:ext uri="{BB962C8B-B14F-4D97-AF65-F5344CB8AC3E}">
        <p14:creationId xmlns:p14="http://schemas.microsoft.com/office/powerpoint/2010/main" val="608682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809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6"/>
            <a:ext cx="10517717" cy="1212895"/>
          </a:xfrm>
          <a:prstGeom prst="rect">
            <a:avLst/>
          </a:prstGeom>
        </p:spPr>
        <p:txBody>
          <a:bodyPr>
            <a:noAutofit/>
          </a:bodyPr>
          <a:lstStyle>
            <a:lvl1pPr marL="228589"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70"/>
            <a:ext cx="10526184" cy="3694231"/>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414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53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13" name="Picture 12">
            <a:extLst>
              <a:ext uri="{FF2B5EF4-FFF2-40B4-BE49-F238E27FC236}">
                <a16:creationId xmlns:a16="http://schemas.microsoft.com/office/drawing/2014/main" id="{37EAC963-4536-BB44-A534-307C825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pic>
        <p:nvPicPr>
          <p:cNvPr id="28" name="Picture 27">
            <a:extLst>
              <a:ext uri="{FF2B5EF4-FFF2-40B4-BE49-F238E27FC236}">
                <a16:creationId xmlns:a16="http://schemas.microsoft.com/office/drawing/2014/main" id="{01AD1C16-EB55-0C4C-A916-558470038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91" b="19445"/>
          <a:stretch/>
        </p:blipFill>
        <p:spPr>
          <a:xfrm>
            <a:off x="-7245" y="307643"/>
            <a:ext cx="2433261" cy="1075211"/>
          </a:xfrm>
          <a:prstGeom prst="rect">
            <a:avLst/>
          </a:prstGeom>
        </p:spPr>
      </p:pic>
      <p:pic>
        <p:nvPicPr>
          <p:cNvPr id="29" name="Picture 28">
            <a:extLst>
              <a:ext uri="{FF2B5EF4-FFF2-40B4-BE49-F238E27FC236}">
                <a16:creationId xmlns:a16="http://schemas.microsoft.com/office/drawing/2014/main" id="{E41AD2AE-EA95-4347-A679-9B7F2C2D00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82" b="17202"/>
          <a:stretch/>
        </p:blipFill>
        <p:spPr>
          <a:xfrm>
            <a:off x="2502787" y="309628"/>
            <a:ext cx="2427068" cy="1072579"/>
          </a:xfrm>
          <a:prstGeom prst="rect">
            <a:avLst/>
          </a:prstGeom>
        </p:spPr>
      </p:pic>
      <p:pic>
        <p:nvPicPr>
          <p:cNvPr id="30" name="Picture 29">
            <a:extLst>
              <a:ext uri="{FF2B5EF4-FFF2-40B4-BE49-F238E27FC236}">
                <a16:creationId xmlns:a16="http://schemas.microsoft.com/office/drawing/2014/main" id="{D531844A-9545-0443-A760-543C6791C45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66" b="23775"/>
          <a:stretch/>
        </p:blipFill>
        <p:spPr>
          <a:xfrm>
            <a:off x="5014293" y="306798"/>
            <a:ext cx="2157071" cy="1076329"/>
          </a:xfrm>
          <a:prstGeom prst="rect">
            <a:avLst/>
          </a:prstGeom>
        </p:spPr>
      </p:pic>
      <p:pic>
        <p:nvPicPr>
          <p:cNvPr id="31" name="Picture 30">
            <a:extLst>
              <a:ext uri="{FF2B5EF4-FFF2-40B4-BE49-F238E27FC236}">
                <a16:creationId xmlns:a16="http://schemas.microsoft.com/office/drawing/2014/main" id="{7AA80B92-8FBB-7B4A-B127-0E242F4D7B4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5551" b="8016"/>
          <a:stretch/>
        </p:blipFill>
        <p:spPr>
          <a:xfrm>
            <a:off x="7259715" y="308436"/>
            <a:ext cx="2431536" cy="1074155"/>
          </a:xfrm>
          <a:prstGeom prst="rect">
            <a:avLst/>
          </a:prstGeom>
        </p:spPr>
      </p:pic>
      <p:pic>
        <p:nvPicPr>
          <p:cNvPr id="32" name="Picture 31">
            <a:extLst>
              <a:ext uri="{FF2B5EF4-FFF2-40B4-BE49-F238E27FC236}">
                <a16:creationId xmlns:a16="http://schemas.microsoft.com/office/drawing/2014/main" id="{57BA1B4D-B03C-E846-A2F0-E42D13505B9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922" b="16222"/>
          <a:stretch/>
        </p:blipFill>
        <p:spPr>
          <a:xfrm>
            <a:off x="9760637" y="308436"/>
            <a:ext cx="2431500" cy="1074155"/>
          </a:xfrm>
          <a:prstGeom prst="rect">
            <a:avLst/>
          </a:prstGeom>
        </p:spPr>
      </p:pic>
    </p:spTree>
    <p:extLst>
      <p:ext uri="{BB962C8B-B14F-4D97-AF65-F5344CB8AC3E}">
        <p14:creationId xmlns:p14="http://schemas.microsoft.com/office/powerpoint/2010/main" val="131239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8" name="Picture 7">
            <a:extLst>
              <a:ext uri="{FF2B5EF4-FFF2-40B4-BE49-F238E27FC236}">
                <a16:creationId xmlns:a16="http://schemas.microsoft.com/office/drawing/2014/main" id="{248C286C-C27A-0C4B-AD63-2EF1E650A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spTree>
    <p:extLst>
      <p:ext uri="{BB962C8B-B14F-4D97-AF65-F5344CB8AC3E}">
        <p14:creationId xmlns:p14="http://schemas.microsoft.com/office/powerpoint/2010/main" val="3438163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8" name="Picture 7">
            <a:extLst>
              <a:ext uri="{FF2B5EF4-FFF2-40B4-BE49-F238E27FC236}">
                <a16:creationId xmlns:a16="http://schemas.microsoft.com/office/drawing/2014/main" id="{DF8BB294-66AB-EC4F-B4E4-9347C0E914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1190" y="1782793"/>
            <a:ext cx="2398177" cy="2398177"/>
          </a:xfrm>
          <a:prstGeom prst="rect">
            <a:avLst/>
          </a:prstGeom>
        </p:spPr>
      </p:pic>
    </p:spTree>
    <p:extLst>
      <p:ext uri="{BB962C8B-B14F-4D97-AF65-F5344CB8AC3E}">
        <p14:creationId xmlns:p14="http://schemas.microsoft.com/office/powerpoint/2010/main" val="1018828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93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8ED5-78EA-323D-F5EF-4E39DBAB9690}"/>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8791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739C6-84B7-425F-B122-9043347F56CC}"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E104A-33EF-4D3E-9C5C-2A44B4080ECC}" type="slidenum">
              <a:rPr lang="en-US" smtClean="0"/>
              <a:t>‹#›</a:t>
            </a:fld>
            <a:endParaRPr lang="en-US"/>
          </a:p>
        </p:txBody>
      </p:sp>
    </p:spTree>
    <p:extLst>
      <p:ext uri="{BB962C8B-B14F-4D97-AF65-F5344CB8AC3E}">
        <p14:creationId xmlns:p14="http://schemas.microsoft.com/office/powerpoint/2010/main" val="1448099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6"/>
            <a:ext cx="10517717" cy="1212895"/>
          </a:xfrm>
          <a:prstGeom prst="rect">
            <a:avLst/>
          </a:prstGeom>
        </p:spPr>
        <p:txBody>
          <a:bodyPr>
            <a:noAutofit/>
          </a:bodyPr>
          <a:lstStyle>
            <a:lvl1pPr marL="228589"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70"/>
            <a:ext cx="10526184" cy="3694231"/>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950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1"/>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120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68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41" y="1849442"/>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6" y="1840564"/>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302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82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705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93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9739C6-84B7-425F-B122-9043347F56CC}" type="datetimeFigureOut">
              <a:rPr lang="en-US" smtClean="0"/>
              <a:t>5/20/2026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E104A-33EF-4D3E-9C5C-2A44B4080EC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09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9739C6-84B7-425F-B122-9043347F56CC}"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E104A-33EF-4D3E-9C5C-2A44B4080ECC}" type="slidenum">
              <a:rPr lang="en-US" smtClean="0"/>
              <a:t>‹#›</a:t>
            </a:fld>
            <a:endParaRPr lang="en-US"/>
          </a:p>
        </p:txBody>
      </p:sp>
    </p:spTree>
    <p:extLst>
      <p:ext uri="{BB962C8B-B14F-4D97-AF65-F5344CB8AC3E}">
        <p14:creationId xmlns:p14="http://schemas.microsoft.com/office/powerpoint/2010/main" val="196600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9739C6-84B7-425F-B122-9043347F56CC}" type="datetimeFigureOut">
              <a:rPr lang="en-US" smtClean="0"/>
              <a:t>5/20/2026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E104A-33EF-4D3E-9C5C-2A44B4080ECC}" type="slidenum">
              <a:rPr lang="en-US" smtClean="0"/>
              <a:t>‹#›</a:t>
            </a:fld>
            <a:endParaRPr lang="en-US"/>
          </a:p>
        </p:txBody>
      </p:sp>
    </p:spTree>
    <p:extLst>
      <p:ext uri="{BB962C8B-B14F-4D97-AF65-F5344CB8AC3E}">
        <p14:creationId xmlns:p14="http://schemas.microsoft.com/office/powerpoint/2010/main" val="421607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9739C6-84B7-425F-B122-9043347F56CC}" type="datetimeFigureOut">
              <a:rPr lang="en-US" smtClean="0"/>
              <a:t>5/20/2026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E104A-33EF-4D3E-9C5C-2A44B4080ECC}" type="slidenum">
              <a:rPr lang="en-US" smtClean="0"/>
              <a:t>‹#›</a:t>
            </a:fld>
            <a:endParaRPr lang="en-US"/>
          </a:p>
        </p:txBody>
      </p:sp>
    </p:spTree>
    <p:extLst>
      <p:ext uri="{BB962C8B-B14F-4D97-AF65-F5344CB8AC3E}">
        <p14:creationId xmlns:p14="http://schemas.microsoft.com/office/powerpoint/2010/main" val="22702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19739C6-84B7-425F-B122-9043347F56CC}" type="datetimeFigureOut">
              <a:rPr lang="en-US" smtClean="0"/>
              <a:t>5/20/2026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EFE104A-33EF-4D3E-9C5C-2A44B4080ECC}" type="slidenum">
              <a:rPr lang="en-US" smtClean="0"/>
              <a:t>‹#›</a:t>
            </a:fld>
            <a:endParaRPr lang="en-US"/>
          </a:p>
        </p:txBody>
      </p:sp>
    </p:spTree>
    <p:extLst>
      <p:ext uri="{BB962C8B-B14F-4D97-AF65-F5344CB8AC3E}">
        <p14:creationId xmlns:p14="http://schemas.microsoft.com/office/powerpoint/2010/main" val="383688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19739C6-84B7-425F-B122-9043347F56CC}" type="datetimeFigureOut">
              <a:rPr lang="en-US" smtClean="0"/>
              <a:t>5/20/2026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EFE104A-33EF-4D3E-9C5C-2A44B4080ECC}" type="slidenum">
              <a:rPr lang="en-US" smtClean="0"/>
              <a:t>‹#›</a:t>
            </a:fld>
            <a:endParaRPr lang="en-US"/>
          </a:p>
        </p:txBody>
      </p:sp>
    </p:spTree>
    <p:extLst>
      <p:ext uri="{BB962C8B-B14F-4D97-AF65-F5344CB8AC3E}">
        <p14:creationId xmlns:p14="http://schemas.microsoft.com/office/powerpoint/2010/main" val="1329769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9739C6-84B7-425F-B122-9043347F56CC}" type="datetimeFigureOut">
              <a:rPr lang="en-US" smtClean="0"/>
              <a:t>5/20/2026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E104A-33EF-4D3E-9C5C-2A44B4080ECC}" type="slidenum">
              <a:rPr lang="en-US" smtClean="0"/>
              <a:t>‹#›</a:t>
            </a:fld>
            <a:endParaRPr lang="en-US"/>
          </a:p>
        </p:txBody>
      </p:sp>
    </p:spTree>
    <p:extLst>
      <p:ext uri="{BB962C8B-B14F-4D97-AF65-F5344CB8AC3E}">
        <p14:creationId xmlns:p14="http://schemas.microsoft.com/office/powerpoint/2010/main" val="74043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4/29/2026</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EFE104A-33EF-4D3E-9C5C-2A44B4080EC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8C3785-E7F1-5DDF-491D-57994686CE6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211507" y="355598"/>
            <a:ext cx="1883214" cy="628272"/>
          </a:xfrm>
          <a:prstGeom prst="rect">
            <a:avLst/>
          </a:prstGeom>
        </p:spPr>
      </p:pic>
    </p:spTree>
    <p:extLst>
      <p:ext uri="{BB962C8B-B14F-4D97-AF65-F5344CB8AC3E}">
        <p14:creationId xmlns:p14="http://schemas.microsoft.com/office/powerpoint/2010/main" val="131296837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26" r:id="rId12"/>
    <p:sldLayoutId id="2147483727" r:id="rId13"/>
    <p:sldLayoutId id="2147483729"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13"/>
          <p:cNvSpPr txBox="1">
            <a:spLocks/>
          </p:cNvSpPr>
          <p:nvPr userDrawn="1"/>
        </p:nvSpPr>
        <p:spPr>
          <a:xfrm>
            <a:off x="11650133" y="6600157"/>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0ED8F5E8-15B1-AB47-A7E0-4212F4A2D8F9}" type="slidenum">
              <a:rPr lang="en-US" sz="900" b="1" i="0" smtClean="0">
                <a:latin typeface="Arial" panose="020B0604020202020204" pitchFamily="34" charset="0"/>
                <a:cs typeface="Arial" panose="020B0604020202020204" pitchFamily="34" charset="0"/>
              </a:rPr>
              <a:pPr algn="r"/>
              <a:t>‹#›</a:t>
            </a:fld>
            <a:endParaRPr lang="en-US" sz="9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17907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dt="0"/>
  <p:txStyles>
    <p:titleStyle>
      <a:lvl1pPr algn="l" defTabSz="685766"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26" indent="-171442" algn="l" defTabSz="685766"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08" indent="-171442" algn="l" defTabSz="685766"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091"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2973"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ikhil.Kothegal@dhhs.nc.gov"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Nikhil.Kothegal@dhhs.nc.gov" TargetMode="Externa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hyperlink" Target="https://www.dph.ncdhhs.gov/programs/epidemiology/occupational-and-environmental" TargetMode="External"/><Relationship Id="rId5" Type="http://schemas.openxmlformats.org/officeDocument/2006/relationships/image" Target="../media/image35.png"/><Relationship Id="rId4" Type="http://schemas.openxmlformats.org/officeDocument/2006/relationships/hyperlink" Target="https://www.dph.ncdhhs.gov/programs/epidemiology/occupational-and-environmental-epidemiology/climate-and-your-health/extreme-heat/nc-heat-health-alert-syste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hyperlink" Target="https://governor.nc.gov/governor-stein-proclaims-heat-safety-wee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governor.nc.gov/news/press-releases/2026/05/18/governor-stein-proclaims-north-carolina-heat-safety-wee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ph.ncdhhs.gov/programs/epidemiology/occupational-and-environmental-epidemiology/climate-and-your-health/extreme-heat/materials-about-extreme-heat-and-your-health" TargetMode="External"/><Relationship Id="rId2" Type="http://schemas.openxmlformats.org/officeDocument/2006/relationships/hyperlink" Target="https://survey.dph.ncdhhs.gov/surveys/?s=J3M84LKNAPN838AA"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3686257" y="1826601"/>
            <a:ext cx="7950851" cy="2281272"/>
          </a:xfrm>
        </p:spPr>
        <p:txBody>
          <a:bodyPr lIns="121920" tIns="60960" rIns="121920" bIns="60960" anchor="ctr">
            <a:noAutofit/>
          </a:bodyPr>
          <a:lstStyle/>
          <a:p>
            <a:r>
              <a:rPr lang="en-US" sz="1800" b="0" dirty="0"/>
              <a:t>North Carolina Department of Health and Human Services</a:t>
            </a:r>
          </a:p>
          <a:p>
            <a:r>
              <a:rPr lang="en-US" sz="1800" b="0" dirty="0"/>
              <a:t>Occupational and Environmental Epidemiology Branch </a:t>
            </a:r>
          </a:p>
          <a:p>
            <a:endParaRPr lang="en-US" sz="1600" dirty="0">
              <a:latin typeface="Arial"/>
              <a:cs typeface="Arial"/>
            </a:endParaRPr>
          </a:p>
          <a:p>
            <a:r>
              <a:rPr lang="en-US" sz="2400" dirty="0">
                <a:latin typeface="Arial"/>
                <a:cs typeface="Arial"/>
              </a:rPr>
              <a:t>NCDHHS Climate and Health Program: Heat Safety Week and Heat-related Activities</a:t>
            </a:r>
          </a:p>
        </p:txBody>
      </p:sp>
      <p:sp>
        <p:nvSpPr>
          <p:cNvPr id="10" name="Text Placeholder 8"/>
          <p:cNvSpPr>
            <a:spLocks noGrp="1"/>
          </p:cNvSpPr>
          <p:nvPr>
            <p:ph type="body" sz="quarter" idx="11"/>
          </p:nvPr>
        </p:nvSpPr>
        <p:spPr>
          <a:xfrm>
            <a:off x="3686257" y="4238172"/>
            <a:ext cx="8436470" cy="1398490"/>
          </a:xfrm>
        </p:spPr>
        <p:txBody>
          <a:bodyPr numCol="1"/>
          <a:lstStyle/>
          <a:p>
            <a:pPr defTabSz="914377">
              <a:defRPr/>
            </a:pPr>
            <a:r>
              <a:rPr lang="en-US" sz="2000" dirty="0">
                <a:solidFill>
                  <a:prstClr val="black"/>
                </a:solidFill>
              </a:rPr>
              <a:t>Nikhil Kothegal, MPH, PhD Candidate</a:t>
            </a:r>
          </a:p>
          <a:p>
            <a:pPr defTabSz="914377">
              <a:defRPr/>
            </a:pPr>
            <a:r>
              <a:rPr lang="en-US" sz="2000" b="0" dirty="0">
                <a:solidFill>
                  <a:prstClr val="black"/>
                </a:solidFill>
              </a:rPr>
              <a:t>Climate and Health Program Lead</a:t>
            </a:r>
          </a:p>
          <a:p>
            <a:pPr defTabSz="914377">
              <a:defRPr/>
            </a:pPr>
            <a:r>
              <a:rPr lang="en-US" sz="2000" b="0" dirty="0">
                <a:solidFill>
                  <a:prstClr val="black"/>
                </a:solidFill>
                <a:hlinkClick r:id="rId3"/>
              </a:rPr>
              <a:t>Nikhil.Kothegal@dhhs.nc.gov</a:t>
            </a:r>
            <a:r>
              <a:rPr lang="en-US" sz="2000" b="0" dirty="0">
                <a:solidFill>
                  <a:prstClr val="black"/>
                </a:solidFill>
              </a:rPr>
              <a:t> </a:t>
            </a:r>
          </a:p>
          <a:p>
            <a:pPr defTabSz="914377">
              <a:defRPr/>
            </a:pPr>
            <a:endParaRPr lang="en-US" sz="1867" b="0" dirty="0">
              <a:solidFill>
                <a:prstClr val="black"/>
              </a:solidFill>
            </a:endParaRPr>
          </a:p>
        </p:txBody>
      </p:sp>
      <p:sp>
        <p:nvSpPr>
          <p:cNvPr id="11" name="Text Placeholder 9"/>
          <p:cNvSpPr>
            <a:spLocks noGrp="1"/>
          </p:cNvSpPr>
          <p:nvPr>
            <p:ph type="body" sz="quarter" idx="12"/>
          </p:nvPr>
        </p:nvSpPr>
        <p:spPr>
          <a:xfrm>
            <a:off x="3691467" y="5636661"/>
            <a:ext cx="8043333" cy="854767"/>
          </a:xfrm>
        </p:spPr>
        <p:txBody>
          <a:bodyPr lIns="121920" tIns="60960" rIns="121920" bIns="60960" anchor="b">
            <a:normAutofit/>
          </a:bodyPr>
          <a:lstStyle/>
          <a:p>
            <a:r>
              <a:rPr lang="en-US" sz="1800" b="0" dirty="0"/>
              <a:t>Local Health Directors Call</a:t>
            </a:r>
          </a:p>
          <a:p>
            <a:r>
              <a:rPr lang="en-US" sz="1600" b="0" dirty="0">
                <a:latin typeface="Arial"/>
                <a:cs typeface="Arial"/>
              </a:rPr>
              <a:t>May 20, 2026</a:t>
            </a:r>
          </a:p>
        </p:txBody>
      </p:sp>
    </p:spTree>
    <p:extLst>
      <p:ext uri="{BB962C8B-B14F-4D97-AF65-F5344CB8AC3E}">
        <p14:creationId xmlns:p14="http://schemas.microsoft.com/office/powerpoint/2010/main" val="140516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C0E7B83-A822-3A09-7953-7C063E1BE5A0}"/>
              </a:ext>
            </a:extLst>
          </p:cNvPr>
          <p:cNvSpPr/>
          <p:nvPr/>
        </p:nvSpPr>
        <p:spPr>
          <a:xfrm>
            <a:off x="7565571" y="1600200"/>
            <a:ext cx="1933183" cy="4636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499985" y="283163"/>
            <a:ext cx="8357096" cy="1173249"/>
          </a:xfrm>
          <a:prstGeom prst="rect">
            <a:avLst/>
          </a:prstGeom>
        </p:spPr>
        <p:txBody>
          <a:bodyPr vert="horz" wrap="square" lIns="0" tIns="16933" rIns="0" bIns="0" rtlCol="0">
            <a:spAutoFit/>
          </a:bodyPr>
          <a:lstStyle/>
          <a:p>
            <a:pPr marL="16933">
              <a:spcBef>
                <a:spcPts val="133"/>
              </a:spcBef>
            </a:pPr>
            <a:r>
              <a:rPr lang="en-US" sz="4400"/>
              <a:t>HRI Surveillance r</a:t>
            </a:r>
            <a:r>
              <a:rPr sz="4400"/>
              <a:t>eport</a:t>
            </a:r>
            <a:r>
              <a:rPr lang="en-US" sz="4400"/>
              <a:t>s</a:t>
            </a:r>
            <a:r>
              <a:rPr lang="en-US" sz="4400" spc="-27"/>
              <a:t>: combining </a:t>
            </a:r>
            <a:r>
              <a:rPr sz="4400"/>
              <a:t>climate</a:t>
            </a:r>
            <a:r>
              <a:rPr sz="4400" spc="-40"/>
              <a:t> </a:t>
            </a:r>
            <a:r>
              <a:rPr lang="en-US" sz="4400" spc="-40"/>
              <a:t>and health </a:t>
            </a:r>
            <a:r>
              <a:rPr sz="4400"/>
              <a:t>data</a:t>
            </a:r>
            <a:endParaRPr sz="4400" spc="-13"/>
          </a:p>
        </p:txBody>
      </p:sp>
      <p:sp>
        <p:nvSpPr>
          <p:cNvPr id="3" name="object 3"/>
          <p:cNvSpPr/>
          <p:nvPr/>
        </p:nvSpPr>
        <p:spPr>
          <a:xfrm>
            <a:off x="1017287" y="3914765"/>
            <a:ext cx="1029547" cy="851747"/>
          </a:xfrm>
          <a:custGeom>
            <a:avLst/>
            <a:gdLst/>
            <a:ahLst/>
            <a:cxnLst/>
            <a:rect l="l" t="t" r="r" b="b"/>
            <a:pathLst>
              <a:path w="772160" h="638810">
                <a:moveTo>
                  <a:pt x="550024" y="164033"/>
                </a:moveTo>
                <a:lnTo>
                  <a:pt x="386080" y="0"/>
                </a:lnTo>
                <a:lnTo>
                  <a:pt x="222135" y="164033"/>
                </a:lnTo>
                <a:lnTo>
                  <a:pt x="248691" y="190588"/>
                </a:lnTo>
                <a:lnTo>
                  <a:pt x="386080" y="53314"/>
                </a:lnTo>
                <a:lnTo>
                  <a:pt x="523468" y="190588"/>
                </a:lnTo>
                <a:lnTo>
                  <a:pt x="550024" y="164033"/>
                </a:lnTo>
                <a:close/>
              </a:path>
              <a:path w="772160" h="638810">
                <a:moveTo>
                  <a:pt x="772134" y="243217"/>
                </a:moveTo>
                <a:lnTo>
                  <a:pt x="715645" y="243217"/>
                </a:lnTo>
                <a:lnTo>
                  <a:pt x="715645" y="318541"/>
                </a:lnTo>
                <a:lnTo>
                  <a:pt x="715645" y="375031"/>
                </a:lnTo>
                <a:lnTo>
                  <a:pt x="715645" y="412699"/>
                </a:lnTo>
                <a:lnTo>
                  <a:pt x="715645" y="469188"/>
                </a:lnTo>
                <a:lnTo>
                  <a:pt x="715645" y="506844"/>
                </a:lnTo>
                <a:lnTo>
                  <a:pt x="715645" y="563346"/>
                </a:lnTo>
                <a:lnTo>
                  <a:pt x="659155" y="563346"/>
                </a:lnTo>
                <a:lnTo>
                  <a:pt x="659155" y="506844"/>
                </a:lnTo>
                <a:lnTo>
                  <a:pt x="715645" y="506844"/>
                </a:lnTo>
                <a:lnTo>
                  <a:pt x="715645" y="469188"/>
                </a:lnTo>
                <a:lnTo>
                  <a:pt x="659155" y="469188"/>
                </a:lnTo>
                <a:lnTo>
                  <a:pt x="659155" y="412699"/>
                </a:lnTo>
                <a:lnTo>
                  <a:pt x="715645" y="412699"/>
                </a:lnTo>
                <a:lnTo>
                  <a:pt x="715645" y="375031"/>
                </a:lnTo>
                <a:lnTo>
                  <a:pt x="659155" y="375031"/>
                </a:lnTo>
                <a:lnTo>
                  <a:pt x="659155" y="318541"/>
                </a:lnTo>
                <a:lnTo>
                  <a:pt x="715645" y="318541"/>
                </a:lnTo>
                <a:lnTo>
                  <a:pt x="715645" y="243217"/>
                </a:lnTo>
                <a:lnTo>
                  <a:pt x="621487" y="243217"/>
                </a:lnTo>
                <a:lnTo>
                  <a:pt x="621487" y="318541"/>
                </a:lnTo>
                <a:lnTo>
                  <a:pt x="621487" y="375031"/>
                </a:lnTo>
                <a:lnTo>
                  <a:pt x="621487" y="412699"/>
                </a:lnTo>
                <a:lnTo>
                  <a:pt x="621487" y="469188"/>
                </a:lnTo>
                <a:lnTo>
                  <a:pt x="621487" y="506844"/>
                </a:lnTo>
                <a:lnTo>
                  <a:pt x="621487" y="563346"/>
                </a:lnTo>
                <a:lnTo>
                  <a:pt x="564984" y="563346"/>
                </a:lnTo>
                <a:lnTo>
                  <a:pt x="564984" y="506844"/>
                </a:lnTo>
                <a:lnTo>
                  <a:pt x="621487" y="506844"/>
                </a:lnTo>
                <a:lnTo>
                  <a:pt x="621487" y="469188"/>
                </a:lnTo>
                <a:lnTo>
                  <a:pt x="564984" y="469188"/>
                </a:lnTo>
                <a:lnTo>
                  <a:pt x="564984" y="412699"/>
                </a:lnTo>
                <a:lnTo>
                  <a:pt x="621487" y="412699"/>
                </a:lnTo>
                <a:lnTo>
                  <a:pt x="621487" y="375031"/>
                </a:lnTo>
                <a:lnTo>
                  <a:pt x="564984" y="375031"/>
                </a:lnTo>
                <a:lnTo>
                  <a:pt x="564984" y="318541"/>
                </a:lnTo>
                <a:lnTo>
                  <a:pt x="621487" y="318541"/>
                </a:lnTo>
                <a:lnTo>
                  <a:pt x="621487" y="243217"/>
                </a:lnTo>
                <a:lnTo>
                  <a:pt x="527329" y="243217"/>
                </a:lnTo>
                <a:lnTo>
                  <a:pt x="527329" y="318541"/>
                </a:lnTo>
                <a:lnTo>
                  <a:pt x="527329" y="375031"/>
                </a:lnTo>
                <a:lnTo>
                  <a:pt x="527329" y="412699"/>
                </a:lnTo>
                <a:lnTo>
                  <a:pt x="527329" y="469188"/>
                </a:lnTo>
                <a:lnTo>
                  <a:pt x="527329" y="506844"/>
                </a:lnTo>
                <a:lnTo>
                  <a:pt x="527329" y="563346"/>
                </a:lnTo>
                <a:lnTo>
                  <a:pt x="470827" y="563346"/>
                </a:lnTo>
                <a:lnTo>
                  <a:pt x="470827" y="506844"/>
                </a:lnTo>
                <a:lnTo>
                  <a:pt x="527329" y="506844"/>
                </a:lnTo>
                <a:lnTo>
                  <a:pt x="527329" y="469188"/>
                </a:lnTo>
                <a:lnTo>
                  <a:pt x="470827" y="469188"/>
                </a:lnTo>
                <a:lnTo>
                  <a:pt x="470827" y="412699"/>
                </a:lnTo>
                <a:lnTo>
                  <a:pt x="527329" y="412699"/>
                </a:lnTo>
                <a:lnTo>
                  <a:pt x="527329" y="375031"/>
                </a:lnTo>
                <a:lnTo>
                  <a:pt x="470827" y="375031"/>
                </a:lnTo>
                <a:lnTo>
                  <a:pt x="470827" y="327964"/>
                </a:lnTo>
                <a:lnTo>
                  <a:pt x="470827" y="318541"/>
                </a:lnTo>
                <a:lnTo>
                  <a:pt x="527329" y="318541"/>
                </a:lnTo>
                <a:lnTo>
                  <a:pt x="527329" y="243217"/>
                </a:lnTo>
                <a:lnTo>
                  <a:pt x="499071" y="243217"/>
                </a:lnTo>
                <a:lnTo>
                  <a:pt x="499071" y="214972"/>
                </a:lnTo>
                <a:lnTo>
                  <a:pt x="497941" y="213842"/>
                </a:lnTo>
                <a:lnTo>
                  <a:pt x="480237" y="196138"/>
                </a:lnTo>
                <a:lnTo>
                  <a:pt x="451993" y="167906"/>
                </a:lnTo>
                <a:lnTo>
                  <a:pt x="451993" y="244348"/>
                </a:lnTo>
                <a:lnTo>
                  <a:pt x="421195" y="262051"/>
                </a:lnTo>
                <a:lnTo>
                  <a:pt x="451993" y="279755"/>
                </a:lnTo>
                <a:lnTo>
                  <a:pt x="434378" y="310261"/>
                </a:lnTo>
                <a:lnTo>
                  <a:pt x="423748" y="304101"/>
                </a:lnTo>
                <a:lnTo>
                  <a:pt x="423748" y="469188"/>
                </a:lnTo>
                <a:lnTo>
                  <a:pt x="423748" y="601002"/>
                </a:lnTo>
                <a:lnTo>
                  <a:pt x="348411" y="601002"/>
                </a:lnTo>
                <a:lnTo>
                  <a:pt x="348411" y="563346"/>
                </a:lnTo>
                <a:lnTo>
                  <a:pt x="348411" y="506844"/>
                </a:lnTo>
                <a:lnTo>
                  <a:pt x="348411" y="469188"/>
                </a:lnTo>
                <a:lnTo>
                  <a:pt x="423748" y="469188"/>
                </a:lnTo>
                <a:lnTo>
                  <a:pt x="423748" y="304101"/>
                </a:lnTo>
                <a:lnTo>
                  <a:pt x="403682" y="292468"/>
                </a:lnTo>
                <a:lnTo>
                  <a:pt x="403682" y="327964"/>
                </a:lnTo>
                <a:lnTo>
                  <a:pt x="368465" y="327964"/>
                </a:lnTo>
                <a:lnTo>
                  <a:pt x="368465" y="318541"/>
                </a:lnTo>
                <a:lnTo>
                  <a:pt x="368465" y="310261"/>
                </a:lnTo>
                <a:lnTo>
                  <a:pt x="368465" y="292468"/>
                </a:lnTo>
                <a:lnTo>
                  <a:pt x="337769" y="310261"/>
                </a:lnTo>
                <a:lnTo>
                  <a:pt x="320167" y="279755"/>
                </a:lnTo>
                <a:lnTo>
                  <a:pt x="350951" y="262051"/>
                </a:lnTo>
                <a:lnTo>
                  <a:pt x="320167" y="244348"/>
                </a:lnTo>
                <a:lnTo>
                  <a:pt x="337769" y="213842"/>
                </a:lnTo>
                <a:lnTo>
                  <a:pt x="368465" y="231635"/>
                </a:lnTo>
                <a:lnTo>
                  <a:pt x="368465" y="213842"/>
                </a:lnTo>
                <a:lnTo>
                  <a:pt x="368465" y="196138"/>
                </a:lnTo>
                <a:lnTo>
                  <a:pt x="403682" y="196138"/>
                </a:lnTo>
                <a:lnTo>
                  <a:pt x="403682" y="231635"/>
                </a:lnTo>
                <a:lnTo>
                  <a:pt x="434378" y="213842"/>
                </a:lnTo>
                <a:lnTo>
                  <a:pt x="451993" y="244348"/>
                </a:lnTo>
                <a:lnTo>
                  <a:pt x="451993" y="167906"/>
                </a:lnTo>
                <a:lnTo>
                  <a:pt x="386080" y="101993"/>
                </a:lnTo>
                <a:lnTo>
                  <a:pt x="301332" y="186728"/>
                </a:lnTo>
                <a:lnTo>
                  <a:pt x="301332" y="318541"/>
                </a:lnTo>
                <a:lnTo>
                  <a:pt x="301332" y="375031"/>
                </a:lnTo>
                <a:lnTo>
                  <a:pt x="301332" y="412699"/>
                </a:lnTo>
                <a:lnTo>
                  <a:pt x="301332" y="469188"/>
                </a:lnTo>
                <a:lnTo>
                  <a:pt x="301332" y="506844"/>
                </a:lnTo>
                <a:lnTo>
                  <a:pt x="301332" y="563346"/>
                </a:lnTo>
                <a:lnTo>
                  <a:pt x="244830" y="563346"/>
                </a:lnTo>
                <a:lnTo>
                  <a:pt x="244830" y="506844"/>
                </a:lnTo>
                <a:lnTo>
                  <a:pt x="301332" y="506844"/>
                </a:lnTo>
                <a:lnTo>
                  <a:pt x="301332" y="469188"/>
                </a:lnTo>
                <a:lnTo>
                  <a:pt x="244830" y="469188"/>
                </a:lnTo>
                <a:lnTo>
                  <a:pt x="244830" y="412699"/>
                </a:lnTo>
                <a:lnTo>
                  <a:pt x="301332" y="412699"/>
                </a:lnTo>
                <a:lnTo>
                  <a:pt x="301332" y="375031"/>
                </a:lnTo>
                <a:lnTo>
                  <a:pt x="244830" y="375031"/>
                </a:lnTo>
                <a:lnTo>
                  <a:pt x="244830" y="318541"/>
                </a:lnTo>
                <a:lnTo>
                  <a:pt x="301332" y="318541"/>
                </a:lnTo>
                <a:lnTo>
                  <a:pt x="301332" y="186728"/>
                </a:lnTo>
                <a:lnTo>
                  <a:pt x="273075" y="214972"/>
                </a:lnTo>
                <a:lnTo>
                  <a:pt x="273075" y="243217"/>
                </a:lnTo>
                <a:lnTo>
                  <a:pt x="207162" y="243217"/>
                </a:lnTo>
                <a:lnTo>
                  <a:pt x="207162" y="563346"/>
                </a:lnTo>
                <a:lnTo>
                  <a:pt x="150660" y="563346"/>
                </a:lnTo>
                <a:lnTo>
                  <a:pt x="150660" y="506844"/>
                </a:lnTo>
                <a:lnTo>
                  <a:pt x="207162" y="506844"/>
                </a:lnTo>
                <a:lnTo>
                  <a:pt x="207162" y="469188"/>
                </a:lnTo>
                <a:lnTo>
                  <a:pt x="150660" y="469188"/>
                </a:lnTo>
                <a:lnTo>
                  <a:pt x="150660" y="412699"/>
                </a:lnTo>
                <a:lnTo>
                  <a:pt x="207162" y="412699"/>
                </a:lnTo>
                <a:lnTo>
                  <a:pt x="207162" y="375031"/>
                </a:lnTo>
                <a:lnTo>
                  <a:pt x="150660" y="375031"/>
                </a:lnTo>
                <a:lnTo>
                  <a:pt x="150660" y="318541"/>
                </a:lnTo>
                <a:lnTo>
                  <a:pt x="207162" y="318541"/>
                </a:lnTo>
                <a:lnTo>
                  <a:pt x="207162" y="243217"/>
                </a:lnTo>
                <a:lnTo>
                  <a:pt x="113004" y="243217"/>
                </a:lnTo>
                <a:lnTo>
                  <a:pt x="113004" y="318541"/>
                </a:lnTo>
                <a:lnTo>
                  <a:pt x="113004" y="375031"/>
                </a:lnTo>
                <a:lnTo>
                  <a:pt x="113004" y="412699"/>
                </a:lnTo>
                <a:lnTo>
                  <a:pt x="113004" y="469188"/>
                </a:lnTo>
                <a:lnTo>
                  <a:pt x="113004" y="506844"/>
                </a:lnTo>
                <a:lnTo>
                  <a:pt x="113004" y="563346"/>
                </a:lnTo>
                <a:lnTo>
                  <a:pt x="56502" y="563346"/>
                </a:lnTo>
                <a:lnTo>
                  <a:pt x="56502" y="506844"/>
                </a:lnTo>
                <a:lnTo>
                  <a:pt x="113004" y="506844"/>
                </a:lnTo>
                <a:lnTo>
                  <a:pt x="113004" y="469188"/>
                </a:lnTo>
                <a:lnTo>
                  <a:pt x="56502" y="469188"/>
                </a:lnTo>
                <a:lnTo>
                  <a:pt x="56502" y="412699"/>
                </a:lnTo>
                <a:lnTo>
                  <a:pt x="113004" y="412699"/>
                </a:lnTo>
                <a:lnTo>
                  <a:pt x="113004" y="375031"/>
                </a:lnTo>
                <a:lnTo>
                  <a:pt x="56502" y="375031"/>
                </a:lnTo>
                <a:lnTo>
                  <a:pt x="56502" y="318541"/>
                </a:lnTo>
                <a:lnTo>
                  <a:pt x="113004" y="318541"/>
                </a:lnTo>
                <a:lnTo>
                  <a:pt x="113004" y="243217"/>
                </a:lnTo>
                <a:lnTo>
                  <a:pt x="0" y="243217"/>
                </a:lnTo>
                <a:lnTo>
                  <a:pt x="0" y="280885"/>
                </a:lnTo>
                <a:lnTo>
                  <a:pt x="18834" y="280885"/>
                </a:lnTo>
                <a:lnTo>
                  <a:pt x="18834" y="638657"/>
                </a:lnTo>
                <a:lnTo>
                  <a:pt x="753300" y="638657"/>
                </a:lnTo>
                <a:lnTo>
                  <a:pt x="753300" y="601002"/>
                </a:lnTo>
                <a:lnTo>
                  <a:pt x="753300" y="563346"/>
                </a:lnTo>
                <a:lnTo>
                  <a:pt x="753300" y="280885"/>
                </a:lnTo>
                <a:lnTo>
                  <a:pt x="772134" y="280885"/>
                </a:lnTo>
                <a:lnTo>
                  <a:pt x="772134" y="243217"/>
                </a:lnTo>
                <a:close/>
              </a:path>
            </a:pathLst>
          </a:custGeom>
          <a:solidFill>
            <a:srgbClr val="15365E"/>
          </a:solidFill>
        </p:spPr>
        <p:txBody>
          <a:bodyPr wrap="square" lIns="0" tIns="0" rIns="0" bIns="0" rtlCol="0"/>
          <a:lstStyle/>
          <a:p>
            <a:pPr defTabSz="1219170"/>
            <a:endParaRPr sz="2400" kern="0">
              <a:solidFill>
                <a:sysClr val="windowText" lastClr="000000"/>
              </a:solidFill>
            </a:endParaRPr>
          </a:p>
        </p:txBody>
      </p:sp>
      <p:sp>
        <p:nvSpPr>
          <p:cNvPr id="4" name="object 4"/>
          <p:cNvSpPr/>
          <p:nvPr/>
        </p:nvSpPr>
        <p:spPr>
          <a:xfrm>
            <a:off x="3649235" y="3937744"/>
            <a:ext cx="854287" cy="853440"/>
          </a:xfrm>
          <a:custGeom>
            <a:avLst/>
            <a:gdLst/>
            <a:ahLst/>
            <a:cxnLst/>
            <a:rect l="l" t="t" r="r" b="b"/>
            <a:pathLst>
              <a:path w="640714" h="640079">
                <a:moveTo>
                  <a:pt x="216585" y="197739"/>
                </a:moveTo>
                <a:lnTo>
                  <a:pt x="113004" y="197739"/>
                </a:lnTo>
                <a:lnTo>
                  <a:pt x="113004" y="527278"/>
                </a:lnTo>
                <a:lnTo>
                  <a:pt x="216585" y="527278"/>
                </a:lnTo>
                <a:lnTo>
                  <a:pt x="216585" y="197739"/>
                </a:lnTo>
                <a:close/>
              </a:path>
              <a:path w="640714" h="640079">
                <a:moveTo>
                  <a:pt x="357835" y="25"/>
                </a:moveTo>
                <a:lnTo>
                  <a:pt x="254254" y="25"/>
                </a:lnTo>
                <a:lnTo>
                  <a:pt x="254254" y="527278"/>
                </a:lnTo>
                <a:lnTo>
                  <a:pt x="357835" y="527278"/>
                </a:lnTo>
                <a:lnTo>
                  <a:pt x="357835" y="25"/>
                </a:lnTo>
                <a:close/>
              </a:path>
              <a:path w="640714" h="640079">
                <a:moveTo>
                  <a:pt x="499071" y="197739"/>
                </a:moveTo>
                <a:lnTo>
                  <a:pt x="395490" y="197739"/>
                </a:lnTo>
                <a:lnTo>
                  <a:pt x="395490" y="527278"/>
                </a:lnTo>
                <a:lnTo>
                  <a:pt x="499071" y="527278"/>
                </a:lnTo>
                <a:lnTo>
                  <a:pt x="499071" y="197739"/>
                </a:lnTo>
                <a:close/>
              </a:path>
              <a:path w="640714" h="640079">
                <a:moveTo>
                  <a:pt x="640321" y="584161"/>
                </a:moveTo>
                <a:lnTo>
                  <a:pt x="56502" y="584161"/>
                </a:lnTo>
                <a:lnTo>
                  <a:pt x="56502" y="0"/>
                </a:lnTo>
                <a:lnTo>
                  <a:pt x="0" y="0"/>
                </a:lnTo>
                <a:lnTo>
                  <a:pt x="0" y="584161"/>
                </a:lnTo>
                <a:lnTo>
                  <a:pt x="0" y="640041"/>
                </a:lnTo>
                <a:lnTo>
                  <a:pt x="640321" y="640041"/>
                </a:lnTo>
                <a:lnTo>
                  <a:pt x="640321" y="584161"/>
                </a:lnTo>
                <a:close/>
              </a:path>
              <a:path w="640714" h="640079">
                <a:moveTo>
                  <a:pt x="640321" y="357797"/>
                </a:moveTo>
                <a:lnTo>
                  <a:pt x="536740" y="357797"/>
                </a:lnTo>
                <a:lnTo>
                  <a:pt x="536740" y="527278"/>
                </a:lnTo>
                <a:lnTo>
                  <a:pt x="640321" y="527278"/>
                </a:lnTo>
                <a:lnTo>
                  <a:pt x="640321" y="357797"/>
                </a:lnTo>
                <a:close/>
              </a:path>
            </a:pathLst>
          </a:custGeom>
          <a:solidFill>
            <a:srgbClr val="15365E"/>
          </a:solidFill>
        </p:spPr>
        <p:txBody>
          <a:bodyPr wrap="square" lIns="0" tIns="0" rIns="0" bIns="0" rtlCol="0"/>
          <a:lstStyle/>
          <a:p>
            <a:pPr defTabSz="1219170"/>
            <a:endParaRPr sz="2400" kern="0">
              <a:solidFill>
                <a:sysClr val="windowText" lastClr="000000"/>
              </a:solidFill>
            </a:endParaRPr>
          </a:p>
        </p:txBody>
      </p:sp>
      <p:sp>
        <p:nvSpPr>
          <p:cNvPr id="5" name="object 5"/>
          <p:cNvSpPr/>
          <p:nvPr/>
        </p:nvSpPr>
        <p:spPr>
          <a:xfrm>
            <a:off x="6171048" y="4019838"/>
            <a:ext cx="1082040" cy="954193"/>
          </a:xfrm>
          <a:custGeom>
            <a:avLst/>
            <a:gdLst/>
            <a:ahLst/>
            <a:cxnLst/>
            <a:rect l="l" t="t" r="r" b="b"/>
            <a:pathLst>
              <a:path w="811529" h="715645">
                <a:moveTo>
                  <a:pt x="448856" y="534200"/>
                </a:moveTo>
                <a:lnTo>
                  <a:pt x="446379" y="519709"/>
                </a:lnTo>
                <a:lnTo>
                  <a:pt x="439432" y="507187"/>
                </a:lnTo>
                <a:lnTo>
                  <a:pt x="428764" y="497624"/>
                </a:lnTo>
                <a:lnTo>
                  <a:pt x="414845" y="491985"/>
                </a:lnTo>
                <a:lnTo>
                  <a:pt x="414845" y="282308"/>
                </a:lnTo>
                <a:lnTo>
                  <a:pt x="396011" y="282308"/>
                </a:lnTo>
                <a:lnTo>
                  <a:pt x="396011" y="491998"/>
                </a:lnTo>
                <a:lnTo>
                  <a:pt x="380365" y="499059"/>
                </a:lnTo>
                <a:lnTo>
                  <a:pt x="369036" y="511136"/>
                </a:lnTo>
                <a:lnTo>
                  <a:pt x="363054" y="526592"/>
                </a:lnTo>
                <a:lnTo>
                  <a:pt x="363486" y="543750"/>
                </a:lnTo>
                <a:lnTo>
                  <a:pt x="369125" y="557276"/>
                </a:lnTo>
                <a:lnTo>
                  <a:pt x="378650" y="567905"/>
                </a:lnTo>
                <a:lnTo>
                  <a:pt x="391121" y="574852"/>
                </a:lnTo>
                <a:lnTo>
                  <a:pt x="405561" y="577354"/>
                </a:lnTo>
                <a:lnTo>
                  <a:pt x="422389" y="573989"/>
                </a:lnTo>
                <a:lnTo>
                  <a:pt x="436143" y="564743"/>
                </a:lnTo>
                <a:lnTo>
                  <a:pt x="445439" y="551027"/>
                </a:lnTo>
                <a:lnTo>
                  <a:pt x="448856" y="534200"/>
                </a:lnTo>
                <a:close/>
              </a:path>
              <a:path w="811529" h="715645">
                <a:moveTo>
                  <a:pt x="485317" y="526757"/>
                </a:moveTo>
                <a:lnTo>
                  <a:pt x="481990" y="510159"/>
                </a:lnTo>
                <a:lnTo>
                  <a:pt x="475361" y="494779"/>
                </a:lnTo>
                <a:lnTo>
                  <a:pt x="466191" y="481812"/>
                </a:lnTo>
                <a:lnTo>
                  <a:pt x="466191" y="525360"/>
                </a:lnTo>
                <a:lnTo>
                  <a:pt x="465023" y="548995"/>
                </a:lnTo>
                <a:lnTo>
                  <a:pt x="435610" y="587819"/>
                </a:lnTo>
                <a:lnTo>
                  <a:pt x="411619" y="595553"/>
                </a:lnTo>
                <a:lnTo>
                  <a:pt x="405434" y="595553"/>
                </a:lnTo>
                <a:lnTo>
                  <a:pt x="381406" y="590651"/>
                </a:lnTo>
                <a:lnTo>
                  <a:pt x="361797" y="577367"/>
                </a:lnTo>
                <a:lnTo>
                  <a:pt x="348602" y="557707"/>
                </a:lnTo>
                <a:lnTo>
                  <a:pt x="343801" y="533654"/>
                </a:lnTo>
                <a:lnTo>
                  <a:pt x="345516" y="519341"/>
                </a:lnTo>
                <a:lnTo>
                  <a:pt x="350405" y="505993"/>
                </a:lnTo>
                <a:lnTo>
                  <a:pt x="358228" y="494106"/>
                </a:lnTo>
                <a:lnTo>
                  <a:pt x="368706" y="484225"/>
                </a:lnTo>
                <a:lnTo>
                  <a:pt x="376313" y="478574"/>
                </a:lnTo>
                <a:lnTo>
                  <a:pt x="376212" y="232752"/>
                </a:lnTo>
                <a:lnTo>
                  <a:pt x="375970" y="227571"/>
                </a:lnTo>
                <a:lnTo>
                  <a:pt x="378688" y="220192"/>
                </a:lnTo>
                <a:lnTo>
                  <a:pt x="383844" y="214642"/>
                </a:lnTo>
                <a:lnTo>
                  <a:pt x="389013" y="208889"/>
                </a:lnTo>
                <a:lnTo>
                  <a:pt x="396265" y="205460"/>
                </a:lnTo>
                <a:lnTo>
                  <a:pt x="403999" y="205105"/>
                </a:lnTo>
                <a:lnTo>
                  <a:pt x="405422" y="205105"/>
                </a:lnTo>
                <a:lnTo>
                  <a:pt x="416394" y="207238"/>
                </a:lnTo>
                <a:lnTo>
                  <a:pt x="425462" y="213118"/>
                </a:lnTo>
                <a:lnTo>
                  <a:pt x="431774" y="221894"/>
                </a:lnTo>
                <a:lnTo>
                  <a:pt x="434441" y="232752"/>
                </a:lnTo>
                <a:lnTo>
                  <a:pt x="434441" y="479082"/>
                </a:lnTo>
                <a:lnTo>
                  <a:pt x="442061" y="484733"/>
                </a:lnTo>
                <a:lnTo>
                  <a:pt x="458406" y="503021"/>
                </a:lnTo>
                <a:lnTo>
                  <a:pt x="466191" y="525360"/>
                </a:lnTo>
                <a:lnTo>
                  <a:pt x="466191" y="481812"/>
                </a:lnTo>
                <a:lnTo>
                  <a:pt x="465696" y="481101"/>
                </a:lnTo>
                <a:lnTo>
                  <a:pt x="453263" y="469607"/>
                </a:lnTo>
                <a:lnTo>
                  <a:pt x="453263" y="231813"/>
                </a:lnTo>
                <a:lnTo>
                  <a:pt x="423506" y="189801"/>
                </a:lnTo>
                <a:lnTo>
                  <a:pt x="405434" y="186270"/>
                </a:lnTo>
                <a:lnTo>
                  <a:pt x="403834" y="186270"/>
                </a:lnTo>
                <a:lnTo>
                  <a:pt x="360489" y="217398"/>
                </a:lnTo>
                <a:lnTo>
                  <a:pt x="357505" y="236080"/>
                </a:lnTo>
                <a:lnTo>
                  <a:pt x="357505" y="469112"/>
                </a:lnTo>
                <a:lnTo>
                  <a:pt x="336105" y="492912"/>
                </a:lnTo>
                <a:lnTo>
                  <a:pt x="325856" y="522058"/>
                </a:lnTo>
                <a:lnTo>
                  <a:pt x="327279" y="552932"/>
                </a:lnTo>
                <a:lnTo>
                  <a:pt x="340918" y="581875"/>
                </a:lnTo>
                <a:lnTo>
                  <a:pt x="353822" y="595553"/>
                </a:lnTo>
                <a:lnTo>
                  <a:pt x="369328" y="605764"/>
                </a:lnTo>
                <a:lnTo>
                  <a:pt x="386765" y="612152"/>
                </a:lnTo>
                <a:lnTo>
                  <a:pt x="405434" y="614387"/>
                </a:lnTo>
                <a:lnTo>
                  <a:pt x="412496" y="614387"/>
                </a:lnTo>
                <a:lnTo>
                  <a:pt x="443141" y="605193"/>
                </a:lnTo>
                <a:lnTo>
                  <a:pt x="454939" y="595553"/>
                </a:lnTo>
                <a:lnTo>
                  <a:pt x="467055" y="585647"/>
                </a:lnTo>
                <a:lnTo>
                  <a:pt x="481888" y="558558"/>
                </a:lnTo>
                <a:lnTo>
                  <a:pt x="485317" y="526757"/>
                </a:lnTo>
                <a:close/>
              </a:path>
              <a:path w="811529" h="715645">
                <a:moveTo>
                  <a:pt x="811187" y="677710"/>
                </a:moveTo>
                <a:lnTo>
                  <a:pt x="438111" y="18694"/>
                </a:lnTo>
                <a:lnTo>
                  <a:pt x="400888" y="0"/>
                </a:lnTo>
                <a:lnTo>
                  <a:pt x="386702" y="4724"/>
                </a:lnTo>
                <a:lnTo>
                  <a:pt x="380898" y="8102"/>
                </a:lnTo>
                <a:lnTo>
                  <a:pt x="376085" y="12877"/>
                </a:lnTo>
                <a:lnTo>
                  <a:pt x="4762" y="658914"/>
                </a:lnTo>
                <a:lnTo>
                  <a:pt x="0" y="673087"/>
                </a:lnTo>
                <a:lnTo>
                  <a:pt x="1003" y="687489"/>
                </a:lnTo>
                <a:lnTo>
                  <a:pt x="7327" y="700468"/>
                </a:lnTo>
                <a:lnTo>
                  <a:pt x="18542" y="710361"/>
                </a:lnTo>
                <a:lnTo>
                  <a:pt x="24269" y="713663"/>
                </a:lnTo>
                <a:lnTo>
                  <a:pt x="30772" y="715403"/>
                </a:lnTo>
                <a:lnTo>
                  <a:pt x="773557" y="715403"/>
                </a:lnTo>
                <a:lnTo>
                  <a:pt x="788187" y="712431"/>
                </a:lnTo>
                <a:lnTo>
                  <a:pt x="800150" y="704354"/>
                </a:lnTo>
                <a:lnTo>
                  <a:pt x="805395" y="696582"/>
                </a:lnTo>
                <a:lnTo>
                  <a:pt x="774788" y="696582"/>
                </a:lnTo>
                <a:lnTo>
                  <a:pt x="773645" y="696582"/>
                </a:lnTo>
                <a:lnTo>
                  <a:pt x="773518" y="696582"/>
                </a:lnTo>
                <a:lnTo>
                  <a:pt x="37325" y="696569"/>
                </a:lnTo>
                <a:lnTo>
                  <a:pt x="30035" y="695083"/>
                </a:lnTo>
                <a:lnTo>
                  <a:pt x="24053" y="691032"/>
                </a:lnTo>
                <a:lnTo>
                  <a:pt x="20027" y="685038"/>
                </a:lnTo>
                <a:lnTo>
                  <a:pt x="18567" y="677710"/>
                </a:lnTo>
                <a:lnTo>
                  <a:pt x="18580" y="674420"/>
                </a:lnTo>
                <a:lnTo>
                  <a:pt x="19443" y="671182"/>
                </a:lnTo>
                <a:lnTo>
                  <a:pt x="390753" y="25196"/>
                </a:lnTo>
                <a:lnTo>
                  <a:pt x="393153" y="22771"/>
                </a:lnTo>
                <a:lnTo>
                  <a:pt x="396062" y="21120"/>
                </a:lnTo>
                <a:lnTo>
                  <a:pt x="398907" y="19469"/>
                </a:lnTo>
                <a:lnTo>
                  <a:pt x="402132" y="18605"/>
                </a:lnTo>
                <a:lnTo>
                  <a:pt x="412191" y="18605"/>
                </a:lnTo>
                <a:lnTo>
                  <a:pt x="418426" y="22225"/>
                </a:lnTo>
                <a:lnTo>
                  <a:pt x="421779" y="28105"/>
                </a:lnTo>
                <a:lnTo>
                  <a:pt x="789762" y="668337"/>
                </a:lnTo>
                <a:lnTo>
                  <a:pt x="792175" y="675424"/>
                </a:lnTo>
                <a:lnTo>
                  <a:pt x="791679" y="682612"/>
                </a:lnTo>
                <a:lnTo>
                  <a:pt x="788517" y="689102"/>
                </a:lnTo>
                <a:lnTo>
                  <a:pt x="782942" y="694055"/>
                </a:lnTo>
                <a:lnTo>
                  <a:pt x="780034" y="695706"/>
                </a:lnTo>
                <a:lnTo>
                  <a:pt x="776820" y="696569"/>
                </a:lnTo>
                <a:lnTo>
                  <a:pt x="774788" y="696582"/>
                </a:lnTo>
                <a:lnTo>
                  <a:pt x="805395" y="696569"/>
                </a:lnTo>
                <a:lnTo>
                  <a:pt x="808228" y="692378"/>
                </a:lnTo>
                <a:lnTo>
                  <a:pt x="811187" y="677710"/>
                </a:lnTo>
                <a:close/>
              </a:path>
            </a:pathLst>
          </a:custGeom>
          <a:solidFill>
            <a:srgbClr val="15365E"/>
          </a:solidFill>
        </p:spPr>
        <p:txBody>
          <a:bodyPr wrap="square" lIns="0" tIns="0" rIns="0" bIns="0" rtlCol="0"/>
          <a:lstStyle/>
          <a:p>
            <a:pPr defTabSz="1219170"/>
            <a:endParaRPr sz="2400" kern="0">
              <a:solidFill>
                <a:sysClr val="windowText" lastClr="000000"/>
              </a:solidFill>
            </a:endParaRPr>
          </a:p>
        </p:txBody>
      </p:sp>
      <p:sp>
        <p:nvSpPr>
          <p:cNvPr id="6" name="object 6"/>
          <p:cNvSpPr txBox="1"/>
          <p:nvPr/>
        </p:nvSpPr>
        <p:spPr>
          <a:xfrm>
            <a:off x="287868" y="2869691"/>
            <a:ext cx="2543385" cy="918927"/>
          </a:xfrm>
          <a:prstGeom prst="rect">
            <a:avLst/>
          </a:prstGeom>
        </p:spPr>
        <p:txBody>
          <a:bodyPr vert="horz" wrap="square" lIns="0" tIns="16087" rIns="0" bIns="0" rtlCol="0">
            <a:spAutoFit/>
          </a:bodyPr>
          <a:lstStyle/>
          <a:p>
            <a:pPr algn="ctr" defTabSz="1219170">
              <a:spcBef>
                <a:spcPts val="127"/>
              </a:spcBef>
            </a:pPr>
            <a:r>
              <a:rPr sz="2933" kern="0">
                <a:solidFill>
                  <a:sysClr val="windowText" lastClr="000000"/>
                </a:solidFill>
                <a:latin typeface="Arial"/>
                <a:cs typeface="Arial"/>
              </a:rPr>
              <a:t>All</a:t>
            </a:r>
            <a:r>
              <a:rPr sz="2933" kern="0" spc="-60">
                <a:solidFill>
                  <a:sysClr val="windowText" lastClr="000000"/>
                </a:solidFill>
                <a:latin typeface="Arial"/>
                <a:cs typeface="Arial"/>
              </a:rPr>
              <a:t> </a:t>
            </a:r>
            <a:r>
              <a:rPr sz="2933" kern="0" spc="-13">
                <a:solidFill>
                  <a:sysClr val="windowText" lastClr="000000"/>
                </a:solidFill>
                <a:latin typeface="Arial"/>
                <a:cs typeface="Arial"/>
              </a:rPr>
              <a:t>civilian</a:t>
            </a:r>
            <a:endParaRPr sz="2933" kern="0">
              <a:solidFill>
                <a:sysClr val="windowText" lastClr="000000"/>
              </a:solidFill>
              <a:latin typeface="Arial"/>
              <a:cs typeface="Arial"/>
            </a:endParaRPr>
          </a:p>
          <a:p>
            <a:pPr algn="ctr" defTabSz="1219170"/>
            <a:r>
              <a:rPr sz="2933" kern="0">
                <a:solidFill>
                  <a:sysClr val="windowText" lastClr="000000"/>
                </a:solidFill>
                <a:latin typeface="Arial"/>
                <a:cs typeface="Arial"/>
              </a:rPr>
              <a:t>hospitals</a:t>
            </a:r>
            <a:r>
              <a:rPr sz="2933" kern="0" spc="-80">
                <a:solidFill>
                  <a:sysClr val="windowText" lastClr="000000"/>
                </a:solidFill>
                <a:latin typeface="Arial"/>
                <a:cs typeface="Arial"/>
              </a:rPr>
              <a:t> </a:t>
            </a:r>
            <a:r>
              <a:rPr sz="2933" kern="0">
                <a:solidFill>
                  <a:sysClr val="windowText" lastClr="000000"/>
                </a:solidFill>
                <a:latin typeface="Arial"/>
                <a:cs typeface="Arial"/>
              </a:rPr>
              <a:t>in</a:t>
            </a:r>
            <a:r>
              <a:rPr sz="2933" kern="0" spc="-67">
                <a:solidFill>
                  <a:sysClr val="windowText" lastClr="000000"/>
                </a:solidFill>
                <a:latin typeface="Arial"/>
                <a:cs typeface="Arial"/>
              </a:rPr>
              <a:t> </a:t>
            </a:r>
            <a:r>
              <a:rPr sz="2933" kern="0" spc="-33">
                <a:solidFill>
                  <a:sysClr val="windowText" lastClr="000000"/>
                </a:solidFill>
                <a:latin typeface="Arial"/>
                <a:cs typeface="Arial"/>
              </a:rPr>
              <a:t>NC</a:t>
            </a:r>
            <a:endParaRPr sz="2933" kern="0">
              <a:solidFill>
                <a:sysClr val="windowText" lastClr="000000"/>
              </a:solidFill>
              <a:latin typeface="Arial"/>
              <a:cs typeface="Arial"/>
            </a:endParaRPr>
          </a:p>
        </p:txBody>
      </p:sp>
      <p:sp>
        <p:nvSpPr>
          <p:cNvPr id="7" name="object 7"/>
          <p:cNvSpPr txBox="1"/>
          <p:nvPr/>
        </p:nvSpPr>
        <p:spPr>
          <a:xfrm>
            <a:off x="2970444" y="2804261"/>
            <a:ext cx="2164080" cy="918927"/>
          </a:xfrm>
          <a:prstGeom prst="rect">
            <a:avLst/>
          </a:prstGeom>
        </p:spPr>
        <p:txBody>
          <a:bodyPr vert="horz" wrap="square" lIns="0" tIns="16087" rIns="0" bIns="0" rtlCol="0">
            <a:spAutoFit/>
          </a:bodyPr>
          <a:lstStyle/>
          <a:p>
            <a:pPr algn="ctr" defTabSz="1219170">
              <a:spcBef>
                <a:spcPts val="127"/>
              </a:spcBef>
            </a:pPr>
            <a:r>
              <a:rPr sz="2933" kern="0">
                <a:solidFill>
                  <a:sysClr val="windowText" lastClr="000000"/>
                </a:solidFill>
                <a:latin typeface="Arial"/>
                <a:cs typeface="Arial"/>
              </a:rPr>
              <a:t>NC</a:t>
            </a:r>
            <a:r>
              <a:rPr sz="2933" kern="0" spc="-53">
                <a:solidFill>
                  <a:sysClr val="windowText" lastClr="000000"/>
                </a:solidFill>
                <a:latin typeface="Arial"/>
                <a:cs typeface="Arial"/>
              </a:rPr>
              <a:t> </a:t>
            </a:r>
            <a:r>
              <a:rPr sz="2933" kern="0" spc="-13">
                <a:solidFill>
                  <a:sysClr val="windowText" lastClr="000000"/>
                </a:solidFill>
                <a:latin typeface="Arial"/>
                <a:cs typeface="Arial"/>
              </a:rPr>
              <a:t>DETECT</a:t>
            </a:r>
            <a:endParaRPr sz="2933" kern="0">
              <a:solidFill>
                <a:sysClr val="windowText" lastClr="000000"/>
              </a:solidFill>
              <a:latin typeface="Arial"/>
              <a:cs typeface="Arial"/>
            </a:endParaRPr>
          </a:p>
          <a:p>
            <a:pPr algn="ctr" defTabSz="1219170">
              <a:spcBef>
                <a:spcPts val="7"/>
              </a:spcBef>
            </a:pPr>
            <a:r>
              <a:rPr sz="2933" kern="0" spc="-27">
                <a:solidFill>
                  <a:sysClr val="windowText" lastClr="000000"/>
                </a:solidFill>
                <a:latin typeface="Arial"/>
                <a:cs typeface="Arial"/>
              </a:rPr>
              <a:t>data</a:t>
            </a:r>
            <a:endParaRPr sz="2933" kern="0">
              <a:solidFill>
                <a:sysClr val="windowText" lastClr="000000"/>
              </a:solidFill>
              <a:latin typeface="Arial"/>
              <a:cs typeface="Arial"/>
            </a:endParaRPr>
          </a:p>
        </p:txBody>
      </p:sp>
      <p:sp>
        <p:nvSpPr>
          <p:cNvPr id="8" name="object 8"/>
          <p:cNvSpPr txBox="1"/>
          <p:nvPr/>
        </p:nvSpPr>
        <p:spPr>
          <a:xfrm>
            <a:off x="5684013" y="2064681"/>
            <a:ext cx="2146300" cy="1821610"/>
          </a:xfrm>
          <a:prstGeom prst="rect">
            <a:avLst/>
          </a:prstGeom>
        </p:spPr>
        <p:txBody>
          <a:bodyPr vert="horz" wrap="square" lIns="0" tIns="16087" rIns="0" bIns="0" rtlCol="0">
            <a:spAutoFit/>
          </a:bodyPr>
          <a:lstStyle/>
          <a:p>
            <a:pPr marL="16933" marR="6773" indent="-2540" algn="ctr" defTabSz="1219170">
              <a:spcBef>
                <a:spcPts val="127"/>
              </a:spcBef>
            </a:pPr>
            <a:r>
              <a:rPr sz="2933" kern="0" spc="-13">
                <a:solidFill>
                  <a:sysClr val="windowText" lastClr="000000"/>
                </a:solidFill>
                <a:latin typeface="Arial"/>
                <a:cs typeface="Arial"/>
              </a:rPr>
              <a:t>Heat-related </a:t>
            </a:r>
            <a:r>
              <a:rPr sz="2933" kern="0">
                <a:solidFill>
                  <a:sysClr val="windowText" lastClr="000000"/>
                </a:solidFill>
                <a:latin typeface="Arial"/>
                <a:cs typeface="Arial"/>
              </a:rPr>
              <a:t>illness</a:t>
            </a:r>
            <a:r>
              <a:rPr sz="2933" kern="0" spc="-113">
                <a:solidFill>
                  <a:sysClr val="windowText" lastClr="000000"/>
                </a:solidFill>
                <a:latin typeface="Arial"/>
                <a:cs typeface="Arial"/>
              </a:rPr>
              <a:t> </a:t>
            </a:r>
            <a:r>
              <a:rPr sz="2933" kern="0" spc="-33">
                <a:solidFill>
                  <a:sysClr val="windowText" lastClr="000000"/>
                </a:solidFill>
                <a:latin typeface="Arial"/>
                <a:cs typeface="Arial"/>
              </a:rPr>
              <a:t>by </a:t>
            </a:r>
            <a:r>
              <a:rPr sz="2933" kern="0">
                <a:solidFill>
                  <a:sysClr val="windowText" lastClr="000000"/>
                </a:solidFill>
                <a:latin typeface="Arial"/>
                <a:cs typeface="Arial"/>
              </a:rPr>
              <a:t>keyword</a:t>
            </a:r>
            <a:r>
              <a:rPr sz="2933" kern="0" spc="-140">
                <a:solidFill>
                  <a:sysClr val="windowText" lastClr="000000"/>
                </a:solidFill>
                <a:latin typeface="Arial"/>
                <a:cs typeface="Arial"/>
              </a:rPr>
              <a:t> </a:t>
            </a:r>
            <a:r>
              <a:rPr sz="2933" kern="0" spc="-33">
                <a:solidFill>
                  <a:sysClr val="windowText" lastClr="000000"/>
                </a:solidFill>
                <a:latin typeface="Arial"/>
                <a:cs typeface="Arial"/>
              </a:rPr>
              <a:t>and </a:t>
            </a:r>
            <a:r>
              <a:rPr sz="2933" kern="0">
                <a:solidFill>
                  <a:sysClr val="windowText" lastClr="000000"/>
                </a:solidFill>
                <a:latin typeface="Arial"/>
                <a:cs typeface="Arial"/>
              </a:rPr>
              <a:t>ICD</a:t>
            </a:r>
            <a:r>
              <a:rPr sz="2933" kern="0" spc="-40">
                <a:solidFill>
                  <a:sysClr val="windowText" lastClr="000000"/>
                </a:solidFill>
                <a:latin typeface="Arial"/>
                <a:cs typeface="Arial"/>
              </a:rPr>
              <a:t> </a:t>
            </a:r>
            <a:r>
              <a:rPr sz="2933" kern="0" spc="-27">
                <a:solidFill>
                  <a:sysClr val="windowText" lastClr="000000"/>
                </a:solidFill>
                <a:latin typeface="Arial"/>
                <a:cs typeface="Arial"/>
              </a:rPr>
              <a:t>code</a:t>
            </a:r>
            <a:endParaRPr sz="2933" kern="0">
              <a:solidFill>
                <a:sysClr val="windowText" lastClr="000000"/>
              </a:solidFill>
              <a:latin typeface="Arial"/>
              <a:cs typeface="Arial"/>
            </a:endParaRPr>
          </a:p>
        </p:txBody>
      </p:sp>
      <p:sp>
        <p:nvSpPr>
          <p:cNvPr id="9" name="object 9"/>
          <p:cNvSpPr/>
          <p:nvPr/>
        </p:nvSpPr>
        <p:spPr>
          <a:xfrm>
            <a:off x="9571872" y="2205227"/>
            <a:ext cx="502073" cy="1112520"/>
          </a:xfrm>
          <a:custGeom>
            <a:avLst/>
            <a:gdLst/>
            <a:ahLst/>
            <a:cxnLst/>
            <a:rect l="l" t="t" r="r" b="b"/>
            <a:pathLst>
              <a:path w="376554" h="834389">
                <a:moveTo>
                  <a:pt x="281279" y="655294"/>
                </a:moveTo>
                <a:lnTo>
                  <a:pt x="278663" y="620471"/>
                </a:lnTo>
                <a:lnTo>
                  <a:pt x="263867" y="589978"/>
                </a:lnTo>
                <a:lnTo>
                  <a:pt x="239179" y="566724"/>
                </a:lnTo>
                <a:lnTo>
                  <a:pt x="206895" y="553618"/>
                </a:lnTo>
                <a:lnTo>
                  <a:pt x="206895" y="325767"/>
                </a:lnTo>
                <a:lnTo>
                  <a:pt x="169227" y="325767"/>
                </a:lnTo>
                <a:lnTo>
                  <a:pt x="169227" y="553618"/>
                </a:lnTo>
                <a:lnTo>
                  <a:pt x="136944" y="566724"/>
                </a:lnTo>
                <a:lnTo>
                  <a:pt x="112255" y="589978"/>
                </a:lnTo>
                <a:lnTo>
                  <a:pt x="97459" y="620471"/>
                </a:lnTo>
                <a:lnTo>
                  <a:pt x="94830" y="655294"/>
                </a:lnTo>
                <a:lnTo>
                  <a:pt x="104635" y="688797"/>
                </a:lnTo>
                <a:lnTo>
                  <a:pt x="125209" y="715670"/>
                </a:lnTo>
                <a:lnTo>
                  <a:pt x="153898" y="733552"/>
                </a:lnTo>
                <a:lnTo>
                  <a:pt x="188061" y="740041"/>
                </a:lnTo>
                <a:lnTo>
                  <a:pt x="222224" y="733552"/>
                </a:lnTo>
                <a:lnTo>
                  <a:pt x="250913" y="715670"/>
                </a:lnTo>
                <a:lnTo>
                  <a:pt x="271487" y="688797"/>
                </a:lnTo>
                <a:lnTo>
                  <a:pt x="281279" y="655294"/>
                </a:lnTo>
                <a:close/>
              </a:path>
              <a:path w="376554" h="834389">
                <a:moveTo>
                  <a:pt x="376123" y="658774"/>
                </a:moveTo>
                <a:lnTo>
                  <a:pt x="373468" y="612444"/>
                </a:lnTo>
                <a:lnTo>
                  <a:pt x="359651" y="568325"/>
                </a:lnTo>
                <a:lnTo>
                  <a:pt x="335305" y="528548"/>
                </a:lnTo>
                <a:lnTo>
                  <a:pt x="318312" y="512025"/>
                </a:lnTo>
                <a:lnTo>
                  <a:pt x="318312" y="630262"/>
                </a:lnTo>
                <a:lnTo>
                  <a:pt x="316128" y="675068"/>
                </a:lnTo>
                <a:lnTo>
                  <a:pt x="298767" y="716000"/>
                </a:lnTo>
                <a:lnTo>
                  <a:pt x="269748" y="748271"/>
                </a:lnTo>
                <a:lnTo>
                  <a:pt x="231902" y="769607"/>
                </a:lnTo>
                <a:lnTo>
                  <a:pt x="188061" y="777697"/>
                </a:lnTo>
                <a:lnTo>
                  <a:pt x="144081" y="770001"/>
                </a:lnTo>
                <a:lnTo>
                  <a:pt x="106019" y="748626"/>
                </a:lnTo>
                <a:lnTo>
                  <a:pt x="76962" y="716127"/>
                </a:lnTo>
                <a:lnTo>
                  <a:pt x="59994" y="675068"/>
                </a:lnTo>
                <a:lnTo>
                  <a:pt x="57404" y="630262"/>
                </a:lnTo>
                <a:lnTo>
                  <a:pt x="69646" y="588454"/>
                </a:lnTo>
                <a:lnTo>
                  <a:pt x="94957" y="552996"/>
                </a:lnTo>
                <a:lnTo>
                  <a:pt x="131559" y="527253"/>
                </a:lnTo>
                <a:lnTo>
                  <a:pt x="131559" y="112979"/>
                </a:lnTo>
                <a:lnTo>
                  <a:pt x="136017" y="91046"/>
                </a:lnTo>
                <a:lnTo>
                  <a:pt x="148158" y="73088"/>
                </a:lnTo>
                <a:lnTo>
                  <a:pt x="166116" y="60947"/>
                </a:lnTo>
                <a:lnTo>
                  <a:pt x="188061" y="56489"/>
                </a:lnTo>
                <a:lnTo>
                  <a:pt x="209994" y="60947"/>
                </a:lnTo>
                <a:lnTo>
                  <a:pt x="227965" y="73088"/>
                </a:lnTo>
                <a:lnTo>
                  <a:pt x="240106" y="91046"/>
                </a:lnTo>
                <a:lnTo>
                  <a:pt x="244563" y="112979"/>
                </a:lnTo>
                <a:lnTo>
                  <a:pt x="244563" y="527253"/>
                </a:lnTo>
                <a:lnTo>
                  <a:pt x="281038" y="552996"/>
                </a:lnTo>
                <a:lnTo>
                  <a:pt x="306120" y="588454"/>
                </a:lnTo>
                <a:lnTo>
                  <a:pt x="318312" y="630262"/>
                </a:lnTo>
                <a:lnTo>
                  <a:pt x="318312" y="512025"/>
                </a:lnTo>
                <a:lnTo>
                  <a:pt x="301053" y="495236"/>
                </a:lnTo>
                <a:lnTo>
                  <a:pt x="301053" y="112979"/>
                </a:lnTo>
                <a:lnTo>
                  <a:pt x="292138" y="69113"/>
                </a:lnTo>
                <a:lnTo>
                  <a:pt x="283616" y="56489"/>
                </a:lnTo>
                <a:lnTo>
                  <a:pt x="267868" y="33185"/>
                </a:lnTo>
                <a:lnTo>
                  <a:pt x="231940" y="8915"/>
                </a:lnTo>
                <a:lnTo>
                  <a:pt x="188061" y="0"/>
                </a:lnTo>
                <a:lnTo>
                  <a:pt x="144183" y="8788"/>
                </a:lnTo>
                <a:lnTo>
                  <a:pt x="108254" y="32842"/>
                </a:lnTo>
                <a:lnTo>
                  <a:pt x="83972" y="68719"/>
                </a:lnTo>
                <a:lnTo>
                  <a:pt x="75057" y="112979"/>
                </a:lnTo>
                <a:lnTo>
                  <a:pt x="75057" y="495236"/>
                </a:lnTo>
                <a:lnTo>
                  <a:pt x="40817" y="528548"/>
                </a:lnTo>
                <a:lnTo>
                  <a:pt x="16471" y="568325"/>
                </a:lnTo>
                <a:lnTo>
                  <a:pt x="2654" y="612444"/>
                </a:lnTo>
                <a:lnTo>
                  <a:pt x="0" y="658774"/>
                </a:lnTo>
                <a:lnTo>
                  <a:pt x="9144" y="705192"/>
                </a:lnTo>
                <a:lnTo>
                  <a:pt x="29756" y="748271"/>
                </a:lnTo>
                <a:lnTo>
                  <a:pt x="59778" y="783958"/>
                </a:lnTo>
                <a:lnTo>
                  <a:pt x="97421" y="811022"/>
                </a:lnTo>
                <a:lnTo>
                  <a:pt x="140792" y="828179"/>
                </a:lnTo>
                <a:lnTo>
                  <a:pt x="188061" y="834186"/>
                </a:lnTo>
                <a:lnTo>
                  <a:pt x="235318" y="828179"/>
                </a:lnTo>
                <a:lnTo>
                  <a:pt x="278701" y="811022"/>
                </a:lnTo>
                <a:lnTo>
                  <a:pt x="316331" y="783958"/>
                </a:lnTo>
                <a:lnTo>
                  <a:pt x="346379" y="748258"/>
                </a:lnTo>
                <a:lnTo>
                  <a:pt x="366966" y="705192"/>
                </a:lnTo>
                <a:lnTo>
                  <a:pt x="376123" y="658774"/>
                </a:lnTo>
                <a:close/>
              </a:path>
            </a:pathLst>
          </a:custGeom>
          <a:solidFill>
            <a:srgbClr val="15365E"/>
          </a:solidFill>
        </p:spPr>
        <p:txBody>
          <a:bodyPr wrap="square" lIns="0" tIns="0" rIns="0" bIns="0" rtlCol="0"/>
          <a:lstStyle/>
          <a:p>
            <a:pPr defTabSz="1219170"/>
            <a:endParaRPr sz="2400" kern="0">
              <a:solidFill>
                <a:sysClr val="windowText" lastClr="000000"/>
              </a:solidFill>
            </a:endParaRPr>
          </a:p>
        </p:txBody>
      </p:sp>
      <p:sp>
        <p:nvSpPr>
          <p:cNvPr id="10" name="object 10"/>
          <p:cNvSpPr/>
          <p:nvPr/>
        </p:nvSpPr>
        <p:spPr>
          <a:xfrm>
            <a:off x="8386335" y="1572971"/>
            <a:ext cx="941493" cy="941493"/>
          </a:xfrm>
          <a:custGeom>
            <a:avLst/>
            <a:gdLst/>
            <a:ahLst/>
            <a:cxnLst/>
            <a:rect l="l" t="t" r="r" b="b"/>
            <a:pathLst>
              <a:path w="706120" h="706119">
                <a:moveTo>
                  <a:pt x="169494" y="404863"/>
                </a:moveTo>
                <a:lnTo>
                  <a:pt x="0" y="404863"/>
                </a:lnTo>
                <a:lnTo>
                  <a:pt x="0" y="423684"/>
                </a:lnTo>
                <a:lnTo>
                  <a:pt x="169494" y="423684"/>
                </a:lnTo>
                <a:lnTo>
                  <a:pt x="169494" y="404863"/>
                </a:lnTo>
                <a:close/>
              </a:path>
              <a:path w="706120" h="706119">
                <a:moveTo>
                  <a:pt x="239750" y="585914"/>
                </a:moveTo>
                <a:lnTo>
                  <a:pt x="234543" y="580707"/>
                </a:lnTo>
                <a:lnTo>
                  <a:pt x="114681" y="700544"/>
                </a:lnTo>
                <a:lnTo>
                  <a:pt x="119900" y="705751"/>
                </a:lnTo>
                <a:lnTo>
                  <a:pt x="239750" y="585914"/>
                </a:lnTo>
                <a:close/>
              </a:path>
              <a:path w="706120" h="706119">
                <a:moveTo>
                  <a:pt x="247853" y="234505"/>
                </a:moveTo>
                <a:lnTo>
                  <a:pt x="128003" y="114681"/>
                </a:lnTo>
                <a:lnTo>
                  <a:pt x="114681" y="127990"/>
                </a:lnTo>
                <a:lnTo>
                  <a:pt x="234543" y="247827"/>
                </a:lnTo>
                <a:lnTo>
                  <a:pt x="247853" y="234505"/>
                </a:lnTo>
                <a:close/>
              </a:path>
              <a:path w="706120" h="706119">
                <a:moveTo>
                  <a:pt x="423735" y="0"/>
                </a:moveTo>
                <a:lnTo>
                  <a:pt x="404901" y="0"/>
                </a:lnTo>
                <a:lnTo>
                  <a:pt x="404901" y="169481"/>
                </a:lnTo>
                <a:lnTo>
                  <a:pt x="423735" y="169481"/>
                </a:lnTo>
                <a:lnTo>
                  <a:pt x="423735" y="0"/>
                </a:lnTo>
                <a:close/>
              </a:path>
              <a:path w="706120" h="706119">
                <a:moveTo>
                  <a:pt x="558482" y="267182"/>
                </a:moveTo>
                <a:lnTo>
                  <a:pt x="544068" y="252755"/>
                </a:lnTo>
                <a:lnTo>
                  <a:pt x="505599" y="228282"/>
                </a:lnTo>
                <a:lnTo>
                  <a:pt x="499313" y="226034"/>
                </a:lnTo>
                <a:lnTo>
                  <a:pt x="461987" y="212674"/>
                </a:lnTo>
                <a:lnTo>
                  <a:pt x="414464" y="207187"/>
                </a:lnTo>
                <a:lnTo>
                  <a:pt x="366953" y="212648"/>
                </a:lnTo>
                <a:lnTo>
                  <a:pt x="323329" y="228219"/>
                </a:lnTo>
                <a:lnTo>
                  <a:pt x="284848" y="252666"/>
                </a:lnTo>
                <a:lnTo>
                  <a:pt x="252742" y="284746"/>
                </a:lnTo>
                <a:lnTo>
                  <a:pt x="228269" y="323215"/>
                </a:lnTo>
                <a:lnTo>
                  <a:pt x="212661" y="366814"/>
                </a:lnTo>
                <a:lnTo>
                  <a:pt x="207175" y="414324"/>
                </a:lnTo>
                <a:lnTo>
                  <a:pt x="212636" y="461886"/>
                </a:lnTo>
                <a:lnTo>
                  <a:pt x="228206" y="505485"/>
                </a:lnTo>
                <a:lnTo>
                  <a:pt x="252641" y="543953"/>
                </a:lnTo>
                <a:lnTo>
                  <a:pt x="267169" y="558482"/>
                </a:lnTo>
                <a:lnTo>
                  <a:pt x="279831" y="545833"/>
                </a:lnTo>
                <a:lnTo>
                  <a:pt x="251764" y="509536"/>
                </a:lnTo>
                <a:lnTo>
                  <a:pt x="232752" y="464540"/>
                </a:lnTo>
                <a:lnTo>
                  <a:pt x="226009" y="414464"/>
                </a:lnTo>
                <a:lnTo>
                  <a:pt x="232778" y="364350"/>
                </a:lnTo>
                <a:lnTo>
                  <a:pt x="251777" y="319379"/>
                </a:lnTo>
                <a:lnTo>
                  <a:pt x="281216" y="281279"/>
                </a:lnTo>
                <a:lnTo>
                  <a:pt x="319328" y="251815"/>
                </a:lnTo>
                <a:lnTo>
                  <a:pt x="364299" y="232803"/>
                </a:lnTo>
                <a:lnTo>
                  <a:pt x="414337" y="226034"/>
                </a:lnTo>
                <a:lnTo>
                  <a:pt x="464426" y="232740"/>
                </a:lnTo>
                <a:lnTo>
                  <a:pt x="509435" y="251714"/>
                </a:lnTo>
                <a:lnTo>
                  <a:pt x="545846" y="279819"/>
                </a:lnTo>
                <a:lnTo>
                  <a:pt x="558482" y="267182"/>
                </a:lnTo>
                <a:close/>
              </a:path>
              <a:path w="706120" h="706119">
                <a:moveTo>
                  <a:pt x="705815" y="119849"/>
                </a:moveTo>
                <a:lnTo>
                  <a:pt x="700646" y="114681"/>
                </a:lnTo>
                <a:lnTo>
                  <a:pt x="580783" y="234518"/>
                </a:lnTo>
                <a:lnTo>
                  <a:pt x="585965" y="239699"/>
                </a:lnTo>
                <a:lnTo>
                  <a:pt x="705815" y="119849"/>
                </a:lnTo>
                <a:close/>
              </a:path>
            </a:pathLst>
          </a:custGeom>
          <a:solidFill>
            <a:srgbClr val="15365E"/>
          </a:solidFill>
        </p:spPr>
        <p:txBody>
          <a:bodyPr wrap="square" lIns="0" tIns="0" rIns="0" bIns="0" rtlCol="0"/>
          <a:lstStyle/>
          <a:p>
            <a:pPr defTabSz="1219170"/>
            <a:endParaRPr sz="2400" kern="0">
              <a:solidFill>
                <a:sysClr val="windowText" lastClr="000000"/>
              </a:solidFill>
            </a:endParaRPr>
          </a:p>
        </p:txBody>
      </p:sp>
      <p:sp>
        <p:nvSpPr>
          <p:cNvPr id="11" name="object 11"/>
          <p:cNvSpPr txBox="1"/>
          <p:nvPr/>
        </p:nvSpPr>
        <p:spPr>
          <a:xfrm>
            <a:off x="9498754" y="1189229"/>
            <a:ext cx="2438907" cy="918927"/>
          </a:xfrm>
          <a:prstGeom prst="rect">
            <a:avLst/>
          </a:prstGeom>
          <a:solidFill>
            <a:schemeClr val="bg1"/>
          </a:solidFill>
        </p:spPr>
        <p:txBody>
          <a:bodyPr vert="horz" wrap="square" lIns="0" tIns="16087" rIns="0" bIns="0" rtlCol="0">
            <a:spAutoFit/>
          </a:bodyPr>
          <a:lstStyle/>
          <a:p>
            <a:pPr marL="16933" marR="6773" indent="245527" defTabSz="1219170">
              <a:spcBef>
                <a:spcPts val="127"/>
              </a:spcBef>
            </a:pPr>
            <a:r>
              <a:rPr sz="2933" kern="0">
                <a:solidFill>
                  <a:sysClr val="windowText" lastClr="000000"/>
                </a:solidFill>
                <a:latin typeface="Arial"/>
                <a:cs typeface="Arial"/>
              </a:rPr>
              <a:t>NC</a:t>
            </a:r>
            <a:r>
              <a:rPr sz="2933" kern="0" spc="-33">
                <a:solidFill>
                  <a:sysClr val="windowText" lastClr="000000"/>
                </a:solidFill>
                <a:latin typeface="Arial"/>
                <a:cs typeface="Arial"/>
              </a:rPr>
              <a:t> </a:t>
            </a:r>
            <a:r>
              <a:rPr sz="2933" kern="0" spc="-13">
                <a:solidFill>
                  <a:sysClr val="windowText" lastClr="000000"/>
                </a:solidFill>
                <a:latin typeface="Arial"/>
                <a:cs typeface="Arial"/>
              </a:rPr>
              <a:t>Climate </a:t>
            </a:r>
            <a:r>
              <a:rPr sz="2933" kern="0">
                <a:solidFill>
                  <a:sysClr val="windowText" lastClr="000000"/>
                </a:solidFill>
                <a:latin typeface="Arial"/>
                <a:cs typeface="Arial"/>
              </a:rPr>
              <a:t>Office</a:t>
            </a:r>
            <a:r>
              <a:rPr sz="2933" kern="0" spc="-133">
                <a:solidFill>
                  <a:sysClr val="windowText" lastClr="000000"/>
                </a:solidFill>
                <a:latin typeface="Arial"/>
                <a:cs typeface="Arial"/>
              </a:rPr>
              <a:t> </a:t>
            </a:r>
            <a:r>
              <a:rPr sz="2933" kern="0" spc="-13">
                <a:solidFill>
                  <a:sysClr val="windowText" lastClr="000000"/>
                </a:solidFill>
                <a:latin typeface="Arial"/>
                <a:cs typeface="Arial"/>
              </a:rPr>
              <a:t>weather</a:t>
            </a:r>
            <a:endParaRPr sz="2933" kern="0">
              <a:solidFill>
                <a:sysClr val="windowText" lastClr="000000"/>
              </a:solidFill>
              <a:latin typeface="Arial"/>
              <a:cs typeface="Arial"/>
            </a:endParaRPr>
          </a:p>
        </p:txBody>
      </p:sp>
      <p:sp>
        <p:nvSpPr>
          <p:cNvPr id="12" name="object 12"/>
          <p:cNvSpPr txBox="1"/>
          <p:nvPr/>
        </p:nvSpPr>
        <p:spPr>
          <a:xfrm>
            <a:off x="10345081" y="2082902"/>
            <a:ext cx="759460" cy="467586"/>
          </a:xfrm>
          <a:prstGeom prst="rect">
            <a:avLst/>
          </a:prstGeom>
        </p:spPr>
        <p:txBody>
          <a:bodyPr vert="horz" wrap="square" lIns="0" tIns="16087" rIns="0" bIns="0" rtlCol="0">
            <a:spAutoFit/>
          </a:bodyPr>
          <a:lstStyle/>
          <a:p>
            <a:pPr marL="16933" defTabSz="1219170">
              <a:spcBef>
                <a:spcPts val="127"/>
              </a:spcBef>
            </a:pPr>
            <a:r>
              <a:rPr sz="2933" kern="0" spc="-27">
                <a:solidFill>
                  <a:sysClr val="windowText" lastClr="000000"/>
                </a:solidFill>
                <a:latin typeface="Arial"/>
                <a:cs typeface="Arial"/>
              </a:rPr>
              <a:t>data</a:t>
            </a:r>
            <a:endParaRPr sz="2933" kern="0">
              <a:solidFill>
                <a:sysClr val="windowText" lastClr="000000"/>
              </a:solidFill>
              <a:latin typeface="Arial"/>
              <a:cs typeface="Arial"/>
            </a:endParaRPr>
          </a:p>
        </p:txBody>
      </p:sp>
      <p:sp>
        <p:nvSpPr>
          <p:cNvPr id="13" name="object 13"/>
          <p:cNvSpPr/>
          <p:nvPr/>
        </p:nvSpPr>
        <p:spPr>
          <a:xfrm>
            <a:off x="8867120" y="3945314"/>
            <a:ext cx="679027" cy="875453"/>
          </a:xfrm>
          <a:custGeom>
            <a:avLst/>
            <a:gdLst/>
            <a:ahLst/>
            <a:cxnLst/>
            <a:rect l="l" t="t" r="r" b="b"/>
            <a:pathLst>
              <a:path w="509270" h="656589">
                <a:moveTo>
                  <a:pt x="110134" y="546074"/>
                </a:moveTo>
                <a:lnTo>
                  <a:pt x="94170" y="546074"/>
                </a:lnTo>
                <a:lnTo>
                  <a:pt x="94170" y="562051"/>
                </a:lnTo>
                <a:lnTo>
                  <a:pt x="110134" y="546074"/>
                </a:lnTo>
                <a:close/>
              </a:path>
              <a:path w="509270" h="656589">
                <a:moveTo>
                  <a:pt x="185458" y="470750"/>
                </a:moveTo>
                <a:lnTo>
                  <a:pt x="94170" y="470750"/>
                </a:lnTo>
                <a:lnTo>
                  <a:pt x="94170" y="489585"/>
                </a:lnTo>
                <a:lnTo>
                  <a:pt x="166624" y="489585"/>
                </a:lnTo>
                <a:lnTo>
                  <a:pt x="185458" y="470750"/>
                </a:lnTo>
                <a:close/>
              </a:path>
              <a:path w="509270" h="656589">
                <a:moveTo>
                  <a:pt x="260781" y="395439"/>
                </a:moveTo>
                <a:lnTo>
                  <a:pt x="94170" y="395439"/>
                </a:lnTo>
                <a:lnTo>
                  <a:pt x="94170" y="414261"/>
                </a:lnTo>
                <a:lnTo>
                  <a:pt x="241947" y="414261"/>
                </a:lnTo>
                <a:lnTo>
                  <a:pt x="260781" y="395439"/>
                </a:lnTo>
                <a:close/>
              </a:path>
              <a:path w="509270" h="656589">
                <a:moveTo>
                  <a:pt x="273075" y="244792"/>
                </a:moveTo>
                <a:lnTo>
                  <a:pt x="94170" y="244792"/>
                </a:lnTo>
                <a:lnTo>
                  <a:pt x="94170" y="263626"/>
                </a:lnTo>
                <a:lnTo>
                  <a:pt x="273075" y="263626"/>
                </a:lnTo>
                <a:lnTo>
                  <a:pt x="273075" y="244792"/>
                </a:lnTo>
                <a:close/>
              </a:path>
              <a:path w="509270" h="656589">
                <a:moveTo>
                  <a:pt x="336105" y="320116"/>
                </a:moveTo>
                <a:lnTo>
                  <a:pt x="94170" y="320116"/>
                </a:lnTo>
                <a:lnTo>
                  <a:pt x="94170" y="338937"/>
                </a:lnTo>
                <a:lnTo>
                  <a:pt x="317271" y="338937"/>
                </a:lnTo>
                <a:lnTo>
                  <a:pt x="336105" y="320116"/>
                </a:lnTo>
                <a:close/>
              </a:path>
              <a:path w="509270" h="656589">
                <a:moveTo>
                  <a:pt x="508990" y="147231"/>
                </a:moveTo>
                <a:lnTo>
                  <a:pt x="393979" y="32245"/>
                </a:lnTo>
                <a:lnTo>
                  <a:pt x="380555" y="18834"/>
                </a:lnTo>
                <a:lnTo>
                  <a:pt x="361734" y="0"/>
                </a:lnTo>
                <a:lnTo>
                  <a:pt x="0" y="0"/>
                </a:lnTo>
                <a:lnTo>
                  <a:pt x="0" y="656209"/>
                </a:lnTo>
                <a:lnTo>
                  <a:pt x="18834" y="637374"/>
                </a:lnTo>
                <a:lnTo>
                  <a:pt x="18834" y="18834"/>
                </a:lnTo>
                <a:lnTo>
                  <a:pt x="348411" y="18834"/>
                </a:lnTo>
                <a:lnTo>
                  <a:pt x="348411" y="216547"/>
                </a:lnTo>
                <a:lnTo>
                  <a:pt x="439674" y="216547"/>
                </a:lnTo>
                <a:lnTo>
                  <a:pt x="458508" y="197713"/>
                </a:lnTo>
                <a:lnTo>
                  <a:pt x="367245" y="197713"/>
                </a:lnTo>
                <a:lnTo>
                  <a:pt x="367296" y="32245"/>
                </a:lnTo>
                <a:lnTo>
                  <a:pt x="495668" y="160553"/>
                </a:lnTo>
                <a:lnTo>
                  <a:pt x="508990" y="147231"/>
                </a:lnTo>
                <a:close/>
              </a:path>
            </a:pathLst>
          </a:custGeom>
          <a:solidFill>
            <a:srgbClr val="15365E"/>
          </a:solidFill>
        </p:spPr>
        <p:txBody>
          <a:bodyPr wrap="square" lIns="0" tIns="0" rIns="0" bIns="0" rtlCol="0"/>
          <a:lstStyle/>
          <a:p>
            <a:pPr defTabSz="1219170"/>
            <a:endParaRPr sz="2400" kern="0">
              <a:solidFill>
                <a:sysClr val="windowText" lastClr="000000"/>
              </a:solidFill>
            </a:endParaRPr>
          </a:p>
        </p:txBody>
      </p:sp>
      <p:sp>
        <p:nvSpPr>
          <p:cNvPr id="14" name="object 14"/>
          <p:cNvSpPr txBox="1"/>
          <p:nvPr/>
        </p:nvSpPr>
        <p:spPr>
          <a:xfrm>
            <a:off x="7483264" y="4878351"/>
            <a:ext cx="4030980" cy="754908"/>
          </a:xfrm>
          <a:prstGeom prst="rect">
            <a:avLst/>
          </a:prstGeom>
        </p:spPr>
        <p:txBody>
          <a:bodyPr vert="horz" wrap="square" lIns="0" tIns="16087" rIns="0" bIns="0" rtlCol="0">
            <a:spAutoFit/>
          </a:bodyPr>
          <a:lstStyle/>
          <a:p>
            <a:pPr marL="5080" algn="ctr" defTabSz="1219170">
              <a:spcBef>
                <a:spcPts val="127"/>
              </a:spcBef>
            </a:pPr>
            <a:r>
              <a:rPr sz="2400" kern="0">
                <a:solidFill>
                  <a:sysClr val="windowText" lastClr="000000"/>
                </a:solidFill>
                <a:latin typeface="Arial"/>
                <a:cs typeface="Arial"/>
              </a:rPr>
              <a:t>Weekly</a:t>
            </a:r>
            <a:r>
              <a:rPr sz="2400" kern="0" spc="-107">
                <a:solidFill>
                  <a:sysClr val="windowText" lastClr="000000"/>
                </a:solidFill>
                <a:latin typeface="Arial"/>
                <a:cs typeface="Arial"/>
              </a:rPr>
              <a:t> </a:t>
            </a:r>
            <a:r>
              <a:rPr sz="2400" kern="0" spc="-27">
                <a:solidFill>
                  <a:sysClr val="windowText" lastClr="000000"/>
                </a:solidFill>
                <a:latin typeface="Arial"/>
                <a:cs typeface="Arial"/>
              </a:rPr>
              <a:t>heat-</a:t>
            </a:r>
            <a:r>
              <a:rPr sz="2400" kern="0" spc="-13">
                <a:solidFill>
                  <a:sysClr val="windowText" lastClr="000000"/>
                </a:solidFill>
                <a:latin typeface="Arial"/>
                <a:cs typeface="Arial"/>
              </a:rPr>
              <a:t>related</a:t>
            </a:r>
            <a:endParaRPr sz="2400" kern="0">
              <a:solidFill>
                <a:sysClr val="windowText" lastClr="000000"/>
              </a:solidFill>
              <a:latin typeface="Arial"/>
              <a:cs typeface="Arial"/>
            </a:endParaRPr>
          </a:p>
          <a:p>
            <a:pPr algn="ctr" defTabSz="1219170">
              <a:spcBef>
                <a:spcPts val="7"/>
              </a:spcBef>
            </a:pPr>
            <a:r>
              <a:rPr sz="2400" kern="0">
                <a:solidFill>
                  <a:sysClr val="windowText" lastClr="000000"/>
                </a:solidFill>
                <a:latin typeface="Arial"/>
                <a:cs typeface="Arial"/>
              </a:rPr>
              <a:t>illness</a:t>
            </a:r>
            <a:r>
              <a:rPr sz="2400" kern="0" spc="-93">
                <a:solidFill>
                  <a:sysClr val="windowText" lastClr="000000"/>
                </a:solidFill>
                <a:latin typeface="Arial"/>
                <a:cs typeface="Arial"/>
              </a:rPr>
              <a:t> </a:t>
            </a:r>
            <a:r>
              <a:rPr sz="2400" kern="0">
                <a:solidFill>
                  <a:sysClr val="windowText" lastClr="000000"/>
                </a:solidFill>
                <a:latin typeface="Arial"/>
                <a:cs typeface="Arial"/>
              </a:rPr>
              <a:t>report</a:t>
            </a:r>
            <a:r>
              <a:rPr sz="2400" kern="0" spc="-40">
                <a:solidFill>
                  <a:sysClr val="windowText" lastClr="000000"/>
                </a:solidFill>
                <a:latin typeface="Arial"/>
                <a:cs typeface="Arial"/>
              </a:rPr>
              <a:t> </a:t>
            </a:r>
            <a:r>
              <a:rPr lang="en-US" sz="2400" kern="0" spc="-40">
                <a:solidFill>
                  <a:sysClr val="windowText" lastClr="000000"/>
                </a:solidFill>
                <a:latin typeface="Arial"/>
                <a:cs typeface="Arial"/>
              </a:rPr>
              <a:t>sent </a:t>
            </a:r>
            <a:r>
              <a:rPr sz="2400" kern="0">
                <a:solidFill>
                  <a:sysClr val="windowText" lastClr="000000"/>
                </a:solidFill>
                <a:latin typeface="Arial"/>
                <a:cs typeface="Arial"/>
              </a:rPr>
              <a:t>to</a:t>
            </a:r>
            <a:r>
              <a:rPr sz="2400" kern="0" spc="-73">
                <a:solidFill>
                  <a:sysClr val="windowText" lastClr="000000"/>
                </a:solidFill>
                <a:latin typeface="Arial"/>
                <a:cs typeface="Arial"/>
              </a:rPr>
              <a:t> </a:t>
            </a:r>
            <a:r>
              <a:rPr sz="2400" kern="0" spc="-13">
                <a:solidFill>
                  <a:sysClr val="windowText" lastClr="000000"/>
                </a:solidFill>
                <a:latin typeface="Arial"/>
                <a:cs typeface="Arial"/>
              </a:rPr>
              <a:t>partners</a:t>
            </a:r>
            <a:endParaRPr sz="2400" kern="0">
              <a:solidFill>
                <a:sysClr val="windowText" lastClr="000000"/>
              </a:solidFill>
              <a:latin typeface="Arial"/>
              <a:cs typeface="Arial"/>
            </a:endParaRPr>
          </a:p>
        </p:txBody>
      </p:sp>
      <p:sp>
        <p:nvSpPr>
          <p:cNvPr id="15" name="object 15"/>
          <p:cNvSpPr/>
          <p:nvPr/>
        </p:nvSpPr>
        <p:spPr>
          <a:xfrm>
            <a:off x="2238248" y="4257885"/>
            <a:ext cx="1228513" cy="211667"/>
          </a:xfrm>
          <a:custGeom>
            <a:avLst/>
            <a:gdLst/>
            <a:ahLst/>
            <a:cxnLst/>
            <a:rect l="l" t="t" r="r" b="b"/>
            <a:pathLst>
              <a:path w="921385" h="158750">
                <a:moveTo>
                  <a:pt x="762126" y="0"/>
                </a:moveTo>
                <a:lnTo>
                  <a:pt x="762126" y="158750"/>
                </a:lnTo>
                <a:lnTo>
                  <a:pt x="889126" y="95250"/>
                </a:lnTo>
                <a:lnTo>
                  <a:pt x="778001" y="95250"/>
                </a:lnTo>
                <a:lnTo>
                  <a:pt x="778001" y="63500"/>
                </a:lnTo>
                <a:lnTo>
                  <a:pt x="889126" y="63500"/>
                </a:lnTo>
                <a:lnTo>
                  <a:pt x="762126" y="0"/>
                </a:lnTo>
                <a:close/>
              </a:path>
              <a:path w="921385" h="158750">
                <a:moveTo>
                  <a:pt x="762126" y="63500"/>
                </a:moveTo>
                <a:lnTo>
                  <a:pt x="0" y="63500"/>
                </a:lnTo>
                <a:lnTo>
                  <a:pt x="0" y="95250"/>
                </a:lnTo>
                <a:lnTo>
                  <a:pt x="762126" y="95250"/>
                </a:lnTo>
                <a:lnTo>
                  <a:pt x="762126" y="63500"/>
                </a:lnTo>
                <a:close/>
              </a:path>
              <a:path w="921385" h="158750">
                <a:moveTo>
                  <a:pt x="889126" y="63500"/>
                </a:moveTo>
                <a:lnTo>
                  <a:pt x="778001" y="63500"/>
                </a:lnTo>
                <a:lnTo>
                  <a:pt x="778001" y="95250"/>
                </a:lnTo>
                <a:lnTo>
                  <a:pt x="889126" y="95250"/>
                </a:lnTo>
                <a:lnTo>
                  <a:pt x="920876" y="79375"/>
                </a:lnTo>
                <a:lnTo>
                  <a:pt x="889126" y="63500"/>
                </a:lnTo>
                <a:close/>
              </a:path>
            </a:pathLst>
          </a:custGeom>
          <a:solidFill>
            <a:srgbClr val="93B6C6"/>
          </a:solidFill>
        </p:spPr>
        <p:txBody>
          <a:bodyPr wrap="square" lIns="0" tIns="0" rIns="0" bIns="0" rtlCol="0"/>
          <a:lstStyle/>
          <a:p>
            <a:pPr defTabSz="1219170"/>
            <a:endParaRPr sz="2400" kern="0">
              <a:solidFill>
                <a:sysClr val="windowText" lastClr="000000"/>
              </a:solidFill>
            </a:endParaRPr>
          </a:p>
        </p:txBody>
      </p:sp>
      <p:sp>
        <p:nvSpPr>
          <p:cNvPr id="16" name="object 16"/>
          <p:cNvSpPr/>
          <p:nvPr/>
        </p:nvSpPr>
        <p:spPr>
          <a:xfrm>
            <a:off x="4798569" y="4257885"/>
            <a:ext cx="1228513" cy="211667"/>
          </a:xfrm>
          <a:custGeom>
            <a:avLst/>
            <a:gdLst/>
            <a:ahLst/>
            <a:cxnLst/>
            <a:rect l="l" t="t" r="r" b="b"/>
            <a:pathLst>
              <a:path w="921385" h="158750">
                <a:moveTo>
                  <a:pt x="762126" y="0"/>
                </a:moveTo>
                <a:lnTo>
                  <a:pt x="762126" y="158750"/>
                </a:lnTo>
                <a:lnTo>
                  <a:pt x="889126" y="95250"/>
                </a:lnTo>
                <a:lnTo>
                  <a:pt x="778001" y="95250"/>
                </a:lnTo>
                <a:lnTo>
                  <a:pt x="778001" y="63500"/>
                </a:lnTo>
                <a:lnTo>
                  <a:pt x="889126" y="63500"/>
                </a:lnTo>
                <a:lnTo>
                  <a:pt x="762126" y="0"/>
                </a:lnTo>
                <a:close/>
              </a:path>
              <a:path w="921385" h="158750">
                <a:moveTo>
                  <a:pt x="762126" y="63500"/>
                </a:moveTo>
                <a:lnTo>
                  <a:pt x="0" y="63500"/>
                </a:lnTo>
                <a:lnTo>
                  <a:pt x="0" y="95250"/>
                </a:lnTo>
                <a:lnTo>
                  <a:pt x="762126" y="95250"/>
                </a:lnTo>
                <a:lnTo>
                  <a:pt x="762126" y="63500"/>
                </a:lnTo>
                <a:close/>
              </a:path>
              <a:path w="921385" h="158750">
                <a:moveTo>
                  <a:pt x="889126" y="63500"/>
                </a:moveTo>
                <a:lnTo>
                  <a:pt x="778001" y="63500"/>
                </a:lnTo>
                <a:lnTo>
                  <a:pt x="778001" y="95250"/>
                </a:lnTo>
                <a:lnTo>
                  <a:pt x="889126" y="95250"/>
                </a:lnTo>
                <a:lnTo>
                  <a:pt x="920876" y="79375"/>
                </a:lnTo>
                <a:lnTo>
                  <a:pt x="889126" y="63500"/>
                </a:lnTo>
                <a:close/>
              </a:path>
            </a:pathLst>
          </a:custGeom>
          <a:solidFill>
            <a:srgbClr val="93B6C6"/>
          </a:solidFill>
        </p:spPr>
        <p:txBody>
          <a:bodyPr wrap="square" lIns="0" tIns="0" rIns="0" bIns="0" rtlCol="0"/>
          <a:lstStyle/>
          <a:p>
            <a:pPr defTabSz="1219170"/>
            <a:endParaRPr sz="2400" kern="0">
              <a:solidFill>
                <a:sysClr val="windowText" lastClr="000000"/>
              </a:solidFill>
            </a:endParaRPr>
          </a:p>
        </p:txBody>
      </p:sp>
      <p:sp>
        <p:nvSpPr>
          <p:cNvPr id="17" name="object 17"/>
          <p:cNvSpPr/>
          <p:nvPr/>
        </p:nvSpPr>
        <p:spPr>
          <a:xfrm>
            <a:off x="9100801" y="2778219"/>
            <a:ext cx="211667" cy="977900"/>
          </a:xfrm>
          <a:custGeom>
            <a:avLst/>
            <a:gdLst/>
            <a:ahLst/>
            <a:cxnLst/>
            <a:rect l="l" t="t" r="r" b="b"/>
            <a:pathLst>
              <a:path w="158750" h="733425">
                <a:moveTo>
                  <a:pt x="63500" y="574548"/>
                </a:moveTo>
                <a:lnTo>
                  <a:pt x="0" y="574548"/>
                </a:lnTo>
                <a:lnTo>
                  <a:pt x="79375" y="733298"/>
                </a:lnTo>
                <a:lnTo>
                  <a:pt x="150812" y="590423"/>
                </a:lnTo>
                <a:lnTo>
                  <a:pt x="63500" y="590423"/>
                </a:lnTo>
                <a:lnTo>
                  <a:pt x="63500" y="574548"/>
                </a:lnTo>
                <a:close/>
              </a:path>
              <a:path w="158750" h="733425">
                <a:moveTo>
                  <a:pt x="95250" y="0"/>
                </a:moveTo>
                <a:lnTo>
                  <a:pt x="63500" y="0"/>
                </a:lnTo>
                <a:lnTo>
                  <a:pt x="63500" y="590423"/>
                </a:lnTo>
                <a:lnTo>
                  <a:pt x="95250" y="590423"/>
                </a:lnTo>
                <a:lnTo>
                  <a:pt x="95250" y="0"/>
                </a:lnTo>
                <a:close/>
              </a:path>
              <a:path w="158750" h="733425">
                <a:moveTo>
                  <a:pt x="158750" y="574548"/>
                </a:moveTo>
                <a:lnTo>
                  <a:pt x="95250" y="574548"/>
                </a:lnTo>
                <a:lnTo>
                  <a:pt x="95250" y="590423"/>
                </a:lnTo>
                <a:lnTo>
                  <a:pt x="150812" y="590423"/>
                </a:lnTo>
                <a:lnTo>
                  <a:pt x="158750" y="574548"/>
                </a:lnTo>
                <a:close/>
              </a:path>
            </a:pathLst>
          </a:custGeom>
          <a:solidFill>
            <a:srgbClr val="93B6C6"/>
          </a:solidFill>
        </p:spPr>
        <p:txBody>
          <a:bodyPr wrap="square" lIns="0" tIns="0" rIns="0" bIns="0" rtlCol="0"/>
          <a:lstStyle/>
          <a:p>
            <a:pPr defTabSz="1219170"/>
            <a:endParaRPr sz="2400" kern="0">
              <a:solidFill>
                <a:sysClr val="windowText" lastClr="000000"/>
              </a:solidFill>
            </a:endParaRPr>
          </a:p>
        </p:txBody>
      </p:sp>
      <p:sp>
        <p:nvSpPr>
          <p:cNvPr id="18" name="object 18"/>
          <p:cNvSpPr/>
          <p:nvPr/>
        </p:nvSpPr>
        <p:spPr>
          <a:xfrm>
            <a:off x="7454393" y="4316813"/>
            <a:ext cx="1228513" cy="211667"/>
          </a:xfrm>
          <a:custGeom>
            <a:avLst/>
            <a:gdLst/>
            <a:ahLst/>
            <a:cxnLst/>
            <a:rect l="l" t="t" r="r" b="b"/>
            <a:pathLst>
              <a:path w="921384" h="158750">
                <a:moveTo>
                  <a:pt x="762126" y="0"/>
                </a:moveTo>
                <a:lnTo>
                  <a:pt x="762126" y="158750"/>
                </a:lnTo>
                <a:lnTo>
                  <a:pt x="889126" y="95250"/>
                </a:lnTo>
                <a:lnTo>
                  <a:pt x="778001" y="95250"/>
                </a:lnTo>
                <a:lnTo>
                  <a:pt x="778001" y="63500"/>
                </a:lnTo>
                <a:lnTo>
                  <a:pt x="889126" y="63500"/>
                </a:lnTo>
                <a:lnTo>
                  <a:pt x="762126" y="0"/>
                </a:lnTo>
                <a:close/>
              </a:path>
              <a:path w="921384" h="158750">
                <a:moveTo>
                  <a:pt x="762126" y="63500"/>
                </a:moveTo>
                <a:lnTo>
                  <a:pt x="0" y="63500"/>
                </a:lnTo>
                <a:lnTo>
                  <a:pt x="0" y="95250"/>
                </a:lnTo>
                <a:lnTo>
                  <a:pt x="762126" y="95250"/>
                </a:lnTo>
                <a:lnTo>
                  <a:pt x="762126" y="63500"/>
                </a:lnTo>
                <a:close/>
              </a:path>
              <a:path w="921384" h="158750">
                <a:moveTo>
                  <a:pt x="889126" y="63500"/>
                </a:moveTo>
                <a:lnTo>
                  <a:pt x="778001" y="63500"/>
                </a:lnTo>
                <a:lnTo>
                  <a:pt x="778001" y="95250"/>
                </a:lnTo>
                <a:lnTo>
                  <a:pt x="889126" y="95250"/>
                </a:lnTo>
                <a:lnTo>
                  <a:pt x="920876" y="79375"/>
                </a:lnTo>
                <a:lnTo>
                  <a:pt x="889126" y="63500"/>
                </a:lnTo>
                <a:close/>
              </a:path>
            </a:pathLst>
          </a:custGeom>
          <a:solidFill>
            <a:srgbClr val="93B6C6"/>
          </a:solidFill>
        </p:spPr>
        <p:txBody>
          <a:bodyPr wrap="square" lIns="0" tIns="0" rIns="0" bIns="0" rtlCol="0"/>
          <a:lstStyle/>
          <a:p>
            <a:pPr defTabSz="1219170"/>
            <a:endParaRPr sz="2400" kern="0">
              <a:solidFill>
                <a:sysClr val="windowText" lastClr="000000"/>
              </a:solidFill>
            </a:endParaRPr>
          </a:p>
        </p:txBody>
      </p:sp>
      <p:sp>
        <p:nvSpPr>
          <p:cNvPr id="19" name="object 19"/>
          <p:cNvSpPr/>
          <p:nvPr/>
        </p:nvSpPr>
        <p:spPr>
          <a:xfrm>
            <a:off x="9989600" y="5840540"/>
            <a:ext cx="477520" cy="452120"/>
          </a:xfrm>
          <a:custGeom>
            <a:avLst/>
            <a:gdLst/>
            <a:ahLst/>
            <a:cxnLst/>
            <a:rect l="l" t="t" r="r" b="b"/>
            <a:pathLst>
              <a:path w="358140" h="339089">
                <a:moveTo>
                  <a:pt x="324868" y="287161"/>
                </a:moveTo>
                <a:lnTo>
                  <a:pt x="32957" y="287161"/>
                </a:lnTo>
                <a:lnTo>
                  <a:pt x="32957" y="296577"/>
                </a:lnTo>
                <a:lnTo>
                  <a:pt x="0" y="320115"/>
                </a:lnTo>
                <a:lnTo>
                  <a:pt x="0" y="338945"/>
                </a:lnTo>
                <a:lnTo>
                  <a:pt x="357818" y="338945"/>
                </a:lnTo>
                <a:lnTo>
                  <a:pt x="357818" y="320115"/>
                </a:lnTo>
                <a:lnTo>
                  <a:pt x="324868" y="296577"/>
                </a:lnTo>
                <a:lnTo>
                  <a:pt x="324868" y="287161"/>
                </a:lnTo>
                <a:close/>
              </a:path>
              <a:path w="358140" h="339089">
                <a:moveTo>
                  <a:pt x="80039" y="127102"/>
                </a:moveTo>
                <a:lnTo>
                  <a:pt x="51790" y="127102"/>
                </a:lnTo>
                <a:lnTo>
                  <a:pt x="51790" y="287161"/>
                </a:lnTo>
                <a:lnTo>
                  <a:pt x="80040" y="287161"/>
                </a:lnTo>
                <a:lnTo>
                  <a:pt x="80039" y="127102"/>
                </a:lnTo>
                <a:close/>
              </a:path>
              <a:path w="358140" h="339089">
                <a:moveTo>
                  <a:pt x="136538" y="127102"/>
                </a:moveTo>
                <a:lnTo>
                  <a:pt x="108289" y="127102"/>
                </a:lnTo>
                <a:lnTo>
                  <a:pt x="108289" y="287161"/>
                </a:lnTo>
                <a:lnTo>
                  <a:pt x="136539" y="287161"/>
                </a:lnTo>
                <a:lnTo>
                  <a:pt x="136538" y="127102"/>
                </a:lnTo>
                <a:close/>
              </a:path>
              <a:path w="358140" h="339089">
                <a:moveTo>
                  <a:pt x="193037" y="127102"/>
                </a:moveTo>
                <a:lnTo>
                  <a:pt x="164788" y="127102"/>
                </a:lnTo>
                <a:lnTo>
                  <a:pt x="164788" y="287161"/>
                </a:lnTo>
                <a:lnTo>
                  <a:pt x="193038" y="287161"/>
                </a:lnTo>
                <a:lnTo>
                  <a:pt x="193037" y="127102"/>
                </a:lnTo>
                <a:close/>
              </a:path>
              <a:path w="358140" h="339089">
                <a:moveTo>
                  <a:pt x="249536" y="127102"/>
                </a:moveTo>
                <a:lnTo>
                  <a:pt x="221287" y="127102"/>
                </a:lnTo>
                <a:lnTo>
                  <a:pt x="221287" y="287161"/>
                </a:lnTo>
                <a:lnTo>
                  <a:pt x="249536" y="287161"/>
                </a:lnTo>
                <a:lnTo>
                  <a:pt x="249536" y="127102"/>
                </a:lnTo>
                <a:close/>
              </a:path>
              <a:path w="358140" h="339089">
                <a:moveTo>
                  <a:pt x="306035" y="127102"/>
                </a:moveTo>
                <a:lnTo>
                  <a:pt x="277786" y="127102"/>
                </a:lnTo>
                <a:lnTo>
                  <a:pt x="277786" y="287161"/>
                </a:lnTo>
                <a:lnTo>
                  <a:pt x="306035" y="287161"/>
                </a:lnTo>
                <a:lnTo>
                  <a:pt x="306035" y="127102"/>
                </a:lnTo>
                <a:close/>
              </a:path>
              <a:path w="358140" h="339089">
                <a:moveTo>
                  <a:pt x="324868" y="117686"/>
                </a:moveTo>
                <a:lnTo>
                  <a:pt x="32957" y="117686"/>
                </a:lnTo>
                <a:lnTo>
                  <a:pt x="32957" y="127102"/>
                </a:lnTo>
                <a:lnTo>
                  <a:pt x="324868" y="127102"/>
                </a:lnTo>
                <a:lnTo>
                  <a:pt x="324868" y="117686"/>
                </a:lnTo>
                <a:close/>
              </a:path>
              <a:path w="358140" h="339089">
                <a:moveTo>
                  <a:pt x="338993" y="89441"/>
                </a:moveTo>
                <a:lnTo>
                  <a:pt x="18832" y="89441"/>
                </a:lnTo>
                <a:lnTo>
                  <a:pt x="18832" y="117686"/>
                </a:lnTo>
                <a:lnTo>
                  <a:pt x="338993" y="117686"/>
                </a:lnTo>
                <a:lnTo>
                  <a:pt x="338993" y="89441"/>
                </a:lnTo>
                <a:close/>
              </a:path>
              <a:path w="358140" h="339089">
                <a:moveTo>
                  <a:pt x="178912" y="0"/>
                </a:moveTo>
                <a:lnTo>
                  <a:pt x="32957" y="89441"/>
                </a:lnTo>
                <a:lnTo>
                  <a:pt x="324868" y="89441"/>
                </a:lnTo>
                <a:lnTo>
                  <a:pt x="309504" y="80025"/>
                </a:lnTo>
                <a:lnTo>
                  <a:pt x="174204" y="80025"/>
                </a:lnTo>
                <a:lnTo>
                  <a:pt x="166892" y="78540"/>
                </a:lnTo>
                <a:lnTo>
                  <a:pt x="160903" y="74494"/>
                </a:lnTo>
                <a:lnTo>
                  <a:pt x="156857" y="68506"/>
                </a:lnTo>
                <a:lnTo>
                  <a:pt x="155371" y="61195"/>
                </a:lnTo>
                <a:lnTo>
                  <a:pt x="156857" y="53883"/>
                </a:lnTo>
                <a:lnTo>
                  <a:pt x="160903" y="47896"/>
                </a:lnTo>
                <a:lnTo>
                  <a:pt x="166892" y="43850"/>
                </a:lnTo>
                <a:lnTo>
                  <a:pt x="174204" y="42364"/>
                </a:lnTo>
                <a:lnTo>
                  <a:pt x="248046" y="42364"/>
                </a:lnTo>
                <a:lnTo>
                  <a:pt x="178912" y="0"/>
                </a:lnTo>
                <a:close/>
              </a:path>
              <a:path w="358140" h="339089">
                <a:moveTo>
                  <a:pt x="248046" y="42364"/>
                </a:moveTo>
                <a:lnTo>
                  <a:pt x="174204" y="42364"/>
                </a:lnTo>
                <a:lnTo>
                  <a:pt x="181517" y="43850"/>
                </a:lnTo>
                <a:lnTo>
                  <a:pt x="187505" y="47896"/>
                </a:lnTo>
                <a:lnTo>
                  <a:pt x="191551" y="53883"/>
                </a:lnTo>
                <a:lnTo>
                  <a:pt x="193037" y="61195"/>
                </a:lnTo>
                <a:lnTo>
                  <a:pt x="191551" y="68506"/>
                </a:lnTo>
                <a:lnTo>
                  <a:pt x="187505" y="74494"/>
                </a:lnTo>
                <a:lnTo>
                  <a:pt x="181517" y="78540"/>
                </a:lnTo>
                <a:lnTo>
                  <a:pt x="174204" y="80025"/>
                </a:lnTo>
                <a:lnTo>
                  <a:pt x="309504" y="80025"/>
                </a:lnTo>
                <a:lnTo>
                  <a:pt x="248046" y="42364"/>
                </a:lnTo>
                <a:close/>
              </a:path>
            </a:pathLst>
          </a:custGeom>
          <a:solidFill>
            <a:srgbClr val="15365E"/>
          </a:solidFill>
        </p:spPr>
        <p:txBody>
          <a:bodyPr wrap="square" lIns="0" tIns="0" rIns="0" bIns="0" rtlCol="0"/>
          <a:lstStyle/>
          <a:p>
            <a:pPr defTabSz="1219170"/>
            <a:endParaRPr sz="2400" kern="0">
              <a:solidFill>
                <a:sysClr val="windowText" lastClr="000000"/>
              </a:solidFill>
            </a:endParaRPr>
          </a:p>
        </p:txBody>
      </p:sp>
      <p:grpSp>
        <p:nvGrpSpPr>
          <p:cNvPr id="20" name="object 20"/>
          <p:cNvGrpSpPr/>
          <p:nvPr/>
        </p:nvGrpSpPr>
        <p:grpSpPr>
          <a:xfrm>
            <a:off x="8078246" y="5814254"/>
            <a:ext cx="1398693" cy="502920"/>
            <a:chOff x="6179495" y="4524613"/>
            <a:chExt cx="1049020" cy="377190"/>
          </a:xfrm>
        </p:grpSpPr>
        <p:pic>
          <p:nvPicPr>
            <p:cNvPr id="21" name="object 21"/>
            <p:cNvPicPr/>
            <p:nvPr/>
          </p:nvPicPr>
          <p:blipFill>
            <a:blip r:embed="rId3" cstate="print"/>
            <a:stretch>
              <a:fillRect/>
            </a:stretch>
          </p:blipFill>
          <p:spPr>
            <a:xfrm>
              <a:off x="6885208" y="4716445"/>
              <a:ext cx="342093" cy="184774"/>
            </a:xfrm>
            <a:prstGeom prst="rect">
              <a:avLst/>
            </a:prstGeom>
          </p:spPr>
        </p:pic>
        <p:sp>
          <p:nvSpPr>
            <p:cNvPr id="22" name="object 22"/>
            <p:cNvSpPr/>
            <p:nvPr/>
          </p:nvSpPr>
          <p:spPr>
            <a:xfrm>
              <a:off x="6179490" y="4524616"/>
              <a:ext cx="1049020" cy="272415"/>
            </a:xfrm>
            <a:custGeom>
              <a:avLst/>
              <a:gdLst/>
              <a:ahLst/>
              <a:cxnLst/>
              <a:rect l="l" t="t" r="r" b="b"/>
              <a:pathLst>
                <a:path w="1049020" h="272414">
                  <a:moveTo>
                    <a:pt x="337108" y="165468"/>
                  </a:moveTo>
                  <a:lnTo>
                    <a:pt x="205282" y="212077"/>
                  </a:lnTo>
                  <a:lnTo>
                    <a:pt x="73444" y="165468"/>
                  </a:lnTo>
                  <a:lnTo>
                    <a:pt x="73444" y="220548"/>
                  </a:lnTo>
                  <a:lnTo>
                    <a:pt x="83781" y="239560"/>
                  </a:lnTo>
                  <a:lnTo>
                    <a:pt x="112001" y="256146"/>
                  </a:lnTo>
                  <a:lnTo>
                    <a:pt x="153885" y="267881"/>
                  </a:lnTo>
                  <a:lnTo>
                    <a:pt x="205282" y="272338"/>
                  </a:lnTo>
                  <a:lnTo>
                    <a:pt x="256667" y="267881"/>
                  </a:lnTo>
                  <a:lnTo>
                    <a:pt x="298564" y="256146"/>
                  </a:lnTo>
                  <a:lnTo>
                    <a:pt x="326771" y="239560"/>
                  </a:lnTo>
                  <a:lnTo>
                    <a:pt x="337108" y="220548"/>
                  </a:lnTo>
                  <a:lnTo>
                    <a:pt x="337108" y="165468"/>
                  </a:lnTo>
                  <a:close/>
                </a:path>
                <a:path w="1049020" h="272414">
                  <a:moveTo>
                    <a:pt x="410552" y="119799"/>
                  </a:moveTo>
                  <a:lnTo>
                    <a:pt x="205282" y="46367"/>
                  </a:lnTo>
                  <a:lnTo>
                    <a:pt x="0" y="119799"/>
                  </a:lnTo>
                  <a:lnTo>
                    <a:pt x="26365" y="129222"/>
                  </a:lnTo>
                  <a:lnTo>
                    <a:pt x="26365" y="221018"/>
                  </a:lnTo>
                  <a:lnTo>
                    <a:pt x="30607" y="225259"/>
                  </a:lnTo>
                  <a:lnTo>
                    <a:pt x="40957" y="225259"/>
                  </a:lnTo>
                  <a:lnTo>
                    <a:pt x="45199" y="221018"/>
                  </a:lnTo>
                  <a:lnTo>
                    <a:pt x="45199" y="135813"/>
                  </a:lnTo>
                  <a:lnTo>
                    <a:pt x="205282" y="191833"/>
                  </a:lnTo>
                  <a:lnTo>
                    <a:pt x="410552" y="119799"/>
                  </a:lnTo>
                  <a:close/>
                </a:path>
                <a:path w="1049020" h="272414">
                  <a:moveTo>
                    <a:pt x="1048512" y="18834"/>
                  </a:moveTo>
                  <a:lnTo>
                    <a:pt x="1047026" y="11506"/>
                  </a:lnTo>
                  <a:lnTo>
                    <a:pt x="1043000" y="5524"/>
                  </a:lnTo>
                  <a:lnTo>
                    <a:pt x="1037005" y="1485"/>
                  </a:lnTo>
                  <a:lnTo>
                    <a:pt x="1029690" y="0"/>
                  </a:lnTo>
                  <a:lnTo>
                    <a:pt x="1001433" y="0"/>
                  </a:lnTo>
                  <a:lnTo>
                    <a:pt x="1001433" y="65913"/>
                  </a:lnTo>
                  <a:lnTo>
                    <a:pt x="1001433" y="75323"/>
                  </a:lnTo>
                  <a:lnTo>
                    <a:pt x="926109" y="75323"/>
                  </a:lnTo>
                  <a:lnTo>
                    <a:pt x="926109" y="89446"/>
                  </a:lnTo>
                  <a:lnTo>
                    <a:pt x="926109" y="98856"/>
                  </a:lnTo>
                  <a:lnTo>
                    <a:pt x="753071" y="98856"/>
                  </a:lnTo>
                  <a:lnTo>
                    <a:pt x="753071" y="89446"/>
                  </a:lnTo>
                  <a:lnTo>
                    <a:pt x="926109" y="89446"/>
                  </a:lnTo>
                  <a:lnTo>
                    <a:pt x="926109" y="75323"/>
                  </a:lnTo>
                  <a:lnTo>
                    <a:pt x="753071" y="75323"/>
                  </a:lnTo>
                  <a:lnTo>
                    <a:pt x="753071" y="65913"/>
                  </a:lnTo>
                  <a:lnTo>
                    <a:pt x="1001433" y="65913"/>
                  </a:lnTo>
                  <a:lnTo>
                    <a:pt x="1001433" y="0"/>
                  </a:lnTo>
                  <a:lnTo>
                    <a:pt x="973188" y="0"/>
                  </a:lnTo>
                  <a:lnTo>
                    <a:pt x="973188" y="42367"/>
                  </a:lnTo>
                  <a:lnTo>
                    <a:pt x="973188" y="51777"/>
                  </a:lnTo>
                  <a:lnTo>
                    <a:pt x="753071" y="51777"/>
                  </a:lnTo>
                  <a:lnTo>
                    <a:pt x="753071" y="42367"/>
                  </a:lnTo>
                  <a:lnTo>
                    <a:pt x="973188" y="42367"/>
                  </a:lnTo>
                  <a:lnTo>
                    <a:pt x="973188" y="0"/>
                  </a:lnTo>
                  <a:lnTo>
                    <a:pt x="724827" y="0"/>
                  </a:lnTo>
                  <a:lnTo>
                    <a:pt x="717499" y="1485"/>
                  </a:lnTo>
                  <a:lnTo>
                    <a:pt x="711504" y="5524"/>
                  </a:lnTo>
                  <a:lnTo>
                    <a:pt x="707478" y="11506"/>
                  </a:lnTo>
                  <a:lnTo>
                    <a:pt x="705993" y="18834"/>
                  </a:lnTo>
                  <a:lnTo>
                    <a:pt x="705993" y="122402"/>
                  </a:lnTo>
                  <a:lnTo>
                    <a:pt x="707478" y="129730"/>
                  </a:lnTo>
                  <a:lnTo>
                    <a:pt x="711504" y="135712"/>
                  </a:lnTo>
                  <a:lnTo>
                    <a:pt x="717499" y="139750"/>
                  </a:lnTo>
                  <a:lnTo>
                    <a:pt x="724827" y="141224"/>
                  </a:lnTo>
                  <a:lnTo>
                    <a:pt x="794270" y="141224"/>
                  </a:lnTo>
                  <a:lnTo>
                    <a:pt x="794270" y="169468"/>
                  </a:lnTo>
                  <a:lnTo>
                    <a:pt x="823937" y="141224"/>
                  </a:lnTo>
                  <a:lnTo>
                    <a:pt x="855954" y="141224"/>
                  </a:lnTo>
                  <a:lnTo>
                    <a:pt x="874318" y="169468"/>
                  </a:lnTo>
                  <a:lnTo>
                    <a:pt x="891260" y="141224"/>
                  </a:lnTo>
                  <a:lnTo>
                    <a:pt x="924687" y="141224"/>
                  </a:lnTo>
                  <a:lnTo>
                    <a:pt x="954354" y="169468"/>
                  </a:lnTo>
                  <a:lnTo>
                    <a:pt x="954354" y="141224"/>
                  </a:lnTo>
                  <a:lnTo>
                    <a:pt x="1029690" y="141224"/>
                  </a:lnTo>
                  <a:lnTo>
                    <a:pt x="1037005" y="139750"/>
                  </a:lnTo>
                  <a:lnTo>
                    <a:pt x="1043000" y="135712"/>
                  </a:lnTo>
                  <a:lnTo>
                    <a:pt x="1047026" y="129730"/>
                  </a:lnTo>
                  <a:lnTo>
                    <a:pt x="1048512" y="122402"/>
                  </a:lnTo>
                  <a:lnTo>
                    <a:pt x="1048512" y="98856"/>
                  </a:lnTo>
                  <a:lnTo>
                    <a:pt x="1048512" y="89446"/>
                  </a:lnTo>
                  <a:lnTo>
                    <a:pt x="1048512" y="75323"/>
                  </a:lnTo>
                  <a:lnTo>
                    <a:pt x="1048512" y="65913"/>
                  </a:lnTo>
                  <a:lnTo>
                    <a:pt x="1048512" y="51777"/>
                  </a:lnTo>
                  <a:lnTo>
                    <a:pt x="1048512" y="42367"/>
                  </a:lnTo>
                  <a:lnTo>
                    <a:pt x="1048512" y="18834"/>
                  </a:lnTo>
                  <a:close/>
                </a:path>
              </a:pathLst>
            </a:custGeom>
            <a:solidFill>
              <a:srgbClr val="15365E"/>
            </a:solidFill>
          </p:spPr>
          <p:txBody>
            <a:bodyPr wrap="square" lIns="0" tIns="0" rIns="0" bIns="0" rtlCol="0"/>
            <a:lstStyle/>
            <a:p>
              <a:pPr defTabSz="1219170"/>
              <a:endParaRPr sz="2400" kern="0">
                <a:solidFill>
                  <a:sysClr val="windowText" lastClr="000000"/>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35385-6A69-F8AD-D586-C1FAF1EEAFB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54D5D4A-AB7A-D0DC-15BD-A203FFA73D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8804" y="1780979"/>
            <a:ext cx="6436876" cy="4440630"/>
          </a:xfrm>
          <a:prstGeom prst="rect">
            <a:avLst/>
          </a:prstGeom>
        </p:spPr>
      </p:pic>
      <p:sp>
        <p:nvSpPr>
          <p:cNvPr id="2" name="Title 1">
            <a:extLst>
              <a:ext uri="{FF2B5EF4-FFF2-40B4-BE49-F238E27FC236}">
                <a16:creationId xmlns:a16="http://schemas.microsoft.com/office/drawing/2014/main" id="{9D8444BA-DB94-9490-CBB8-113C277D95E0}"/>
              </a:ext>
            </a:extLst>
          </p:cNvPr>
          <p:cNvSpPr>
            <a:spLocks noGrp="1"/>
          </p:cNvSpPr>
          <p:nvPr>
            <p:ph type="title"/>
          </p:nvPr>
        </p:nvSpPr>
        <p:spPr>
          <a:xfrm>
            <a:off x="1097280" y="286603"/>
            <a:ext cx="8808720" cy="1450757"/>
          </a:xfrm>
        </p:spPr>
        <p:txBody>
          <a:bodyPr>
            <a:normAutofit/>
          </a:bodyPr>
          <a:lstStyle/>
          <a:p>
            <a:r>
              <a:rPr lang="en-US" sz="4000" dirty="0">
                <a:solidFill>
                  <a:schemeClr val="tx1"/>
                </a:solidFill>
              </a:rPr>
              <a:t>Weekly Heat-related Illness (HRI) Surveillance Reporting</a:t>
            </a:r>
          </a:p>
        </p:txBody>
      </p:sp>
      <p:sp>
        <p:nvSpPr>
          <p:cNvPr id="3" name="Content Placeholder 2">
            <a:extLst>
              <a:ext uri="{FF2B5EF4-FFF2-40B4-BE49-F238E27FC236}">
                <a16:creationId xmlns:a16="http://schemas.microsoft.com/office/drawing/2014/main" id="{60099C42-0016-1C5E-C8A0-B53AF6CBE5DD}"/>
              </a:ext>
            </a:extLst>
          </p:cNvPr>
          <p:cNvSpPr>
            <a:spLocks noGrp="1"/>
          </p:cNvSpPr>
          <p:nvPr>
            <p:ph idx="1"/>
          </p:nvPr>
        </p:nvSpPr>
        <p:spPr>
          <a:xfrm>
            <a:off x="838201" y="2533649"/>
            <a:ext cx="3880604" cy="3643313"/>
          </a:xfrm>
        </p:spPr>
        <p:txBody>
          <a:bodyPr>
            <a:normAutofit/>
          </a:bodyPr>
          <a:lstStyle/>
          <a:p>
            <a:pPr lvl="1">
              <a:buFont typeface="Arial" panose="020B0604020202020204" pitchFamily="34" charset="0"/>
              <a:buChar char="•"/>
            </a:pPr>
            <a:r>
              <a:rPr lang="en-US" sz="2800">
                <a:solidFill>
                  <a:schemeClr val="tx1"/>
                </a:solidFill>
              </a:rPr>
              <a:t>HRI rates by region and county</a:t>
            </a:r>
          </a:p>
          <a:p>
            <a:pPr lvl="1">
              <a:buFont typeface="Arial" panose="020B0604020202020204" pitchFamily="34" charset="0"/>
              <a:buChar char="•"/>
            </a:pPr>
            <a:r>
              <a:rPr lang="en-US" sz="2800">
                <a:solidFill>
                  <a:schemeClr val="tx1"/>
                </a:solidFill>
              </a:rPr>
              <a:t>Severity types</a:t>
            </a:r>
          </a:p>
          <a:p>
            <a:pPr lvl="1">
              <a:buFont typeface="Arial" panose="020B0604020202020204" pitchFamily="34" charset="0"/>
              <a:buChar char="•"/>
            </a:pPr>
            <a:r>
              <a:rPr lang="en-US" sz="2800">
                <a:solidFill>
                  <a:schemeClr val="tx1"/>
                </a:solidFill>
              </a:rPr>
              <a:t>Demographic groups impacted</a:t>
            </a:r>
          </a:p>
        </p:txBody>
      </p:sp>
    </p:spTree>
    <p:extLst>
      <p:ext uri="{BB962C8B-B14F-4D97-AF65-F5344CB8AC3E}">
        <p14:creationId xmlns:p14="http://schemas.microsoft.com/office/powerpoint/2010/main" val="2740828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A88B5-D4EF-6BF2-7CDF-5026C7981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87B20-3B9C-8303-F3F3-AD73F728A86C}"/>
              </a:ext>
            </a:extLst>
          </p:cNvPr>
          <p:cNvSpPr>
            <a:spLocks noGrp="1"/>
          </p:cNvSpPr>
          <p:nvPr>
            <p:ph type="title"/>
          </p:nvPr>
        </p:nvSpPr>
        <p:spPr/>
        <p:txBody>
          <a:bodyPr>
            <a:normAutofit/>
          </a:bodyPr>
          <a:lstStyle/>
          <a:p>
            <a:r>
              <a:rPr lang="en-US" sz="4000">
                <a:solidFill>
                  <a:schemeClr val="tx1"/>
                </a:solidFill>
              </a:rPr>
              <a:t>Heat-related Illness (HRI) Surveillance Reporting</a:t>
            </a:r>
          </a:p>
        </p:txBody>
      </p:sp>
      <p:sp>
        <p:nvSpPr>
          <p:cNvPr id="3" name="Content Placeholder 2">
            <a:extLst>
              <a:ext uri="{FF2B5EF4-FFF2-40B4-BE49-F238E27FC236}">
                <a16:creationId xmlns:a16="http://schemas.microsoft.com/office/drawing/2014/main" id="{86773F56-E724-463E-D200-29BD2A731910}"/>
              </a:ext>
            </a:extLst>
          </p:cNvPr>
          <p:cNvSpPr>
            <a:spLocks noGrp="1"/>
          </p:cNvSpPr>
          <p:nvPr>
            <p:ph idx="1"/>
          </p:nvPr>
        </p:nvSpPr>
        <p:spPr>
          <a:xfrm>
            <a:off x="838200" y="2409825"/>
            <a:ext cx="4178643" cy="3767138"/>
          </a:xfrm>
        </p:spPr>
        <p:txBody>
          <a:bodyPr/>
          <a:lstStyle/>
          <a:p>
            <a:pPr lvl="1">
              <a:buFont typeface="Arial" panose="020B0604020202020204" pitchFamily="34" charset="0"/>
              <a:buChar char="•"/>
            </a:pPr>
            <a:r>
              <a:rPr lang="en-US" sz="2800">
                <a:solidFill>
                  <a:schemeClr val="tx1"/>
                </a:solidFill>
              </a:rPr>
              <a:t>Daily max. temperature and counts of daily HRI emergency department visits</a:t>
            </a:r>
          </a:p>
          <a:p>
            <a:pPr lvl="1">
              <a:buFont typeface="Arial" panose="020B0604020202020204" pitchFamily="34" charset="0"/>
              <a:buChar char="•"/>
            </a:pPr>
            <a:r>
              <a:rPr lang="en-US" sz="2800">
                <a:solidFill>
                  <a:schemeClr val="tx1"/>
                </a:solidFill>
              </a:rPr>
              <a:t>Statewide rates of HRI emergency department visits </a:t>
            </a:r>
          </a:p>
          <a:p>
            <a:pPr lvl="1"/>
            <a:endParaRPr lang="en-US"/>
          </a:p>
        </p:txBody>
      </p:sp>
      <p:pic>
        <p:nvPicPr>
          <p:cNvPr id="5" name="Picture 4">
            <a:extLst>
              <a:ext uri="{FF2B5EF4-FFF2-40B4-BE49-F238E27FC236}">
                <a16:creationId xmlns:a16="http://schemas.microsoft.com/office/drawing/2014/main" id="{39731051-E6D2-E509-EB86-147CE4CF5B13}"/>
              </a:ext>
            </a:extLst>
          </p:cNvPr>
          <p:cNvPicPr>
            <a:picLocks noChangeAspect="1"/>
          </p:cNvPicPr>
          <p:nvPr/>
        </p:nvPicPr>
        <p:blipFill>
          <a:blip r:embed="rId3"/>
          <a:stretch>
            <a:fillRect/>
          </a:stretch>
        </p:blipFill>
        <p:spPr>
          <a:xfrm>
            <a:off x="5986437" y="1825625"/>
            <a:ext cx="5642693" cy="4459845"/>
          </a:xfrm>
          <a:prstGeom prst="rect">
            <a:avLst/>
          </a:prstGeom>
        </p:spPr>
      </p:pic>
    </p:spTree>
    <p:extLst>
      <p:ext uri="{BB962C8B-B14F-4D97-AF65-F5344CB8AC3E}">
        <p14:creationId xmlns:p14="http://schemas.microsoft.com/office/powerpoint/2010/main" val="1030858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A251-3013-DF6B-1B52-C0E589523152}"/>
              </a:ext>
            </a:extLst>
          </p:cNvPr>
          <p:cNvSpPr>
            <a:spLocks noGrp="1"/>
          </p:cNvSpPr>
          <p:nvPr>
            <p:ph type="title"/>
          </p:nvPr>
        </p:nvSpPr>
        <p:spPr>
          <a:xfrm>
            <a:off x="1097280" y="286603"/>
            <a:ext cx="10058400" cy="969173"/>
          </a:xfrm>
        </p:spPr>
        <p:txBody>
          <a:bodyPr/>
          <a:lstStyle/>
          <a:p>
            <a:r>
              <a:rPr lang="en-US" dirty="0"/>
              <a:t>PHPR Symposium Presentation</a:t>
            </a:r>
          </a:p>
        </p:txBody>
      </p:sp>
      <p:sp>
        <p:nvSpPr>
          <p:cNvPr id="3" name="Content Placeholder 2">
            <a:extLst>
              <a:ext uri="{FF2B5EF4-FFF2-40B4-BE49-F238E27FC236}">
                <a16:creationId xmlns:a16="http://schemas.microsoft.com/office/drawing/2014/main" id="{0EEA240E-64D7-1843-359C-038FEE40CB00}"/>
              </a:ext>
            </a:extLst>
          </p:cNvPr>
          <p:cNvSpPr>
            <a:spLocks noGrp="1"/>
          </p:cNvSpPr>
          <p:nvPr>
            <p:ph idx="1"/>
          </p:nvPr>
        </p:nvSpPr>
        <p:spPr>
          <a:xfrm>
            <a:off x="475488" y="1895856"/>
            <a:ext cx="10850880" cy="4285488"/>
          </a:xfrm>
        </p:spPr>
        <p:txBody>
          <a:bodyPr numCol="1">
            <a:normAutofit lnSpcReduction="10000"/>
          </a:bodyPr>
          <a:lstStyle/>
          <a:p>
            <a:pPr marL="0" indent="0">
              <a:buNone/>
            </a:pPr>
            <a:r>
              <a:rPr lang="en-US" sz="2400" b="1" dirty="0">
                <a:latin typeface="Arial"/>
                <a:cs typeface="Arial"/>
              </a:rPr>
              <a:t>Heat Preparedness Planning in NC: Connecting State and Local Health Departments</a:t>
            </a:r>
          </a:p>
          <a:p>
            <a:pPr>
              <a:buFont typeface="Arial" panose="020B0604020202020204" pitchFamily="34" charset="0"/>
              <a:buChar char="•"/>
            </a:pPr>
            <a:r>
              <a:rPr lang="en-US" sz="2400" dirty="0">
                <a:latin typeface="Arial"/>
                <a:cs typeface="Arial"/>
              </a:rPr>
              <a:t>Presented on state agency activities to address extreme heat</a:t>
            </a:r>
          </a:p>
          <a:p>
            <a:pPr>
              <a:buFont typeface="Arial" panose="020B0604020202020204" pitchFamily="34" charset="0"/>
              <a:buChar char="•"/>
            </a:pPr>
            <a:r>
              <a:rPr lang="en-US" sz="2400" dirty="0">
                <a:latin typeface="Arial"/>
                <a:cs typeface="Arial"/>
              </a:rPr>
              <a:t>Interactive poll questions:</a:t>
            </a:r>
          </a:p>
          <a:p>
            <a:pPr marL="457200" indent="-457200">
              <a:buAutoNum type="arabicPeriod"/>
            </a:pPr>
            <a:r>
              <a:rPr lang="en-US" sz="2400" dirty="0">
                <a:latin typeface="Arial"/>
                <a:cs typeface="Arial"/>
              </a:rPr>
              <a:t>Negative effects of heat</a:t>
            </a:r>
          </a:p>
          <a:p>
            <a:pPr marL="457200" indent="-457200">
              <a:buAutoNum type="arabicPeriod"/>
            </a:pPr>
            <a:r>
              <a:rPr lang="en-US" sz="2400" dirty="0">
                <a:latin typeface="Arial"/>
                <a:cs typeface="Arial"/>
              </a:rPr>
              <a:t>Top priorities when preparing for heat events</a:t>
            </a:r>
          </a:p>
          <a:p>
            <a:pPr marL="457200" indent="-457200">
              <a:buAutoNum type="arabicPeriod"/>
            </a:pPr>
            <a:r>
              <a:rPr lang="en-US" sz="2400" dirty="0">
                <a:latin typeface="Arial"/>
                <a:cs typeface="Arial"/>
              </a:rPr>
              <a:t>Thresholds/alerts used</a:t>
            </a:r>
          </a:p>
          <a:p>
            <a:pPr marL="457200" indent="-457200">
              <a:buAutoNum type="arabicPeriod"/>
            </a:pPr>
            <a:r>
              <a:rPr lang="en-US" sz="2400" dirty="0">
                <a:latin typeface="Arial"/>
                <a:cs typeface="Arial"/>
              </a:rPr>
              <a:t>Local heat planning</a:t>
            </a:r>
          </a:p>
          <a:p>
            <a:pPr marL="457200" indent="-457200">
              <a:buAutoNum type="arabicPeriod"/>
            </a:pPr>
            <a:r>
              <a:rPr lang="en-US" sz="2400" dirty="0">
                <a:latin typeface="Arial"/>
                <a:cs typeface="Arial"/>
              </a:rPr>
              <a:t>Resources provided during heat events </a:t>
            </a:r>
          </a:p>
        </p:txBody>
      </p:sp>
    </p:spTree>
    <p:extLst>
      <p:ext uri="{BB962C8B-B14F-4D97-AF65-F5344CB8AC3E}">
        <p14:creationId xmlns:p14="http://schemas.microsoft.com/office/powerpoint/2010/main" val="153410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1CA7E-6159-AF45-2EE3-BDCD18C63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807BA-51A5-4E1C-658F-2AA66AB790AF}"/>
              </a:ext>
            </a:extLst>
          </p:cNvPr>
          <p:cNvSpPr>
            <a:spLocks noGrp="1"/>
          </p:cNvSpPr>
          <p:nvPr>
            <p:ph type="title"/>
          </p:nvPr>
        </p:nvSpPr>
        <p:spPr>
          <a:xfrm>
            <a:off x="1097280" y="286603"/>
            <a:ext cx="10058400" cy="969173"/>
          </a:xfrm>
        </p:spPr>
        <p:txBody>
          <a:bodyPr/>
          <a:lstStyle/>
          <a:p>
            <a:r>
              <a:rPr lang="en-US" dirty="0"/>
              <a:t>Heat Season Kickoff: May 11</a:t>
            </a:r>
          </a:p>
        </p:txBody>
      </p:sp>
      <p:sp>
        <p:nvSpPr>
          <p:cNvPr id="3" name="Content Placeholder 2">
            <a:extLst>
              <a:ext uri="{FF2B5EF4-FFF2-40B4-BE49-F238E27FC236}">
                <a16:creationId xmlns:a16="http://schemas.microsoft.com/office/drawing/2014/main" id="{F1A48421-2EF9-C847-02E7-69556A6DD014}"/>
              </a:ext>
            </a:extLst>
          </p:cNvPr>
          <p:cNvSpPr>
            <a:spLocks noGrp="1"/>
          </p:cNvSpPr>
          <p:nvPr>
            <p:ph idx="1"/>
          </p:nvPr>
        </p:nvSpPr>
        <p:spPr>
          <a:xfrm>
            <a:off x="109728" y="3197307"/>
            <a:ext cx="12082272" cy="3060237"/>
          </a:xfrm>
        </p:spPr>
        <p:txBody>
          <a:bodyPr numCol="2">
            <a:normAutofit/>
          </a:bodyPr>
          <a:lstStyle/>
          <a:p>
            <a:pPr marL="0" indent="0">
              <a:buNone/>
            </a:pPr>
            <a:r>
              <a:rPr lang="en-US" sz="2400" b="1" dirty="0"/>
              <a:t>Participants:</a:t>
            </a:r>
          </a:p>
          <a:p>
            <a:pPr>
              <a:buFont typeface="Arial" panose="020B0604020202020204" pitchFamily="34" charset="0"/>
              <a:buChar char="•"/>
            </a:pPr>
            <a:r>
              <a:rPr lang="en-US" sz="2400" dirty="0"/>
              <a:t>National Weather Service</a:t>
            </a:r>
          </a:p>
          <a:p>
            <a:pPr>
              <a:buFont typeface="Arial" panose="020B0604020202020204" pitchFamily="34" charset="0"/>
              <a:buChar char="•"/>
            </a:pPr>
            <a:r>
              <a:rPr lang="en-US" sz="2400" dirty="0"/>
              <a:t>State Climate Office of NC</a:t>
            </a:r>
          </a:p>
          <a:p>
            <a:pPr>
              <a:buFont typeface="Arial" panose="020B0604020202020204" pitchFamily="34" charset="0"/>
              <a:buChar char="•"/>
            </a:pPr>
            <a:r>
              <a:rPr lang="en-US" sz="2400" dirty="0"/>
              <a:t>NC Department of Health and Human Services</a:t>
            </a:r>
          </a:p>
          <a:p>
            <a:pPr>
              <a:buFont typeface="Arial" panose="020B0604020202020204" pitchFamily="34" charset="0"/>
              <a:buChar char="•"/>
            </a:pPr>
            <a:r>
              <a:rPr lang="en-US" sz="2400" dirty="0"/>
              <a:t>NC Department of Environmental Quality’s State Resilience Office</a:t>
            </a:r>
          </a:p>
          <a:p>
            <a:pPr marL="0" indent="0">
              <a:buNone/>
            </a:pPr>
            <a:r>
              <a:rPr lang="en-US" sz="2400" b="1" dirty="0"/>
              <a:t>Attendees (N=92):</a:t>
            </a:r>
          </a:p>
          <a:p>
            <a:pPr>
              <a:buFont typeface="Arial" panose="020B0604020202020204" pitchFamily="34" charset="0"/>
              <a:buChar char="•"/>
            </a:pPr>
            <a:r>
              <a:rPr lang="en-US" sz="2400" dirty="0"/>
              <a:t>Local and state government, nonprofit, academia, private</a:t>
            </a:r>
          </a:p>
        </p:txBody>
      </p:sp>
      <p:pic>
        <p:nvPicPr>
          <p:cNvPr id="5" name="Picture 4">
            <a:extLst>
              <a:ext uri="{FF2B5EF4-FFF2-40B4-BE49-F238E27FC236}">
                <a16:creationId xmlns:a16="http://schemas.microsoft.com/office/drawing/2014/main" id="{7E8ED699-575C-5333-E035-5CAEEDDED2F5}"/>
              </a:ext>
            </a:extLst>
          </p:cNvPr>
          <p:cNvPicPr>
            <a:picLocks noChangeAspect="1"/>
          </p:cNvPicPr>
          <p:nvPr/>
        </p:nvPicPr>
        <p:blipFill>
          <a:blip r:embed="rId3"/>
          <a:stretch>
            <a:fillRect/>
          </a:stretch>
        </p:blipFill>
        <p:spPr>
          <a:xfrm>
            <a:off x="1902221" y="1789221"/>
            <a:ext cx="8448517" cy="1408086"/>
          </a:xfrm>
          <a:prstGeom prst="rect">
            <a:avLst/>
          </a:prstGeom>
        </p:spPr>
      </p:pic>
    </p:spTree>
    <p:extLst>
      <p:ext uri="{BB962C8B-B14F-4D97-AF65-F5344CB8AC3E}">
        <p14:creationId xmlns:p14="http://schemas.microsoft.com/office/powerpoint/2010/main" val="129791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F6DFB-EB07-9DFD-BC85-2325492A69F6}"/>
              </a:ext>
            </a:extLst>
          </p:cNvPr>
          <p:cNvSpPr>
            <a:spLocks noGrp="1"/>
          </p:cNvSpPr>
          <p:nvPr>
            <p:ph type="title"/>
          </p:nvPr>
        </p:nvSpPr>
        <p:spPr>
          <a:xfrm>
            <a:off x="594771" y="273097"/>
            <a:ext cx="10058400" cy="1450757"/>
          </a:xfrm>
        </p:spPr>
        <p:txBody>
          <a:bodyPr>
            <a:normAutofit/>
          </a:bodyPr>
          <a:lstStyle/>
          <a:p>
            <a:r>
              <a:rPr lang="en-US" sz="4400"/>
              <a:t>Statewide activities to address heat</a:t>
            </a:r>
          </a:p>
        </p:txBody>
      </p:sp>
      <p:pic>
        <p:nvPicPr>
          <p:cNvPr id="4" name="Picture 3">
            <a:extLst>
              <a:ext uri="{FF2B5EF4-FFF2-40B4-BE49-F238E27FC236}">
                <a16:creationId xmlns:a16="http://schemas.microsoft.com/office/drawing/2014/main" id="{0AB49B0A-9FC7-3FD6-EB5A-518E7364BB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9181" y="1872700"/>
            <a:ext cx="3362273" cy="4351338"/>
          </a:xfrm>
          <a:prstGeom prst="rect">
            <a:avLst/>
          </a:prstGeom>
        </p:spPr>
      </p:pic>
      <p:sp>
        <p:nvSpPr>
          <p:cNvPr id="6" name="TextBox 5">
            <a:extLst>
              <a:ext uri="{FF2B5EF4-FFF2-40B4-BE49-F238E27FC236}">
                <a16:creationId xmlns:a16="http://schemas.microsoft.com/office/drawing/2014/main" id="{3CDA9EBC-8221-20F2-E225-25C8E31874B6}"/>
              </a:ext>
            </a:extLst>
          </p:cNvPr>
          <p:cNvSpPr txBox="1"/>
          <p:nvPr/>
        </p:nvSpPr>
        <p:spPr>
          <a:xfrm>
            <a:off x="2269066" y="6359379"/>
            <a:ext cx="6096000" cy="430887"/>
          </a:xfrm>
          <a:prstGeom prst="rect">
            <a:avLst/>
          </a:prstGeom>
          <a:noFill/>
        </p:spPr>
        <p:txBody>
          <a:bodyPr wrap="square">
            <a:spAutoFit/>
          </a:bodyPr>
          <a:lstStyle/>
          <a:p>
            <a:r>
              <a:rPr lang="en-US" sz="1100"/>
              <a:t>Source: https://www.deq.nc.gov/energy-climate/state-resilience-office/resilience-resources-local-communities/heat-action-plan-toolkit</a:t>
            </a:r>
          </a:p>
        </p:txBody>
      </p:sp>
      <p:sp>
        <p:nvSpPr>
          <p:cNvPr id="5" name="Content Placeholder 2">
            <a:extLst>
              <a:ext uri="{FF2B5EF4-FFF2-40B4-BE49-F238E27FC236}">
                <a16:creationId xmlns:a16="http://schemas.microsoft.com/office/drawing/2014/main" id="{AA485FF7-FA20-CBB2-F6BC-8D80FF038059}"/>
              </a:ext>
            </a:extLst>
          </p:cNvPr>
          <p:cNvSpPr txBox="1">
            <a:spLocks/>
          </p:cNvSpPr>
          <p:nvPr/>
        </p:nvSpPr>
        <p:spPr>
          <a:xfrm>
            <a:off x="838199" y="1825625"/>
            <a:ext cx="6617043" cy="435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200"/>
          </a:p>
        </p:txBody>
      </p:sp>
      <p:sp>
        <p:nvSpPr>
          <p:cNvPr id="10" name="TextBox 9">
            <a:extLst>
              <a:ext uri="{FF2B5EF4-FFF2-40B4-BE49-F238E27FC236}">
                <a16:creationId xmlns:a16="http://schemas.microsoft.com/office/drawing/2014/main" id="{A0E9C1A5-7A1D-3144-5C12-588638CF7116}"/>
              </a:ext>
            </a:extLst>
          </p:cNvPr>
          <p:cNvSpPr txBox="1"/>
          <p:nvPr/>
        </p:nvSpPr>
        <p:spPr>
          <a:xfrm>
            <a:off x="411891" y="1825625"/>
            <a:ext cx="6367850" cy="4431983"/>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chemeClr val="accent1"/>
              </a:buClr>
              <a:buSzTx/>
              <a:tabLst/>
              <a:defRPr/>
            </a:pPr>
            <a:r>
              <a:rPr kumimoji="0" lang="en-US" sz="2200" b="1" i="0" u="none" strike="noStrike" kern="1200" cap="none" spc="0" normalizeH="0" baseline="0" noProof="0">
                <a:ln>
                  <a:noFill/>
                </a:ln>
                <a:solidFill>
                  <a:schemeClr val="tx1">
                    <a:lumMod val="75000"/>
                    <a:lumOff val="25000"/>
                  </a:schemeClr>
                </a:solidFill>
                <a:effectLst/>
                <a:uLnTx/>
                <a:uFillTx/>
                <a:ea typeface="+mn-ea"/>
                <a:cs typeface="+mn-cs"/>
              </a:rPr>
              <a:t>NC Heat Action Plan Toolkit </a:t>
            </a:r>
          </a:p>
          <a:p>
            <a:pPr marR="0" lvl="0" algn="l" defTabSz="457200" rtl="0" eaLnBrk="1" fontAlgn="auto" latinLnBrk="0" hangingPunct="1">
              <a:lnSpc>
                <a:spcPct val="100000"/>
              </a:lnSpc>
              <a:spcBef>
                <a:spcPts val="0"/>
              </a:spcBef>
              <a:spcAft>
                <a:spcPts val="0"/>
              </a:spcAft>
              <a:buClr>
                <a:schemeClr val="accent1"/>
              </a:buClr>
              <a:buSzTx/>
              <a:tabLst/>
              <a:defRPr/>
            </a:pPr>
            <a:r>
              <a:rPr lang="en-US" sz="2200" b="1">
                <a:solidFill>
                  <a:schemeClr val="tx1">
                    <a:lumMod val="75000"/>
                    <a:lumOff val="25000"/>
                  </a:schemeClr>
                </a:solidFill>
              </a:rPr>
              <a:t>     </a:t>
            </a:r>
            <a:r>
              <a:rPr kumimoji="0" lang="en-US" sz="1700" b="1" i="0" u="none" strike="noStrike" kern="1200" cap="none" spc="0" normalizeH="0" baseline="0" noProof="0">
                <a:ln>
                  <a:noFill/>
                </a:ln>
                <a:solidFill>
                  <a:schemeClr val="tx1">
                    <a:lumMod val="75000"/>
                    <a:lumOff val="25000"/>
                  </a:schemeClr>
                </a:solidFill>
                <a:effectLst/>
                <a:uLnTx/>
                <a:uFillTx/>
                <a:ea typeface="+mn-ea"/>
                <a:cs typeface="+mn-cs"/>
              </a:rPr>
              <a:t>Guide for community planning for extreme heat </a:t>
            </a:r>
          </a:p>
          <a:p>
            <a:pPr marR="0" lvl="0" algn="l" defTabSz="457200" rtl="0" eaLnBrk="1" fontAlgn="auto" latinLnBrk="0" hangingPunct="1">
              <a:lnSpc>
                <a:spcPct val="100000"/>
              </a:lnSpc>
              <a:spcBef>
                <a:spcPts val="0"/>
              </a:spcBef>
              <a:spcAft>
                <a:spcPts val="0"/>
              </a:spcAft>
              <a:buClr>
                <a:schemeClr val="accent1"/>
              </a:buClr>
              <a:buSzTx/>
              <a:tabLst/>
              <a:defRPr/>
            </a:pPr>
            <a:r>
              <a:rPr kumimoji="0" lang="en-US" sz="1700" b="0" i="0" u="none" strike="noStrike" kern="1200" cap="none" spc="0" normalizeH="0" baseline="0" noProof="0">
                <a:ln>
                  <a:noFill/>
                </a:ln>
                <a:solidFill>
                  <a:schemeClr val="tx1">
                    <a:lumMod val="75000"/>
                    <a:lumOff val="25000"/>
                  </a:schemeClr>
                </a:solidFill>
                <a:effectLst/>
                <a:uLnTx/>
                <a:uFillTx/>
                <a:ea typeface="+mn-ea"/>
                <a:cs typeface="+mn-cs"/>
              </a:rPr>
              <a:t>Designed for communities in North Carolina, the Heat Action Plan Toolkit includes:</a:t>
            </a:r>
          </a:p>
          <a:p>
            <a:pPr marL="285750" marR="0" lvl="0" indent="-285750" algn="l" defTabSz="4572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kumimoji="0" lang="en-US" sz="1700" b="0" i="0" u="none" strike="noStrike" kern="1200" cap="none" spc="0" normalizeH="0" baseline="0" noProof="0">
                <a:ln>
                  <a:noFill/>
                </a:ln>
                <a:solidFill>
                  <a:schemeClr val="tx1">
                    <a:lumMod val="75000"/>
                    <a:lumOff val="25000"/>
                  </a:schemeClr>
                </a:solidFill>
                <a:effectLst/>
                <a:uLnTx/>
                <a:uFillTx/>
                <a:ea typeface="+mn-ea"/>
                <a:cs typeface="+mn-cs"/>
              </a:rPr>
              <a:t>Background information on the importance of addressing extreme heat</a:t>
            </a:r>
          </a:p>
          <a:p>
            <a:pPr marL="285750" marR="0" lvl="0" indent="-285750" algn="l" defTabSz="4572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kumimoji="0" lang="en-US" sz="1700" b="0" i="0" u="none" strike="noStrike" kern="1200" cap="none" spc="0" normalizeH="0" baseline="0" noProof="0">
                <a:ln>
                  <a:noFill/>
                </a:ln>
                <a:solidFill>
                  <a:schemeClr val="tx1">
                    <a:lumMod val="75000"/>
                    <a:lumOff val="25000"/>
                  </a:schemeClr>
                </a:solidFill>
                <a:effectLst/>
                <a:uLnTx/>
                <a:uFillTx/>
                <a:ea typeface="+mn-ea"/>
                <a:cs typeface="+mn-cs"/>
              </a:rPr>
              <a:t>A heat action plan template for communities</a:t>
            </a:r>
          </a:p>
          <a:p>
            <a:pPr marL="285750" marR="0" lvl="0" indent="-285750" algn="l" defTabSz="4572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kumimoji="0" lang="en-US" sz="1700" b="0" i="0" u="none" strike="noStrike" kern="1200" cap="none" spc="0" normalizeH="0" baseline="0" noProof="0">
                <a:ln>
                  <a:noFill/>
                </a:ln>
                <a:solidFill>
                  <a:schemeClr val="tx1">
                    <a:lumMod val="75000"/>
                    <a:lumOff val="25000"/>
                  </a:schemeClr>
                </a:solidFill>
                <a:effectLst/>
                <a:uLnTx/>
                <a:uFillTx/>
                <a:ea typeface="+mn-ea"/>
                <a:cs typeface="+mn-cs"/>
              </a:rPr>
              <a:t>Guidance on how to identify groups most at risk to extreme heat in local jurisdictions</a:t>
            </a:r>
          </a:p>
          <a:p>
            <a:pPr marL="285750" marR="0" lvl="0" indent="-285750" algn="l" defTabSz="4572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kumimoji="0" lang="en-US" sz="1700" b="0" i="0" u="none" strike="noStrike" kern="1200" cap="none" spc="0" normalizeH="0" baseline="0" noProof="0">
                <a:ln>
                  <a:noFill/>
                </a:ln>
                <a:solidFill>
                  <a:schemeClr val="tx1">
                    <a:lumMod val="75000"/>
                    <a:lumOff val="25000"/>
                  </a:schemeClr>
                </a:solidFill>
                <a:effectLst/>
                <a:uLnTx/>
                <a:uFillTx/>
                <a:ea typeface="+mn-ea"/>
                <a:cs typeface="+mn-cs"/>
              </a:rPr>
              <a:t>Recommendations for when to activate different parts of your heat action plan locally</a:t>
            </a:r>
          </a:p>
          <a:p>
            <a:pPr marL="285750" marR="0" lvl="0" indent="-285750" algn="l" defTabSz="4572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kumimoji="0" lang="en-US" sz="1700" b="0" i="0" u="none" strike="noStrike" kern="1200" cap="none" spc="0" normalizeH="0" baseline="0" noProof="0">
                <a:ln>
                  <a:noFill/>
                </a:ln>
                <a:solidFill>
                  <a:schemeClr val="tx1">
                    <a:lumMod val="75000"/>
                    <a:lumOff val="25000"/>
                  </a:schemeClr>
                </a:solidFill>
                <a:effectLst/>
                <a:uLnTx/>
                <a:uFillTx/>
                <a:ea typeface="+mn-ea"/>
                <a:cs typeface="+mn-cs"/>
              </a:rPr>
              <a:t>Sample messaging and graphics for communicating with residents</a:t>
            </a:r>
          </a:p>
          <a:p>
            <a:pPr marL="201168" marR="0" lvl="1" algn="l" defTabSz="457200" rtl="0" eaLnBrk="1" fontAlgn="auto" latinLnBrk="0" hangingPunct="1">
              <a:lnSpc>
                <a:spcPct val="100000"/>
              </a:lnSpc>
              <a:spcBef>
                <a:spcPts val="0"/>
              </a:spcBef>
              <a:spcAft>
                <a:spcPts val="0"/>
              </a:spcAft>
              <a:buClr>
                <a:schemeClr val="accent1"/>
              </a:buClr>
              <a:buSzTx/>
              <a:tabLst/>
              <a:defRPr/>
            </a:pPr>
            <a:endParaRPr lang="en-US" sz="1700">
              <a:solidFill>
                <a:schemeClr val="tx1">
                  <a:lumMod val="75000"/>
                  <a:lumOff val="25000"/>
                </a:schemeClr>
              </a:solidFill>
            </a:endParaRPr>
          </a:p>
          <a:p>
            <a:pPr marL="201168" marR="0" lvl="1" algn="l" defTabSz="457200" rtl="0" eaLnBrk="1" fontAlgn="auto" latinLnBrk="0" hangingPunct="1">
              <a:lnSpc>
                <a:spcPct val="100000"/>
              </a:lnSpc>
              <a:spcBef>
                <a:spcPts val="0"/>
              </a:spcBef>
              <a:spcAft>
                <a:spcPts val="0"/>
              </a:spcAft>
              <a:buClr>
                <a:schemeClr val="accent1"/>
              </a:buClr>
              <a:buSzTx/>
              <a:tabLst/>
              <a:defRPr/>
            </a:pPr>
            <a:r>
              <a:rPr kumimoji="0" lang="en-US" sz="1700" b="1" i="0" u="none" strike="noStrike" kern="1200" cap="none" spc="0" normalizeH="0" baseline="0" noProof="0">
                <a:ln>
                  <a:noFill/>
                </a:ln>
                <a:solidFill>
                  <a:schemeClr val="tx1">
                    <a:lumMod val="75000"/>
                    <a:lumOff val="25000"/>
                  </a:schemeClr>
                </a:solidFill>
                <a:effectLst/>
                <a:uLnTx/>
                <a:uFillTx/>
                <a:ea typeface="+mn-ea"/>
                <a:cs typeface="+mn-cs"/>
              </a:rPr>
              <a:t>Resources:</a:t>
            </a:r>
          </a:p>
          <a:p>
            <a:pPr marL="742950" marR="0" lvl="1" indent="-285750" algn="l" defTabSz="4572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kumimoji="0" lang="en-US" sz="1700" b="0" i="0" u="none" strike="noStrike" kern="1200" cap="none" spc="0" normalizeH="0" baseline="0" noProof="0">
                <a:ln>
                  <a:noFill/>
                </a:ln>
                <a:solidFill>
                  <a:schemeClr val="tx1">
                    <a:lumMod val="75000"/>
                    <a:lumOff val="25000"/>
                  </a:schemeClr>
                </a:solidFill>
                <a:effectLst/>
                <a:uLnTx/>
                <a:uFillTx/>
                <a:ea typeface="+mn-ea"/>
                <a:cs typeface="+mn-cs"/>
              </a:rPr>
              <a:t>Cooling Center Checklist</a:t>
            </a:r>
          </a:p>
          <a:p>
            <a:pPr marL="742950" marR="0" lvl="1" indent="-285750" algn="l" defTabSz="4572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kumimoji="0" lang="en-US" sz="1700" b="0" i="0" u="none" strike="noStrike" kern="1200" cap="none" spc="0" normalizeH="0" baseline="0" noProof="0">
                <a:ln>
                  <a:noFill/>
                </a:ln>
                <a:solidFill>
                  <a:schemeClr val="tx1">
                    <a:lumMod val="75000"/>
                    <a:lumOff val="25000"/>
                  </a:schemeClr>
                </a:solidFill>
                <a:effectLst/>
                <a:uLnTx/>
                <a:uFillTx/>
                <a:ea typeface="+mn-ea"/>
                <a:cs typeface="+mn-cs"/>
              </a:rPr>
              <a:t>Heat Relief Supplies Checklist</a:t>
            </a:r>
          </a:p>
        </p:txBody>
      </p:sp>
    </p:spTree>
    <p:extLst>
      <p:ext uri="{BB962C8B-B14F-4D97-AF65-F5344CB8AC3E}">
        <p14:creationId xmlns:p14="http://schemas.microsoft.com/office/powerpoint/2010/main" val="3271045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1C0AE-8B30-2501-BF56-E22B6066D7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E2994-3039-17A5-759C-10D28547114E}"/>
              </a:ext>
            </a:extLst>
          </p:cNvPr>
          <p:cNvSpPr>
            <a:spLocks noGrp="1"/>
          </p:cNvSpPr>
          <p:nvPr>
            <p:ph type="title"/>
          </p:nvPr>
        </p:nvSpPr>
        <p:spPr>
          <a:xfrm>
            <a:off x="594771" y="267412"/>
            <a:ext cx="10058400" cy="1450757"/>
          </a:xfrm>
        </p:spPr>
        <p:txBody>
          <a:bodyPr>
            <a:normAutofit/>
          </a:bodyPr>
          <a:lstStyle/>
          <a:p>
            <a:r>
              <a:rPr lang="en-US" sz="4400"/>
              <a:t>Statewide activities to address heat</a:t>
            </a:r>
          </a:p>
        </p:txBody>
      </p:sp>
      <p:sp>
        <p:nvSpPr>
          <p:cNvPr id="3" name="Content Placeholder 2">
            <a:extLst>
              <a:ext uri="{FF2B5EF4-FFF2-40B4-BE49-F238E27FC236}">
                <a16:creationId xmlns:a16="http://schemas.microsoft.com/office/drawing/2014/main" id="{AC7D5F56-7C31-2C8C-8BAA-C4BF3044D4BB}"/>
              </a:ext>
            </a:extLst>
          </p:cNvPr>
          <p:cNvSpPr>
            <a:spLocks noGrp="1"/>
          </p:cNvSpPr>
          <p:nvPr>
            <p:ph idx="1"/>
          </p:nvPr>
        </p:nvSpPr>
        <p:spPr>
          <a:xfrm>
            <a:off x="428878" y="1854639"/>
            <a:ext cx="4925904" cy="4351338"/>
          </a:xfrm>
        </p:spPr>
        <p:txBody>
          <a:bodyPr>
            <a:normAutofit/>
          </a:bodyPr>
          <a:lstStyle/>
          <a:p>
            <a:r>
              <a:rPr lang="en-US" sz="2800" b="1"/>
              <a:t>Heat Action Plan Toolkit</a:t>
            </a:r>
          </a:p>
          <a:p>
            <a:pPr lvl="1"/>
            <a:r>
              <a:rPr lang="en-US" sz="2400"/>
              <a:t>Guide for community planning for extreme heat </a:t>
            </a:r>
          </a:p>
          <a:p>
            <a:r>
              <a:rPr lang="en-US" sz="2800" b="1"/>
              <a:t>Planning for Extreme Heat Cohort</a:t>
            </a:r>
          </a:p>
          <a:p>
            <a:pPr marL="384048" marR="0" lvl="1" indent="-182880" algn="l" defTabSz="914400" rtl="0" eaLnBrk="1" fontAlgn="auto" latinLnBrk="0" hangingPunct="1">
              <a:lnSpc>
                <a:spcPct val="90000"/>
              </a:lnSpc>
              <a:spcBef>
                <a:spcPts val="200"/>
              </a:spcBef>
              <a:spcAft>
                <a:spcPts val="400"/>
              </a:spcAft>
              <a:buClr>
                <a:srgbClr val="4A66AC"/>
              </a:buClr>
              <a:buSzTx/>
              <a:buFont typeface="Calibri" pitchFamily="34" charset="0"/>
              <a:buChar char="◦"/>
              <a:tabLst/>
              <a:defRPr/>
            </a:pPr>
            <a:r>
              <a:rPr kumimoji="0" lang="en-US" sz="2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Guided meetings to help local leaders </a:t>
            </a:r>
            <a:r>
              <a:rPr lang="en-US" sz="2400">
                <a:solidFill>
                  <a:prstClr val="black">
                    <a:lumMod val="75000"/>
                    <a:lumOff val="25000"/>
                  </a:prstClr>
                </a:solidFill>
                <a:latin typeface="Calibri" panose="020F0502020204030204"/>
              </a:rPr>
              <a:t>create heat action plans for communities</a:t>
            </a:r>
          </a:p>
          <a:p>
            <a:pPr marL="384048" marR="0" lvl="1" indent="-182880" algn="l" defTabSz="914400" rtl="0" eaLnBrk="1" fontAlgn="auto" latinLnBrk="0" hangingPunct="1">
              <a:lnSpc>
                <a:spcPct val="90000"/>
              </a:lnSpc>
              <a:spcBef>
                <a:spcPts val="200"/>
              </a:spcBef>
              <a:spcAft>
                <a:spcPts val="400"/>
              </a:spcAft>
              <a:buClr>
                <a:srgbClr val="4A66AC"/>
              </a:buClr>
              <a:buSzTx/>
              <a:buFont typeface="Calibri" pitchFamily="34" charset="0"/>
              <a:buChar char="◦"/>
              <a:tabLst/>
              <a:defRPr/>
            </a:pPr>
            <a:r>
              <a:rPr kumimoji="0" lang="en-US" sz="2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Led by State Resilience Office and State Climate Office</a:t>
            </a:r>
          </a:p>
          <a:p>
            <a:endParaRPr lang="en-US" sz="2800" b="1"/>
          </a:p>
          <a:p>
            <a:pPr>
              <a:buFont typeface="Courier New" panose="02070309020205020404" pitchFamily="49" charset="0"/>
              <a:buChar char="o"/>
            </a:pPr>
            <a:endParaRPr lang="en-US" sz="2800" b="1"/>
          </a:p>
        </p:txBody>
      </p:sp>
      <p:sp>
        <p:nvSpPr>
          <p:cNvPr id="8" name="TextBox 7">
            <a:extLst>
              <a:ext uri="{FF2B5EF4-FFF2-40B4-BE49-F238E27FC236}">
                <a16:creationId xmlns:a16="http://schemas.microsoft.com/office/drawing/2014/main" id="{36185504-5B1B-4876-AEEB-3F20FD1BC47E}"/>
              </a:ext>
            </a:extLst>
          </p:cNvPr>
          <p:cNvSpPr txBox="1"/>
          <p:nvPr/>
        </p:nvSpPr>
        <p:spPr>
          <a:xfrm>
            <a:off x="364066" y="6342447"/>
            <a:ext cx="6096000" cy="430887"/>
          </a:xfrm>
          <a:prstGeom prst="rect">
            <a:avLst/>
          </a:prstGeom>
          <a:noFill/>
        </p:spPr>
        <p:txBody>
          <a:bodyPr wrap="square">
            <a:spAutoFit/>
          </a:bodyPr>
          <a:lstStyle/>
          <a:p>
            <a:r>
              <a:rPr lang="en-US" sz="1100"/>
              <a:t>Source: https://www.deq.nc.gov/energy-climate/state-resilience-office/resilience-resources-local-communities/heat-action-plan-toolkit/planning-extreme-heat-cohort-program</a:t>
            </a:r>
          </a:p>
        </p:txBody>
      </p:sp>
      <p:grpSp>
        <p:nvGrpSpPr>
          <p:cNvPr id="5" name="Group 4">
            <a:extLst>
              <a:ext uri="{FF2B5EF4-FFF2-40B4-BE49-F238E27FC236}">
                <a16:creationId xmlns:a16="http://schemas.microsoft.com/office/drawing/2014/main" id="{764F08E6-8F37-20E0-6D9B-A33869BFD7B8}"/>
              </a:ext>
            </a:extLst>
          </p:cNvPr>
          <p:cNvGrpSpPr/>
          <p:nvPr/>
        </p:nvGrpSpPr>
        <p:grpSpPr>
          <a:xfrm>
            <a:off x="5354782" y="2015837"/>
            <a:ext cx="6564741" cy="3626454"/>
            <a:chOff x="5488714" y="1974273"/>
            <a:chExt cx="6564741" cy="3626454"/>
          </a:xfrm>
        </p:grpSpPr>
        <p:pic>
          <p:nvPicPr>
            <p:cNvPr id="6" name="Picture 5">
              <a:extLst>
                <a:ext uri="{FF2B5EF4-FFF2-40B4-BE49-F238E27FC236}">
                  <a16:creationId xmlns:a16="http://schemas.microsoft.com/office/drawing/2014/main" id="{F7D0B0B4-84D8-09FF-E321-50664D543D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88714" y="2216727"/>
              <a:ext cx="6443802" cy="3384000"/>
            </a:xfrm>
            <a:prstGeom prst="rect">
              <a:avLst/>
            </a:prstGeom>
          </p:spPr>
        </p:pic>
        <p:sp>
          <p:nvSpPr>
            <p:cNvPr id="4" name="Rectangle 3">
              <a:extLst>
                <a:ext uri="{FF2B5EF4-FFF2-40B4-BE49-F238E27FC236}">
                  <a16:creationId xmlns:a16="http://schemas.microsoft.com/office/drawing/2014/main" id="{CA7D3279-FAB2-79A8-D96E-C03739A5CF16}"/>
                </a:ext>
              </a:extLst>
            </p:cNvPr>
            <p:cNvSpPr/>
            <p:nvPr/>
          </p:nvSpPr>
          <p:spPr>
            <a:xfrm>
              <a:off x="10958945" y="1974273"/>
              <a:ext cx="1094510" cy="685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0862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4DA08EA-68E4-3375-AD22-9959870988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4524" y="330782"/>
            <a:ext cx="2562597" cy="2336218"/>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8E0D33-729B-8C46-5F7D-AADE3588368A}"/>
              </a:ext>
            </a:extLst>
          </p:cNvPr>
          <p:cNvSpPr>
            <a:spLocks noGrp="1"/>
          </p:cNvSpPr>
          <p:nvPr>
            <p:ph idx="1"/>
          </p:nvPr>
        </p:nvSpPr>
        <p:spPr>
          <a:xfrm>
            <a:off x="6411684" y="2198914"/>
            <a:ext cx="5127172" cy="3670180"/>
          </a:xfrm>
        </p:spPr>
        <p:txBody>
          <a:bodyPr vert="horz" lIns="91440" tIns="45720" rIns="91440" bIns="45720" rtlCol="0" anchor="t">
            <a:normAutofit/>
          </a:bodyPr>
          <a:lstStyle/>
          <a:p>
            <a:pPr marL="0" indent="0">
              <a:buSzPct val="50000"/>
              <a:buNone/>
            </a:pPr>
            <a:r>
              <a:rPr lang="en-US" sz="2400" dirty="0">
                <a:solidFill>
                  <a:schemeClr val="tx1"/>
                </a:solidFill>
              </a:rPr>
              <a:t>Contact information:</a:t>
            </a:r>
          </a:p>
          <a:p>
            <a:pPr>
              <a:buSzPct val="50000"/>
              <a:buFont typeface="Arial" panose="020B0604020202020204" pitchFamily="34" charset="0"/>
              <a:buChar char="•"/>
            </a:pPr>
            <a:r>
              <a:rPr lang="en-US" sz="2400" dirty="0">
                <a:hlinkClick r:id="rId3"/>
              </a:rPr>
              <a:t>Nikhil.Kothegal@dhhs.nc.gov</a:t>
            </a:r>
            <a:endParaRPr lang="en-US" sz="2400" dirty="0"/>
          </a:p>
          <a:p>
            <a:pPr>
              <a:buSzPct val="50000"/>
              <a:buFont typeface="Arial" panose="020B0604020202020204" pitchFamily="34" charset="0"/>
              <a:buChar char="•"/>
            </a:pPr>
            <a:r>
              <a:rPr lang="en-US" sz="2400" dirty="0"/>
              <a:t>919-368-1288 </a:t>
            </a: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E3D67648-6F3B-408B-396E-52CA84AFA939}"/>
              </a:ext>
            </a:extLst>
          </p:cNvPr>
          <p:cNvSpPr txBox="1"/>
          <p:nvPr/>
        </p:nvSpPr>
        <p:spPr>
          <a:xfrm>
            <a:off x="120701" y="2615527"/>
            <a:ext cx="34948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NCDHHS Climate and Your Health </a:t>
            </a:r>
          </a:p>
          <a:p>
            <a:r>
              <a:rPr lang="en-US" b="1"/>
              <a:t>Extreme</a:t>
            </a:r>
            <a:r>
              <a:rPr lang="en-US" b="1" baseline="0"/>
              <a:t> Heat Webpage</a:t>
            </a:r>
            <a:endParaRPr lang="en-US" b="1"/>
          </a:p>
          <a:p>
            <a:pPr algn="ctr"/>
            <a:endParaRPr lang="en-US"/>
          </a:p>
        </p:txBody>
      </p:sp>
      <p:sp>
        <p:nvSpPr>
          <p:cNvPr id="8" name="TextBox 7">
            <a:extLst>
              <a:ext uri="{FF2B5EF4-FFF2-40B4-BE49-F238E27FC236}">
                <a16:creationId xmlns:a16="http://schemas.microsoft.com/office/drawing/2014/main" id="{D0B809CC-B351-9E3F-8F4F-EC91CB05D813}"/>
              </a:ext>
            </a:extLst>
          </p:cNvPr>
          <p:cNvSpPr txBox="1"/>
          <p:nvPr/>
        </p:nvSpPr>
        <p:spPr>
          <a:xfrm>
            <a:off x="146530" y="3275037"/>
            <a:ext cx="5341181" cy="923330"/>
          </a:xfrm>
          <a:prstGeom prst="rect">
            <a:avLst/>
          </a:prstGeom>
          <a:noFill/>
        </p:spPr>
        <p:txBody>
          <a:bodyPr wrap="square">
            <a:spAutoFit/>
          </a:bodyPr>
          <a:lstStyle/>
          <a:p>
            <a:r>
              <a:rPr lang="en-US">
                <a:hlinkClick r:id="rId4"/>
              </a:rPr>
              <a:t>https://www.dph.ncdhhs.gov/programs/epidemiology/occupational-and-environmental-epidemiology/climate-and-your-health/extreme-heat</a:t>
            </a:r>
            <a:endParaRPr lang="en-US"/>
          </a:p>
        </p:txBody>
      </p:sp>
      <p:pic>
        <p:nvPicPr>
          <p:cNvPr id="7" name="Picture 6">
            <a:extLst>
              <a:ext uri="{FF2B5EF4-FFF2-40B4-BE49-F238E27FC236}">
                <a16:creationId xmlns:a16="http://schemas.microsoft.com/office/drawing/2014/main" id="{0918C687-6B56-FB7D-D8B3-3430D8E35B7B}"/>
              </a:ext>
            </a:extLst>
          </p:cNvPr>
          <p:cNvPicPr>
            <a:picLocks noChangeAspect="1"/>
          </p:cNvPicPr>
          <p:nvPr/>
        </p:nvPicPr>
        <p:blipFill>
          <a:blip r:embed="rId5"/>
          <a:stretch>
            <a:fillRect/>
          </a:stretch>
        </p:blipFill>
        <p:spPr>
          <a:xfrm>
            <a:off x="254524" y="4857878"/>
            <a:ext cx="1438476" cy="1343212"/>
          </a:xfrm>
          <a:prstGeom prst="rect">
            <a:avLst/>
          </a:prstGeom>
        </p:spPr>
      </p:pic>
      <p:sp>
        <p:nvSpPr>
          <p:cNvPr id="14" name="TextBox 13">
            <a:extLst>
              <a:ext uri="{FF2B5EF4-FFF2-40B4-BE49-F238E27FC236}">
                <a16:creationId xmlns:a16="http://schemas.microsoft.com/office/drawing/2014/main" id="{BF4763B1-558F-EF23-66EE-EEC6816A14EF}"/>
              </a:ext>
            </a:extLst>
          </p:cNvPr>
          <p:cNvSpPr txBox="1"/>
          <p:nvPr/>
        </p:nvSpPr>
        <p:spPr>
          <a:xfrm>
            <a:off x="1777223" y="5144534"/>
            <a:ext cx="380194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NCDHHS Occupational and Environmental Epidemiology Branch</a:t>
            </a:r>
          </a:p>
          <a:p>
            <a:pPr algn="ctr"/>
            <a:endParaRPr lang="en-US"/>
          </a:p>
        </p:txBody>
      </p:sp>
      <p:sp>
        <p:nvSpPr>
          <p:cNvPr id="17" name="TextBox 16">
            <a:extLst>
              <a:ext uri="{FF2B5EF4-FFF2-40B4-BE49-F238E27FC236}">
                <a16:creationId xmlns:a16="http://schemas.microsoft.com/office/drawing/2014/main" id="{D8820528-EF6C-3D74-391E-FAEE88E8A5B5}"/>
              </a:ext>
            </a:extLst>
          </p:cNvPr>
          <p:cNvSpPr txBox="1"/>
          <p:nvPr/>
        </p:nvSpPr>
        <p:spPr>
          <a:xfrm>
            <a:off x="1777223" y="5770203"/>
            <a:ext cx="3801942" cy="430887"/>
          </a:xfrm>
          <a:prstGeom prst="rect">
            <a:avLst/>
          </a:prstGeom>
          <a:noFill/>
        </p:spPr>
        <p:txBody>
          <a:bodyPr wrap="square">
            <a:spAutoFit/>
          </a:bodyPr>
          <a:lstStyle/>
          <a:p>
            <a:r>
              <a:rPr lang="en-US" sz="1100">
                <a:hlinkClick r:id="rId6"/>
              </a:rPr>
              <a:t>https://www.dph.ncdhhs.gov/programs/epidemiology/occupational-and-environmental</a:t>
            </a:r>
            <a:r>
              <a:rPr lang="en-US" sz="1100"/>
              <a:t> </a:t>
            </a:r>
          </a:p>
        </p:txBody>
      </p:sp>
    </p:spTree>
    <p:extLst>
      <p:ext uri="{BB962C8B-B14F-4D97-AF65-F5344CB8AC3E}">
        <p14:creationId xmlns:p14="http://schemas.microsoft.com/office/powerpoint/2010/main" val="267166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DE26-DA64-D824-BB2E-65E208EF2F53}"/>
              </a:ext>
            </a:extLst>
          </p:cNvPr>
          <p:cNvSpPr>
            <a:spLocks noGrp="1"/>
          </p:cNvSpPr>
          <p:nvPr>
            <p:ph type="title"/>
          </p:nvPr>
        </p:nvSpPr>
        <p:spPr>
          <a:xfrm>
            <a:off x="889462" y="256915"/>
            <a:ext cx="10058400" cy="1450757"/>
          </a:xfrm>
        </p:spPr>
        <p:txBody>
          <a:bodyPr>
            <a:normAutofit/>
          </a:bodyPr>
          <a:lstStyle/>
          <a:p>
            <a:r>
              <a:rPr lang="en-US" sz="4400" b="1" dirty="0">
                <a:solidFill>
                  <a:schemeClr val="tx1"/>
                </a:solidFill>
              </a:rPr>
              <a:t>NCDHHS Climate and Health Program</a:t>
            </a:r>
            <a:endParaRPr lang="en-US" sz="4400" b="1" strike="sngStrike" dirty="0">
              <a:solidFill>
                <a:schemeClr val="tx1"/>
              </a:solidFill>
            </a:endParaRPr>
          </a:p>
        </p:txBody>
      </p:sp>
      <p:sp>
        <p:nvSpPr>
          <p:cNvPr id="3" name="Content Placeholder 2">
            <a:extLst>
              <a:ext uri="{FF2B5EF4-FFF2-40B4-BE49-F238E27FC236}">
                <a16:creationId xmlns:a16="http://schemas.microsoft.com/office/drawing/2014/main" id="{E847F33B-AD9F-4690-CF44-2B95159EBA86}"/>
              </a:ext>
            </a:extLst>
          </p:cNvPr>
          <p:cNvSpPr>
            <a:spLocks noGrp="1"/>
          </p:cNvSpPr>
          <p:nvPr>
            <p:ph idx="1"/>
          </p:nvPr>
        </p:nvSpPr>
        <p:spPr>
          <a:xfrm>
            <a:off x="889241" y="1905111"/>
            <a:ext cx="5634240" cy="4397718"/>
          </a:xfrm>
        </p:spPr>
        <p:txBody>
          <a:bodyPr>
            <a:normAutofit lnSpcReduction="10000"/>
          </a:bodyPr>
          <a:lstStyle/>
          <a:p>
            <a:pPr>
              <a:buFont typeface="Arial" panose="020B0604020202020204" pitchFamily="34" charset="0"/>
              <a:buChar char="•"/>
            </a:pPr>
            <a:r>
              <a:rPr lang="en-US" sz="2800" dirty="0">
                <a:solidFill>
                  <a:schemeClr val="tx1"/>
                </a:solidFill>
              </a:rPr>
              <a:t>Builds community resilience against climate change and its impact on public health</a:t>
            </a:r>
          </a:p>
          <a:p>
            <a:pPr>
              <a:buFont typeface="Arial" panose="020B0604020202020204" pitchFamily="34" charset="0"/>
              <a:buChar char="•"/>
            </a:pPr>
            <a:r>
              <a:rPr lang="en-US" sz="2800" dirty="0">
                <a:solidFill>
                  <a:schemeClr val="tx1"/>
                </a:solidFill>
              </a:rPr>
              <a:t>Funded through CDC’s Climate and Health Program:</a:t>
            </a:r>
          </a:p>
          <a:p>
            <a:pPr lvl="1">
              <a:buFont typeface="Arial" panose="020B0604020202020204" pitchFamily="34" charset="0"/>
              <a:buChar char="•"/>
            </a:pPr>
            <a:r>
              <a:rPr lang="en-US" sz="2800" dirty="0">
                <a:solidFill>
                  <a:schemeClr val="tx1"/>
                </a:solidFill>
              </a:rPr>
              <a:t>Building Resilience Against Climate Effects (BRACE)</a:t>
            </a:r>
          </a:p>
          <a:p>
            <a:pPr>
              <a:buFont typeface="Arial" panose="020B0604020202020204" pitchFamily="34" charset="0"/>
              <a:buChar char="•"/>
            </a:pPr>
            <a:r>
              <a:rPr lang="en-US" sz="2800" dirty="0">
                <a:solidFill>
                  <a:schemeClr val="tx1"/>
                </a:solidFill>
              </a:rPr>
              <a:t>Partnerships within NCDHHS, other state agencies, academia, non-governmental and community organizations </a:t>
            </a:r>
          </a:p>
          <a:p>
            <a:pPr>
              <a:buFont typeface="Courier New" panose="02070309020205020404" pitchFamily="49" charset="0"/>
              <a:buChar char="o"/>
            </a:pPr>
            <a:endParaRPr lang="en-US" dirty="0"/>
          </a:p>
        </p:txBody>
      </p:sp>
      <p:sp>
        <p:nvSpPr>
          <p:cNvPr id="4" name="Text Placeholder 7">
            <a:extLst>
              <a:ext uri="{FF2B5EF4-FFF2-40B4-BE49-F238E27FC236}">
                <a16:creationId xmlns:a16="http://schemas.microsoft.com/office/drawing/2014/main" id="{F6E6E332-4925-86F2-0A3D-24209DAA038A}"/>
              </a:ext>
            </a:extLst>
          </p:cNvPr>
          <p:cNvSpPr txBox="1">
            <a:spLocks/>
          </p:cNvSpPr>
          <p:nvPr/>
        </p:nvSpPr>
        <p:spPr>
          <a:xfrm>
            <a:off x="5264395" y="1516511"/>
            <a:ext cx="5178798" cy="4558188"/>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133">
              <a:solidFill>
                <a:schemeClr val="tx1"/>
              </a:solidFill>
            </a:endParaRPr>
          </a:p>
        </p:txBody>
      </p:sp>
      <p:pic>
        <p:nvPicPr>
          <p:cNvPr id="32" name="Picture 31">
            <a:extLst>
              <a:ext uri="{FF2B5EF4-FFF2-40B4-BE49-F238E27FC236}">
                <a16:creationId xmlns:a16="http://schemas.microsoft.com/office/drawing/2014/main" id="{E0A78555-6F82-FEA3-A554-D74F494547FB}"/>
              </a:ext>
            </a:extLst>
          </p:cNvPr>
          <p:cNvPicPr>
            <a:picLocks noChangeAspect="1"/>
          </p:cNvPicPr>
          <p:nvPr/>
        </p:nvPicPr>
        <p:blipFill>
          <a:blip r:embed="rId3"/>
          <a:stretch>
            <a:fillRect/>
          </a:stretch>
        </p:blipFill>
        <p:spPr>
          <a:xfrm>
            <a:off x="8263091" y="5581428"/>
            <a:ext cx="2563321" cy="511003"/>
          </a:xfrm>
          <a:prstGeom prst="rect">
            <a:avLst/>
          </a:prstGeom>
        </p:spPr>
      </p:pic>
      <p:pic>
        <p:nvPicPr>
          <p:cNvPr id="33" name="Picture 2" descr="WNC Health Network">
            <a:extLst>
              <a:ext uri="{FF2B5EF4-FFF2-40B4-BE49-F238E27FC236}">
                <a16:creationId xmlns:a16="http://schemas.microsoft.com/office/drawing/2014/main" id="{5C7D4EB6-AB30-1885-E26E-5E16CB42B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2178" y="1786986"/>
            <a:ext cx="3185156" cy="6753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60A0274A-C3F2-E139-B676-83627095C562}"/>
              </a:ext>
            </a:extLst>
          </p:cNvPr>
          <p:cNvPicPr>
            <a:picLocks noChangeAspect="1"/>
          </p:cNvPicPr>
          <p:nvPr/>
        </p:nvPicPr>
        <p:blipFill>
          <a:blip r:embed="rId5"/>
          <a:stretch>
            <a:fillRect/>
          </a:stretch>
        </p:blipFill>
        <p:spPr>
          <a:xfrm>
            <a:off x="8277455" y="4906111"/>
            <a:ext cx="2534595" cy="441439"/>
          </a:xfrm>
          <a:prstGeom prst="rect">
            <a:avLst/>
          </a:prstGeom>
        </p:spPr>
      </p:pic>
      <p:pic>
        <p:nvPicPr>
          <p:cNvPr id="35" name="Picture 34">
            <a:extLst>
              <a:ext uri="{FF2B5EF4-FFF2-40B4-BE49-F238E27FC236}">
                <a16:creationId xmlns:a16="http://schemas.microsoft.com/office/drawing/2014/main" id="{C6C76072-E6B8-DED4-18CB-298B8974E8E0}"/>
              </a:ext>
            </a:extLst>
          </p:cNvPr>
          <p:cNvPicPr>
            <a:picLocks noChangeAspect="1"/>
          </p:cNvPicPr>
          <p:nvPr/>
        </p:nvPicPr>
        <p:blipFill>
          <a:blip r:embed="rId6"/>
          <a:stretch>
            <a:fillRect/>
          </a:stretch>
        </p:blipFill>
        <p:spPr>
          <a:xfrm>
            <a:off x="7895624" y="3801042"/>
            <a:ext cx="3298261" cy="267426"/>
          </a:xfrm>
          <a:prstGeom prst="rect">
            <a:avLst/>
          </a:prstGeom>
        </p:spPr>
      </p:pic>
      <p:pic>
        <p:nvPicPr>
          <p:cNvPr id="36" name="Picture 35">
            <a:extLst>
              <a:ext uri="{FF2B5EF4-FFF2-40B4-BE49-F238E27FC236}">
                <a16:creationId xmlns:a16="http://schemas.microsoft.com/office/drawing/2014/main" id="{3B755BB6-0042-3B27-B66F-79C21AAF8928}"/>
              </a:ext>
            </a:extLst>
          </p:cNvPr>
          <p:cNvPicPr>
            <a:picLocks noChangeAspect="1"/>
          </p:cNvPicPr>
          <p:nvPr/>
        </p:nvPicPr>
        <p:blipFill>
          <a:blip r:embed="rId7"/>
          <a:stretch>
            <a:fillRect/>
          </a:stretch>
        </p:blipFill>
        <p:spPr>
          <a:xfrm>
            <a:off x="7462402" y="4218944"/>
            <a:ext cx="4164703" cy="349649"/>
          </a:xfrm>
          <a:prstGeom prst="rect">
            <a:avLst/>
          </a:prstGeom>
        </p:spPr>
      </p:pic>
      <p:pic>
        <p:nvPicPr>
          <p:cNvPr id="1026" name="Picture 2" descr="Home">
            <a:extLst>
              <a:ext uri="{FF2B5EF4-FFF2-40B4-BE49-F238E27FC236}">
                <a16:creationId xmlns:a16="http://schemas.microsoft.com/office/drawing/2014/main" id="{C88BE0D2-875D-3319-58D5-B7204EEE46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24045" y="2664920"/>
            <a:ext cx="2241421" cy="83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44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40952-00D2-AA8B-D7D9-BBAC5A8AA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9080DA-FC88-8CB3-7C20-AB043172BDCC}"/>
              </a:ext>
            </a:extLst>
          </p:cNvPr>
          <p:cNvSpPr>
            <a:spLocks noGrp="1"/>
          </p:cNvSpPr>
          <p:nvPr>
            <p:ph type="title"/>
          </p:nvPr>
        </p:nvSpPr>
        <p:spPr>
          <a:xfrm>
            <a:off x="1066800" y="2561310"/>
            <a:ext cx="10058400" cy="1551385"/>
          </a:xfrm>
        </p:spPr>
        <p:txBody>
          <a:bodyPr>
            <a:normAutofit/>
          </a:bodyPr>
          <a:lstStyle/>
          <a:p>
            <a:pPr algn="ctr"/>
            <a:r>
              <a:rPr lang="en-US" dirty="0">
                <a:solidFill>
                  <a:schemeClr val="tx1"/>
                </a:solidFill>
              </a:rPr>
              <a:t>Heat Safety Week</a:t>
            </a:r>
            <a:br>
              <a:rPr lang="en-US" dirty="0">
                <a:solidFill>
                  <a:schemeClr val="tx1"/>
                </a:solidFill>
              </a:rPr>
            </a:br>
            <a:r>
              <a:rPr lang="en-US" dirty="0">
                <a:solidFill>
                  <a:schemeClr val="tx1"/>
                </a:solidFill>
              </a:rPr>
              <a:t>May 18 to 22, 2026</a:t>
            </a:r>
          </a:p>
        </p:txBody>
      </p:sp>
      <p:pic>
        <p:nvPicPr>
          <p:cNvPr id="7" name="Graphic 6" descr="High temperature outline">
            <a:extLst>
              <a:ext uri="{FF2B5EF4-FFF2-40B4-BE49-F238E27FC236}">
                <a16:creationId xmlns:a16="http://schemas.microsoft.com/office/drawing/2014/main" id="{5715564B-357B-F802-77EE-3F0D1BEA23D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6389" y="4112695"/>
            <a:ext cx="1219200" cy="1219200"/>
          </a:xfrm>
          <a:prstGeom prst="rect">
            <a:avLst/>
          </a:prstGeom>
        </p:spPr>
      </p:pic>
    </p:spTree>
    <p:extLst>
      <p:ext uri="{BB962C8B-B14F-4D97-AF65-F5344CB8AC3E}">
        <p14:creationId xmlns:p14="http://schemas.microsoft.com/office/powerpoint/2010/main" val="138255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0684-B7BD-B563-1217-8915929E2202}"/>
              </a:ext>
            </a:extLst>
          </p:cNvPr>
          <p:cNvSpPr>
            <a:spLocks noGrp="1"/>
          </p:cNvSpPr>
          <p:nvPr>
            <p:ph type="title"/>
          </p:nvPr>
        </p:nvSpPr>
        <p:spPr/>
        <p:txBody>
          <a:bodyPr/>
          <a:lstStyle/>
          <a:p>
            <a:r>
              <a:rPr lang="en-US" dirty="0"/>
              <a:t>NCDHHS Social Media Posts</a:t>
            </a:r>
          </a:p>
        </p:txBody>
      </p:sp>
      <p:sp>
        <p:nvSpPr>
          <p:cNvPr id="3" name="Content Placeholder 2">
            <a:extLst>
              <a:ext uri="{FF2B5EF4-FFF2-40B4-BE49-F238E27FC236}">
                <a16:creationId xmlns:a16="http://schemas.microsoft.com/office/drawing/2014/main" id="{373C2F45-2488-C039-88FB-21CCF207155D}"/>
              </a:ext>
            </a:extLst>
          </p:cNvPr>
          <p:cNvSpPr>
            <a:spLocks noGrp="1"/>
          </p:cNvSpPr>
          <p:nvPr>
            <p:ph idx="1"/>
          </p:nvPr>
        </p:nvSpPr>
        <p:spPr/>
        <p:txBody>
          <a:bodyPr>
            <a:normAutofit/>
          </a:bodyPr>
          <a:lstStyle/>
          <a:p>
            <a:pPr>
              <a:buFont typeface="Arial" panose="020B0604020202020204" pitchFamily="34" charset="0"/>
              <a:buChar char="•"/>
            </a:pPr>
            <a:r>
              <a:rPr lang="en-US" sz="2800" dirty="0"/>
              <a:t>Twitter</a:t>
            </a:r>
          </a:p>
          <a:p>
            <a:pPr>
              <a:buFont typeface="Arial" panose="020B0604020202020204" pitchFamily="34" charset="0"/>
              <a:buChar char="•"/>
            </a:pPr>
            <a:r>
              <a:rPr lang="en-US" sz="2800" dirty="0"/>
              <a:t>Facebook</a:t>
            </a:r>
          </a:p>
        </p:txBody>
      </p:sp>
      <p:pic>
        <p:nvPicPr>
          <p:cNvPr id="4" name="Picture 3" descr="Graphic of a thermometer on a beach with text that says, “Stay safe this summer! Sign up for the NCDHHS Heat Health Alert System!” In the footer is the NCDHHS Division of Public Health logo and the words “Heat Safety Week”.">
            <a:extLst>
              <a:ext uri="{FF2B5EF4-FFF2-40B4-BE49-F238E27FC236}">
                <a16:creationId xmlns:a16="http://schemas.microsoft.com/office/drawing/2014/main" id="{B9626781-B14B-47AF-1C6A-A22E0F7154FA}"/>
              </a:ext>
            </a:extLst>
          </p:cNvPr>
          <p:cNvPicPr>
            <a:picLocks noChangeAspect="1"/>
          </p:cNvPicPr>
          <p:nvPr/>
        </p:nvPicPr>
        <p:blipFill>
          <a:blip r:embed="rId3"/>
          <a:stretch>
            <a:fillRect/>
          </a:stretch>
        </p:blipFill>
        <p:spPr>
          <a:xfrm>
            <a:off x="8423148" y="3089148"/>
            <a:ext cx="3768852" cy="3768852"/>
          </a:xfrm>
          <a:prstGeom prst="rect">
            <a:avLst/>
          </a:prstGeom>
        </p:spPr>
      </p:pic>
      <p:pic>
        <p:nvPicPr>
          <p:cNvPr id="7" name="Picture 6">
            <a:extLst>
              <a:ext uri="{FF2B5EF4-FFF2-40B4-BE49-F238E27FC236}">
                <a16:creationId xmlns:a16="http://schemas.microsoft.com/office/drawing/2014/main" id="{5C7C4EDE-EEC6-1F70-C59F-0253B4315A22}"/>
              </a:ext>
            </a:extLst>
          </p:cNvPr>
          <p:cNvPicPr>
            <a:picLocks noChangeAspect="1"/>
          </p:cNvPicPr>
          <p:nvPr/>
        </p:nvPicPr>
        <p:blipFill>
          <a:blip r:embed="rId4"/>
          <a:stretch>
            <a:fillRect/>
          </a:stretch>
        </p:blipFill>
        <p:spPr>
          <a:xfrm>
            <a:off x="369035" y="3276005"/>
            <a:ext cx="7849583" cy="3295392"/>
          </a:xfrm>
          <a:prstGeom prst="rect">
            <a:avLst/>
          </a:prstGeom>
          <a:ln>
            <a:solidFill>
              <a:schemeClr val="tx2"/>
            </a:solidFill>
          </a:ln>
        </p:spPr>
      </p:pic>
    </p:spTree>
    <p:extLst>
      <p:ext uri="{BB962C8B-B14F-4D97-AF65-F5344CB8AC3E}">
        <p14:creationId xmlns:p14="http://schemas.microsoft.com/office/powerpoint/2010/main" val="4203798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35FC2-218C-A1B0-A2CF-1D14BB234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7A7E1-0DA5-5313-7F92-C0DF12014A1F}"/>
              </a:ext>
            </a:extLst>
          </p:cNvPr>
          <p:cNvSpPr>
            <a:spLocks noGrp="1"/>
          </p:cNvSpPr>
          <p:nvPr>
            <p:ph type="title"/>
          </p:nvPr>
        </p:nvSpPr>
        <p:spPr>
          <a:xfrm>
            <a:off x="804672" y="286603"/>
            <a:ext cx="9101328" cy="1450757"/>
          </a:xfrm>
        </p:spPr>
        <p:txBody>
          <a:bodyPr>
            <a:normAutofit/>
          </a:bodyPr>
          <a:lstStyle/>
          <a:p>
            <a:r>
              <a:rPr lang="en-US" sz="4000" dirty="0">
                <a:solidFill>
                  <a:schemeClr val="tx1"/>
                </a:solidFill>
              </a:rPr>
              <a:t>Governor’s Proclamation: Heat Safety Week</a:t>
            </a:r>
          </a:p>
        </p:txBody>
      </p:sp>
      <p:sp>
        <p:nvSpPr>
          <p:cNvPr id="10" name="TextBox 9">
            <a:extLst>
              <a:ext uri="{FF2B5EF4-FFF2-40B4-BE49-F238E27FC236}">
                <a16:creationId xmlns:a16="http://schemas.microsoft.com/office/drawing/2014/main" id="{136F7F50-B612-E0EC-951A-1F4C6DF2117C}"/>
              </a:ext>
            </a:extLst>
          </p:cNvPr>
          <p:cNvSpPr txBox="1"/>
          <p:nvPr/>
        </p:nvSpPr>
        <p:spPr>
          <a:xfrm>
            <a:off x="536448" y="6286227"/>
            <a:ext cx="11387328" cy="584775"/>
          </a:xfrm>
          <a:prstGeom prst="rect">
            <a:avLst/>
          </a:prstGeom>
          <a:noFill/>
        </p:spPr>
        <p:txBody>
          <a:bodyPr wrap="square">
            <a:spAutoFit/>
          </a:bodyPr>
          <a:lstStyle/>
          <a:p>
            <a:r>
              <a:rPr lang="en-US" sz="1600" dirty="0">
                <a:hlinkClick r:id="rId3">
                  <a:extLst>
                    <a:ext uri="{A12FA001-AC4F-418D-AE19-62706E023703}">
                      <ahyp:hlinkClr xmlns:ahyp="http://schemas.microsoft.com/office/drawing/2018/hyperlinkcolor" val="tx"/>
                    </a:ext>
                  </a:extLst>
                </a:hlinkClick>
              </a:rPr>
              <a:t>https://governor.nc.gov/governor-stein-proclaims-heat-safety-week</a:t>
            </a:r>
            <a:r>
              <a:rPr lang="en-US" sz="1600" dirty="0"/>
              <a:t>; </a:t>
            </a:r>
          </a:p>
          <a:p>
            <a:r>
              <a:rPr lang="en-US" sz="1600" dirty="0">
                <a:hlinkClick r:id="rId4">
                  <a:extLst>
                    <a:ext uri="{A12FA001-AC4F-418D-AE19-62706E023703}">
                      <ahyp:hlinkClr xmlns:ahyp="http://schemas.microsoft.com/office/drawing/2018/hyperlinkcolor" val="tx"/>
                    </a:ext>
                  </a:extLst>
                </a:hlinkClick>
              </a:rPr>
              <a:t>https://governor.nc.gov/news/press-releases/2026/05/18/governor-stein-proclaims-north-carolina-heat-safety-week</a:t>
            </a:r>
            <a:r>
              <a:rPr lang="en-US" sz="1600" dirty="0"/>
              <a:t>  </a:t>
            </a:r>
          </a:p>
        </p:txBody>
      </p:sp>
      <p:pic>
        <p:nvPicPr>
          <p:cNvPr id="12" name="Picture 11">
            <a:extLst>
              <a:ext uri="{FF2B5EF4-FFF2-40B4-BE49-F238E27FC236}">
                <a16:creationId xmlns:a16="http://schemas.microsoft.com/office/drawing/2014/main" id="{9BD080B6-C4E3-583E-C2E0-33271E7F6FA1}"/>
              </a:ext>
            </a:extLst>
          </p:cNvPr>
          <p:cNvPicPr>
            <a:picLocks noChangeAspect="1"/>
          </p:cNvPicPr>
          <p:nvPr/>
        </p:nvPicPr>
        <p:blipFill>
          <a:blip r:embed="rId5"/>
          <a:srcRect l="4027" r="4921"/>
          <a:stretch>
            <a:fillRect/>
          </a:stretch>
        </p:blipFill>
        <p:spPr>
          <a:xfrm>
            <a:off x="6610970" y="2002971"/>
            <a:ext cx="5459110" cy="3943793"/>
          </a:xfrm>
          <a:prstGeom prst="rect">
            <a:avLst/>
          </a:prstGeom>
        </p:spPr>
      </p:pic>
      <p:pic>
        <p:nvPicPr>
          <p:cNvPr id="14" name="Picture 13">
            <a:extLst>
              <a:ext uri="{FF2B5EF4-FFF2-40B4-BE49-F238E27FC236}">
                <a16:creationId xmlns:a16="http://schemas.microsoft.com/office/drawing/2014/main" id="{C0F03E76-D9B9-2855-66BC-1FE7F48AA69A}"/>
              </a:ext>
            </a:extLst>
          </p:cNvPr>
          <p:cNvPicPr>
            <a:picLocks noChangeAspect="1"/>
          </p:cNvPicPr>
          <p:nvPr/>
        </p:nvPicPr>
        <p:blipFill>
          <a:blip r:embed="rId6"/>
          <a:srcRect t="35496"/>
          <a:stretch>
            <a:fillRect/>
          </a:stretch>
        </p:blipFill>
        <p:spPr>
          <a:xfrm>
            <a:off x="0" y="3429000"/>
            <a:ext cx="6506367" cy="1450757"/>
          </a:xfrm>
          <a:prstGeom prst="rect">
            <a:avLst/>
          </a:prstGeom>
        </p:spPr>
      </p:pic>
    </p:spTree>
    <p:extLst>
      <p:ext uri="{BB962C8B-B14F-4D97-AF65-F5344CB8AC3E}">
        <p14:creationId xmlns:p14="http://schemas.microsoft.com/office/powerpoint/2010/main" val="372835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62E8-8A84-9E4F-5AD5-C46ADBAEB9D1}"/>
              </a:ext>
            </a:extLst>
          </p:cNvPr>
          <p:cNvSpPr>
            <a:spLocks noGrp="1"/>
          </p:cNvSpPr>
          <p:nvPr>
            <p:ph type="title"/>
          </p:nvPr>
        </p:nvSpPr>
        <p:spPr>
          <a:xfrm>
            <a:off x="1097280" y="2703623"/>
            <a:ext cx="10058400" cy="725378"/>
          </a:xfrm>
        </p:spPr>
        <p:txBody>
          <a:bodyPr/>
          <a:lstStyle/>
          <a:p>
            <a:pPr algn="ctr"/>
            <a:r>
              <a:rPr lang="en-US" dirty="0">
                <a:solidFill>
                  <a:schemeClr val="tx1"/>
                </a:solidFill>
              </a:rPr>
              <a:t>Heat Health Alert System</a:t>
            </a:r>
          </a:p>
        </p:txBody>
      </p:sp>
      <p:pic>
        <p:nvPicPr>
          <p:cNvPr id="6" name="Graphic 5" descr="Warning outline">
            <a:extLst>
              <a:ext uri="{FF2B5EF4-FFF2-40B4-BE49-F238E27FC236}">
                <a16:creationId xmlns:a16="http://schemas.microsoft.com/office/drawing/2014/main" id="{72058F51-9602-2C63-B2AB-F443399C89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389" y="4315335"/>
            <a:ext cx="1219200" cy="1219200"/>
          </a:xfrm>
          <a:prstGeom prst="rect">
            <a:avLst/>
          </a:prstGeom>
        </p:spPr>
      </p:pic>
    </p:spTree>
    <p:extLst>
      <p:ext uri="{BB962C8B-B14F-4D97-AF65-F5344CB8AC3E}">
        <p14:creationId xmlns:p14="http://schemas.microsoft.com/office/powerpoint/2010/main" val="46340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2FCC1-8005-EFF3-3831-1BBBEB1A3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EBAD4-28E3-F618-B903-37762534EA61}"/>
              </a:ext>
            </a:extLst>
          </p:cNvPr>
          <p:cNvSpPr>
            <a:spLocks noGrp="1"/>
          </p:cNvSpPr>
          <p:nvPr>
            <p:ph type="title"/>
          </p:nvPr>
        </p:nvSpPr>
        <p:spPr/>
        <p:txBody>
          <a:bodyPr>
            <a:normAutofit/>
          </a:bodyPr>
          <a:lstStyle/>
          <a:p>
            <a:r>
              <a:rPr lang="en-US" sz="4400">
                <a:solidFill>
                  <a:schemeClr val="tx1"/>
                </a:solidFill>
              </a:rPr>
              <a:t>Heat Health Alert System (HHAS)</a:t>
            </a:r>
          </a:p>
        </p:txBody>
      </p:sp>
      <p:sp>
        <p:nvSpPr>
          <p:cNvPr id="3" name="Content Placeholder 2">
            <a:extLst>
              <a:ext uri="{FF2B5EF4-FFF2-40B4-BE49-F238E27FC236}">
                <a16:creationId xmlns:a16="http://schemas.microsoft.com/office/drawing/2014/main" id="{0C8EB980-884F-7503-EFE5-FA6610FCD991}"/>
              </a:ext>
            </a:extLst>
          </p:cNvPr>
          <p:cNvSpPr>
            <a:spLocks noGrp="1"/>
          </p:cNvSpPr>
          <p:nvPr>
            <p:ph idx="1"/>
          </p:nvPr>
        </p:nvSpPr>
        <p:spPr/>
        <p:txBody>
          <a:bodyPr vert="horz" lIns="0" tIns="45720" rIns="0" bIns="45720" rtlCol="0" anchor="t">
            <a:normAutofit/>
          </a:bodyPr>
          <a:lstStyle/>
          <a:p>
            <a:pPr marL="543560" lvl="1" indent="-342900">
              <a:buFont typeface="Arial" panose="020B0604020202020204" pitchFamily="34" charset="0"/>
              <a:buChar char="•"/>
            </a:pPr>
            <a:r>
              <a:rPr lang="en-US" sz="2200" dirty="0">
                <a:solidFill>
                  <a:schemeClr val="tx1"/>
                </a:solidFill>
              </a:rPr>
              <a:t>Heat alerts sent via email when forecast is projected to reach unhealthy levels during the Heat Season (May 1st to September 30th) </a:t>
            </a:r>
            <a:endParaRPr lang="en-US" sz="2200" dirty="0">
              <a:solidFill>
                <a:schemeClr val="tx1"/>
              </a:solidFill>
              <a:ea typeface="Calibri" panose="020F0502020204030204"/>
              <a:cs typeface="Calibri" panose="020F0502020204030204"/>
            </a:endParaRPr>
          </a:p>
          <a:p>
            <a:pPr marL="543560" lvl="1" indent="-342900">
              <a:buFont typeface="Arial" panose="020B0604020202020204" pitchFamily="34" charset="0"/>
              <a:buChar char="•"/>
            </a:pPr>
            <a:r>
              <a:rPr lang="en-US" sz="2200" dirty="0">
                <a:solidFill>
                  <a:schemeClr val="tx1"/>
                </a:solidFill>
              </a:rPr>
              <a:t>Subscribers to a county will receive email heat alerts when the daily maximum heat index is forecasted to meet or exceed the heat index threshold for that county’s region</a:t>
            </a:r>
          </a:p>
          <a:p>
            <a:pPr marL="543560" lvl="1" indent="-342900">
              <a:buFont typeface="Arial" panose="020B0604020202020204" pitchFamily="34" charset="0"/>
              <a:buChar char="•"/>
            </a:pPr>
            <a:r>
              <a:rPr lang="en-US" sz="2200" dirty="0">
                <a:solidFill>
                  <a:schemeClr val="tx1"/>
                </a:solidFill>
                <a:ea typeface="Calibri" panose="020F0502020204030204"/>
                <a:cs typeface="Calibri" panose="020F0502020204030204"/>
              </a:rPr>
              <a:t>Many subscribers</a:t>
            </a:r>
            <a:r>
              <a:rPr lang="en-US" sz="2200">
                <a:solidFill>
                  <a:schemeClr val="tx1"/>
                </a:solidFill>
                <a:ea typeface="Calibri" panose="020F0502020204030204"/>
                <a:cs typeface="Calibri" panose="020F0502020204030204"/>
              </a:rPr>
              <a:t> amplify the alerts by sharing with susceptible populations and using them for planning purposes</a:t>
            </a:r>
            <a:endParaRPr lang="en-US" sz="2200" dirty="0">
              <a:solidFill>
                <a:schemeClr val="tx1"/>
              </a:solidFill>
              <a:ea typeface="Calibri" panose="020F0502020204030204"/>
              <a:cs typeface="Calibri" panose="020F0502020204030204"/>
            </a:endParaRPr>
          </a:p>
        </p:txBody>
      </p:sp>
      <p:pic>
        <p:nvPicPr>
          <p:cNvPr id="2050" name="Picture 2">
            <a:extLst>
              <a:ext uri="{FF2B5EF4-FFF2-40B4-BE49-F238E27FC236}">
                <a16:creationId xmlns:a16="http://schemas.microsoft.com/office/drawing/2014/main" id="{56CA75D2-6B38-C27A-75E1-314E4628B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62" y="4365061"/>
            <a:ext cx="10728236" cy="2492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868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FA866-9931-C5EE-FFFA-EA67381B15E3}"/>
              </a:ext>
            </a:extLst>
          </p:cNvPr>
          <p:cNvSpPr>
            <a:spLocks noGrp="1"/>
          </p:cNvSpPr>
          <p:nvPr>
            <p:ph type="title"/>
          </p:nvPr>
        </p:nvSpPr>
        <p:spPr/>
        <p:txBody>
          <a:bodyPr/>
          <a:lstStyle/>
          <a:p>
            <a:r>
              <a:rPr lang="en-US">
                <a:solidFill>
                  <a:schemeClr val="tx1"/>
                </a:solidFill>
              </a:rPr>
              <a:t>Register on our website</a:t>
            </a:r>
          </a:p>
        </p:txBody>
      </p:sp>
      <p:sp>
        <p:nvSpPr>
          <p:cNvPr id="3" name="Content Placeholder 2">
            <a:extLst>
              <a:ext uri="{FF2B5EF4-FFF2-40B4-BE49-F238E27FC236}">
                <a16:creationId xmlns:a16="http://schemas.microsoft.com/office/drawing/2014/main" id="{FFF8A1A4-5916-3718-A51C-7120029A6CDB}"/>
              </a:ext>
            </a:extLst>
          </p:cNvPr>
          <p:cNvSpPr>
            <a:spLocks noGrp="1"/>
          </p:cNvSpPr>
          <p:nvPr>
            <p:ph idx="1"/>
          </p:nvPr>
        </p:nvSpPr>
        <p:spPr>
          <a:xfrm>
            <a:off x="7305675" y="2162174"/>
            <a:ext cx="3726180" cy="4023360"/>
          </a:xfrm>
        </p:spPr>
        <p:txBody>
          <a:bodyPr/>
          <a:lstStyle/>
          <a:p>
            <a:pPr>
              <a:buFont typeface="Arial" panose="020B0604020202020204" pitchFamily="34" charset="0"/>
              <a:buChar char="•"/>
            </a:pPr>
            <a:r>
              <a:rPr lang="en-US">
                <a:solidFill>
                  <a:schemeClr val="tx1"/>
                </a:solidFill>
              </a:rPr>
              <a:t>Register for heat alerts: </a:t>
            </a:r>
            <a:r>
              <a:rPr lang="en-US">
                <a:hlinkClick r:id="rId2"/>
              </a:rPr>
              <a:t>https://survey.dph.ncdhhs.gov/surveys/?s=J3M84LKNAPN838AA</a:t>
            </a:r>
            <a:r>
              <a:rPr lang="en-US"/>
              <a:t> </a:t>
            </a:r>
          </a:p>
          <a:p>
            <a:pPr lvl="1">
              <a:buFont typeface="Arial" panose="020B0604020202020204" pitchFamily="34" charset="0"/>
              <a:buChar char="•"/>
            </a:pPr>
            <a:r>
              <a:rPr lang="en-US">
                <a:solidFill>
                  <a:schemeClr val="tx1"/>
                </a:solidFill>
              </a:rPr>
              <a:t>Receive email alerts for selected counties in NC</a:t>
            </a:r>
          </a:p>
          <a:p>
            <a:pPr>
              <a:buFont typeface="Arial" panose="020B0604020202020204" pitchFamily="34" charset="0"/>
              <a:buChar char="•"/>
            </a:pPr>
            <a:r>
              <a:rPr lang="en-US" b="1" i="1" u="sng">
                <a:hlinkClick r:id="rId3" tooltip="Materials About Extreme Heat and Your Health"/>
              </a:rPr>
              <a:t>Heat Health Alert System Communications Toolkit</a:t>
            </a:r>
            <a:r>
              <a:rPr lang="en-US" i="1"/>
              <a:t>: </a:t>
            </a:r>
            <a:r>
              <a:rPr lang="en-US" i="1">
                <a:solidFill>
                  <a:schemeClr val="tx1"/>
                </a:solidFill>
              </a:rPr>
              <a:t>Fact sheets, flyers, social media and more</a:t>
            </a:r>
            <a:endParaRPr lang="en-US">
              <a:solidFill>
                <a:schemeClr val="tx1"/>
              </a:solidFill>
            </a:endParaRPr>
          </a:p>
        </p:txBody>
      </p:sp>
      <p:pic>
        <p:nvPicPr>
          <p:cNvPr id="5" name="Picture 4">
            <a:extLst>
              <a:ext uri="{FF2B5EF4-FFF2-40B4-BE49-F238E27FC236}">
                <a16:creationId xmlns:a16="http://schemas.microsoft.com/office/drawing/2014/main" id="{EC1EF700-AF02-1D44-9E90-5C01AD4F1CE0}"/>
              </a:ext>
            </a:extLst>
          </p:cNvPr>
          <p:cNvPicPr>
            <a:picLocks noChangeAspect="1"/>
          </p:cNvPicPr>
          <p:nvPr/>
        </p:nvPicPr>
        <p:blipFill>
          <a:blip r:embed="rId4"/>
          <a:srcRect l="942" t="2429" r="1397" b="1324"/>
          <a:stretch>
            <a:fillRect/>
          </a:stretch>
        </p:blipFill>
        <p:spPr>
          <a:xfrm>
            <a:off x="66674" y="2162174"/>
            <a:ext cx="6915151" cy="4152901"/>
          </a:xfrm>
          <a:prstGeom prst="rect">
            <a:avLst/>
          </a:prstGeom>
        </p:spPr>
      </p:pic>
    </p:spTree>
    <p:extLst>
      <p:ext uri="{BB962C8B-B14F-4D97-AF65-F5344CB8AC3E}">
        <p14:creationId xmlns:p14="http://schemas.microsoft.com/office/powerpoint/2010/main" val="16940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3188-A2EE-4FC1-0365-1DEF21FE78C1}"/>
              </a:ext>
            </a:extLst>
          </p:cNvPr>
          <p:cNvSpPr>
            <a:spLocks noGrp="1"/>
          </p:cNvSpPr>
          <p:nvPr>
            <p:ph type="title"/>
          </p:nvPr>
        </p:nvSpPr>
        <p:spPr>
          <a:xfrm>
            <a:off x="1097280" y="2703623"/>
            <a:ext cx="10058400" cy="725378"/>
          </a:xfrm>
        </p:spPr>
        <p:txBody>
          <a:bodyPr/>
          <a:lstStyle/>
          <a:p>
            <a:pPr algn="ctr"/>
            <a:r>
              <a:rPr lang="en-US" dirty="0">
                <a:solidFill>
                  <a:schemeClr val="tx1"/>
                </a:solidFill>
              </a:rPr>
              <a:t>Heat-related illness (HRI) surveillance</a:t>
            </a:r>
          </a:p>
        </p:txBody>
      </p:sp>
      <p:pic>
        <p:nvPicPr>
          <p:cNvPr id="7" name="Graphic 6" descr="Bar chart outline">
            <a:extLst>
              <a:ext uri="{FF2B5EF4-FFF2-40B4-BE49-F238E27FC236}">
                <a16:creationId xmlns:a16="http://schemas.microsoft.com/office/drawing/2014/main" id="{7D044B9C-C130-CC78-8A2A-613E0AFF2A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389" y="4112695"/>
            <a:ext cx="1219200" cy="1219200"/>
          </a:xfrm>
          <a:prstGeom prst="rect">
            <a:avLst/>
          </a:prstGeom>
        </p:spPr>
      </p:pic>
    </p:spTree>
    <p:extLst>
      <p:ext uri="{BB962C8B-B14F-4D97-AF65-F5344CB8AC3E}">
        <p14:creationId xmlns:p14="http://schemas.microsoft.com/office/powerpoint/2010/main" val="4024335634"/>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823c816-fd57-4bd8-bc83-2b370c55dab6" xsi:nil="true"/>
    <Notes xmlns="6e474cf0-068d-4299-963b-0b00ec6dad1f" xsi:nil="true"/>
    <lcf76f155ced4ddcb4097134ff3c332f xmlns="6e474cf0-068d-4299-963b-0b00ec6dad1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365648A19ABA43B0D43C59813EBDCC" ma:contentTypeVersion="15" ma:contentTypeDescription="Create a new document." ma:contentTypeScope="" ma:versionID="f613dc506317b00779ab6779d4f7f4ed">
  <xsd:schema xmlns:xsd="http://www.w3.org/2001/XMLSchema" xmlns:xs="http://www.w3.org/2001/XMLSchema" xmlns:p="http://schemas.microsoft.com/office/2006/metadata/properties" xmlns:ns2="6e474cf0-068d-4299-963b-0b00ec6dad1f" xmlns:ns3="1823c816-fd57-4bd8-bc83-2b370c55dab6" targetNamespace="http://schemas.microsoft.com/office/2006/metadata/properties" ma:root="true" ma:fieldsID="50945e83a3ca6521387370d32e41748b" ns2:_="" ns3:_="">
    <xsd:import namespace="6e474cf0-068d-4299-963b-0b00ec6dad1f"/>
    <xsd:import namespace="1823c816-fd57-4bd8-bc83-2b370c55dab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ServiceSearchProperties" minOccurs="0"/>
                <xsd:element ref="ns2:Not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74cf0-068d-4299-963b-0b00ec6da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Notes" ma:index="21" nillable="true" ma:displayName="Notes" ma:format="Dropdown" ma:internalName="Notes">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23c816-fd57-4bd8-bc83-2b370c55dab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c00318f-8fc1-44af-8180-9ed1c5a5a91b}" ma:internalName="TaxCatchAll" ma:showField="CatchAllData" ma:web="1823c816-fd57-4bd8-bc83-2b370c55dab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BFC434-67A0-4D53-B60C-88E7AF03042A}">
  <ds:schemaRefs>
    <ds:schemaRef ds:uri="http://schemas.microsoft.com/office/infopath/2007/PartnerControls"/>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823c816-fd57-4bd8-bc83-2b370c55dab6"/>
    <ds:schemaRef ds:uri="6e474cf0-068d-4299-963b-0b00ec6dad1f"/>
  </ds:schemaRefs>
</ds:datastoreItem>
</file>

<file path=customXml/itemProps2.xml><?xml version="1.0" encoding="utf-8"?>
<ds:datastoreItem xmlns:ds="http://schemas.openxmlformats.org/officeDocument/2006/customXml" ds:itemID="{C3589CC7-4B5F-4D22-83EB-94972502DB3F}">
  <ds:schemaRefs>
    <ds:schemaRef ds:uri="http://schemas.microsoft.com/sharepoint/v3/contenttype/forms"/>
  </ds:schemaRefs>
</ds:datastoreItem>
</file>

<file path=customXml/itemProps3.xml><?xml version="1.0" encoding="utf-8"?>
<ds:datastoreItem xmlns:ds="http://schemas.openxmlformats.org/officeDocument/2006/customXml" ds:itemID="{D893EAD9-7CBE-4145-B45B-F2CC6C1F7E5B}">
  <ds:schemaRefs>
    <ds:schemaRef ds:uri="1823c816-fd57-4bd8-bc83-2b370c55dab6"/>
    <ds:schemaRef ds:uri="6e474cf0-068d-4299-963b-0b00ec6dad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1772</TotalTime>
  <Words>1792</Words>
  <Application>Microsoft Office PowerPoint</Application>
  <PresentationFormat>Widescreen</PresentationFormat>
  <Paragraphs>148</Paragraphs>
  <Slides>17</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Aptos</vt:lpstr>
      <vt:lpstr>Arial</vt:lpstr>
      <vt:lpstr>Calibri</vt:lpstr>
      <vt:lpstr>Calibri Light</vt:lpstr>
      <vt:lpstr>Courier New</vt:lpstr>
      <vt:lpstr>Franklin Gothic Demi Cond</vt:lpstr>
      <vt:lpstr>Franklin Gothic Medium</vt:lpstr>
      <vt:lpstr>Franklin Gothic Medium Cond</vt:lpstr>
      <vt:lpstr>Gotham Bold</vt:lpstr>
      <vt:lpstr>Helvetica</vt:lpstr>
      <vt:lpstr>Retrospect</vt:lpstr>
      <vt:lpstr>3_Office Theme</vt:lpstr>
      <vt:lpstr>PowerPoint Presentation</vt:lpstr>
      <vt:lpstr>NCDHHS Climate and Health Program</vt:lpstr>
      <vt:lpstr>Heat Safety Week May 18 to 22, 2026</vt:lpstr>
      <vt:lpstr>NCDHHS Social Media Posts</vt:lpstr>
      <vt:lpstr>Governor’s Proclamation: Heat Safety Week</vt:lpstr>
      <vt:lpstr>Heat Health Alert System</vt:lpstr>
      <vt:lpstr>Heat Health Alert System (HHAS)</vt:lpstr>
      <vt:lpstr>Register on our website</vt:lpstr>
      <vt:lpstr>Heat-related illness (HRI) surveillance</vt:lpstr>
      <vt:lpstr>HRI Surveillance reports: combining climate and health data</vt:lpstr>
      <vt:lpstr>Weekly Heat-related Illness (HRI) Surveillance Reporting</vt:lpstr>
      <vt:lpstr>Heat-related Illness (HRI) Surveillance Reporting</vt:lpstr>
      <vt:lpstr>PHPR Symposium Presentation</vt:lpstr>
      <vt:lpstr>Heat Season Kickoff: May 11</vt:lpstr>
      <vt:lpstr>Statewide activities to address heat</vt:lpstr>
      <vt:lpstr>Statewide activities to address heat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Kothegal, Nikhil P</dc:creator>
  <cp:lastModifiedBy>Karen Davis</cp:lastModifiedBy>
  <cp:revision>5</cp:revision>
  <dcterms:created xsi:type="dcterms:W3CDTF">2026-03-31T13:51:26Z</dcterms:created>
  <dcterms:modified xsi:type="dcterms:W3CDTF">2026-05-20T16:05:43Z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0x0101006F365648A19ABA43B0D43C59813EBDCC</vt:lpwstr>
  </property>
  <property fmtid="{D5CDD505-2E9C-101B-9397-08002B2CF9AE}" pid="3" name="MediaServiceImageTags">
    <vt:lpwstr/>
  </property>
</Properties>
</file>