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  <p:sldMasterId id="2147483709" r:id="rId5"/>
    <p:sldMasterId id="2147483714" r:id="rId6"/>
  </p:sldMasterIdLst>
  <p:notesMasterIdLst>
    <p:notesMasterId r:id="rId15"/>
  </p:notesMasterIdLst>
  <p:sldIdLst>
    <p:sldId id="287" r:id="rId7"/>
    <p:sldId id="12269" r:id="rId8"/>
    <p:sldId id="12270" r:id="rId9"/>
    <p:sldId id="12328" r:id="rId10"/>
    <p:sldId id="12334" r:id="rId11"/>
    <p:sldId id="12332" r:id="rId12"/>
    <p:sldId id="12333" r:id="rId13"/>
    <p:sldId id="4931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3AAB38-DFFB-D3E3-DB8C-F99549EF0DF4}" name="Shone, Scott" initials="SS" userId="S::Scott.Shone@dhhs.nc.gov::cd952ace-138c-400a-98cd-a6401bfca48a" providerId="AD"/>
  <p188:author id="{E8F219C8-DDB7-930B-5C9D-B041B81EA014}" name="Kaur, Harliv" initials="" userId="S::harliv.kaur@dhhs.nc.gov::a058c70c-2038-40b3-b03f-9c4e901774b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iel Kuo" initials="AK" lastIdx="4" clrIdx="6">
    <p:extLst>
      <p:ext uri="{19B8F6BF-5375-455C-9EA6-DF929625EA0E}">
        <p15:presenceInfo xmlns:p15="http://schemas.microsoft.com/office/powerpoint/2012/main" userId="S::Ariel.Kuo@ey.com::9b4a7998-d608-4c9c-aa22-848dbaaa3cf0" providerId="AD"/>
      </p:ext>
    </p:extLst>
  </p:cmAuthor>
  <p:cmAuthor id="1" name="Kendall E Ford" initials="KEF" lastIdx="4" clrIdx="0">
    <p:extLst>
      <p:ext uri="{19B8F6BF-5375-455C-9EA6-DF929625EA0E}">
        <p15:presenceInfo xmlns:p15="http://schemas.microsoft.com/office/powerpoint/2012/main" userId="S::Kendall.Ford@ey.com::b4ee1cad-47ad-4eaa-a81b-e830ee22035f" providerId="AD"/>
      </p:ext>
    </p:extLst>
  </p:cmAuthor>
  <p:cmAuthor id="2" name="Ludlam, Jay" initials="LJ" lastIdx="16" clrIdx="1">
    <p:extLst>
      <p:ext uri="{19B8F6BF-5375-455C-9EA6-DF929625EA0E}">
        <p15:presenceInfo xmlns:p15="http://schemas.microsoft.com/office/powerpoint/2012/main" userId="S::jay.ludlam@dhhs.nc.gov::6c1fc5a2-b90b-4bfa-b0c8-82f1a808e666" providerId="AD"/>
      </p:ext>
    </p:extLst>
  </p:cmAuthor>
  <p:cmAuthor id="3" name="Juan Carlos Falquez" initials="JCF" lastIdx="1" clrIdx="2">
    <p:extLst>
      <p:ext uri="{19B8F6BF-5375-455C-9EA6-DF929625EA0E}">
        <p15:presenceInfo xmlns:p15="http://schemas.microsoft.com/office/powerpoint/2012/main" userId="S::juan.carlos.falquez@ey.com::db337ff3-904f-4640-afbf-6ba50b630709" providerId="AD"/>
      </p:ext>
    </p:extLst>
  </p:cmAuthor>
  <p:cmAuthor id="4" name="Burns, Cardra E" initials="BCE" lastIdx="13" clrIdx="3">
    <p:extLst>
      <p:ext uri="{19B8F6BF-5375-455C-9EA6-DF929625EA0E}">
        <p15:presenceInfo xmlns:p15="http://schemas.microsoft.com/office/powerpoint/2012/main" userId="S::Cardra.Burns@dhhs.nc.gov::6e9fbe19-018a-4c05-84db-19588b1d7837" providerId="AD"/>
      </p:ext>
    </p:extLst>
  </p:cmAuthor>
  <p:cmAuthor id="5" name="Shone, Scott" initials="SS" lastIdx="10" clrIdx="4">
    <p:extLst>
      <p:ext uri="{19B8F6BF-5375-455C-9EA6-DF929625EA0E}">
        <p15:presenceInfo xmlns:p15="http://schemas.microsoft.com/office/powerpoint/2012/main" userId="S::scott.shone@dhhs.nc.gov::cd952ace-138c-400a-98cd-a6401bfca48a" providerId="AD"/>
      </p:ext>
    </p:extLst>
  </p:cmAuthor>
  <p:cmAuthor id="6" name="Brian A Weeks" initials="BAW" lastIdx="4" clrIdx="5">
    <p:extLst>
      <p:ext uri="{19B8F6BF-5375-455C-9EA6-DF929625EA0E}">
        <p15:presenceInfo xmlns:p15="http://schemas.microsoft.com/office/powerpoint/2012/main" userId="S::Brian.Weeks@ey.com::8abd5197-e88e-4a38-bc6c-fd991dfd6d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2060"/>
    <a:srgbClr val="EAB200"/>
    <a:srgbClr val="FFD44B"/>
    <a:srgbClr val="808080"/>
    <a:srgbClr val="FFD9D9"/>
    <a:srgbClr val="FFC1C1"/>
    <a:srgbClr val="B3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5D758E-6BB6-46A5-AB48-F0B5F5D48237}" v="1" dt="2026-08-19T03:56:19.635"/>
    <p1510:client id="{B0CE4807-0471-4580-BDD2-F8A7AC6E5EDF}" v="13" dt="2026-08-19T13:21:37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10" autoAdjust="0"/>
  </p:normalViewPr>
  <p:slideViewPr>
    <p:cSldViewPr snapToGrid="0">
      <p:cViewPr varScale="1">
        <p:scale>
          <a:sx n="75" d="100"/>
          <a:sy n="75" d="100"/>
        </p:scale>
        <p:origin x="946" y="43"/>
      </p:cViewPr>
      <p:guideLst>
        <p:guide orient="horz" pos="19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7840" cy="1913577"/>
          </a:xfrm>
          <a:prstGeom prst="rect">
            <a:avLst/>
          </a:prstGeom>
        </p:spPr>
        <p:txBody>
          <a:bodyPr vert="horz" lIns="164089" tIns="82045" rIns="164089" bIns="82045" rtlCol="0"/>
          <a:lstStyle>
            <a:lvl1pPr algn="l">
              <a:defRPr sz="2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1913577"/>
          </a:xfrm>
          <a:prstGeom prst="rect">
            <a:avLst/>
          </a:prstGeom>
        </p:spPr>
        <p:txBody>
          <a:bodyPr vert="horz" lIns="164089" tIns="82045" rIns="164089" bIns="82045" rtlCol="0"/>
          <a:lstStyle>
            <a:lvl1pPr algn="r">
              <a:defRPr sz="2200"/>
            </a:lvl1pPr>
          </a:lstStyle>
          <a:p>
            <a:fld id="{C979F53F-1720-444A-ABCF-9756C7AC50A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935913" y="4767263"/>
            <a:ext cx="22882226" cy="12871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4089" tIns="82045" rIns="164089" bIns="820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18354431"/>
            <a:ext cx="5608320" cy="15017262"/>
          </a:xfrm>
          <a:prstGeom prst="rect">
            <a:avLst/>
          </a:prstGeom>
        </p:spPr>
        <p:txBody>
          <a:bodyPr vert="horz" lIns="164089" tIns="82045" rIns="164089" bIns="820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36225506"/>
            <a:ext cx="3037840" cy="1913573"/>
          </a:xfrm>
          <a:prstGeom prst="rect">
            <a:avLst/>
          </a:prstGeom>
        </p:spPr>
        <p:txBody>
          <a:bodyPr vert="horz" lIns="164089" tIns="82045" rIns="164089" bIns="82045" rtlCol="0" anchor="b"/>
          <a:lstStyle>
            <a:lvl1pPr algn="l">
              <a:defRPr sz="2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36225506"/>
            <a:ext cx="3037840" cy="1913573"/>
          </a:xfrm>
          <a:prstGeom prst="rect">
            <a:avLst/>
          </a:prstGeom>
        </p:spPr>
        <p:txBody>
          <a:bodyPr vert="horz" lIns="164089" tIns="82045" rIns="164089" bIns="82045" rtlCol="0" anchor="b"/>
          <a:lstStyle>
            <a:lvl1pPr algn="r">
              <a:defRPr sz="2200"/>
            </a:lvl1pPr>
          </a:lstStyle>
          <a:p>
            <a:fld id="{40BF659C-7818-49ED-81D6-45320130F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58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935913" y="4767263"/>
            <a:ext cx="22882226" cy="12871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2C674-39C8-4011-9723-FD6A3DE550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3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55B53-EF3B-D795-41B3-0738D213F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60A25F-6DCD-FBA9-03AC-CF58BD71B7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7935913" y="4767263"/>
            <a:ext cx="22882226" cy="12871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E17A0D-6237-4455-0806-F60A8D419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2778" indent="-512778" defTabSz="1061881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38FCC-8853-AE2E-2DFD-49ED8B60E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20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2C674-39C8-4011-9723-FD6A3DE55089}" type="slidenum"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20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171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3EBC6-1B1B-FDD6-661A-9FC9A4185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14824A-54DF-9747-948B-B6F90EB46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7935913" y="4767263"/>
            <a:ext cx="22882226" cy="12871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DAE52F-0DDB-B2E2-DA7C-E954153EA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1061881">
              <a:buFont typeface="Arial" panose="020B0604020202020204" pitchFamily="34" charset="0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B9795-B31D-AB82-DD90-7BB9932E7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20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2C674-39C8-4011-9723-FD6A3DE55089}" type="slidenum"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20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49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F659C-7818-49ED-81D6-45320130FA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44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0BCA7-AEAC-D904-C085-0EE5C6921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CEEEAC-119F-1D86-37F4-8E6E13D40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E73B2F-D317-4700-D817-8F842D2A1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94EEE-18BC-DC0B-7102-BC0D40523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F659C-7818-49ED-81D6-45320130FA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46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935913" y="4767263"/>
            <a:ext cx="22882226" cy="12871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2C674-39C8-4011-9723-FD6A3DE550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68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31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9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49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7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999" b="1">
                <a:solidFill>
                  <a:schemeClr val="bg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1117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44000" y="6489993"/>
            <a:ext cx="2804160" cy="184666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1803401" y="3095417"/>
            <a:ext cx="8585200" cy="667173"/>
          </a:xfrm>
          <a:prstGeom prst="rect">
            <a:avLst/>
          </a:prstGeom>
        </p:spPr>
        <p:txBody>
          <a:bodyPr lIns="0" tIns="0" rIns="0" bIns="0" anchor="ctr"/>
          <a:lstStyle>
            <a:lvl1pPr marL="8462" algn="ctr">
              <a:lnSpc>
                <a:spcPct val="100000"/>
              </a:lnSpc>
              <a:spcBef>
                <a:spcPts val="67"/>
              </a:spcBef>
              <a:defRPr sz="3199" b="0" i="0" spc="-4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936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F93FD-35BC-814D-9BFD-F5AE44E82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3626B-5D3D-BD49-9D19-59407D557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48298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7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999" b="1">
                <a:solidFill>
                  <a:schemeClr val="bg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4998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44000" y="6489993"/>
            <a:ext cx="2804160" cy="184666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1803401" y="3095417"/>
            <a:ext cx="8585200" cy="667173"/>
          </a:xfrm>
          <a:prstGeom prst="rect">
            <a:avLst/>
          </a:prstGeom>
        </p:spPr>
        <p:txBody>
          <a:bodyPr lIns="0" tIns="0" rIns="0" bIns="0" anchor="ctr"/>
          <a:lstStyle>
            <a:lvl1pPr marL="8462" algn="ctr">
              <a:lnSpc>
                <a:spcPct val="100000"/>
              </a:lnSpc>
              <a:spcBef>
                <a:spcPts val="67"/>
              </a:spcBef>
              <a:defRPr sz="3199" b="0" i="0" spc="-4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4929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F93FD-35BC-814D-9BFD-F5AE44E82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3626B-5D3D-BD49-9D19-59407D557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62007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2" y="447188"/>
            <a:ext cx="10571999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4" y="2222287"/>
            <a:ext cx="10554575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A670CC45-FBF9-1043-8627-72B5FC201475}"/>
              </a:ext>
            </a:extLst>
          </p:cNvPr>
          <p:cNvSpPr txBox="1">
            <a:spLocks/>
          </p:cNvSpPr>
          <p:nvPr userDrawn="1"/>
        </p:nvSpPr>
        <p:spPr>
          <a:xfrm>
            <a:off x="11562533" y="6508646"/>
            <a:ext cx="419008" cy="15376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Century Gothic" panose="020B0502020202020204" pitchFamily="34" charset="0"/>
              </a:rPr>
              <a:pPr marL="19049" algn="ctr"/>
              <a:t>‹#›</a:t>
            </a:fld>
            <a:endParaRPr lang="en-US" sz="999">
              <a:solidFill>
                <a:srgbClr val="80808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2F2300-FD7F-49A2-AD1C-882AD5CF52CC}"/>
              </a:ext>
            </a:extLst>
          </p:cNvPr>
          <p:cNvCxnSpPr>
            <a:cxnSpLocks/>
          </p:cNvCxnSpPr>
          <p:nvPr userDrawn="1"/>
        </p:nvCxnSpPr>
        <p:spPr>
          <a:xfrm flipV="1">
            <a:off x="349185" y="713894"/>
            <a:ext cx="11474771" cy="930"/>
          </a:xfrm>
          <a:prstGeom prst="straightConnector1">
            <a:avLst/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5461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5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06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89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0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9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5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tags" Target="../tags/tag1.xml"/><Relationship Id="rId4" Type="http://schemas.openxmlformats.org/officeDocument/2006/relationships/theme" Target="../theme/theme2.xml"/><Relationship Id="rId9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7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ags" Target="../tags/tag2.xml"/><Relationship Id="rId5" Type="http://schemas.openxmlformats.org/officeDocument/2006/relationships/theme" Target="../theme/theme3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DFC14-9E23-48A9-847B-497A6BFE662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D6B9B-D783-4FEF-AF55-4370A0D3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8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52960676"/>
              </p:ext>
            </p:extLst>
          </p:nvPr>
        </p:nvGraphicFramePr>
        <p:xfrm>
          <a:off x="1589" y="159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93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425600"/>
            <a:ext cx="10972800" cy="47000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11562533" y="6508646"/>
            <a:ext cx="419008" cy="15376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chemeClr val="bg1"/>
                </a:solidFill>
                <a:latin typeface="EYInterstate" panose="02000503020000020004" pitchFamily="2" charset="0"/>
              </a:rPr>
              <a:pPr marL="19049" algn="ctr"/>
              <a:t>‹#›</a:t>
            </a:fld>
            <a:endParaRPr lang="en-US" sz="999">
              <a:solidFill>
                <a:schemeClr val="bg1"/>
              </a:solidFill>
              <a:latin typeface="EYInterstate" panose="0200050302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52FCE6-8632-724A-AA3C-D2B13AFD2DE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48" y="6233425"/>
            <a:ext cx="1131147" cy="62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2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</p:sldLayoutIdLst>
  <p:hf hdr="0" ftr="0" dt="0"/>
  <p:txStyles>
    <p:titleStyle>
      <a:lvl1pPr algn="l" defTabSz="913920" rtl="0" eaLnBrk="1" latinLnBrk="0" hangingPunct="1">
        <a:lnSpc>
          <a:spcPct val="85000"/>
        </a:lnSpc>
        <a:spcBef>
          <a:spcPct val="0"/>
        </a:spcBef>
        <a:buNone/>
        <a:defRPr sz="2999" b="1" kern="1200">
          <a:solidFill>
            <a:schemeClr val="bg1"/>
          </a:solidFill>
          <a:latin typeface="+mn-lt"/>
          <a:ea typeface="+mj-ea"/>
          <a:cs typeface="Arial" pitchFamily="34" charset="0"/>
        </a:defRPr>
      </a:lvl1pPr>
    </p:titleStyle>
    <p:bodyStyle>
      <a:lvl1pPr marL="323831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EYInterstate" panose="02000503020000020004" pitchFamily="2" charset="0"/>
          <a:ea typeface="EYInterstate" panose="02000503020000020004" pitchFamily="2" charset="0"/>
          <a:cs typeface="EYInterstate" panose="02000503020000020004" pitchFamily="2" charset="0"/>
        </a:defRPr>
      </a:lvl1pPr>
      <a:lvl2pPr marL="64766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5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2pPr>
      <a:lvl3pPr marL="97149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3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3pPr>
      <a:lvl4pPr marL="129532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1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4pPr>
      <a:lvl5pPr marL="161915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1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5pPr>
      <a:lvl6pPr marL="2513280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240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01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160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59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2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41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0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9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72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9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63873280"/>
              </p:ext>
            </p:extLst>
          </p:nvPr>
        </p:nvGraphicFramePr>
        <p:xfrm>
          <a:off x="1589" y="159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9" y="1593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425600"/>
            <a:ext cx="10972800" cy="47000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11562533" y="6508646"/>
            <a:ext cx="419008" cy="15376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chemeClr val="bg1"/>
                </a:solidFill>
                <a:latin typeface="EYInterstate" panose="02000503020000020004" pitchFamily="2" charset="0"/>
              </a:rPr>
              <a:pPr marL="19049" algn="ctr"/>
              <a:t>‹#›</a:t>
            </a:fld>
            <a:endParaRPr lang="en-US" sz="999">
              <a:solidFill>
                <a:schemeClr val="bg1"/>
              </a:solidFill>
              <a:latin typeface="EYInterstate" panose="0200050302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52FCE6-8632-724A-AA3C-D2B13AFD2DE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48" y="6233425"/>
            <a:ext cx="1131147" cy="62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</p:sldLayoutIdLst>
  <p:hf hdr="0" ftr="0" dt="0"/>
  <p:txStyles>
    <p:titleStyle>
      <a:lvl1pPr algn="l" defTabSz="913920" rtl="0" eaLnBrk="1" latinLnBrk="0" hangingPunct="1">
        <a:lnSpc>
          <a:spcPct val="85000"/>
        </a:lnSpc>
        <a:spcBef>
          <a:spcPct val="0"/>
        </a:spcBef>
        <a:buNone/>
        <a:defRPr sz="2999" b="1" kern="1200">
          <a:solidFill>
            <a:schemeClr val="bg1"/>
          </a:solidFill>
          <a:latin typeface="+mn-lt"/>
          <a:ea typeface="+mj-ea"/>
          <a:cs typeface="Arial" pitchFamily="34" charset="0"/>
        </a:defRPr>
      </a:lvl1pPr>
    </p:titleStyle>
    <p:bodyStyle>
      <a:lvl1pPr marL="323831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EYInterstate" panose="02000503020000020004" pitchFamily="2" charset="0"/>
          <a:ea typeface="EYInterstate" panose="02000503020000020004" pitchFamily="2" charset="0"/>
          <a:cs typeface="EYInterstate" panose="02000503020000020004" pitchFamily="2" charset="0"/>
        </a:defRPr>
      </a:lvl1pPr>
      <a:lvl2pPr marL="64766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5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2pPr>
      <a:lvl3pPr marL="97149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3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3pPr>
      <a:lvl4pPr marL="129532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1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4pPr>
      <a:lvl5pPr marL="1619150" indent="-323831" algn="l" defTabSz="913920" rtl="0" eaLnBrk="1" latinLnBrk="0" hangingPunct="1">
        <a:spcBef>
          <a:spcPct val="20000"/>
        </a:spcBef>
        <a:buClr>
          <a:srgbClr val="0070C0"/>
        </a:buClr>
        <a:buSzPct val="100000"/>
        <a:buFont typeface="Arial" panose="020B0604020202020204" pitchFamily="34" charset="0"/>
        <a:buChar char="•"/>
        <a:defRPr sz="1199" b="0" i="0" kern="1200">
          <a:solidFill>
            <a:schemeClr val="tx1"/>
          </a:solidFill>
          <a:latin typeface="EYInterstate Light" panose="02000506000000020004" pitchFamily="2" charset="0"/>
          <a:ea typeface="EYInterstate Light" panose="02000506000000020004" pitchFamily="2" charset="0"/>
          <a:cs typeface="EYInterstate Light" panose="02000506000000020004" pitchFamily="2" charset="0"/>
        </a:defRPr>
      </a:lvl5pPr>
      <a:lvl6pPr marL="2513280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240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01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160" indent="-228481" algn="l" defTabSz="913920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59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2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41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0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9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720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9" algn="l" defTabSz="913920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mailto:slph.etor@ncdhhs.gov" TargetMode="Externa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12" Type="http://schemas.openxmlformats.org/officeDocument/2006/relationships/hyperlink" Target="https://slph.dph.ncdhhs.gov/" TargetMode="Externa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5.e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slph.etor@dhhs.nc.gov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0BD3B-220C-784F-A2E2-B8BF525AC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69" y="1787208"/>
            <a:ext cx="6465866" cy="158691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3600" dirty="0">
                <a:solidFill>
                  <a:srgbClr val="294158"/>
                </a:solidFill>
                <a:latin typeface="EYInterstate Light"/>
                <a:cs typeface="Times New Roman"/>
              </a:rPr>
              <a:t> </a:t>
            </a:r>
            <a:br>
              <a:rPr lang="en-US" sz="4000" b="1" dirty="0">
                <a:latin typeface="EYInterstate Light"/>
                <a:cs typeface="Times New Roman"/>
              </a:rPr>
            </a:br>
            <a:br>
              <a:rPr lang="en-US" sz="4000" b="1" dirty="0">
                <a:latin typeface="EYInterstate Light"/>
                <a:cs typeface="Times New Roman"/>
              </a:rPr>
            </a:br>
            <a:r>
              <a:rPr lang="en-US" sz="4900" b="1" dirty="0">
                <a:solidFill>
                  <a:srgbClr val="294158"/>
                </a:solidFill>
                <a:latin typeface="EYInterstate Light"/>
                <a:cs typeface="Times New Roman"/>
              </a:rPr>
              <a:t>Laboratory Web Portal Update</a:t>
            </a:r>
            <a:br>
              <a:rPr lang="en-US" sz="2200" b="1" dirty="0">
                <a:latin typeface="EYInterstate Light"/>
                <a:cs typeface="Times New Roman"/>
              </a:rPr>
            </a:br>
            <a:br>
              <a:rPr lang="en-US" sz="2200" b="1" dirty="0">
                <a:latin typeface="EYInterstate Light"/>
                <a:cs typeface="Times New Roman"/>
              </a:rPr>
            </a:br>
            <a:br>
              <a:rPr lang="en-US" sz="2200" b="1" dirty="0">
                <a:latin typeface="EYInterstate Light"/>
                <a:cs typeface="Times New Roman"/>
              </a:rPr>
            </a:br>
            <a:r>
              <a:rPr lang="en-US" sz="2200" b="1" dirty="0">
                <a:solidFill>
                  <a:srgbClr val="294158"/>
                </a:solidFill>
                <a:latin typeface="EYInterstate Light"/>
                <a:cs typeface="Times New Roman"/>
              </a:rPr>
              <a:t>Scott M. Shone, PhD, HCLD(ABB)</a:t>
            </a:r>
            <a:br>
              <a:rPr lang="en-US" sz="2200" b="1" dirty="0">
                <a:latin typeface="EYInterstate Light"/>
                <a:cs typeface="Times New Roman"/>
              </a:rPr>
            </a:br>
            <a:r>
              <a:rPr lang="en-US" sz="2200" b="1" dirty="0">
                <a:solidFill>
                  <a:srgbClr val="294158"/>
                </a:solidFill>
                <a:latin typeface="EYInterstate Light"/>
                <a:cs typeface="Times New Roman"/>
              </a:rPr>
              <a:t>North Carolina State Laboratory of Public Health</a:t>
            </a:r>
            <a:br>
              <a:rPr lang="en-US" sz="2200" b="1" dirty="0">
                <a:latin typeface="EYInterstate Light"/>
                <a:cs typeface="Times New Roman"/>
              </a:rPr>
            </a:br>
            <a:br>
              <a:rPr lang="en-US" sz="2200" b="1" dirty="0">
                <a:latin typeface="EYInterstate Light"/>
                <a:cs typeface="Times New Roman"/>
              </a:rPr>
            </a:br>
            <a:br>
              <a:rPr lang="en-US" sz="2200" b="1" dirty="0">
                <a:latin typeface="EYInterstate Light"/>
                <a:cs typeface="Times New Roman"/>
              </a:rPr>
            </a:br>
            <a:br>
              <a:rPr lang="en-US" sz="2200" b="1" dirty="0">
                <a:latin typeface="EYInterstate Light"/>
                <a:cs typeface="Times New Roman"/>
              </a:rPr>
            </a:br>
            <a:r>
              <a:rPr lang="en-US" sz="2000" b="1" dirty="0">
                <a:solidFill>
                  <a:srgbClr val="294158"/>
                </a:solidFill>
                <a:latin typeface="EYInterstate Light"/>
                <a:cs typeface="Times New Roman"/>
              </a:rPr>
              <a:t>August 19, 2026</a:t>
            </a:r>
            <a:endParaRPr lang="en-US" sz="4000" b="1" dirty="0">
              <a:solidFill>
                <a:srgbClr val="294158"/>
              </a:solidFill>
              <a:latin typeface="EYInterstate Light"/>
              <a:cs typeface="Times New Roman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564592-BB48-FD43-BBC1-B8BD6C994770}"/>
              </a:ext>
            </a:extLst>
          </p:cNvPr>
          <p:cNvSpPr/>
          <p:nvPr/>
        </p:nvSpPr>
        <p:spPr>
          <a:xfrm>
            <a:off x="0" y="6365291"/>
            <a:ext cx="12192000" cy="492712"/>
          </a:xfrm>
          <a:prstGeom prst="rect">
            <a:avLst/>
          </a:prstGeom>
          <a:solidFill>
            <a:srgbClr val="0043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6959C44-AF03-4342-A7FD-FD4782D7BD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40" y="5264520"/>
            <a:ext cx="3197561" cy="176558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23C3761-22F5-CA44-A519-D3DF7B18CD73}"/>
              </a:ext>
            </a:extLst>
          </p:cNvPr>
          <p:cNvSpPr txBox="1">
            <a:spLocks/>
          </p:cNvSpPr>
          <p:nvPr/>
        </p:nvSpPr>
        <p:spPr>
          <a:xfrm>
            <a:off x="406931" y="2767263"/>
            <a:ext cx="4874683" cy="1252783"/>
          </a:xfrm>
        </p:spPr>
        <p:txBody>
          <a:bodyPr anchor="ctr">
            <a:normAutofit/>
          </a:bodyPr>
          <a:lstStyle>
            <a:lvl1pPr algn="ctr" defTabSz="91394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endParaRPr lang="en-US" sz="2000">
              <a:solidFill>
                <a:schemeClr val="tx1"/>
              </a:solidFill>
              <a:latin typeface="EYInterstate Light" panose="02000506000000020004" pitchFamily="2" charset="0"/>
              <a:cs typeface="Times New Roman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3D7A6B39-8F51-4706-99D9-6E57ABDF31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2"/>
          <a:stretch/>
        </p:blipFill>
        <p:spPr bwMode="auto">
          <a:xfrm>
            <a:off x="6331226" y="0"/>
            <a:ext cx="5864097" cy="6356288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265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5BD92-A0DB-7BE0-016D-8ED14AC92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BA403FC8-0C0D-D28F-DD9E-850B3EFF5E8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BA403FC8-0C0D-D28F-DD9E-850B3EFF5E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1">
            <a:extLst>
              <a:ext uri="{FF2B5EF4-FFF2-40B4-BE49-F238E27FC236}">
                <a16:creationId xmlns:a16="http://schemas.microsoft.com/office/drawing/2014/main" id="{0464B591-2239-8D03-8CEB-EF8F4F6816E0}"/>
              </a:ext>
            </a:extLst>
          </p:cNvPr>
          <p:cNvSpPr txBox="1">
            <a:spLocks/>
          </p:cNvSpPr>
          <p:nvPr/>
        </p:nvSpPr>
        <p:spPr>
          <a:xfrm>
            <a:off x="349185" y="-5157"/>
            <a:ext cx="11474771" cy="719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anose="02000503020000020004" pitchFamily="2" charset="0"/>
                <a:ea typeface="+mj-ea"/>
                <a:cs typeface="+mj-cs"/>
              </a:rPr>
              <a:t>LWP Rollout</a:t>
            </a:r>
          </a:p>
        </p:txBody>
      </p:sp>
      <p:pic>
        <p:nvPicPr>
          <p:cNvPr id="3" name="Picture 2" descr="Map&#10;&#10;AI-generated content may be incorrect.">
            <a:extLst>
              <a:ext uri="{FF2B5EF4-FFF2-40B4-BE49-F238E27FC236}">
                <a16:creationId xmlns:a16="http://schemas.microsoft.com/office/drawing/2014/main" id="{E25159D1-257F-2BD7-A797-C4D70B1225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405" y="963530"/>
            <a:ext cx="7712544" cy="5320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794D7A-DBE8-FC6A-0061-EC27BD6618EA}"/>
              </a:ext>
            </a:extLst>
          </p:cNvPr>
          <p:cNvSpPr txBox="1"/>
          <p:nvPr/>
        </p:nvSpPr>
        <p:spPr>
          <a:xfrm>
            <a:off x="83295" y="2090172"/>
            <a:ext cx="43330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algn="l"/>
            <a:r>
              <a:rPr lang="en-US" sz="14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Phase I: January 13 – January 21</a:t>
            </a:r>
            <a:endParaRPr lang="en-US" sz="14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742950" marR="0" lvl="1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LHDs that participated in the LWP pilot</a:t>
            </a:r>
          </a:p>
          <a:p>
            <a:pPr marL="228600" marR="0" algn="l"/>
            <a:r>
              <a:rPr lang="en-US" sz="14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Phase II: January 26, 2026 – February 6, 2026</a:t>
            </a:r>
            <a:endParaRPr lang="en-US" sz="14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742950" marR="0" lvl="1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Area B</a:t>
            </a:r>
          </a:p>
          <a:p>
            <a:pPr marL="228600" marR="0" algn="l"/>
            <a:r>
              <a:rPr lang="en-US" sz="14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Phase III: February 11, 2026 – February 20, 2026</a:t>
            </a:r>
            <a:endParaRPr lang="en-US" sz="14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742950" marR="0" lvl="1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Area C</a:t>
            </a:r>
          </a:p>
          <a:p>
            <a:pPr marL="228600" marR="0" algn="l"/>
            <a:r>
              <a:rPr lang="en-US" sz="14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Phase IV: February 25, 2026 – March 6, 2026</a:t>
            </a:r>
            <a:endParaRPr lang="en-US" sz="14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742950" marR="0" lvl="1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Area D</a:t>
            </a:r>
          </a:p>
          <a:p>
            <a:pPr marL="228600" marR="0" algn="l"/>
            <a:r>
              <a:rPr lang="en-US" sz="14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Phase V: March 10, 2026 – March 19, 2026</a:t>
            </a:r>
            <a:endParaRPr lang="en-US" sz="14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742950" marR="0" lvl="1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Area E</a:t>
            </a:r>
          </a:p>
          <a:p>
            <a:pPr marL="228600" marR="0" algn="l"/>
            <a:r>
              <a:rPr lang="en-US" sz="14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Phase VI: March 23, 2026 – March 27, 2026</a:t>
            </a:r>
            <a:endParaRPr lang="en-US" sz="14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742950" marR="0" lvl="1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Area 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4B51AB-2B80-19E5-E4C7-D9F4F7EFEC9B}"/>
              </a:ext>
            </a:extLst>
          </p:cNvPr>
          <p:cNvSpPr txBox="1"/>
          <p:nvPr/>
        </p:nvSpPr>
        <p:spPr>
          <a:xfrm>
            <a:off x="347662" y="4981575"/>
            <a:ext cx="3560398" cy="4031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36576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56235" indent="-356235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2800" b="1">
                <a:solidFill>
                  <a:srgbClr val="FF0000"/>
                </a:solidFill>
                <a:cs typeface="Arial"/>
              </a:rPr>
              <a:t>All Areas are LIVE!</a:t>
            </a:r>
          </a:p>
        </p:txBody>
      </p:sp>
    </p:spTree>
    <p:extLst>
      <p:ext uri="{BB962C8B-B14F-4D97-AF65-F5344CB8AC3E}">
        <p14:creationId xmlns:p14="http://schemas.microsoft.com/office/powerpoint/2010/main" val="79674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33D0E-41D1-8A8E-E6D3-56424886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A62A391-DA67-6790-6AFD-A0E6AC8DEED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A62A391-DA67-6790-6AFD-A0E6AC8DEE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1">
            <a:extLst>
              <a:ext uri="{FF2B5EF4-FFF2-40B4-BE49-F238E27FC236}">
                <a16:creationId xmlns:a16="http://schemas.microsoft.com/office/drawing/2014/main" id="{8A987DD8-9C52-C9C1-E61F-E5458158776C}"/>
              </a:ext>
            </a:extLst>
          </p:cNvPr>
          <p:cNvSpPr txBox="1">
            <a:spLocks/>
          </p:cNvSpPr>
          <p:nvPr/>
        </p:nvSpPr>
        <p:spPr>
          <a:xfrm>
            <a:off x="349185" y="-5157"/>
            <a:ext cx="11474771" cy="719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anose="02000503020000020004" pitchFamily="2" charset="0"/>
                <a:ea typeface="+mj-ea"/>
                <a:cs typeface="+mj-cs"/>
              </a:rPr>
              <a:t>LWP Training &amp; Resources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D8DD69-E851-44AE-C713-B2F6559247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463" y="805351"/>
            <a:ext cx="4501675" cy="2532192"/>
          </a:xfrm>
          <a:prstGeom prst="rect">
            <a:avLst/>
          </a:prstGeom>
        </p:spPr>
      </p:pic>
      <p:pic>
        <p:nvPicPr>
          <p:cNvPr id="5" name="Picture 4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E67AC686-6C49-6DB9-FA57-9052324CCE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2152" y="820976"/>
            <a:ext cx="5703949" cy="3868520"/>
          </a:xfrm>
          <a:prstGeom prst="rect">
            <a:avLst/>
          </a:prstGeom>
        </p:spPr>
      </p:pic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8C658AEE-C2FC-0B9A-ECA3-8671546B96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07" y="3429000"/>
            <a:ext cx="1828800" cy="1368010"/>
          </a:xfrm>
          <a:prstGeom prst="rect">
            <a:avLst/>
          </a:prstGeom>
        </p:spPr>
      </p:pic>
      <p:pic>
        <p:nvPicPr>
          <p:cNvPr id="11" name="Picture 10" descr="Text&#10;&#10;AI-generated content may be incorrect.">
            <a:extLst>
              <a:ext uri="{FF2B5EF4-FFF2-40B4-BE49-F238E27FC236}">
                <a16:creationId xmlns:a16="http://schemas.microsoft.com/office/drawing/2014/main" id="{6CF8BD9B-88B0-7957-A139-CCF2CEC03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499" y="4467462"/>
            <a:ext cx="1828800" cy="1378130"/>
          </a:xfrm>
          <a:prstGeom prst="rect">
            <a:avLst/>
          </a:prstGeom>
        </p:spPr>
      </p:pic>
      <p:pic>
        <p:nvPicPr>
          <p:cNvPr id="13" name="Picture 12" descr="Text&#10;&#10;AI-generated content may be incorrect.">
            <a:extLst>
              <a:ext uri="{FF2B5EF4-FFF2-40B4-BE49-F238E27FC236}">
                <a16:creationId xmlns:a16="http://schemas.microsoft.com/office/drawing/2014/main" id="{5189A666-AAE7-224A-A0C6-2302584018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1501" y="5368863"/>
            <a:ext cx="1828800" cy="1365399"/>
          </a:xfrm>
          <a:prstGeom prst="rect">
            <a:avLst/>
          </a:prstGeom>
        </p:spPr>
      </p:pic>
      <p:pic>
        <p:nvPicPr>
          <p:cNvPr id="15" name="Picture 14" descr="Table&#10;&#10;AI-generated content may be incorrect.">
            <a:extLst>
              <a:ext uri="{FF2B5EF4-FFF2-40B4-BE49-F238E27FC236}">
                <a16:creationId xmlns:a16="http://schemas.microsoft.com/office/drawing/2014/main" id="{7B6C3B82-D0D4-6884-FF5D-D28FF37420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96521" y="3634148"/>
            <a:ext cx="2351600" cy="30447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B2839EA-3909-012B-1130-89A03CCA943B}"/>
              </a:ext>
            </a:extLst>
          </p:cNvPr>
          <p:cNvSpPr txBox="1"/>
          <p:nvPr/>
        </p:nvSpPr>
        <p:spPr>
          <a:xfrm>
            <a:off x="6096000" y="4689496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Web: </a:t>
            </a:r>
            <a:r>
              <a:rPr lang="en-US">
                <a:hlinkClick r:id="rId12"/>
              </a:rPr>
              <a:t>https://slph.dph.ncdhhs.gov/</a:t>
            </a:r>
            <a:endParaRPr lang="en-US"/>
          </a:p>
          <a:p>
            <a:endParaRPr lang="en-US"/>
          </a:p>
          <a:p>
            <a:r>
              <a:rPr lang="en-US"/>
              <a:t>Email: </a:t>
            </a:r>
            <a:r>
              <a:rPr lang="en-US">
                <a:hlinkClick r:id="rId13"/>
              </a:rPr>
              <a:t>slph.etor@dhhs.nc.gov</a:t>
            </a:r>
            <a:endParaRPr lang="en-US"/>
          </a:p>
          <a:p>
            <a:endParaRPr lang="en-US"/>
          </a:p>
          <a:p>
            <a:r>
              <a:rPr lang="en-US"/>
              <a:t>Customer service: 919-733-3937 </a:t>
            </a:r>
          </a:p>
        </p:txBody>
      </p:sp>
    </p:spTree>
    <p:extLst>
      <p:ext uri="{BB962C8B-B14F-4D97-AF65-F5344CB8AC3E}">
        <p14:creationId xmlns:p14="http://schemas.microsoft.com/office/powerpoint/2010/main" val="146707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7DF4A-62AB-028C-4A15-11363E0E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02" y="117652"/>
            <a:ext cx="10571999" cy="970450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EYInterstate" panose="02000503020000020004"/>
              </a:rPr>
              <a:t>Success Post-Launch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FBBDC2-F934-75E9-D7AF-5600D79BBEA1}"/>
              </a:ext>
            </a:extLst>
          </p:cNvPr>
          <p:cNvSpPr txBox="1"/>
          <p:nvPr/>
        </p:nvSpPr>
        <p:spPr>
          <a:xfrm>
            <a:off x="470263" y="1018434"/>
            <a:ext cx="10330200" cy="846386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2800" dirty="0"/>
              <a:t>May 2026 – July 2026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2800" dirty="0"/>
              <a:t>Total Clinical Tests Ordered by Local Health Departments: </a:t>
            </a:r>
            <a:r>
              <a:rPr lang="en-US" sz="2800" b="1" dirty="0"/>
              <a:t>67,315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1E956-4C01-9913-6802-BEC079C86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263" y="1988884"/>
            <a:ext cx="5004403" cy="11627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A781666-BB09-A7C8-8683-F38D0EEDF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62" y="3955609"/>
            <a:ext cx="5008829" cy="16182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32A961-BF2C-4E60-E30A-3DBDDC527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1165" y="3124198"/>
            <a:ext cx="5895478" cy="9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8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98372-1581-2AF0-5F15-B9561EC5F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1372B0-B66F-76CB-172D-C8F9DFB7A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" t="24468" r="2542" b="18900"/>
          <a:stretch>
            <a:fillRect/>
          </a:stretch>
        </p:blipFill>
        <p:spPr>
          <a:xfrm>
            <a:off x="395926" y="982656"/>
            <a:ext cx="11566689" cy="48926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CB2817-7EEA-632F-530B-B67954FE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02" y="117652"/>
            <a:ext cx="10571999" cy="970450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EYInterstate" panose="02000503020000020004"/>
              </a:rPr>
              <a:t>Partnership Opportunities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135F19F-90B8-4916-2A89-8F9966A01CB1}"/>
              </a:ext>
            </a:extLst>
          </p:cNvPr>
          <p:cNvSpPr txBox="1">
            <a:spLocks/>
          </p:cNvSpPr>
          <p:nvPr/>
        </p:nvSpPr>
        <p:spPr>
          <a:xfrm>
            <a:off x="1522874" y="5129349"/>
            <a:ext cx="8413606" cy="1610999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10000"/>
          </a:bodyPr>
          <a:lstStyle>
            <a:lvl1pPr marL="323831" indent="-323831" algn="l" defTabSz="913920" rtl="0" eaLnBrk="1" latinLnBrk="0" hangingPunct="1">
              <a:spcBef>
                <a:spcPct val="20000"/>
              </a:spcBef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EYInterstate" panose="02000503020000020004" pitchFamily="2" charset="0"/>
                <a:ea typeface="EYInterstate" panose="02000503020000020004" pitchFamily="2" charset="0"/>
                <a:cs typeface="EYInterstate" panose="02000503020000020004" pitchFamily="2" charset="0"/>
              </a:defRPr>
            </a:lvl1pPr>
            <a:lvl2pPr marL="647660" indent="-323831" algn="l" defTabSz="913920" rtl="0" eaLnBrk="1" latinLnBrk="0" hangingPunct="1">
              <a:spcBef>
                <a:spcPct val="20000"/>
              </a:spcBef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 sz="1599" b="0" i="0" kern="1200">
                <a:solidFill>
                  <a:schemeClr val="tx1"/>
                </a:solidFill>
                <a:latin typeface="EYInterstate Light" panose="02000506000000020004" pitchFamily="2" charset="0"/>
                <a:ea typeface="EYInterstate Light" panose="02000506000000020004" pitchFamily="2" charset="0"/>
                <a:cs typeface="EYInterstate Light" panose="02000506000000020004" pitchFamily="2" charset="0"/>
              </a:defRPr>
            </a:lvl2pPr>
            <a:lvl3pPr marL="971490" indent="-323831" algn="l" defTabSz="913920" rtl="0" eaLnBrk="1" latinLnBrk="0" hangingPunct="1">
              <a:spcBef>
                <a:spcPct val="20000"/>
              </a:spcBef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 sz="1399" b="0" i="0" kern="1200">
                <a:solidFill>
                  <a:schemeClr val="tx1"/>
                </a:solidFill>
                <a:latin typeface="EYInterstate Light" panose="02000506000000020004" pitchFamily="2" charset="0"/>
                <a:ea typeface="EYInterstate Light" panose="02000506000000020004" pitchFamily="2" charset="0"/>
                <a:cs typeface="EYInterstate Light" panose="02000506000000020004" pitchFamily="2" charset="0"/>
              </a:defRPr>
            </a:lvl3pPr>
            <a:lvl4pPr marL="1295320" indent="-323831" algn="l" defTabSz="913920" rtl="0" eaLnBrk="1" latinLnBrk="0" hangingPunct="1">
              <a:spcBef>
                <a:spcPct val="20000"/>
              </a:spcBef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 sz="1199" b="0" i="0" kern="1200">
                <a:solidFill>
                  <a:schemeClr val="tx1"/>
                </a:solidFill>
                <a:latin typeface="EYInterstate Light" panose="02000506000000020004" pitchFamily="2" charset="0"/>
                <a:ea typeface="EYInterstate Light" panose="02000506000000020004" pitchFamily="2" charset="0"/>
                <a:cs typeface="EYInterstate Light" panose="02000506000000020004" pitchFamily="2" charset="0"/>
              </a:defRPr>
            </a:lvl4pPr>
            <a:lvl5pPr marL="1619150" indent="-323831" algn="l" defTabSz="913920" rtl="0" eaLnBrk="1" latinLnBrk="0" hangingPunct="1">
              <a:spcBef>
                <a:spcPct val="20000"/>
              </a:spcBef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 sz="1199" b="0" i="0" kern="1200">
                <a:solidFill>
                  <a:schemeClr val="tx1"/>
                </a:solidFill>
                <a:latin typeface="EYInterstate Light" panose="02000506000000020004" pitchFamily="2" charset="0"/>
                <a:ea typeface="EYInterstate Light" panose="02000506000000020004" pitchFamily="2" charset="0"/>
                <a:cs typeface="EYInterstate Light" panose="02000506000000020004" pitchFamily="2" charset="0"/>
              </a:defRPr>
            </a:lvl5pPr>
            <a:lvl6pPr marL="2513280" indent="-228481" algn="l" defTabSz="9139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240" indent="-228481" algn="l" defTabSz="9139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201" indent="-228481" algn="l" defTabSz="9139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160" indent="-228481" algn="l" defTabSz="9139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700" dirty="0"/>
              <a:t>NEXT STEPS:</a:t>
            </a:r>
          </a:p>
          <a:p>
            <a:pPr lvl="1"/>
            <a:r>
              <a:rPr lang="en-US" sz="2700" dirty="0"/>
              <a:t>What can SLPH do to help increase electronic submissions?</a:t>
            </a:r>
          </a:p>
          <a:p>
            <a:pPr lvl="1"/>
            <a:r>
              <a:rPr lang="en-US" sz="2700" dirty="0"/>
              <a:t>Planning to onboard hospitals, clinicals, physicians, pediatricians, non-LHD network</a:t>
            </a:r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14124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23864C-927E-5C99-A300-D4B43300E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6019" y="0"/>
            <a:ext cx="530857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717C66-6ADD-8684-549F-541F6CFA9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219" y="0"/>
            <a:ext cx="52658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73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E43BB-E9A2-65C3-B1C5-15D9F0703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78CB46-5DAB-4584-07EE-7234D8128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565" y="0"/>
            <a:ext cx="53388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30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055174C7-F0D0-7F47-A5EF-3F012FFE719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055174C7-F0D0-7F47-A5EF-3F012FFE71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1AB2A723-C176-B344-BD95-D952322D0B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algn="ctr"/>
            <a:endParaRPr lang="en-US" sz="4000" b="1">
              <a:solidFill>
                <a:schemeClr val="tx1"/>
              </a:solidFill>
              <a:latin typeface="EYInterstate Light" panose="02000506000000020004" pitchFamily="2" charset="0"/>
              <a:ea typeface="+mj-ea"/>
              <a:sym typeface="EYInterstate Light" panose="0200050600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564592-BB48-FD43-BBC1-B8BD6C994770}"/>
              </a:ext>
            </a:extLst>
          </p:cNvPr>
          <p:cNvSpPr/>
          <p:nvPr/>
        </p:nvSpPr>
        <p:spPr>
          <a:xfrm>
            <a:off x="0" y="6365291"/>
            <a:ext cx="12192000" cy="492712"/>
          </a:xfrm>
          <a:prstGeom prst="rect">
            <a:avLst/>
          </a:prstGeom>
          <a:solidFill>
            <a:srgbClr val="0043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67D465-D278-431B-83C2-D3A376A9E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226" y="173429"/>
            <a:ext cx="4168737" cy="1550267"/>
          </a:xfrm>
          <a:prstGeom prst="rect">
            <a:avLst/>
          </a:prstGeom>
        </p:spPr>
      </p:pic>
      <p:sp>
        <p:nvSpPr>
          <p:cNvPr id="3" name="Google Shape;540;p43">
            <a:extLst>
              <a:ext uri="{FF2B5EF4-FFF2-40B4-BE49-F238E27FC236}">
                <a16:creationId xmlns:a16="http://schemas.microsoft.com/office/drawing/2014/main" id="{9A91CFF1-B48C-0343-339A-29D49ADAEAA0}"/>
              </a:ext>
            </a:extLst>
          </p:cNvPr>
          <p:cNvSpPr txBox="1">
            <a:spLocks/>
          </p:cNvSpPr>
          <p:nvPr/>
        </p:nvSpPr>
        <p:spPr>
          <a:xfrm>
            <a:off x="1188235" y="1711763"/>
            <a:ext cx="9418320" cy="22196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 fontScale="82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6000"/>
              <a:buFont typeface="Play"/>
            </a:pPr>
            <a:br>
              <a:rPr lang="en-US" sz="3100"/>
            </a:br>
            <a:r>
              <a:rPr lang="en-US" sz="3100"/>
              <a:t>SLPH ETOR Inbox: </a:t>
            </a:r>
            <a:r>
              <a:rPr lang="en-US" sz="3100">
                <a:hlinkClick r:id="rId8"/>
              </a:rPr>
              <a:t>slph.etor@dhhs.nc.gov</a:t>
            </a:r>
            <a:endParaRPr lang="en-US" sz="3100">
              <a:ea typeface="Calibri Light" panose="020F0302020204030204"/>
              <a:cs typeface="Calibri Light" panose="020F0302020204030204"/>
            </a:endParaRPr>
          </a:p>
          <a:p>
            <a:pPr>
              <a:spcBef>
                <a:spcPts val="0"/>
              </a:spcBef>
              <a:buSzPts val="6000"/>
              <a:buFont typeface="Play"/>
              <a:buNone/>
            </a:pPr>
            <a:endParaRPr lang="en-US" sz="3100">
              <a:ea typeface="Calibri Light" panose="020F0302020204030204"/>
              <a:cs typeface="Calibri Light" panose="020F0302020204030204"/>
            </a:endParaRPr>
          </a:p>
          <a:p>
            <a:pPr>
              <a:spcBef>
                <a:spcPts val="0"/>
              </a:spcBef>
              <a:buSzPts val="6000"/>
            </a:pPr>
            <a:r>
              <a:rPr lang="en-US" sz="3100">
                <a:ea typeface="Calibri Light" panose="020F0302020204030204"/>
                <a:cs typeface="Calibri Light" panose="020F0302020204030204"/>
              </a:rPr>
              <a:t>Customer Service: </a:t>
            </a:r>
            <a:r>
              <a:rPr lang="en-US" sz="2800">
                <a:latin typeface="Arial"/>
                <a:ea typeface="Calibri Light"/>
                <a:cs typeface="Arial"/>
              </a:rPr>
              <a:t>919-733-3937</a:t>
            </a:r>
            <a:endParaRPr lang="en-US" sz="2800"/>
          </a:p>
          <a:p>
            <a:pPr>
              <a:spcBef>
                <a:spcPts val="0"/>
              </a:spcBef>
              <a:buClr>
                <a:prstClr val="black"/>
              </a:buClr>
              <a:buSzPts val="6000"/>
              <a:buFont typeface="Play"/>
            </a:pPr>
            <a:r>
              <a:rPr lang="en-US" sz="4900"/>
              <a:t> </a:t>
            </a:r>
            <a:endParaRPr lang="en-US" sz="4900">
              <a:ea typeface="Calibri Light"/>
              <a:cs typeface="Calibri Light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6000"/>
              <a:buFont typeface="Play"/>
              <a:buNone/>
            </a:pPr>
            <a:r>
              <a:rPr lang="en-US" sz="6600"/>
              <a:t>Questions?</a:t>
            </a:r>
            <a:endParaRPr lang="en-US" sz="660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98762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siKTzjaZontTkp36jGhIw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Y widescreen presentation 2015 v1">
  <a:themeElements>
    <a:clrScheme name="Custom 40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2_EY widescreen presentation 2015 v1">
  <a:themeElements>
    <a:clrScheme name="Custom 40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7FAB7146B6B6419B22119EE4E62D0A" ma:contentTypeVersion="11" ma:contentTypeDescription="Create a new document." ma:contentTypeScope="" ma:versionID="5fe04b32587334a8dd6ed1513a102318">
  <xsd:schema xmlns:xsd="http://www.w3.org/2001/XMLSchema" xmlns:xs="http://www.w3.org/2001/XMLSchema" xmlns:p="http://schemas.microsoft.com/office/2006/metadata/properties" xmlns:ns3="97d0ee44-71da-4952-b9a3-b6844f65b1dd" xmlns:ns4="bb2a2a52-10fc-43ec-9d46-9c9b576d8e28" targetNamespace="http://schemas.microsoft.com/office/2006/metadata/properties" ma:root="true" ma:fieldsID="22ae7af4076b6273c4babf645353be33" ns3:_="" ns4:_="">
    <xsd:import namespace="97d0ee44-71da-4952-b9a3-b6844f65b1dd"/>
    <xsd:import namespace="bb2a2a52-10fc-43ec-9d46-9c9b576d8e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d0ee44-71da-4952-b9a3-b6844f65b1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2a2a52-10fc-43ec-9d46-9c9b576d8e2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E3DAFF-5608-47DB-BE73-3FD51B4845E7}">
  <ds:schemaRefs>
    <ds:schemaRef ds:uri="97d0ee44-71da-4952-b9a3-b6844f65b1dd"/>
    <ds:schemaRef ds:uri="bb2a2a52-10fc-43ec-9d46-9c9b576d8e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DFA2BCC-ED2B-4856-8FEC-F376629598AD}">
  <ds:schemaRefs>
    <ds:schemaRef ds:uri="http://schemas.microsoft.com/office/2006/metadata/properties"/>
    <ds:schemaRef ds:uri="bb2a2a52-10fc-43ec-9d46-9c9b576d8e28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97d0ee44-71da-4952-b9a3-b6844f65b1dd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CEA0FA6-0259-49E7-9325-2E5CCD1A89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232</Words>
  <Application>Microsoft Office PowerPoint</Application>
  <PresentationFormat>Widescreen</PresentationFormat>
  <Paragraphs>39</Paragraphs>
  <Slides>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Century Gothic</vt:lpstr>
      <vt:lpstr>EYInterstate</vt:lpstr>
      <vt:lpstr>EYInterstate Light</vt:lpstr>
      <vt:lpstr>Play</vt:lpstr>
      <vt:lpstr>Office Theme</vt:lpstr>
      <vt:lpstr>1_EY widescreen presentation 2015 v1</vt:lpstr>
      <vt:lpstr>2_EY widescreen presentation 2015 v1</vt:lpstr>
      <vt:lpstr>think-cell Slide</vt:lpstr>
      <vt:lpstr>   Laboratory Web Portal Update   Scott M. Shone, PhD, HCLD(ABB) North Carolina State Laboratory of Public Health    August 19, 2026</vt:lpstr>
      <vt:lpstr>PowerPoint Presentation</vt:lpstr>
      <vt:lpstr>PowerPoint Presentation</vt:lpstr>
      <vt:lpstr>Success Post-Launch</vt:lpstr>
      <vt:lpstr>Partnership Opportunities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Options to Support NC Testing Strategy</dc:title>
  <dc:creator>Azalea Kim</dc:creator>
  <cp:lastModifiedBy>Karen Davis</cp:lastModifiedBy>
  <cp:revision>4</cp:revision>
  <cp:lastPrinted>2020-05-21T16:59:07Z</cp:lastPrinted>
  <dcterms:created xsi:type="dcterms:W3CDTF">2020-05-09T03:14:25Z</dcterms:created>
  <dcterms:modified xsi:type="dcterms:W3CDTF">2026-08-20T15:49:42Z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0x010100797FAB7146B6B6419B22119EE4E62D0A</vt:lpwstr>
  </property>
</Properties>
</file>