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439" r:id="rId5"/>
    <p:sldId id="443" r:id="rId6"/>
    <p:sldId id="444" r:id="rId7"/>
    <p:sldId id="446" r:id="rId8"/>
    <p:sldId id="445" r:id="rId9"/>
    <p:sldId id="447" r:id="rId10"/>
    <p:sldId id="43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2567" autoAdjust="0"/>
  </p:normalViewPr>
  <p:slideViewPr>
    <p:cSldViewPr snapToGrid="0">
      <p:cViewPr varScale="1">
        <p:scale>
          <a:sx n="70" d="100"/>
          <a:sy n="70" d="100"/>
        </p:scale>
        <p:origin x="112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0A029E-779C-4DE5-841A-44CC37F93450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615F24C1-85B3-4536-A299-19069376B8BE}">
      <dgm:prSet phldrT="[Text]"/>
      <dgm:spPr/>
      <dgm:t>
        <a:bodyPr/>
        <a:lstStyle/>
        <a:p>
          <a:r>
            <a:rPr lang="en-US" b="1" dirty="0"/>
            <a:t>Clear Clutter: </a:t>
          </a:r>
        </a:p>
        <a:p>
          <a:r>
            <a:rPr lang="en-US" dirty="0"/>
            <a:t>Remove outdated specs / language</a:t>
          </a:r>
        </a:p>
      </dgm:t>
    </dgm:pt>
    <dgm:pt modelId="{46DD01E1-602F-4E3C-8692-EDB40B51B397}" type="parTrans" cxnId="{3A05BE68-D6A5-42B5-81D8-6D7EB3E57F0B}">
      <dgm:prSet/>
      <dgm:spPr/>
      <dgm:t>
        <a:bodyPr/>
        <a:lstStyle/>
        <a:p>
          <a:endParaRPr lang="en-US"/>
        </a:p>
      </dgm:t>
    </dgm:pt>
    <dgm:pt modelId="{BC0A333E-2A4A-4D9F-8103-F60F42217987}" type="sibTrans" cxnId="{3A05BE68-D6A5-42B5-81D8-6D7EB3E57F0B}">
      <dgm:prSet/>
      <dgm:spPr/>
      <dgm:t>
        <a:bodyPr/>
        <a:lstStyle/>
        <a:p>
          <a:endParaRPr lang="en-US"/>
        </a:p>
      </dgm:t>
    </dgm:pt>
    <dgm:pt modelId="{506DB814-DF95-4667-A523-BB88216F3CD0}">
      <dgm:prSet phldrT="[Text]"/>
      <dgm:spPr/>
      <dgm:t>
        <a:bodyPr/>
        <a:lstStyle/>
        <a:p>
          <a:r>
            <a:rPr lang="en-US" b="1" dirty="0"/>
            <a:t>Refresh</a:t>
          </a:r>
          <a:r>
            <a:rPr lang="en-US" dirty="0"/>
            <a:t>: </a:t>
          </a:r>
        </a:p>
        <a:p>
          <a:r>
            <a:rPr lang="en-US" dirty="0"/>
            <a:t>Review and update all current specs</a:t>
          </a:r>
        </a:p>
      </dgm:t>
    </dgm:pt>
    <dgm:pt modelId="{73157606-68A6-4404-91C7-005F702DD747}" type="parTrans" cxnId="{5B63FC61-AAE3-49E4-83AA-5BF43765920E}">
      <dgm:prSet/>
      <dgm:spPr/>
      <dgm:t>
        <a:bodyPr/>
        <a:lstStyle/>
        <a:p>
          <a:endParaRPr lang="en-US"/>
        </a:p>
      </dgm:t>
    </dgm:pt>
    <dgm:pt modelId="{22E3DB36-8F3A-4E66-A53D-6950A910366D}" type="sibTrans" cxnId="{5B63FC61-AAE3-49E4-83AA-5BF43765920E}">
      <dgm:prSet/>
      <dgm:spPr/>
      <dgm:t>
        <a:bodyPr/>
        <a:lstStyle/>
        <a:p>
          <a:endParaRPr lang="en-US"/>
        </a:p>
      </dgm:t>
    </dgm:pt>
    <dgm:pt modelId="{A8FB8DBE-9517-463F-9C7B-865CC2F48FFA}">
      <dgm:prSet/>
      <dgm:spPr/>
      <dgm:t>
        <a:bodyPr/>
        <a:lstStyle/>
        <a:p>
          <a:r>
            <a:rPr lang="en-US" b="1" dirty="0"/>
            <a:t>Organize:</a:t>
          </a:r>
        </a:p>
        <a:p>
          <a:r>
            <a:rPr lang="en-US" dirty="0"/>
            <a:t>Make it easier to match spec to needs</a:t>
          </a:r>
        </a:p>
      </dgm:t>
    </dgm:pt>
    <dgm:pt modelId="{92BA8957-1BB8-44D8-ACF3-180B1DF56540}" type="parTrans" cxnId="{37D68529-72BC-4D23-8F15-0EE89CA0B903}">
      <dgm:prSet/>
      <dgm:spPr/>
      <dgm:t>
        <a:bodyPr/>
        <a:lstStyle/>
        <a:p>
          <a:endParaRPr lang="en-US"/>
        </a:p>
      </dgm:t>
    </dgm:pt>
    <dgm:pt modelId="{4ADD8412-6715-4A57-85A2-92686943F654}" type="sibTrans" cxnId="{37D68529-72BC-4D23-8F15-0EE89CA0B903}">
      <dgm:prSet/>
      <dgm:spPr/>
      <dgm:t>
        <a:bodyPr/>
        <a:lstStyle/>
        <a:p>
          <a:endParaRPr lang="en-US"/>
        </a:p>
      </dgm:t>
    </dgm:pt>
    <dgm:pt modelId="{AAE99ADA-B95F-422F-B34D-E032740AD06A}" type="pres">
      <dgm:prSet presAssocID="{EB0A029E-779C-4DE5-841A-44CC37F93450}" presName="Name0" presStyleCnt="0">
        <dgm:presLayoutVars>
          <dgm:chMax val="7"/>
          <dgm:chPref val="7"/>
          <dgm:dir/>
        </dgm:presLayoutVars>
      </dgm:prSet>
      <dgm:spPr/>
    </dgm:pt>
    <dgm:pt modelId="{3A0F6124-6ED9-43CA-A414-B230BA20352C}" type="pres">
      <dgm:prSet presAssocID="{EB0A029E-779C-4DE5-841A-44CC37F93450}" presName="Name1" presStyleCnt="0"/>
      <dgm:spPr/>
    </dgm:pt>
    <dgm:pt modelId="{B0434C0B-FBDA-470F-8B2A-761B3373C120}" type="pres">
      <dgm:prSet presAssocID="{EB0A029E-779C-4DE5-841A-44CC37F93450}" presName="cycle" presStyleCnt="0"/>
      <dgm:spPr/>
    </dgm:pt>
    <dgm:pt modelId="{5ACA3A26-58BC-4353-BF17-C89FC7248FB0}" type="pres">
      <dgm:prSet presAssocID="{EB0A029E-779C-4DE5-841A-44CC37F93450}" presName="srcNode" presStyleLbl="node1" presStyleIdx="0" presStyleCnt="3"/>
      <dgm:spPr/>
    </dgm:pt>
    <dgm:pt modelId="{B6C53005-15FA-4955-939D-7F4A61EF07E8}" type="pres">
      <dgm:prSet presAssocID="{EB0A029E-779C-4DE5-841A-44CC37F93450}" presName="conn" presStyleLbl="parChTrans1D2" presStyleIdx="0" presStyleCnt="1"/>
      <dgm:spPr/>
    </dgm:pt>
    <dgm:pt modelId="{D974AC73-BB19-4E8E-9CAB-290ECE10A675}" type="pres">
      <dgm:prSet presAssocID="{EB0A029E-779C-4DE5-841A-44CC37F93450}" presName="extraNode" presStyleLbl="node1" presStyleIdx="0" presStyleCnt="3"/>
      <dgm:spPr/>
    </dgm:pt>
    <dgm:pt modelId="{D9530CA2-BEA0-41C1-B463-4081E00CE15C}" type="pres">
      <dgm:prSet presAssocID="{EB0A029E-779C-4DE5-841A-44CC37F93450}" presName="dstNode" presStyleLbl="node1" presStyleIdx="0" presStyleCnt="3"/>
      <dgm:spPr/>
    </dgm:pt>
    <dgm:pt modelId="{DE0C90F0-CDC0-4872-96DC-C82DFBCECAC8}" type="pres">
      <dgm:prSet presAssocID="{615F24C1-85B3-4536-A299-19069376B8BE}" presName="text_1" presStyleLbl="node1" presStyleIdx="0" presStyleCnt="3">
        <dgm:presLayoutVars>
          <dgm:bulletEnabled val="1"/>
        </dgm:presLayoutVars>
      </dgm:prSet>
      <dgm:spPr/>
    </dgm:pt>
    <dgm:pt modelId="{26E7703A-7DFB-4C84-8597-03CA51C0DB2E}" type="pres">
      <dgm:prSet presAssocID="{615F24C1-85B3-4536-A299-19069376B8BE}" presName="accent_1" presStyleCnt="0"/>
      <dgm:spPr/>
    </dgm:pt>
    <dgm:pt modelId="{EA95C7E3-1750-4308-B9EC-8411C7A9FA1F}" type="pres">
      <dgm:prSet presAssocID="{615F24C1-85B3-4536-A299-19069376B8BE}" presName="accentRepeatNode" presStyleLbl="solidFgAcc1" presStyleIdx="0" presStyleCnt="3"/>
      <dgm:spPr/>
    </dgm:pt>
    <dgm:pt modelId="{74D28ABB-5205-44BA-B81B-EB450C25AEC4}" type="pres">
      <dgm:prSet presAssocID="{506DB814-DF95-4667-A523-BB88216F3CD0}" presName="text_2" presStyleLbl="node1" presStyleIdx="1" presStyleCnt="3">
        <dgm:presLayoutVars>
          <dgm:bulletEnabled val="1"/>
        </dgm:presLayoutVars>
      </dgm:prSet>
      <dgm:spPr/>
    </dgm:pt>
    <dgm:pt modelId="{F5FD71CF-7876-46B2-BE8A-04A9ED6A1428}" type="pres">
      <dgm:prSet presAssocID="{506DB814-DF95-4667-A523-BB88216F3CD0}" presName="accent_2" presStyleCnt="0"/>
      <dgm:spPr/>
    </dgm:pt>
    <dgm:pt modelId="{84F89F3C-BCAE-425F-94D3-DFD48E1154F0}" type="pres">
      <dgm:prSet presAssocID="{506DB814-DF95-4667-A523-BB88216F3CD0}" presName="accentRepeatNode" presStyleLbl="solidFgAcc1" presStyleIdx="1" presStyleCnt="3"/>
      <dgm:spPr/>
    </dgm:pt>
    <dgm:pt modelId="{BE6402F5-D628-43B3-B39B-9AA695E98874}" type="pres">
      <dgm:prSet presAssocID="{A8FB8DBE-9517-463F-9C7B-865CC2F48FFA}" presName="text_3" presStyleLbl="node1" presStyleIdx="2" presStyleCnt="3">
        <dgm:presLayoutVars>
          <dgm:bulletEnabled val="1"/>
        </dgm:presLayoutVars>
      </dgm:prSet>
      <dgm:spPr/>
    </dgm:pt>
    <dgm:pt modelId="{AB4CCB2B-61B0-4190-AE58-DD72DCBD84B6}" type="pres">
      <dgm:prSet presAssocID="{A8FB8DBE-9517-463F-9C7B-865CC2F48FFA}" presName="accent_3" presStyleCnt="0"/>
      <dgm:spPr/>
    </dgm:pt>
    <dgm:pt modelId="{3ADB0C41-5D0D-4C27-B3D9-890A30A4E800}" type="pres">
      <dgm:prSet presAssocID="{A8FB8DBE-9517-463F-9C7B-865CC2F48FFA}" presName="accentRepeatNode" presStyleLbl="solidFgAcc1" presStyleIdx="2" presStyleCnt="3"/>
      <dgm:spPr/>
    </dgm:pt>
  </dgm:ptLst>
  <dgm:cxnLst>
    <dgm:cxn modelId="{37D68529-72BC-4D23-8F15-0EE89CA0B903}" srcId="{EB0A029E-779C-4DE5-841A-44CC37F93450}" destId="{A8FB8DBE-9517-463F-9C7B-865CC2F48FFA}" srcOrd="2" destOrd="0" parTransId="{92BA8957-1BB8-44D8-ACF3-180B1DF56540}" sibTransId="{4ADD8412-6715-4A57-85A2-92686943F654}"/>
    <dgm:cxn modelId="{0155CA5B-6838-4A78-832F-A021C6A91711}" type="presOf" srcId="{615F24C1-85B3-4536-A299-19069376B8BE}" destId="{DE0C90F0-CDC0-4872-96DC-C82DFBCECAC8}" srcOrd="0" destOrd="0" presId="urn:microsoft.com/office/officeart/2008/layout/VerticalCurvedList"/>
    <dgm:cxn modelId="{5B63FC61-AAE3-49E4-83AA-5BF43765920E}" srcId="{EB0A029E-779C-4DE5-841A-44CC37F93450}" destId="{506DB814-DF95-4667-A523-BB88216F3CD0}" srcOrd="1" destOrd="0" parTransId="{73157606-68A6-4404-91C7-005F702DD747}" sibTransId="{22E3DB36-8F3A-4E66-A53D-6950A910366D}"/>
    <dgm:cxn modelId="{416BBB48-3BBF-4D95-9EA5-8722FFC10D89}" type="presOf" srcId="{506DB814-DF95-4667-A523-BB88216F3CD0}" destId="{74D28ABB-5205-44BA-B81B-EB450C25AEC4}" srcOrd="0" destOrd="0" presId="urn:microsoft.com/office/officeart/2008/layout/VerticalCurvedList"/>
    <dgm:cxn modelId="{3A05BE68-D6A5-42B5-81D8-6D7EB3E57F0B}" srcId="{EB0A029E-779C-4DE5-841A-44CC37F93450}" destId="{615F24C1-85B3-4536-A299-19069376B8BE}" srcOrd="0" destOrd="0" parTransId="{46DD01E1-602F-4E3C-8692-EDB40B51B397}" sibTransId="{BC0A333E-2A4A-4D9F-8103-F60F42217987}"/>
    <dgm:cxn modelId="{B4EF424E-28AF-4684-B533-9E1AC6F56D83}" type="presOf" srcId="{BC0A333E-2A4A-4D9F-8103-F60F42217987}" destId="{B6C53005-15FA-4955-939D-7F4A61EF07E8}" srcOrd="0" destOrd="0" presId="urn:microsoft.com/office/officeart/2008/layout/VerticalCurvedList"/>
    <dgm:cxn modelId="{22B4A354-5EE2-474A-8685-1E1833DAA0A4}" type="presOf" srcId="{EB0A029E-779C-4DE5-841A-44CC37F93450}" destId="{AAE99ADA-B95F-422F-B34D-E032740AD06A}" srcOrd="0" destOrd="0" presId="urn:microsoft.com/office/officeart/2008/layout/VerticalCurvedList"/>
    <dgm:cxn modelId="{35B3C2B1-CCBB-4DA0-8BE8-675D8A607E08}" type="presOf" srcId="{A8FB8DBE-9517-463F-9C7B-865CC2F48FFA}" destId="{BE6402F5-D628-43B3-B39B-9AA695E98874}" srcOrd="0" destOrd="0" presId="urn:microsoft.com/office/officeart/2008/layout/VerticalCurvedList"/>
    <dgm:cxn modelId="{F26CBE52-9F32-4844-BA04-0F17E7434B02}" type="presParOf" srcId="{AAE99ADA-B95F-422F-B34D-E032740AD06A}" destId="{3A0F6124-6ED9-43CA-A414-B230BA20352C}" srcOrd="0" destOrd="0" presId="urn:microsoft.com/office/officeart/2008/layout/VerticalCurvedList"/>
    <dgm:cxn modelId="{D471A624-1394-4EDA-8F9F-C97B2ED3D23A}" type="presParOf" srcId="{3A0F6124-6ED9-43CA-A414-B230BA20352C}" destId="{B0434C0B-FBDA-470F-8B2A-761B3373C120}" srcOrd="0" destOrd="0" presId="urn:microsoft.com/office/officeart/2008/layout/VerticalCurvedList"/>
    <dgm:cxn modelId="{6D6A3A09-BEA1-478F-87BC-CA4C6BFAAFB5}" type="presParOf" srcId="{B0434C0B-FBDA-470F-8B2A-761B3373C120}" destId="{5ACA3A26-58BC-4353-BF17-C89FC7248FB0}" srcOrd="0" destOrd="0" presId="urn:microsoft.com/office/officeart/2008/layout/VerticalCurvedList"/>
    <dgm:cxn modelId="{9A3C119C-9479-4683-BDF2-B95223063D4D}" type="presParOf" srcId="{B0434C0B-FBDA-470F-8B2A-761B3373C120}" destId="{B6C53005-15FA-4955-939D-7F4A61EF07E8}" srcOrd="1" destOrd="0" presId="urn:microsoft.com/office/officeart/2008/layout/VerticalCurvedList"/>
    <dgm:cxn modelId="{C57F85FF-8719-4978-A2D2-6D4F065E6DB3}" type="presParOf" srcId="{B0434C0B-FBDA-470F-8B2A-761B3373C120}" destId="{D974AC73-BB19-4E8E-9CAB-290ECE10A675}" srcOrd="2" destOrd="0" presId="urn:microsoft.com/office/officeart/2008/layout/VerticalCurvedList"/>
    <dgm:cxn modelId="{BBB18A39-A616-4B41-A8E1-84BCA1DFC32E}" type="presParOf" srcId="{B0434C0B-FBDA-470F-8B2A-761B3373C120}" destId="{D9530CA2-BEA0-41C1-B463-4081E00CE15C}" srcOrd="3" destOrd="0" presId="urn:microsoft.com/office/officeart/2008/layout/VerticalCurvedList"/>
    <dgm:cxn modelId="{B2A1B9DA-734C-4BF9-8B28-2E27AF08CE0D}" type="presParOf" srcId="{3A0F6124-6ED9-43CA-A414-B230BA20352C}" destId="{DE0C90F0-CDC0-4872-96DC-C82DFBCECAC8}" srcOrd="1" destOrd="0" presId="urn:microsoft.com/office/officeart/2008/layout/VerticalCurvedList"/>
    <dgm:cxn modelId="{6CEC1117-ACEC-49EF-A5CF-154CA728447A}" type="presParOf" srcId="{3A0F6124-6ED9-43CA-A414-B230BA20352C}" destId="{26E7703A-7DFB-4C84-8597-03CA51C0DB2E}" srcOrd="2" destOrd="0" presId="urn:microsoft.com/office/officeart/2008/layout/VerticalCurvedList"/>
    <dgm:cxn modelId="{CE34FE65-D246-4BA2-A614-53DB649A0565}" type="presParOf" srcId="{26E7703A-7DFB-4C84-8597-03CA51C0DB2E}" destId="{EA95C7E3-1750-4308-B9EC-8411C7A9FA1F}" srcOrd="0" destOrd="0" presId="urn:microsoft.com/office/officeart/2008/layout/VerticalCurvedList"/>
    <dgm:cxn modelId="{45BC9BDA-7C87-4A77-9E35-F04430892E57}" type="presParOf" srcId="{3A0F6124-6ED9-43CA-A414-B230BA20352C}" destId="{74D28ABB-5205-44BA-B81B-EB450C25AEC4}" srcOrd="3" destOrd="0" presId="urn:microsoft.com/office/officeart/2008/layout/VerticalCurvedList"/>
    <dgm:cxn modelId="{F3CE924A-64FD-4ED7-82A5-4AAA13D6D7C8}" type="presParOf" srcId="{3A0F6124-6ED9-43CA-A414-B230BA20352C}" destId="{F5FD71CF-7876-46B2-BE8A-04A9ED6A1428}" srcOrd="4" destOrd="0" presId="urn:microsoft.com/office/officeart/2008/layout/VerticalCurvedList"/>
    <dgm:cxn modelId="{86CD5566-35EE-4767-A94C-7B2905C08BCC}" type="presParOf" srcId="{F5FD71CF-7876-46B2-BE8A-04A9ED6A1428}" destId="{84F89F3C-BCAE-425F-94D3-DFD48E1154F0}" srcOrd="0" destOrd="0" presId="urn:microsoft.com/office/officeart/2008/layout/VerticalCurvedList"/>
    <dgm:cxn modelId="{EEE62A96-7B07-438F-8275-BB74C20C9E0C}" type="presParOf" srcId="{3A0F6124-6ED9-43CA-A414-B230BA20352C}" destId="{BE6402F5-D628-43B3-B39B-9AA695E98874}" srcOrd="5" destOrd="0" presId="urn:microsoft.com/office/officeart/2008/layout/VerticalCurvedList"/>
    <dgm:cxn modelId="{99BA1CE9-7FEE-4D10-8AB9-487E38A27480}" type="presParOf" srcId="{3A0F6124-6ED9-43CA-A414-B230BA20352C}" destId="{AB4CCB2B-61B0-4190-AE58-DD72DCBD84B6}" srcOrd="6" destOrd="0" presId="urn:microsoft.com/office/officeart/2008/layout/VerticalCurvedList"/>
    <dgm:cxn modelId="{8DA15DD8-7394-4574-9564-C028B80DE9BC}" type="presParOf" srcId="{AB4CCB2B-61B0-4190-AE58-DD72DCBD84B6}" destId="{3ADB0C41-5D0D-4C27-B3D9-890A30A4E80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C53005-15FA-4955-939D-7F4A61EF07E8}">
      <dsp:nvSpPr>
        <dsp:cNvPr id="0" name=""/>
        <dsp:cNvSpPr/>
      </dsp:nvSpPr>
      <dsp:spPr>
        <a:xfrm>
          <a:off x="-6406064" y="-980188"/>
          <a:ext cx="7627752" cy="7627752"/>
        </a:xfrm>
        <a:prstGeom prst="blockArc">
          <a:avLst>
            <a:gd name="adj1" fmla="val 18900000"/>
            <a:gd name="adj2" fmla="val 2700000"/>
            <a:gd name="adj3" fmla="val 283"/>
          </a:avLst>
        </a:prstGeom>
        <a:noFill/>
        <a:ln w="190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0C90F0-CDC0-4872-96DC-C82DFBCECAC8}">
      <dsp:nvSpPr>
        <dsp:cNvPr id="0" name=""/>
        <dsp:cNvSpPr/>
      </dsp:nvSpPr>
      <dsp:spPr>
        <a:xfrm>
          <a:off x="786631" y="566737"/>
          <a:ext cx="5602633" cy="113347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9696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Clear Clutter: 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Remove outdated specs / language</a:t>
          </a:r>
        </a:p>
      </dsp:txBody>
      <dsp:txXfrm>
        <a:off x="786631" y="566737"/>
        <a:ext cx="5602633" cy="1133475"/>
      </dsp:txXfrm>
    </dsp:sp>
    <dsp:sp modelId="{EA95C7E3-1750-4308-B9EC-8411C7A9FA1F}">
      <dsp:nvSpPr>
        <dsp:cNvPr id="0" name=""/>
        <dsp:cNvSpPr/>
      </dsp:nvSpPr>
      <dsp:spPr>
        <a:xfrm>
          <a:off x="78209" y="425053"/>
          <a:ext cx="1416843" cy="1416843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D28ABB-5205-44BA-B81B-EB450C25AEC4}">
      <dsp:nvSpPr>
        <dsp:cNvPr id="0" name=""/>
        <dsp:cNvSpPr/>
      </dsp:nvSpPr>
      <dsp:spPr>
        <a:xfrm>
          <a:off x="1198649" y="2266950"/>
          <a:ext cx="5190615" cy="113347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9696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Refresh</a:t>
          </a:r>
          <a:r>
            <a:rPr lang="en-US" sz="2100" kern="1200" dirty="0"/>
            <a:t>: 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Review and update all current specs</a:t>
          </a:r>
        </a:p>
      </dsp:txBody>
      <dsp:txXfrm>
        <a:off x="1198649" y="2266950"/>
        <a:ext cx="5190615" cy="1133475"/>
      </dsp:txXfrm>
    </dsp:sp>
    <dsp:sp modelId="{84F89F3C-BCAE-425F-94D3-DFD48E1154F0}">
      <dsp:nvSpPr>
        <dsp:cNvPr id="0" name=""/>
        <dsp:cNvSpPr/>
      </dsp:nvSpPr>
      <dsp:spPr>
        <a:xfrm>
          <a:off x="490227" y="2125265"/>
          <a:ext cx="1416843" cy="1416843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6402F5-D628-43B3-B39B-9AA695E98874}">
      <dsp:nvSpPr>
        <dsp:cNvPr id="0" name=""/>
        <dsp:cNvSpPr/>
      </dsp:nvSpPr>
      <dsp:spPr>
        <a:xfrm>
          <a:off x="786631" y="3967162"/>
          <a:ext cx="5602633" cy="113347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9696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Organize: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Make it easier to match spec to needs</a:t>
          </a:r>
        </a:p>
      </dsp:txBody>
      <dsp:txXfrm>
        <a:off x="786631" y="3967162"/>
        <a:ext cx="5602633" cy="1133475"/>
      </dsp:txXfrm>
    </dsp:sp>
    <dsp:sp modelId="{3ADB0C41-5D0D-4C27-B3D9-890A30A4E800}">
      <dsp:nvSpPr>
        <dsp:cNvPr id="0" name=""/>
        <dsp:cNvSpPr/>
      </dsp:nvSpPr>
      <dsp:spPr>
        <a:xfrm>
          <a:off x="78209" y="3825478"/>
          <a:ext cx="1416843" cy="1416843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C25D8C-779D-442A-9617-FE06B8AB9C95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8FBC4-297A-4475-90FA-30CF923AC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391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B8FBC4-297A-4475-90FA-30CF923AC70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072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B8FBC4-297A-4475-90FA-30CF923AC70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609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B8FBC4-297A-4475-90FA-30CF923AC70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4413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B8FBC4-297A-4475-90FA-30CF923AC70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980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B415D-198D-52C1-D454-DCDA230872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C03B15-B1E2-7C81-4A4D-DBF347B0BC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737A08-72E3-1969-DA32-4AFD7A325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FE056-2524-4D5B-8C1B-8456065AE8F8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07AA6-4610-B57F-D281-7772825C5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7AD3CB-54B9-C3F9-5901-61F731D41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64A8F-D0B3-4DB5-AB65-A84C5C0AA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12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46C28-2948-7021-2B66-3C2DF876B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C22CF6-E4D6-8E0E-DD14-666411857C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2840C2-2936-6C50-7A95-CD345FF96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FE056-2524-4D5B-8C1B-8456065AE8F8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373261-DE14-A53F-7063-13F756E79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978E9-8011-70E5-72E4-60D12527D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64A8F-D0B3-4DB5-AB65-A84C5C0AA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259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B94A4C-E4BE-8992-0936-C2EB3514B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7C91BF-E9EE-E7AF-E4F0-449F2CE7EA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B615D-A59B-9566-9468-71671E270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FE056-2524-4D5B-8C1B-8456065AE8F8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E9787-B30D-F9C1-34C7-8D2DA5E46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03FE88-8632-E880-0378-EDE6FE121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64A8F-D0B3-4DB5-AB65-A84C5C0AA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8924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Canv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7E8600F-BCD6-4FD0-527F-CC382115CF8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2191999" cy="11196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76EFB814-0022-6694-954F-948B554CAA0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5424459"/>
            <a:ext cx="1433541" cy="1433541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BCEC1D-0F28-FF4E-CBEB-D372A275002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0" y="0"/>
            <a:ext cx="12192000" cy="1119673"/>
          </a:xfrm>
          <a:prstGeom prst="rect">
            <a:avLst/>
          </a:prstGeom>
          <a:noFill/>
        </p:spPr>
        <p:txBody>
          <a:bodyPr lIns="1828800" rIns="182880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CC754B-54E3-73A8-15FE-EED925267C4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1027" y="139188"/>
            <a:ext cx="1601637" cy="636024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90C629-199D-11C1-55A2-F8FC29403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F6B414C-12C1-4A0C-CFE0-21C15F7D3A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61745" y="1867710"/>
            <a:ext cx="8268510" cy="4635281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Use this slide for a bulleted list.</a:t>
            </a:r>
          </a:p>
        </p:txBody>
      </p:sp>
    </p:spTree>
    <p:extLst>
      <p:ext uri="{BB962C8B-B14F-4D97-AF65-F5344CB8AC3E}">
        <p14:creationId xmlns:p14="http://schemas.microsoft.com/office/powerpoint/2010/main" val="1482366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43A49-4DB0-79CB-D541-02D9DC5C5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68AF5-7AF8-4309-6D5C-E6D588D8E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6E99CF-3154-196C-9DB4-DE48E445C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FE056-2524-4D5B-8C1B-8456065AE8F8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A71ED-D63B-B511-0532-33F6DB50E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F8EF0-B2F3-184B-E8EA-4234F4AF4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64A8F-D0B3-4DB5-AB65-A84C5C0AA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347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A6415-9681-3833-E517-66A4917C4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B011BB-B23D-0B39-80AF-09B5673CB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F51A4-7B0E-C313-63F4-551E4941B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FE056-2524-4D5B-8C1B-8456065AE8F8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180DA3-5FEA-9AC5-553D-DA6F41A06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9D4ECC-CA23-17F2-D1F0-F1EC8DB64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64A8F-D0B3-4DB5-AB65-A84C5C0AA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585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8D99E-4530-AD59-EE73-6EC28774C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37B14-0965-03C5-5F34-21F928180A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A57630-F5FC-4886-A731-3C426DCFB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8A92C5-00F4-72B5-9BBD-968CD8523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FE056-2524-4D5B-8C1B-8456065AE8F8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238E54-E718-14BB-7656-28D4BBF8C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AC7992-6589-4405-B55C-C3686389E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64A8F-D0B3-4DB5-AB65-A84C5C0AA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60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65340-7DEB-46BB-49C1-DD2C522EF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691E7C-E452-9E0A-3B24-3FAF60BD6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0E7383-7AF6-49E3-C249-080FE861EC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7A15A9-61FA-5D99-006E-8E49BCCF21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3E0F5A-C682-A96A-614A-8ED9D8890A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5F8F5A-FFA7-7723-2041-1F6A0A4A0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FE056-2524-4D5B-8C1B-8456065AE8F8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7D929F-E42F-5FEC-34D3-0F8D84CAF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5AF6F7-852C-5BD7-5FBB-94A8A771F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64A8F-D0B3-4DB5-AB65-A84C5C0AA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495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06C94-4443-3FE3-34C9-CD2BC4F8C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112595-A850-3C01-4F7A-D9D1079F2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FE056-2524-4D5B-8C1B-8456065AE8F8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8961AE-0D2E-A60C-E11B-E6BA30299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BE65D8-26F7-FC50-E1E4-DD08647CB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64A8F-D0B3-4DB5-AB65-A84C5C0AA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265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8F8A24-180F-C3F2-0C3A-B46628231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FE056-2524-4D5B-8C1B-8456065AE8F8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0AA7A1-ADB5-B800-4D49-74E579701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71F82F-6249-1AFE-D04A-14D799948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64A8F-D0B3-4DB5-AB65-A84C5C0AA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563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883AE-FF18-9062-2CEF-4840303E6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BFBD0-2C4E-5ABD-43BE-72D750A55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3CC970-A8BD-EB0E-8564-90ECAD261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4D0731-438A-8FEA-B4D9-8DABD4E59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FE056-2524-4D5B-8C1B-8456065AE8F8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65D636-4668-E570-AA7B-2B6C90A74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8B360B-816F-DDEF-4E1F-62E773E02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64A8F-D0B3-4DB5-AB65-A84C5C0AA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631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EF20C-A998-E2C8-55CC-7C82AD48F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4267BC-4FCC-658D-9DEA-6E489969D4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0608A9-0984-EB88-7514-2E5BAC8C07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E53A87-4F68-3DDC-6BA7-E3BBCF20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FE056-2524-4D5B-8C1B-8456065AE8F8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EEABF3-53EA-6E2D-DEBF-6F476B502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49F36B-FBF8-1F52-C55D-32E96EC23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64A8F-D0B3-4DB5-AB65-A84C5C0AA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633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7438D4-BE39-A278-70EB-C0AD46652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8E629-8738-BA0B-18D5-1590A0B866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B841CD-817B-13CF-D37A-5B8D8AC63D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BFE056-2524-4D5B-8C1B-8456065AE8F8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79E32E-672D-60E6-7DBC-AA8836A340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4516DB-D812-BCE6-998E-1B9F8A1F83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A64A8F-D0B3-4DB5-AB65-A84C5C0AA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302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gcc02.safelinks.protection.outlook.com/?url=https%3A%2F%2Fwww.ncleg.gov%2FEnactedLegislation%2FSessionLaws%2FPDF%2F2025-2026%2FSL2025-60.pdf&amp;data=05%7C02%7Cdominick.derasmo%40nc.gov%7C7a340e6a30964e8e99aa08de21990391%7C7a7681dcb9d0449a85c3ecc26cd7ed19%7C0%7C0%7C638985138266922030%7CUnknown%7CTWFpbGZsb3d8eyJFbXB0eU1hcGkiOnRydWUsIlYiOiIwLjAuMDAwMCIsIlAiOiJXaW4zMiIsIkFOIjoiTWFpbCIsIldUIjoyfQ%3D%3D%7C0%7C%7C%7C&amp;sdata=9CCGFo02CLo0GW6UHILtaqekrtpE3qgxrp4I82%2BJvcQ%3D&amp;reserved=0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5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oshr.nc.gov/lg-training-schedule-jan-jun-2026/open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79554782-FB5B-9F86-222A-5EFB7AECC9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6240" y="1709235"/>
            <a:ext cx="6319520" cy="3439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5769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A9B49-3CE1-7AC6-55C8-5F7B6276C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School Nurse Updates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874A18-ABEF-C4B6-BDC3-8D50743B7E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2416" y="1453896"/>
            <a:ext cx="10552176" cy="5049095"/>
          </a:xfrm>
        </p:spPr>
        <p:txBody>
          <a:bodyPr/>
          <a:lstStyle/>
          <a:p>
            <a:pPr marL="0" indent="0">
              <a:buNone/>
            </a:pPr>
            <a:r>
              <a:rPr lang="en-US" u="sng" dirty="0">
                <a:hlinkClick r:id="rId2"/>
              </a:rPr>
              <a:t>SL2025-60</a:t>
            </a:r>
            <a:r>
              <a:rPr lang="en-US" dirty="0"/>
              <a:t> An Act To Improve Health and Human Services For The State of North Carolina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16 NCAC 06C .0110 Qualifications of School Nurses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Requires school nurses to be a RN and have at least two years of experience in a hospital or health clinic or have certification.</a:t>
            </a:r>
          </a:p>
          <a:p>
            <a:pPr lvl="0"/>
            <a:r>
              <a:rPr lang="en-US" dirty="0"/>
              <a:t>School nurses who meet these requirements to be paid under the certified school nurse pay scale (Salary Schedule).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578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E99FA-7E1D-2789-DA4B-9CE321CBE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16 NCAC 06C .0110 Qualifications of School Nurses </a:t>
            </a:r>
            <a:r>
              <a:rPr lang="en-US" sz="3600" dirty="0"/>
              <a:t>(</a:t>
            </a:r>
            <a:r>
              <a:rPr lang="en-US" sz="3600" dirty="0" err="1"/>
              <a:t>orig</a:t>
            </a:r>
            <a:r>
              <a:rPr lang="en-US" sz="3600" dirty="0"/>
              <a:t>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7F8356-35FE-FFCE-FBBB-00766B45E25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7552" y="1545336"/>
            <a:ext cx="10479024" cy="5212080"/>
          </a:xfrm>
        </p:spPr>
        <p:txBody>
          <a:bodyPr/>
          <a:lstStyle/>
          <a:p>
            <a:pPr marL="0" indent="0">
              <a:buNone/>
            </a:pPr>
            <a:r>
              <a:rPr lang="en-US" sz="2600" dirty="0"/>
              <a:t>(a) Any person employed by or contracted to serve as a school nurse in a North Carolina public school shall meet all qualifications established by the State Board of Education. At minimum, the person shall:  </a:t>
            </a:r>
          </a:p>
          <a:p>
            <a:pPr marL="0" indent="0">
              <a:buNone/>
            </a:pPr>
            <a:r>
              <a:rPr lang="en-US" sz="2600" dirty="0"/>
              <a:t>       (1) </a:t>
            </a:r>
            <a:r>
              <a:rPr lang="en-US" sz="2600" b="1" dirty="0"/>
              <a:t>Be licensed as a registered nurse </a:t>
            </a:r>
            <a:r>
              <a:rPr lang="en-US" sz="2600" dirty="0"/>
              <a:t>under Chapter 90, Article 9A       	of the General Statutes </a:t>
            </a:r>
            <a:r>
              <a:rPr lang="en-US" sz="2600" b="1" dirty="0"/>
              <a:t>and have at least two years of 	experience serving as a nurse in a hospital or health clinic</a:t>
            </a:r>
            <a:r>
              <a:rPr lang="en-US" sz="2600" dirty="0"/>
              <a:t>; or  </a:t>
            </a:r>
          </a:p>
          <a:p>
            <a:pPr marL="0" indent="0">
              <a:buNone/>
            </a:pPr>
            <a:r>
              <a:rPr lang="en-US" sz="2600" dirty="0"/>
              <a:t>       (2) Be certified by the American Nurses Credentialing Center or the 	National Board for Certification of School Nurses </a:t>
            </a:r>
            <a:r>
              <a:rPr lang="en-US" sz="2600" b="1" dirty="0">
                <a:solidFill>
                  <a:schemeClr val="accent2"/>
                </a:solidFill>
              </a:rPr>
              <a:t>or obtain 	certification within three years. </a:t>
            </a:r>
          </a:p>
          <a:p>
            <a:pPr marL="0" indent="0">
              <a:buNone/>
            </a:pPr>
            <a:r>
              <a:rPr lang="en-US" sz="2600" dirty="0"/>
              <a:t>(b) A school nurse who meets either of these qualifications </a:t>
            </a:r>
            <a:r>
              <a:rPr lang="en-US" sz="2600" b="1" dirty="0">
                <a:solidFill>
                  <a:schemeClr val="accent2"/>
                </a:solidFill>
              </a:rPr>
              <a:t>shall be paid under the certified school nurse pay scale as established by the SBE.</a:t>
            </a:r>
          </a:p>
        </p:txBody>
      </p:sp>
    </p:spTree>
    <p:extLst>
      <p:ext uri="{BB962C8B-B14F-4D97-AF65-F5344CB8AC3E}">
        <p14:creationId xmlns:p14="http://schemas.microsoft.com/office/powerpoint/2010/main" val="2917025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D44A1D-F2CA-495D-680F-6368D4C75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8DC76-82E9-2B86-61E7-A91DD9EE1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16 NCAC 06C .0110 Qualifications of School Nurses </a:t>
            </a:r>
            <a:r>
              <a:rPr lang="en-US" sz="2700" dirty="0"/>
              <a:t>(revised)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356913-EAE6-722C-92D5-5FB32E0069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7552" y="1325880"/>
            <a:ext cx="10479024" cy="5431536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(a) Any person employed by or contracted to serve as a school nurse in a North Carolina public school shall meet all qualifications established by the State Board of Education. At minimum, the person shall:  </a:t>
            </a:r>
          </a:p>
          <a:p>
            <a:pPr marL="0" indent="0">
              <a:buNone/>
            </a:pPr>
            <a:r>
              <a:rPr lang="en-US" sz="2400" dirty="0"/>
              <a:t>       (1) </a:t>
            </a:r>
            <a:r>
              <a:rPr lang="en-US" sz="2400" b="1" dirty="0"/>
              <a:t>Be licensed as a registered nurse </a:t>
            </a:r>
            <a:r>
              <a:rPr lang="en-US" sz="2400" dirty="0"/>
              <a:t>under Chapter 90, Article 9A       	of the General Statutes </a:t>
            </a:r>
            <a:r>
              <a:rPr lang="en-US" sz="2400" b="1" dirty="0"/>
              <a:t>and have at least two years of 	experience serving as a nurse in a hospital or health clinic</a:t>
            </a:r>
            <a:r>
              <a:rPr lang="en-US" sz="2400" dirty="0"/>
              <a:t>; or  </a:t>
            </a:r>
          </a:p>
          <a:p>
            <a:pPr marL="0" indent="0">
              <a:buNone/>
            </a:pPr>
            <a:r>
              <a:rPr lang="en-US" sz="2400" dirty="0"/>
              <a:t>       (2) Be certified by the American Nurses Credentialing Center or the 	National Board for Certification of School Nurses. </a:t>
            </a:r>
            <a:r>
              <a:rPr lang="en-US" sz="2400" b="1" strike="sngStrike" dirty="0">
                <a:solidFill>
                  <a:schemeClr val="accent2"/>
                </a:solidFill>
              </a:rPr>
              <a:t>or obtain </a:t>
            </a:r>
            <a:r>
              <a:rPr lang="en-US" sz="2400" b="1" dirty="0">
                <a:solidFill>
                  <a:schemeClr val="accent2"/>
                </a:solidFill>
              </a:rPr>
              <a:t>	</a:t>
            </a:r>
            <a:r>
              <a:rPr lang="en-US" sz="2400" b="1" strike="sngStrike" dirty="0">
                <a:solidFill>
                  <a:schemeClr val="accent2"/>
                </a:solidFill>
              </a:rPr>
              <a:t>certification within three years. </a:t>
            </a:r>
          </a:p>
          <a:p>
            <a:pPr marL="0" indent="0">
              <a:buNone/>
            </a:pPr>
            <a:r>
              <a:rPr lang="en-US" sz="2400" dirty="0"/>
              <a:t>(b) A school nurse employed by a public school unit who meets either of these qualifications shall be paid under the certified school nurse pay scale as established by the SBE</a:t>
            </a:r>
            <a:r>
              <a:rPr lang="en-US" sz="2400" b="1" dirty="0"/>
              <a:t>.</a:t>
            </a:r>
            <a:r>
              <a:rPr lang="en-US" sz="2400" b="1" dirty="0">
                <a:solidFill>
                  <a:schemeClr val="accent3"/>
                </a:solidFill>
              </a:rPr>
              <a:t> </a:t>
            </a:r>
            <a:r>
              <a:rPr lang="en-US" sz="2400" b="1" u="sng" dirty="0">
                <a:solidFill>
                  <a:schemeClr val="accent3"/>
                </a:solidFill>
              </a:rPr>
              <a:t>A Nurse employed by a local health department, shall be paid according to the local pay schedule established by the county</a:t>
            </a:r>
            <a:r>
              <a:rPr lang="en-US" sz="2400" b="1" dirty="0">
                <a:solidFill>
                  <a:schemeClr val="accent3"/>
                </a:solidFill>
              </a:rPr>
              <a:t>.</a:t>
            </a:r>
          </a:p>
          <a:p>
            <a:pPr marL="0" indent="0" algn="ctr">
              <a:buNone/>
            </a:pPr>
            <a:endParaRPr lang="en-US" sz="2400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432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7D6B2-B1D1-B108-8767-316371C9B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PHN II</a:t>
            </a:r>
          </a:p>
        </p:txBody>
      </p:sp>
      <p:pic>
        <p:nvPicPr>
          <p:cNvPr id="5" name="Picture 4" descr="Text, letter&#10;&#10;AI-generated content may be incorrect.">
            <a:extLst>
              <a:ext uri="{FF2B5EF4-FFF2-40B4-BE49-F238E27FC236}">
                <a16:creationId xmlns:a16="http://schemas.microsoft.com/office/drawing/2014/main" id="{3548D846-5EE1-638B-AE5D-F15768A71F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6979" y="935421"/>
            <a:ext cx="7104573" cy="5922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776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1A500-943E-CBAE-AE76-68685F0FB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 Updates</a:t>
            </a:r>
          </a:p>
        </p:txBody>
      </p:sp>
      <p:graphicFrame>
        <p:nvGraphicFramePr>
          <p:cNvPr id="6" name="SmartArt Placeholder 3">
            <a:extLst>
              <a:ext uri="{FF2B5EF4-FFF2-40B4-BE49-F238E27FC236}">
                <a16:creationId xmlns:a16="http://schemas.microsoft.com/office/drawing/2014/main" id="{1244D0CD-A06C-6771-FD21-8AD7CEBACB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7357868"/>
              </p:ext>
            </p:extLst>
          </p:nvPr>
        </p:nvGraphicFramePr>
        <p:xfrm>
          <a:off x="5426379" y="1042786"/>
          <a:ext cx="6467475" cy="5667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3" name="Group 12">
            <a:extLst>
              <a:ext uri="{FF2B5EF4-FFF2-40B4-BE49-F238E27FC236}">
                <a16:creationId xmlns:a16="http://schemas.microsoft.com/office/drawing/2014/main" id="{91C21CBA-8AA1-7178-8090-AAC85A0D9D62}"/>
              </a:ext>
            </a:extLst>
          </p:cNvPr>
          <p:cNvGrpSpPr/>
          <p:nvPr/>
        </p:nvGrpSpPr>
        <p:grpSpPr>
          <a:xfrm>
            <a:off x="510702" y="1379858"/>
            <a:ext cx="5136202" cy="4993229"/>
            <a:chOff x="510702" y="1308370"/>
            <a:chExt cx="5136202" cy="49932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F73D8989-A502-B46D-470D-9D14BCCAF9B4}"/>
                </a:ext>
              </a:extLst>
            </p:cNvPr>
            <p:cNvSpPr/>
            <p:nvPr/>
          </p:nvSpPr>
          <p:spPr>
            <a:xfrm>
              <a:off x="510702" y="1308370"/>
              <a:ext cx="5136202" cy="4993229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Graphic 11" descr="Bullseye with solid fill">
              <a:extLst>
                <a:ext uri="{FF2B5EF4-FFF2-40B4-BE49-F238E27FC236}">
                  <a16:creationId xmlns:a16="http://schemas.microsoft.com/office/drawing/2014/main" id="{B1FEB0CC-24FE-ADDE-277E-440B9033742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139757" y="1702340"/>
              <a:ext cx="4083996" cy="408399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63235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68A54-C805-F5A5-D3EE-E291A84B2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Training through June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40DFE4-D5F2-7205-D88F-501F44ED76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5704" y="1593390"/>
            <a:ext cx="10601739" cy="5063442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Class schedule through June is out now.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dirty="0"/>
              <a:t>03/17/26 – Candidate Qualifications – covering DSS job titles</a:t>
            </a:r>
          </a:p>
          <a:p>
            <a:pPr marL="0" indent="0">
              <a:buNone/>
            </a:pPr>
            <a:r>
              <a:rPr lang="en-US" sz="2400" b="1" dirty="0">
                <a:highlight>
                  <a:srgbClr val="FFFF00"/>
                </a:highlight>
              </a:rPr>
              <a:t>03/30/26 – Candidate Qualifications– covering PH job titles</a:t>
            </a:r>
          </a:p>
          <a:p>
            <a:pPr marL="0" indent="0">
              <a:buNone/>
            </a:pPr>
            <a:r>
              <a:rPr lang="en-US" sz="2400" dirty="0"/>
              <a:t>04/20/26 – Awareness, Inclusive Management and Workplace Sensitivity </a:t>
            </a:r>
          </a:p>
          <a:p>
            <a:pPr marL="0" indent="0">
              <a:buNone/>
            </a:pPr>
            <a:r>
              <a:rPr lang="en-US" sz="2400" dirty="0"/>
              <a:t>04/30/26 – Leading at all Levels – Supervisory Track: Leading Teams </a:t>
            </a:r>
            <a:r>
              <a:rPr lang="en-US" sz="2400" dirty="0">
                <a:highlight>
                  <a:srgbClr val="FFFF00"/>
                </a:highlight>
              </a:rPr>
              <a:t>(In-Person)</a:t>
            </a:r>
          </a:p>
          <a:p>
            <a:pPr marL="0" indent="0">
              <a:buNone/>
            </a:pPr>
            <a:r>
              <a:rPr lang="en-US" sz="2400" dirty="0"/>
              <a:t>05/20/26 - 05/21/26 - Employee Relations </a:t>
            </a:r>
          </a:p>
          <a:p>
            <a:pPr marL="0" indent="0">
              <a:buNone/>
            </a:pPr>
            <a:r>
              <a:rPr lang="en-US" sz="2400" dirty="0"/>
              <a:t>06/22/26 – Effective and Inclusive Communication: Skills for the Workplace</a:t>
            </a:r>
            <a:endParaRPr lang="en-US" sz="2400" dirty="0">
              <a:hlinkClick r:id="rId2"/>
            </a:endParaRPr>
          </a:p>
          <a:p>
            <a:pPr marL="0" indent="0" algn="ctr">
              <a:buNone/>
            </a:pPr>
            <a:endParaRPr lang="en-US" sz="2000" dirty="0">
              <a:hlinkClick r:id="rId2"/>
            </a:endParaRPr>
          </a:p>
          <a:p>
            <a:pPr marL="0" indent="0" algn="ctr">
              <a:buNone/>
            </a:pPr>
            <a:endParaRPr lang="en-US" sz="2000" dirty="0">
              <a:hlinkClick r:id="rId2"/>
            </a:endParaRPr>
          </a:p>
          <a:p>
            <a:pPr marL="0" indent="0" algn="ctr">
              <a:buNone/>
            </a:pPr>
            <a:r>
              <a:rPr lang="en-US" sz="2000" dirty="0">
                <a:hlinkClick r:id="rId2"/>
              </a:rPr>
              <a:t>https://oshr.nc.gov/lg-training-schedule-jan-jun-2026/open</a:t>
            </a:r>
            <a:endParaRPr lang="en-US" sz="2000" dirty="0"/>
          </a:p>
          <a:p>
            <a:pPr marL="0" indent="0" algn="ctr">
              <a:buNone/>
            </a:pPr>
            <a:endParaRPr lang="en-US" sz="2000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20986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14766f9-f03f-4f82-9f7b-28147283a54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3BE5149589F241B3C4D0AC6A689DA7" ma:contentTypeVersion="15" ma:contentTypeDescription="Create a new document." ma:contentTypeScope="" ma:versionID="9c57c166ff7fc8d9930b3ea061edf928">
  <xsd:schema xmlns:xsd="http://www.w3.org/2001/XMLSchema" xmlns:xs="http://www.w3.org/2001/XMLSchema" xmlns:p="http://schemas.microsoft.com/office/2006/metadata/properties" xmlns:ns3="014766f9-f03f-4f82-9f7b-28147283a54f" xmlns:ns4="0d419eec-aeb2-4058-b027-12270574ead5" targetNamespace="http://schemas.microsoft.com/office/2006/metadata/properties" ma:root="true" ma:fieldsID="5027b2ddb539598a95346bcac827ca64" ns3:_="" ns4:_="">
    <xsd:import namespace="014766f9-f03f-4f82-9f7b-28147283a54f"/>
    <xsd:import namespace="0d419eec-aeb2-4058-b027-12270574ead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4766f9-f03f-4f82-9f7b-28147283a5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419eec-aeb2-4058-b027-12270574ead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88A9F6-10AE-471A-8D18-E28892F82283}">
  <ds:schemaRefs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014766f9-f03f-4f82-9f7b-28147283a54f"/>
    <ds:schemaRef ds:uri="0d419eec-aeb2-4058-b027-12270574ead5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FCE3E06-FC70-48CE-866F-690DFBA052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4766f9-f03f-4f82-9f7b-28147283a54f"/>
    <ds:schemaRef ds:uri="0d419eec-aeb2-4058-b027-12270574ea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4A2C2AA-26BA-4224-BD9B-702740B5B8F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23856</TotalTime>
  <Words>521</Words>
  <Application>Microsoft Office PowerPoint</Application>
  <PresentationFormat>Widescreen</PresentationFormat>
  <Paragraphs>42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PowerPoint Presentation</vt:lpstr>
      <vt:lpstr>School Nurse Updates</vt:lpstr>
      <vt:lpstr>16 NCAC 06C .0110 Qualifications of School Nurses (orig)</vt:lpstr>
      <vt:lpstr>16 NCAC 06C .0110 Qualifications of School Nurses (revised)</vt:lpstr>
      <vt:lpstr>PHN II</vt:lpstr>
      <vt:lpstr>Classification Updates</vt:lpstr>
      <vt:lpstr>Training through June</vt:lpstr>
    </vt:vector>
  </TitlesOfParts>
  <Company>State of 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Derasmo, Dominick</dc:creator>
  <cp:lastModifiedBy>Karen Davis</cp:lastModifiedBy>
  <cp:revision>19</cp:revision>
  <dcterms:created xsi:type="dcterms:W3CDTF">2025-11-05T12:09:18Z</dcterms:created>
  <dcterms:modified xsi:type="dcterms:W3CDTF">2026-03-12T14:00:09Z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0x0101007F3BE5149589F241B3C4D0AC6A689DA7</vt:lpwstr>
  </property>
</Properties>
</file>