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7"/>
  </p:notesMasterIdLst>
  <p:sldIdLst>
    <p:sldId id="256" r:id="rId5"/>
    <p:sldId id="302" r:id="rId6"/>
    <p:sldId id="449" r:id="rId7"/>
    <p:sldId id="450" r:id="rId8"/>
    <p:sldId id="299" r:id="rId9"/>
    <p:sldId id="257" r:id="rId10"/>
    <p:sldId id="259" r:id="rId11"/>
    <p:sldId id="294" r:id="rId12"/>
    <p:sldId id="291" r:id="rId13"/>
    <p:sldId id="265" r:id="rId14"/>
    <p:sldId id="284" r:id="rId15"/>
    <p:sldId id="264" r:id="rId16"/>
    <p:sldId id="279" r:id="rId17"/>
    <p:sldId id="285" r:id="rId18"/>
    <p:sldId id="277" r:id="rId19"/>
    <p:sldId id="276" r:id="rId20"/>
    <p:sldId id="286" r:id="rId21"/>
    <p:sldId id="287" r:id="rId22"/>
    <p:sldId id="278" r:id="rId23"/>
    <p:sldId id="298" r:id="rId24"/>
    <p:sldId id="292" r:id="rId25"/>
    <p:sldId id="295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9255D8-4531-4B36-9F60-B20DD63BF6A9}" v="1" dt="2026-08-19T12:35:25.1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Chart%20in%20Microsoft%20PowerPoint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Cost per Month ($)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'[Chart in Microsoft PowerPoint]MAC meeting (6.2026)'!$A$59</c:f>
              <c:strCache>
                <c:ptCount val="1"/>
                <c:pt idx="0">
                  <c:v>Isoniazid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'[Chart in Microsoft PowerPoint]MAC meeting (6.2026)'!$B$58:$N$58</c:f>
              <c:numCache>
                <c:formatCode>mmm\-yy</c:formatCode>
                <c:ptCount val="13"/>
                <c:pt idx="0">
                  <c:v>45809</c:v>
                </c:pt>
                <c:pt idx="1">
                  <c:v>45839</c:v>
                </c:pt>
                <c:pt idx="2">
                  <c:v>45870</c:v>
                </c:pt>
                <c:pt idx="3">
                  <c:v>45901</c:v>
                </c:pt>
                <c:pt idx="4">
                  <c:v>45931</c:v>
                </c:pt>
                <c:pt idx="5">
                  <c:v>45962</c:v>
                </c:pt>
                <c:pt idx="6">
                  <c:v>45992</c:v>
                </c:pt>
                <c:pt idx="7">
                  <c:v>46023</c:v>
                </c:pt>
                <c:pt idx="8">
                  <c:v>46054</c:v>
                </c:pt>
                <c:pt idx="9">
                  <c:v>46082</c:v>
                </c:pt>
                <c:pt idx="10">
                  <c:v>46113</c:v>
                </c:pt>
                <c:pt idx="11">
                  <c:v>46143</c:v>
                </c:pt>
                <c:pt idx="12">
                  <c:v>46174</c:v>
                </c:pt>
              </c:numCache>
            </c:numRef>
          </c:cat>
          <c:val>
            <c:numRef>
              <c:f>'[Chart in Microsoft PowerPoint]MAC meeting (6.2026)'!$B$59:$N$59</c:f>
              <c:numCache>
                <c:formatCode>_("$"* #,##0.00_);_("$"* \(#,##0.00\);_("$"* "-"??_);_(@_)</c:formatCode>
                <c:ptCount val="13"/>
                <c:pt idx="0">
                  <c:v>401.94</c:v>
                </c:pt>
                <c:pt idx="1">
                  <c:v>139.66999999999999</c:v>
                </c:pt>
                <c:pt idx="2">
                  <c:v>53.45</c:v>
                </c:pt>
                <c:pt idx="3">
                  <c:v>22539.84</c:v>
                </c:pt>
                <c:pt idx="4">
                  <c:v>24706.36</c:v>
                </c:pt>
                <c:pt idx="5">
                  <c:v>25236.66</c:v>
                </c:pt>
                <c:pt idx="6">
                  <c:v>32967.51</c:v>
                </c:pt>
                <c:pt idx="7">
                  <c:v>33777.11</c:v>
                </c:pt>
                <c:pt idx="8">
                  <c:v>21710.14</c:v>
                </c:pt>
                <c:pt idx="9">
                  <c:v>20999.79</c:v>
                </c:pt>
                <c:pt idx="10">
                  <c:v>16561.09</c:v>
                </c:pt>
                <c:pt idx="11">
                  <c:v>18177.5</c:v>
                </c:pt>
                <c:pt idx="12">
                  <c:v>11644.33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3F-4829-B3D7-7644CC4D80AE}"/>
            </c:ext>
          </c:extLst>
        </c:ser>
        <c:ser>
          <c:idx val="1"/>
          <c:order val="1"/>
          <c:tx>
            <c:strRef>
              <c:f>'[Chart in Microsoft PowerPoint]MAC meeting (6.2026)'!$A$60</c:f>
              <c:strCache>
                <c:ptCount val="1"/>
                <c:pt idx="0">
                  <c:v>Rifampin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'[Chart in Microsoft PowerPoint]MAC meeting (6.2026)'!$B$58:$N$58</c:f>
              <c:numCache>
                <c:formatCode>mmm\-yy</c:formatCode>
                <c:ptCount val="13"/>
                <c:pt idx="0">
                  <c:v>45809</c:v>
                </c:pt>
                <c:pt idx="1">
                  <c:v>45839</c:v>
                </c:pt>
                <c:pt idx="2">
                  <c:v>45870</c:v>
                </c:pt>
                <c:pt idx="3">
                  <c:v>45901</c:v>
                </c:pt>
                <c:pt idx="4">
                  <c:v>45931</c:v>
                </c:pt>
                <c:pt idx="5">
                  <c:v>45962</c:v>
                </c:pt>
                <c:pt idx="6">
                  <c:v>45992</c:v>
                </c:pt>
                <c:pt idx="7">
                  <c:v>46023</c:v>
                </c:pt>
                <c:pt idx="8">
                  <c:v>46054</c:v>
                </c:pt>
                <c:pt idx="9">
                  <c:v>46082</c:v>
                </c:pt>
                <c:pt idx="10">
                  <c:v>46113</c:v>
                </c:pt>
                <c:pt idx="11">
                  <c:v>46143</c:v>
                </c:pt>
                <c:pt idx="12">
                  <c:v>46174</c:v>
                </c:pt>
              </c:numCache>
            </c:numRef>
          </c:cat>
          <c:val>
            <c:numRef>
              <c:f>'[Chart in Microsoft PowerPoint]MAC meeting (6.2026)'!$B$60:$N$60</c:f>
              <c:numCache>
                <c:formatCode>_("$"* #,##0.00_);_("$"* \(#,##0.00\);_("$"* "-"??_);_(@_)</c:formatCode>
                <c:ptCount val="13"/>
                <c:pt idx="0">
                  <c:v>7037.07</c:v>
                </c:pt>
                <c:pt idx="1">
                  <c:v>6598.54</c:v>
                </c:pt>
                <c:pt idx="2">
                  <c:v>3183.43</c:v>
                </c:pt>
                <c:pt idx="3">
                  <c:v>3483.46</c:v>
                </c:pt>
                <c:pt idx="4">
                  <c:v>8871.49</c:v>
                </c:pt>
                <c:pt idx="5">
                  <c:v>6405.93</c:v>
                </c:pt>
                <c:pt idx="6">
                  <c:v>5355.23</c:v>
                </c:pt>
                <c:pt idx="7">
                  <c:v>4979.75</c:v>
                </c:pt>
                <c:pt idx="8">
                  <c:v>5381.41</c:v>
                </c:pt>
                <c:pt idx="9">
                  <c:v>6805.67</c:v>
                </c:pt>
                <c:pt idx="10">
                  <c:v>6101.49</c:v>
                </c:pt>
                <c:pt idx="11">
                  <c:v>4272.62</c:v>
                </c:pt>
                <c:pt idx="12">
                  <c:v>3876.66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3F-4829-B3D7-7644CC4D80AE}"/>
            </c:ext>
          </c:extLst>
        </c:ser>
        <c:ser>
          <c:idx val="2"/>
          <c:order val="2"/>
          <c:tx>
            <c:strRef>
              <c:f>'[Chart in Microsoft PowerPoint]MAC meeting (6.2026)'!$A$61</c:f>
              <c:strCache>
                <c:ptCount val="1"/>
                <c:pt idx="0">
                  <c:v>Ethambutol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'[Chart in Microsoft PowerPoint]MAC meeting (6.2026)'!$B$58:$N$58</c:f>
              <c:numCache>
                <c:formatCode>mmm\-yy</c:formatCode>
                <c:ptCount val="13"/>
                <c:pt idx="0">
                  <c:v>45809</c:v>
                </c:pt>
                <c:pt idx="1">
                  <c:v>45839</c:v>
                </c:pt>
                <c:pt idx="2">
                  <c:v>45870</c:v>
                </c:pt>
                <c:pt idx="3">
                  <c:v>45901</c:v>
                </c:pt>
                <c:pt idx="4">
                  <c:v>45931</c:v>
                </c:pt>
                <c:pt idx="5">
                  <c:v>45962</c:v>
                </c:pt>
                <c:pt idx="6">
                  <c:v>45992</c:v>
                </c:pt>
                <c:pt idx="7">
                  <c:v>46023</c:v>
                </c:pt>
                <c:pt idx="8">
                  <c:v>46054</c:v>
                </c:pt>
                <c:pt idx="9">
                  <c:v>46082</c:v>
                </c:pt>
                <c:pt idx="10">
                  <c:v>46113</c:v>
                </c:pt>
                <c:pt idx="11">
                  <c:v>46143</c:v>
                </c:pt>
                <c:pt idx="12">
                  <c:v>46174</c:v>
                </c:pt>
              </c:numCache>
            </c:numRef>
          </c:cat>
          <c:val>
            <c:numRef>
              <c:f>'[Chart in Microsoft PowerPoint]MAC meeting (6.2026)'!$B$61:$N$61</c:f>
              <c:numCache>
                <c:formatCode>_("$"* #,##0.00_);_("$"* \(#,##0.00\);_("$"* "-"??_);_(@_)</c:formatCode>
                <c:ptCount val="13"/>
                <c:pt idx="0">
                  <c:v>628.20000000000005</c:v>
                </c:pt>
                <c:pt idx="1">
                  <c:v>443.64</c:v>
                </c:pt>
                <c:pt idx="2">
                  <c:v>168.86</c:v>
                </c:pt>
                <c:pt idx="3">
                  <c:v>478.48</c:v>
                </c:pt>
                <c:pt idx="4">
                  <c:v>686.85</c:v>
                </c:pt>
                <c:pt idx="5">
                  <c:v>1169.82</c:v>
                </c:pt>
                <c:pt idx="6">
                  <c:v>515.14</c:v>
                </c:pt>
                <c:pt idx="7">
                  <c:v>1394.37</c:v>
                </c:pt>
                <c:pt idx="8">
                  <c:v>496.38</c:v>
                </c:pt>
                <c:pt idx="9">
                  <c:v>1633.24</c:v>
                </c:pt>
                <c:pt idx="10">
                  <c:v>453.37</c:v>
                </c:pt>
                <c:pt idx="11">
                  <c:v>399.06</c:v>
                </c:pt>
                <c:pt idx="12">
                  <c:v>565.27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3F-4829-B3D7-7644CC4D80AE}"/>
            </c:ext>
          </c:extLst>
        </c:ser>
        <c:ser>
          <c:idx val="3"/>
          <c:order val="3"/>
          <c:tx>
            <c:strRef>
              <c:f>'[Chart in Microsoft PowerPoint]MAC meeting (6.2026)'!$A$62</c:f>
              <c:strCache>
                <c:ptCount val="1"/>
                <c:pt idx="0">
                  <c:v>Pyrazinamide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'[Chart in Microsoft PowerPoint]MAC meeting (6.2026)'!$B$58:$N$58</c:f>
              <c:numCache>
                <c:formatCode>mmm\-yy</c:formatCode>
                <c:ptCount val="13"/>
                <c:pt idx="0">
                  <c:v>45809</c:v>
                </c:pt>
                <c:pt idx="1">
                  <c:v>45839</c:v>
                </c:pt>
                <c:pt idx="2">
                  <c:v>45870</c:v>
                </c:pt>
                <c:pt idx="3">
                  <c:v>45901</c:v>
                </c:pt>
                <c:pt idx="4">
                  <c:v>45931</c:v>
                </c:pt>
                <c:pt idx="5">
                  <c:v>45962</c:v>
                </c:pt>
                <c:pt idx="6">
                  <c:v>45992</c:v>
                </c:pt>
                <c:pt idx="7">
                  <c:v>46023</c:v>
                </c:pt>
                <c:pt idx="8">
                  <c:v>46054</c:v>
                </c:pt>
                <c:pt idx="9">
                  <c:v>46082</c:v>
                </c:pt>
                <c:pt idx="10">
                  <c:v>46113</c:v>
                </c:pt>
                <c:pt idx="11">
                  <c:v>46143</c:v>
                </c:pt>
                <c:pt idx="12">
                  <c:v>46174</c:v>
                </c:pt>
              </c:numCache>
            </c:numRef>
          </c:cat>
          <c:val>
            <c:numRef>
              <c:f>'[Chart in Microsoft PowerPoint]MAC meeting (6.2026)'!$B$62:$N$62</c:f>
              <c:numCache>
                <c:formatCode>_("$"* #,##0.00_);_("$"* \(#,##0.00\);_("$"* "-"??_);_(@_)</c:formatCode>
                <c:ptCount val="13"/>
                <c:pt idx="0">
                  <c:v>5567.68</c:v>
                </c:pt>
                <c:pt idx="1">
                  <c:v>3216.44</c:v>
                </c:pt>
                <c:pt idx="2">
                  <c:v>1245.27</c:v>
                </c:pt>
                <c:pt idx="3">
                  <c:v>4971.62</c:v>
                </c:pt>
                <c:pt idx="4">
                  <c:v>3640.02</c:v>
                </c:pt>
                <c:pt idx="5">
                  <c:v>4485.8599999999997</c:v>
                </c:pt>
                <c:pt idx="6">
                  <c:v>4133.13</c:v>
                </c:pt>
                <c:pt idx="7">
                  <c:v>2418.69</c:v>
                </c:pt>
                <c:pt idx="8">
                  <c:v>2184.77</c:v>
                </c:pt>
                <c:pt idx="9">
                  <c:v>2781.35</c:v>
                </c:pt>
                <c:pt idx="10">
                  <c:v>3540.64</c:v>
                </c:pt>
                <c:pt idx="11">
                  <c:v>4029.97</c:v>
                </c:pt>
                <c:pt idx="12">
                  <c:v>2378.91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73F-4829-B3D7-7644CC4D80AE}"/>
            </c:ext>
          </c:extLst>
        </c:ser>
        <c:ser>
          <c:idx val="4"/>
          <c:order val="4"/>
          <c:tx>
            <c:strRef>
              <c:f>'[Chart in Microsoft PowerPoint]MAC meeting (6.2026)'!$A$63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'[Chart in Microsoft PowerPoint]MAC meeting (6.2026)'!$B$58:$N$58</c:f>
              <c:numCache>
                <c:formatCode>mmm\-yy</c:formatCode>
                <c:ptCount val="13"/>
                <c:pt idx="0">
                  <c:v>45809</c:v>
                </c:pt>
                <c:pt idx="1">
                  <c:v>45839</c:v>
                </c:pt>
                <c:pt idx="2">
                  <c:v>45870</c:v>
                </c:pt>
                <c:pt idx="3">
                  <c:v>45901</c:v>
                </c:pt>
                <c:pt idx="4">
                  <c:v>45931</c:v>
                </c:pt>
                <c:pt idx="5">
                  <c:v>45962</c:v>
                </c:pt>
                <c:pt idx="6">
                  <c:v>45992</c:v>
                </c:pt>
                <c:pt idx="7">
                  <c:v>46023</c:v>
                </c:pt>
                <c:pt idx="8">
                  <c:v>46054</c:v>
                </c:pt>
                <c:pt idx="9">
                  <c:v>46082</c:v>
                </c:pt>
                <c:pt idx="10">
                  <c:v>46113</c:v>
                </c:pt>
                <c:pt idx="11">
                  <c:v>46143</c:v>
                </c:pt>
                <c:pt idx="12">
                  <c:v>46174</c:v>
                </c:pt>
              </c:numCache>
            </c:numRef>
          </c:cat>
          <c:val>
            <c:numRef>
              <c:f>'[Chart in Microsoft PowerPoint]MAC meeting (6.2026)'!$B$63:$N$63</c:f>
              <c:numCache>
                <c:formatCode>_("$"* #,##0.00_);_("$"* \(#,##0.00\);_("$"* "-"??_);_(@_)</c:formatCode>
                <c:ptCount val="13"/>
                <c:pt idx="0">
                  <c:v>15670.73</c:v>
                </c:pt>
                <c:pt idx="1">
                  <c:v>22574.799999999999</c:v>
                </c:pt>
                <c:pt idx="2">
                  <c:v>9426.2999999999975</c:v>
                </c:pt>
                <c:pt idx="3">
                  <c:v>28352.079999999998</c:v>
                </c:pt>
                <c:pt idx="4">
                  <c:v>25108.02</c:v>
                </c:pt>
                <c:pt idx="5">
                  <c:v>18599.100000000002</c:v>
                </c:pt>
                <c:pt idx="6">
                  <c:v>18871.829999999994</c:v>
                </c:pt>
                <c:pt idx="7">
                  <c:v>19209.740000000005</c:v>
                </c:pt>
                <c:pt idx="8">
                  <c:v>19963.09</c:v>
                </c:pt>
                <c:pt idx="9">
                  <c:v>33844.21</c:v>
                </c:pt>
                <c:pt idx="10">
                  <c:v>16155.359999999997</c:v>
                </c:pt>
                <c:pt idx="11">
                  <c:v>12914.850000000002</c:v>
                </c:pt>
                <c:pt idx="12">
                  <c:v>17876.469999999998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73F-4829-B3D7-7644CC4D80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71553392"/>
        <c:axId val="971558192"/>
      </c:barChart>
      <c:dateAx>
        <c:axId val="971553392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71558192"/>
        <c:crosses val="autoZero"/>
        <c:auto val="1"/>
        <c:lblOffset val="100"/>
        <c:baseTimeUnit val="months"/>
      </c:dateAx>
      <c:valAx>
        <c:axId val="971558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.00_);_(&quot;$&quot;* \(#,##0.00\);_(&quot;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71553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24FDEB-386F-46FB-9ADF-E86CAFCB3D80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D4268E-A1F6-4C07-BD74-76AD83A999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524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tb/hcp/clinical-care/hiv.html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cdc.gov/tb/hcp/clinical-care/pregnancy.html" TargetMode="External"/><Relationship Id="rId5" Type="http://schemas.openxmlformats.org/officeDocument/2006/relationships/hyperlink" Target="https://clinicalinfo.hiv.gov/en/guidelines/hiv-clinical-guidelines-adult-and-adolescent-arv/whats-new" TargetMode="External"/><Relationship Id="rId4" Type="http://schemas.openxmlformats.org/officeDocument/2006/relationships/hyperlink" Target="https://www.cdc.gov/tb/hcp/clinical-care/children.html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5F7EF2-AB8A-4041-BF46-FE420E7E63C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83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0576F-F470-1184-7AB3-C0A9C3196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DB8E2C-4082-5F3A-3EBE-B15F123734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982C42-24B5-2073-8ECB-67217F5773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A9FF31-AB1E-F815-EC24-6E3FDE053B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242E35-14C0-4EA5-89B0-F4D4DB4CE1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73381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buNone/>
            </a:pPr>
            <a:r>
              <a:rPr lang="en-US" b="0" i="0" spc="-1" dirty="0">
                <a:solidFill>
                  <a:srgbClr val="1C1D1E"/>
                </a:solidFill>
                <a:effectLst/>
                <a:latin typeface="Poppins" panose="00000500000000000000" pitchFamily="2" charset="0"/>
              </a:rPr>
              <a:t>Three months of once-weekly isoniazid plus rifapentine (3HP)</a:t>
            </a:r>
          </a:p>
          <a:p>
            <a:pPr indent="0" algn="l">
              <a:buNone/>
            </a:pPr>
            <a:r>
              <a:rPr lang="en-US" sz="1200" b="0" i="0" dirty="0">
                <a:solidFill>
                  <a:srgbClr val="1C1D1F"/>
                </a:solidFill>
                <a:effectLst/>
                <a:latin typeface="Nunito" pitchFamily="2" charset="0"/>
              </a:rPr>
              <a:t>The 3HP regimen is recommended for: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1200" b="0" i="0" dirty="0">
                <a:solidFill>
                  <a:srgbClr val="1C1D1F"/>
                </a:solidFill>
                <a:effectLst/>
                <a:latin typeface="Nunito" pitchFamily="2" charset="0"/>
              </a:rPr>
              <a:t>People 2 years of age and older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1200" b="0" i="0" dirty="0">
                <a:solidFill>
                  <a:srgbClr val="005EA2"/>
                </a:solidFill>
                <a:effectLst/>
                <a:latin typeface="Nunito" pitchFamily="2" charset="0"/>
                <a:hlinkClick r:id="rId3"/>
              </a:rPr>
              <a:t>People with HIV</a:t>
            </a:r>
            <a:r>
              <a:rPr lang="en-US" sz="1200" b="0" i="0" dirty="0">
                <a:solidFill>
                  <a:srgbClr val="1C1D1F"/>
                </a:solidFill>
                <a:effectLst/>
                <a:latin typeface="Nunito" pitchFamily="2" charset="0"/>
              </a:rPr>
              <a:t> who are taking antiretroviral medications that have acceptable drug-drug interactions with rifapentine</a:t>
            </a:r>
          </a:p>
          <a:p>
            <a:pPr indent="0" algn="l">
              <a:buNone/>
            </a:pPr>
            <a:r>
              <a:rPr lang="en-US" sz="1200" b="0" i="0" dirty="0">
                <a:solidFill>
                  <a:srgbClr val="1C1D1F"/>
                </a:solidFill>
                <a:effectLst/>
                <a:latin typeface="Nunito" pitchFamily="2" charset="0"/>
              </a:rPr>
              <a:t>The 3HP regimen is </a:t>
            </a:r>
            <a:r>
              <a:rPr lang="en-US" sz="1200" b="1" i="0" dirty="0">
                <a:solidFill>
                  <a:srgbClr val="1C1D1F"/>
                </a:solidFill>
                <a:effectLst/>
                <a:latin typeface="Nunito" pitchFamily="2" charset="0"/>
              </a:rPr>
              <a:t>not </a:t>
            </a:r>
            <a:r>
              <a:rPr lang="en-US" sz="1200" b="0" i="0" dirty="0">
                <a:solidFill>
                  <a:srgbClr val="1C1D1F"/>
                </a:solidFill>
                <a:effectLst/>
                <a:latin typeface="Nunito" pitchFamily="2" charset="0"/>
              </a:rPr>
              <a:t>recommended for: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1200" b="0" i="0" dirty="0">
                <a:solidFill>
                  <a:srgbClr val="005EA2"/>
                </a:solidFill>
                <a:effectLst/>
                <a:latin typeface="Nunito" pitchFamily="2" charset="0"/>
                <a:hlinkClick r:id="rId4"/>
              </a:rPr>
              <a:t>Children</a:t>
            </a:r>
            <a:r>
              <a:rPr lang="en-US" sz="1200" b="0" i="0" dirty="0">
                <a:solidFill>
                  <a:srgbClr val="1C1D1F"/>
                </a:solidFill>
                <a:effectLst/>
                <a:latin typeface="Nunito" pitchFamily="2" charset="0"/>
              </a:rPr>
              <a:t> younger than two years of age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1200" b="0" i="0" dirty="0">
                <a:solidFill>
                  <a:srgbClr val="005EA2"/>
                </a:solidFill>
                <a:effectLst/>
                <a:latin typeface="Nunito" pitchFamily="2" charset="0"/>
                <a:hlinkClick r:id="rId3"/>
              </a:rPr>
              <a:t>People with HIV</a:t>
            </a:r>
            <a:r>
              <a:rPr lang="en-US" sz="1200" b="0" i="0" dirty="0">
                <a:solidFill>
                  <a:srgbClr val="1C1D1F"/>
                </a:solidFill>
                <a:effectLst/>
                <a:latin typeface="Nunito" pitchFamily="2" charset="0"/>
              </a:rPr>
              <a:t> who are taking </a:t>
            </a:r>
            <a:r>
              <a:rPr lang="en-US" sz="1200" b="0" i="0" dirty="0">
                <a:solidFill>
                  <a:srgbClr val="005EA2"/>
                </a:solidFill>
                <a:effectLst/>
                <a:latin typeface="Nunito" pitchFamily="2" charset="0"/>
                <a:hlinkClick r:id="rId5"/>
              </a:rPr>
              <a:t>antiretroviral therapy</a:t>
            </a:r>
            <a:r>
              <a:rPr lang="en-US" sz="1200" b="0" i="0" dirty="0">
                <a:solidFill>
                  <a:srgbClr val="1C1D1F"/>
                </a:solidFill>
                <a:effectLst/>
                <a:latin typeface="Nunito" pitchFamily="2" charset="0"/>
              </a:rPr>
              <a:t> with clinically significant or unknown drug interactions with once-weekly rifapentine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1200" b="0" i="0" dirty="0">
                <a:solidFill>
                  <a:srgbClr val="1C1D1F"/>
                </a:solidFill>
                <a:effectLst/>
                <a:latin typeface="Nunito" pitchFamily="2" charset="0"/>
              </a:rPr>
              <a:t>People presumed to be infected with isoniazid- or rifampin-resistant TB bacteria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1200" b="0" i="0" dirty="0">
                <a:solidFill>
                  <a:srgbClr val="005EA2"/>
                </a:solidFill>
                <a:effectLst/>
                <a:latin typeface="Nunito" pitchFamily="2" charset="0"/>
                <a:hlinkClick r:id="rId6"/>
              </a:rPr>
              <a:t>Pregnant women</a:t>
            </a:r>
            <a:r>
              <a:rPr lang="en-US" sz="1200" b="0" i="0" dirty="0">
                <a:solidFill>
                  <a:srgbClr val="1C1D1F"/>
                </a:solidFill>
                <a:effectLst/>
                <a:latin typeface="Nunito" pitchFamily="2" charset="0"/>
              </a:rPr>
              <a:t> or women expecting to become pregnant during the three-month regimen</a:t>
            </a:r>
          </a:p>
          <a:p>
            <a:pPr indent="0" algn="l">
              <a:buNone/>
            </a:pPr>
            <a:endParaRPr lang="en-US" b="0" i="0" spc="-1" dirty="0">
              <a:solidFill>
                <a:srgbClr val="1C1D1E"/>
              </a:solidFill>
              <a:effectLst/>
              <a:latin typeface="Poppins" panose="00000500000000000000" pitchFamily="2" charset="0"/>
            </a:endParaRPr>
          </a:p>
          <a:p>
            <a:pPr indent="0" algn="l">
              <a:buNone/>
            </a:pPr>
            <a:r>
              <a:rPr lang="en-US" b="0" i="0" spc="-1" dirty="0">
                <a:solidFill>
                  <a:srgbClr val="1C1D1E"/>
                </a:solidFill>
                <a:effectLst/>
                <a:latin typeface="Poppins" panose="00000500000000000000" pitchFamily="2" charset="0"/>
              </a:rPr>
              <a:t>Four months of daily rifampin (4R)</a:t>
            </a:r>
          </a:p>
          <a:p>
            <a:pPr indent="0" algn="l">
              <a:buNone/>
            </a:pPr>
            <a:r>
              <a:rPr lang="en-US" sz="1200" b="0" i="0" dirty="0">
                <a:solidFill>
                  <a:srgbClr val="1C1D1F"/>
                </a:solidFill>
                <a:effectLst/>
                <a:latin typeface="Nunito" pitchFamily="2" charset="0"/>
              </a:rPr>
              <a:t>The 4R regimen is recommended for: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1200" b="0" i="0" dirty="0">
                <a:solidFill>
                  <a:srgbClr val="005EA2"/>
                </a:solidFill>
                <a:effectLst/>
                <a:latin typeface="Nunito" pitchFamily="2" charset="0"/>
                <a:hlinkClick r:id="rId4"/>
              </a:rPr>
              <a:t>Children</a:t>
            </a:r>
            <a:r>
              <a:rPr lang="en-US" sz="1200" b="0" i="0" dirty="0">
                <a:solidFill>
                  <a:srgbClr val="1C1D1F"/>
                </a:solidFill>
                <a:effectLst/>
                <a:latin typeface="Nunito" pitchFamily="2" charset="0"/>
              </a:rPr>
              <a:t> and adults of all ages who are HIV-negative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1200" b="0" i="0" dirty="0">
                <a:solidFill>
                  <a:srgbClr val="1C1D1F"/>
                </a:solidFill>
                <a:effectLst/>
                <a:latin typeface="Nunito" pitchFamily="2" charset="0"/>
              </a:rPr>
              <a:t>People who cannot tolerate </a:t>
            </a:r>
            <a:r>
              <a:rPr lang="en-US" sz="1200" b="0" i="0" dirty="0" err="1">
                <a:solidFill>
                  <a:srgbClr val="1C1D1F"/>
                </a:solidFill>
                <a:effectLst/>
                <a:latin typeface="Nunito" pitchFamily="2" charset="0"/>
              </a:rPr>
              <a:t>isonaizid</a:t>
            </a:r>
            <a:endParaRPr lang="en-US" sz="1200" b="0" i="0" dirty="0">
              <a:solidFill>
                <a:srgbClr val="1C1D1F"/>
              </a:solidFill>
              <a:effectLst/>
              <a:latin typeface="Nunito" pitchFamily="2" charset="0"/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1200" b="0" i="0" dirty="0">
                <a:solidFill>
                  <a:srgbClr val="1C1D1F"/>
                </a:solidFill>
                <a:effectLst/>
                <a:latin typeface="Nunito" pitchFamily="2" charset="0"/>
              </a:rPr>
              <a:t>People who have been exposed to isoniazid-resistant TB bacteria</a:t>
            </a:r>
          </a:p>
          <a:p>
            <a:pPr indent="0" algn="l">
              <a:buNone/>
            </a:pPr>
            <a:r>
              <a:rPr lang="en-US" sz="1200" b="0" i="0" dirty="0">
                <a:solidFill>
                  <a:srgbClr val="1C1D1F"/>
                </a:solidFill>
                <a:effectLst/>
                <a:latin typeface="Nunito" pitchFamily="2" charset="0"/>
              </a:rPr>
              <a:t>The 4R regimen is </a:t>
            </a:r>
            <a:r>
              <a:rPr lang="en-US" sz="1200" b="1" i="0" dirty="0">
                <a:solidFill>
                  <a:srgbClr val="1C1D1F"/>
                </a:solidFill>
                <a:effectLst/>
                <a:latin typeface="Nunito" pitchFamily="2" charset="0"/>
              </a:rPr>
              <a:t>not</a:t>
            </a:r>
            <a:r>
              <a:rPr lang="en-US" sz="1200" b="0" i="0" dirty="0">
                <a:solidFill>
                  <a:srgbClr val="1C1D1F"/>
                </a:solidFill>
                <a:effectLst/>
                <a:latin typeface="Nunito" pitchFamily="2" charset="0"/>
              </a:rPr>
              <a:t> recommended for </a:t>
            </a:r>
            <a:r>
              <a:rPr lang="en-US" sz="1200" b="0" i="0" dirty="0">
                <a:solidFill>
                  <a:srgbClr val="005EA2"/>
                </a:solidFill>
                <a:effectLst/>
                <a:latin typeface="Nunito" pitchFamily="2" charset="0"/>
                <a:hlinkClick r:id="rId3"/>
              </a:rPr>
              <a:t>people with HIV</a:t>
            </a:r>
            <a:r>
              <a:rPr lang="en-US" sz="1200" b="0" i="0" dirty="0">
                <a:solidFill>
                  <a:srgbClr val="1C1D1F"/>
                </a:solidFill>
                <a:effectLst/>
                <a:latin typeface="Nunito" pitchFamily="2" charset="0"/>
              </a:rPr>
              <a:t> taking some combinations of </a:t>
            </a:r>
            <a:r>
              <a:rPr lang="en-US" sz="1200" b="0" i="0" dirty="0">
                <a:solidFill>
                  <a:srgbClr val="005EA2"/>
                </a:solidFill>
                <a:effectLst/>
                <a:latin typeface="Nunito" pitchFamily="2" charset="0"/>
                <a:hlinkClick r:id="rId5"/>
              </a:rPr>
              <a:t>antiretroviral therapy (ART)</a:t>
            </a:r>
            <a:r>
              <a:rPr lang="en-US" sz="1200" b="0" i="0" dirty="0">
                <a:solidFill>
                  <a:srgbClr val="1C1D1F"/>
                </a:solidFill>
                <a:effectLst/>
                <a:latin typeface="Nunito" pitchFamily="2" charset="0"/>
              </a:rPr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5F7EF2-AB8A-4041-BF46-FE420E7E63C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4358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5F7EF2-AB8A-4041-BF46-FE420E7E63C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0863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5F7EF2-AB8A-4041-BF46-FE420E7E63C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8677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Consequences of decreased TB nurse consultant support: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Lack of capacity to aid counties in entry of TB reporting data required by Cooperative Agreement, which could lead to decrease in federal funding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Elimination of assistance with data entry for large contact investigations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Decreased workforce training and education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Decrease of in-person annual assessments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Loss of state staff due to stress and burn out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5F7EF2-AB8A-4041-BF46-FE420E7E63C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2514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8CBF6-FF12-63AD-440E-41710FEC8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473D97-ECB4-29F2-CDF1-32811F80B8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BACF52-6BC4-3041-061F-230C89BFB8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E91DC1-9AE0-3C5A-2C05-D441C2C4A4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5F7EF2-AB8A-4041-BF46-FE420E7E63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4896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067EC-FC78-C9A8-D91F-8327C8C8E0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7A864E-CC63-3AC1-F2A5-FA5CAC229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A1434B-6FF8-94BA-C236-C1949C30F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74D3D-B7BA-4FF8-ABF7-3A0347BB9B23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219CA3-2C95-18B2-2124-72E28DE39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4BF584-DCFC-E5DE-AB3A-EA31DB92F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F308B-9AE7-4FFA-B493-691617BAD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65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C7D1E-358A-0661-713C-AA7971549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2F7B5B-72A6-4EEC-91BD-1C5015162B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1D514C-FF1A-B6ED-79D6-8B17DD156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74D3D-B7BA-4FF8-ABF7-3A0347BB9B23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74AFA5-5F50-A2DC-CFE1-39B82DF20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A5F395-1AAB-7514-D67B-DB0573667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F308B-9AE7-4FFA-B493-691617BAD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542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891E15F-072E-CB72-FDC7-3723714958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D85D1D-580B-216C-8B90-3A56DD3900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68A8F3-7F2A-9DF5-3D44-5DD4A2FF1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74D3D-B7BA-4FF8-ABF7-3A0347BB9B23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851E83-319F-E031-4428-0B66008F3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77CC3F-F454-7EAA-70D4-0BAC1C658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F308B-9AE7-4FFA-B493-691617BAD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2884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0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447801"/>
            <a:ext cx="10517717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6888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C3CBD-B914-8D12-07D9-87408489F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203C9E-AC83-34A9-45DF-C7D6E20127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6DAF32-EF32-16BD-E3EC-82D1BC7C6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74D3D-B7BA-4FF8-ABF7-3A0347BB9B23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A2C508-D643-9CEC-EC87-0C5EA6AD4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0926AB-94E8-8DF3-8D2C-FA6E33901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F308B-9AE7-4FFA-B493-691617BAD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531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72CCD-69BE-7317-3576-4AD078781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AA392E-F31C-66DE-9222-A75AFAA57A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550AFC-B80E-6BBF-10D6-86182ED18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74D3D-B7BA-4FF8-ABF7-3A0347BB9B23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237971-C38B-0277-2B8D-664B32094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3EA8C4-3192-9FD4-DAFC-3BEFFC05B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F308B-9AE7-4FFA-B493-691617BAD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551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20A3B-409A-7826-9D9D-536565B3B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29933C-4F7E-C6D0-FE2F-CE2DFD79C2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C99845-4A10-2111-1B8D-C23D66837A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44DD9-F2C1-8E11-3693-1963EEDF0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74D3D-B7BA-4FF8-ABF7-3A0347BB9B23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B52794-6CF8-BE12-A6ED-9E3CF712C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9FEBB3-C9C4-6CE5-8BF0-56D8DABFA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F308B-9AE7-4FFA-B493-691617BAD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15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82156-DD3D-D77C-4937-D88E9A179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F93406-BD73-963B-C5A3-B1714BEF1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757109-7ABC-E185-D86D-8F2969201E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237C35-9EC9-3CD2-66D6-E8735AF59F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829762-D865-24D6-C482-751A56642A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653152-3B81-BE00-0953-848C532B1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74D3D-B7BA-4FF8-ABF7-3A0347BB9B23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679A44-A5C6-CC34-73AC-00D696516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76943E-E8DA-FEBD-041F-A004C6DD4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F308B-9AE7-4FFA-B493-691617BAD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504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93D4B-FCA9-D5F8-EAB4-F3F41710A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542B5B-DF3E-934F-14DC-4FE0255F2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74D3D-B7BA-4FF8-ABF7-3A0347BB9B23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499DB9-2B07-A78A-8232-6E331790B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64642C-BB36-BABC-CB80-EFF2CDA7B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F308B-9AE7-4FFA-B493-691617BAD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334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223616-5774-5EA5-016D-7B4DA8B54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74D3D-B7BA-4FF8-ABF7-3A0347BB9B23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82F45B-02AC-A027-2866-D2F779113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19D794-B35F-EAC0-C751-4CC8DC380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F308B-9AE7-4FFA-B493-691617BAD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323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2BB34-BE4E-710A-669D-2CEB166DC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636C18-0D69-7C40-4E1C-3DDA3F4B1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41A92D-FF5A-6A62-0574-1F5A0F3934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946887-8B1A-2275-AEDC-7808B5A01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74D3D-B7BA-4FF8-ABF7-3A0347BB9B23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E35009-71AC-B4AB-E2BD-DD787A9E0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218138-5665-7DDA-B3FD-6F5D37B03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F308B-9AE7-4FFA-B493-691617BAD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55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2F374-4600-3B72-2A00-9449A0FD3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7B05B6-9FFE-67A4-DBAE-A230FD4F40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01244D-5648-CBC8-F351-94153F2E62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E80FC0-C328-CFA6-C109-68F8C5E4C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74D3D-B7BA-4FF8-ABF7-3A0347BB9B23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9F9917-40DF-7814-53E0-0F942F724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A60359-D6EE-5784-A7DB-B41D02240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F308B-9AE7-4FFA-B493-691617BAD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983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01872B-1B64-EAA4-CCC5-91A405CB8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F758E1-0CB6-DE8C-D503-8D36345F9F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F5F57C-83CA-7792-BCE1-511B981321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474D3D-B7BA-4FF8-ABF7-3A0347BB9B23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AD4582-0861-48E2-17A4-B803C5F4D2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9040FA-6B85-6C51-7352-1DEF066DAF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2F308B-9AE7-4FFA-B493-691617BAD4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004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hitehouse.gov/presidential-actions/2026/08/delivering-gold-standard-childhood-vaccine-recommendations-for-americans/" TargetMode="Externa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dhhs.gov/news/press-releases/2026/08/11/ncdhhs-reaffirms-importance-vaccines-protect-children-encourages-parents-consult-health-care" TargetMode="External"/><Relationship Id="rId2" Type="http://schemas.openxmlformats.org/officeDocument/2006/relationships/hyperlink" Target="https://www.whitehouse.gov/presidential-actions/2026/08/delivering-gold-standard-childhood-vaccine-recommendations-for-americans/" TargetMode="Externa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B560E-BCD9-E2E9-DAEE-7BA4A75AA4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Epi Section Updates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D92603-AD4E-4B90-7A70-4E38187693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361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43038-F846-DD94-E380-F3193FBC3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596900"/>
          </a:xfrm>
        </p:spPr>
        <p:txBody>
          <a:bodyPr>
            <a:normAutofit fontScale="90000"/>
          </a:bodyPr>
          <a:lstStyle/>
          <a:p>
            <a:r>
              <a:rPr lang="en-US"/>
              <a:t>Pharmaceutical Funding Shortfalls FY26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D12F9E-7DEA-EDEF-6214-4F66D61B20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66401" y="1650944"/>
            <a:ext cx="4390157" cy="436223"/>
          </a:xfrm>
          <a:solidFill>
            <a:schemeClr val="tx2">
              <a:lumMod val="10000"/>
              <a:lumOff val="90000"/>
            </a:schemeClr>
          </a:solidFill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r>
              <a:rPr lang="en-US"/>
              <a:t>Before September 2025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0CAE95-4BAB-6F08-204A-9D19EBFB0E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66401" y="2087167"/>
            <a:ext cx="4390158" cy="1205307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Per case - $329.82</a:t>
            </a:r>
          </a:p>
          <a:p>
            <a:pPr marL="0" indent="0">
              <a:buNone/>
            </a:pPr>
            <a:r>
              <a:rPr lang="en-US"/>
              <a:t>Per year (n=250) - $82,455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E36C75-7DBE-CCE0-3708-4B6FE5273A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566399" y="3487150"/>
            <a:ext cx="4390159" cy="411956"/>
          </a:xfrm>
          <a:solidFill>
            <a:schemeClr val="tx2">
              <a:lumMod val="10000"/>
              <a:lumOff val="90000"/>
            </a:schemeClr>
          </a:solidFill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r>
              <a:rPr lang="en-US"/>
              <a:t>After September 2025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CA0086-5B91-EB0E-E5B9-12A756B0DE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566398" y="3899106"/>
            <a:ext cx="4390159" cy="1250951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Per case - $675.22</a:t>
            </a:r>
          </a:p>
          <a:p>
            <a:pPr marL="0" indent="0">
              <a:buNone/>
            </a:pPr>
            <a:r>
              <a:rPr lang="en-US"/>
              <a:t>Per year (n=250) - $168,805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E44BEA-463C-56C3-8727-B4AE350DF441}"/>
              </a:ext>
            </a:extLst>
          </p:cNvPr>
          <p:cNvSpPr txBox="1"/>
          <p:nvPr/>
        </p:nvSpPr>
        <p:spPr>
          <a:xfrm>
            <a:off x="1566398" y="5226784"/>
            <a:ext cx="452960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Based on &gt;90kg child/adult on RIPE for 6 months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Price of medications vary throughout the year and is calculated based on average cost 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2FE13AB-F6DF-1045-3E1D-DCE72D4B6A40}"/>
              </a:ext>
            </a:extLst>
          </p:cNvPr>
          <p:cNvSpPr txBox="1">
            <a:spLocks/>
          </p:cNvSpPr>
          <p:nvPr/>
        </p:nvSpPr>
        <p:spPr>
          <a:xfrm>
            <a:off x="6464055" y="1650944"/>
            <a:ext cx="4390157" cy="43622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Before September 2025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8C738B8-E52D-92EB-7AFC-1D7E0CC6715D}"/>
              </a:ext>
            </a:extLst>
          </p:cNvPr>
          <p:cNvSpPr txBox="1">
            <a:spLocks/>
          </p:cNvSpPr>
          <p:nvPr/>
        </p:nvSpPr>
        <p:spPr>
          <a:xfrm>
            <a:off x="6464055" y="2087167"/>
            <a:ext cx="4390158" cy="120530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3HP Per case - $1,368.36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4R Per case - $59.70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E88EA76C-FA99-F651-32CD-14A61FAE2DD8}"/>
              </a:ext>
            </a:extLst>
          </p:cNvPr>
          <p:cNvSpPr txBox="1">
            <a:spLocks/>
          </p:cNvSpPr>
          <p:nvPr/>
        </p:nvSpPr>
        <p:spPr>
          <a:xfrm>
            <a:off x="6464053" y="3487150"/>
            <a:ext cx="4390159" cy="41195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After September 2025</a:t>
            </a: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411AA40B-1305-5B5B-EBC3-07774BFFF1C4}"/>
              </a:ext>
            </a:extLst>
          </p:cNvPr>
          <p:cNvSpPr txBox="1">
            <a:spLocks/>
          </p:cNvSpPr>
          <p:nvPr/>
        </p:nvSpPr>
        <p:spPr>
          <a:xfrm>
            <a:off x="6464052" y="3899106"/>
            <a:ext cx="4390159" cy="125095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/>
              <a:t>3HP Per case - $1,988.28</a:t>
            </a:r>
          </a:p>
          <a:p>
            <a:pPr marL="0" indent="0">
              <a:buNone/>
            </a:pPr>
            <a:r>
              <a:rPr lang="en-US"/>
              <a:t>4R Per case - $79.60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59BC23-7AC8-61DD-99F2-17ABDFE4CCA7}"/>
              </a:ext>
            </a:extLst>
          </p:cNvPr>
          <p:cNvSpPr txBox="1"/>
          <p:nvPr/>
        </p:nvSpPr>
        <p:spPr>
          <a:xfrm>
            <a:off x="1566401" y="1045438"/>
            <a:ext cx="4390156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Active TB Treatment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06C0CF-C7A4-7FB6-1672-5F53498FEBEE}"/>
              </a:ext>
            </a:extLst>
          </p:cNvPr>
          <p:cNvSpPr txBox="1"/>
          <p:nvPr/>
        </p:nvSpPr>
        <p:spPr>
          <a:xfrm>
            <a:off x="6464052" y="1042232"/>
            <a:ext cx="4390156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LTBI Treatment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AA70FAE-645D-E02D-2D21-2BAB6190BD3A}"/>
              </a:ext>
            </a:extLst>
          </p:cNvPr>
          <p:cNvSpPr txBox="1"/>
          <p:nvPr/>
        </p:nvSpPr>
        <p:spPr>
          <a:xfrm>
            <a:off x="6464053" y="5226784"/>
            <a:ext cx="43901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Based on &gt;50kg child/adult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Price of medications vary throughout  the year and is calculated based on average cost </a:t>
            </a:r>
          </a:p>
        </p:txBody>
      </p:sp>
    </p:spTree>
    <p:extLst>
      <p:ext uri="{BB962C8B-B14F-4D97-AF65-F5344CB8AC3E}">
        <p14:creationId xmlns:p14="http://schemas.microsoft.com/office/powerpoint/2010/main" val="19045278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7EDF0-037F-1BB2-0AFB-72974A9FA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65125"/>
            <a:ext cx="11443855" cy="1325563"/>
          </a:xfrm>
        </p:spPr>
        <p:txBody>
          <a:bodyPr/>
          <a:lstStyle/>
          <a:p>
            <a:r>
              <a:rPr lang="en-US"/>
              <a:t>Cost Saving Options for LHDs*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A647DF-E3DD-D619-4D3A-BAFA15CA42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745" y="1825625"/>
            <a:ext cx="11443855" cy="4351338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/>
              <a:t>Update billing practices to ensure private insurance and Medicaid are billed for TB evaluation and TB and LTBI treatment </a:t>
            </a:r>
          </a:p>
          <a:p>
            <a:pPr lvl="0"/>
            <a:r>
              <a:rPr lang="en-US"/>
              <a:t>Encourage local providers to treat LTBI</a:t>
            </a:r>
          </a:p>
          <a:p>
            <a:pPr lvl="0"/>
            <a:r>
              <a:rPr lang="en-US"/>
              <a:t>Refer eligible active TB disease clients living with HIV to the HIV Medication Assistance Program (HMAP) </a:t>
            </a:r>
          </a:p>
          <a:p>
            <a:pPr lvl="0"/>
            <a:r>
              <a:rPr lang="en-US"/>
              <a:t>Consider use of four months of daily Rifampin (4R) for LTBI treatment when medically appropriate</a:t>
            </a:r>
          </a:p>
          <a:p>
            <a:pPr lvl="0"/>
            <a:r>
              <a:rPr lang="en-US"/>
              <a:t>Consider substituting levofloxacin for isoniazid in standard TB treatment when medically appropriate</a:t>
            </a:r>
          </a:p>
          <a:p>
            <a:pPr lvl="0"/>
            <a:r>
              <a:rPr lang="en-US"/>
              <a:t>If resources to treat TB are limited, prioritize treatment of active TB cases and high-risk latent TB infection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8FE1B6-7CEF-24D8-D03E-B5D5490FA626}"/>
              </a:ext>
            </a:extLst>
          </p:cNvPr>
          <p:cNvSpPr txBox="1"/>
          <p:nvPr/>
        </p:nvSpPr>
        <p:spPr>
          <a:xfrm>
            <a:off x="1100666" y="6311900"/>
            <a:ext cx="1041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/>
              <a:t>*Developed in coordination with NC TB Medical Consultants and TB Medical Advisory Committee</a:t>
            </a:r>
          </a:p>
        </p:txBody>
      </p:sp>
    </p:spTree>
    <p:extLst>
      <p:ext uri="{BB962C8B-B14F-4D97-AF65-F5344CB8AC3E}">
        <p14:creationId xmlns:p14="http://schemas.microsoft.com/office/powerpoint/2010/main" val="8632524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E94FB-8D87-E0A5-9E73-D49E4EBCC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D63B9F-C622-1796-9C38-A5B162E132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/>
              <a:t>Choices must be made on what parts of the TB program continue to be supported by state and federal funding </a:t>
            </a:r>
          </a:p>
          <a:p>
            <a:pPr marL="0" indent="0" algn="ctr">
              <a:buNone/>
            </a:pPr>
            <a:endParaRPr lang="en-US" sz="4000"/>
          </a:p>
        </p:txBody>
      </p:sp>
    </p:spTree>
    <p:extLst>
      <p:ext uri="{BB962C8B-B14F-4D97-AF65-F5344CB8AC3E}">
        <p14:creationId xmlns:p14="http://schemas.microsoft.com/office/powerpoint/2010/main" val="4165399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F35CC-5132-0BDE-D81D-1FCDA4E0E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945" y="769794"/>
            <a:ext cx="10515600" cy="909016"/>
          </a:xfrm>
        </p:spPr>
        <p:txBody>
          <a:bodyPr/>
          <a:lstStyle/>
          <a:p>
            <a:r>
              <a:rPr lang="en-US"/>
              <a:t>State TB Program Priorities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AC1432-9C1B-A327-7C44-D1F4F50CD5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9945" y="2034623"/>
            <a:ext cx="11762728" cy="3969509"/>
          </a:xfrm>
        </p:spPr>
        <p:txBody>
          <a:bodyPr>
            <a:normAutofit/>
          </a:bodyPr>
          <a:lstStyle/>
          <a:p>
            <a:r>
              <a:rPr lang="en-US"/>
              <a:t>Reduce burden of TB disease in North Carolina</a:t>
            </a:r>
          </a:p>
          <a:p>
            <a:r>
              <a:rPr lang="en-US"/>
              <a:t>Meet CDC’s Cooperative Agreement requirements</a:t>
            </a:r>
          </a:p>
          <a:p>
            <a:r>
              <a:rPr lang="en-US"/>
              <a:t>Support local TB nurses / health departments</a:t>
            </a:r>
          </a:p>
          <a:p>
            <a:pPr lvl="1"/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1321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65509-9D7C-12AA-AD04-9E4924277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Hard Choices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CB20D4-879A-2CEE-0004-20DAF7DF5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4273"/>
            <a:ext cx="10515600" cy="7238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Options to address increased cost of purchasing TB medications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EE4F22-EFCE-7418-B338-F4C16F2DECB2}"/>
              </a:ext>
            </a:extLst>
          </p:cNvPr>
          <p:cNvGrpSpPr/>
          <p:nvPr/>
        </p:nvGrpSpPr>
        <p:grpSpPr>
          <a:xfrm>
            <a:off x="1187638" y="2336567"/>
            <a:ext cx="2737111" cy="4157778"/>
            <a:chOff x="215638" y="2335097"/>
            <a:chExt cx="2737111" cy="4157778"/>
          </a:xfrm>
        </p:grpSpPr>
        <p:sp>
          <p:nvSpPr>
            <p:cNvPr id="5" name="Content Placeholder 2">
              <a:extLst>
                <a:ext uri="{FF2B5EF4-FFF2-40B4-BE49-F238E27FC236}">
                  <a16:creationId xmlns:a16="http://schemas.microsoft.com/office/drawing/2014/main" id="{14B987DD-F6E9-F000-F77D-54B6038096E6}"/>
                </a:ext>
              </a:extLst>
            </p:cNvPr>
            <p:cNvSpPr txBox="1">
              <a:spLocks/>
            </p:cNvSpPr>
            <p:nvPr/>
          </p:nvSpPr>
          <p:spPr>
            <a:xfrm>
              <a:off x="215638" y="2867026"/>
              <a:ext cx="2737111" cy="3625849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400"/>
                <a:t>Reallocate state funding from LHDs to cover the shortfall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824C2B2-DED0-1416-F581-7F5C2A03B8E1}"/>
                </a:ext>
              </a:extLst>
            </p:cNvPr>
            <p:cNvSpPr/>
            <p:nvPr/>
          </p:nvSpPr>
          <p:spPr>
            <a:xfrm>
              <a:off x="215638" y="2335097"/>
              <a:ext cx="2737111" cy="53192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/>
                <a:t>Option 1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9273842-7A65-84A9-B5BD-300821609CFB}"/>
              </a:ext>
            </a:extLst>
          </p:cNvPr>
          <p:cNvGrpSpPr/>
          <p:nvPr/>
        </p:nvGrpSpPr>
        <p:grpSpPr>
          <a:xfrm>
            <a:off x="4727444" y="2338018"/>
            <a:ext cx="2737111" cy="4157777"/>
            <a:chOff x="3208521" y="2335096"/>
            <a:chExt cx="2737111" cy="4157777"/>
          </a:xfrm>
        </p:grpSpPr>
        <p:sp>
          <p:nvSpPr>
            <p:cNvPr id="6" name="Content Placeholder 2">
              <a:extLst>
                <a:ext uri="{FF2B5EF4-FFF2-40B4-BE49-F238E27FC236}">
                  <a16:creationId xmlns:a16="http://schemas.microsoft.com/office/drawing/2014/main" id="{BD5E9B58-161D-52E2-58AE-05B058BFE8B3}"/>
                </a:ext>
              </a:extLst>
            </p:cNvPr>
            <p:cNvSpPr txBox="1">
              <a:spLocks/>
            </p:cNvSpPr>
            <p:nvPr/>
          </p:nvSpPr>
          <p:spPr>
            <a:xfrm>
              <a:off x="3208521" y="2867024"/>
              <a:ext cx="2737111" cy="3625849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400"/>
                <a:t>Reallocate state funding from LHDs to cover the shortfall</a:t>
              </a:r>
            </a:p>
            <a:p>
              <a:r>
                <a:rPr lang="en-US" sz="2400"/>
                <a:t>Cut nurse consultant position and reallocate federal money to counties</a:t>
              </a:r>
            </a:p>
            <a:p>
              <a:endParaRPr lang="en-US" sz="24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9EFDA24-8033-0895-F63D-0130C8D74E8A}"/>
                </a:ext>
              </a:extLst>
            </p:cNvPr>
            <p:cNvSpPr/>
            <p:nvPr/>
          </p:nvSpPr>
          <p:spPr>
            <a:xfrm>
              <a:off x="3208521" y="2335096"/>
              <a:ext cx="2737111" cy="53192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/>
                <a:t>Option 2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08759E4-E291-2CE7-64B4-215C6F2983ED}"/>
              </a:ext>
            </a:extLst>
          </p:cNvPr>
          <p:cNvGrpSpPr/>
          <p:nvPr/>
        </p:nvGrpSpPr>
        <p:grpSpPr>
          <a:xfrm>
            <a:off x="8267250" y="2336567"/>
            <a:ext cx="2737112" cy="4156306"/>
            <a:chOff x="6249028" y="2336567"/>
            <a:chExt cx="2737112" cy="4156306"/>
          </a:xfrm>
        </p:grpSpPr>
        <p:sp>
          <p:nvSpPr>
            <p:cNvPr id="4" name="Content Placeholder 2">
              <a:extLst>
                <a:ext uri="{FF2B5EF4-FFF2-40B4-BE49-F238E27FC236}">
                  <a16:creationId xmlns:a16="http://schemas.microsoft.com/office/drawing/2014/main" id="{54D65DDE-04DE-8EE8-F977-812F6081F65F}"/>
                </a:ext>
              </a:extLst>
            </p:cNvPr>
            <p:cNvSpPr txBox="1">
              <a:spLocks/>
            </p:cNvSpPr>
            <p:nvPr/>
          </p:nvSpPr>
          <p:spPr>
            <a:xfrm>
              <a:off x="6249029" y="2867025"/>
              <a:ext cx="2737111" cy="3625848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400"/>
                <a:t>Allocate pharmaceutical funding to LHDs</a:t>
              </a:r>
            </a:p>
            <a:p>
              <a:r>
                <a:rPr lang="en-US" sz="2400"/>
                <a:t>State will no longer assist in TB medication purchase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5E2FA75-563F-E118-49C7-5BDEDE0F87D6}"/>
                </a:ext>
              </a:extLst>
            </p:cNvPr>
            <p:cNvSpPr/>
            <p:nvPr/>
          </p:nvSpPr>
          <p:spPr>
            <a:xfrm>
              <a:off x="6249028" y="2336567"/>
              <a:ext cx="2737111" cy="530458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/>
                <a:t>Option 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210571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BA9E4-767F-B22A-1CE3-9A5C3D68A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Option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6FFB60-285E-CFCB-FA3F-88E9AD94D0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Reallocation of $180,000 from the state county funding to cover future shortfall in the state pharmaceutical funding</a:t>
            </a:r>
          </a:p>
          <a:p>
            <a:pPr lvl="1"/>
            <a:r>
              <a:rPr lang="en-US" dirty="0"/>
              <a:t>Median loss to counties: $532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D60662D-33D2-2519-3D15-D10B70D0B925}"/>
              </a:ext>
            </a:extLst>
          </p:cNvPr>
          <p:cNvGraphicFramePr>
            <a:graphicFrameLocks noGrp="1"/>
          </p:cNvGraphicFramePr>
          <p:nvPr/>
        </p:nvGraphicFramePr>
        <p:xfrm>
          <a:off x="1714500" y="3550268"/>
          <a:ext cx="8128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9658504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80839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Top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Bottom 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18306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Mecklenburg </a:t>
                      </a:r>
                      <a:r>
                        <a:rPr lang="en-US">
                          <a:solidFill>
                            <a:srgbClr val="FF0000"/>
                          </a:solidFill>
                        </a:rPr>
                        <a:t>$35,069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Perquimans </a:t>
                      </a:r>
                      <a:r>
                        <a:rPr lang="en-US">
                          <a:solidFill>
                            <a:srgbClr val="FF0000"/>
                          </a:solidFill>
                        </a:rPr>
                        <a:t>$70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76124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Wake</a:t>
                      </a:r>
                      <a:r>
                        <a:rPr lang="en-US">
                          <a:solidFill>
                            <a:srgbClr val="FF0000"/>
                          </a:solidFill>
                        </a:rPr>
                        <a:t> $24,472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Tyrrell </a:t>
                      </a:r>
                      <a:r>
                        <a:rPr lang="en-US">
                          <a:solidFill>
                            <a:srgbClr val="FF0000"/>
                          </a:solidFill>
                        </a:rPr>
                        <a:t>$70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2114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Guilford </a:t>
                      </a:r>
                      <a:r>
                        <a:rPr lang="en-US">
                          <a:solidFill>
                            <a:srgbClr val="FF0000"/>
                          </a:solidFill>
                        </a:rPr>
                        <a:t>$10,611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Graham </a:t>
                      </a:r>
                      <a:r>
                        <a:rPr lang="en-US">
                          <a:solidFill>
                            <a:srgbClr val="FF0000"/>
                          </a:solidFill>
                        </a:rPr>
                        <a:t>$69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54761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Durham </a:t>
                      </a:r>
                      <a:r>
                        <a:rPr lang="en-US">
                          <a:solidFill>
                            <a:srgbClr val="FF0000"/>
                          </a:solidFill>
                        </a:rPr>
                        <a:t>$9,612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Gates </a:t>
                      </a:r>
                      <a:r>
                        <a:rPr lang="en-US">
                          <a:solidFill>
                            <a:srgbClr val="FF0000"/>
                          </a:solidFill>
                        </a:rPr>
                        <a:t>$69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57505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Robeson </a:t>
                      </a:r>
                      <a:r>
                        <a:rPr lang="en-US">
                          <a:solidFill>
                            <a:srgbClr val="FF0000"/>
                          </a:solidFill>
                        </a:rPr>
                        <a:t>$6,793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Washington </a:t>
                      </a:r>
                      <a:r>
                        <a:rPr lang="en-US">
                          <a:solidFill>
                            <a:srgbClr val="FF0000"/>
                          </a:solidFill>
                        </a:rPr>
                        <a:t>$67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85600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6690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57CD7-8688-3DB4-5E02-4CC19C465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Option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52F427-74A8-D879-37F3-851CE2715C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Eliminate nurse consultant position ($129,908) and reallocate the federal amount decreasing the loss to counties across funding sources to $50,092</a:t>
            </a:r>
          </a:p>
          <a:p>
            <a:pPr lvl="1"/>
            <a:r>
              <a:rPr lang="en-US" dirty="0"/>
              <a:t>Median loss to counties: $148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7CB828B-AFA9-AFA9-DA88-7EA472449958}"/>
              </a:ext>
            </a:extLst>
          </p:cNvPr>
          <p:cNvGraphicFramePr>
            <a:graphicFrameLocks noGrp="1"/>
          </p:cNvGraphicFramePr>
          <p:nvPr/>
        </p:nvGraphicFramePr>
        <p:xfrm>
          <a:off x="2032000" y="3787460"/>
          <a:ext cx="8128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297573354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40959199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Top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Bottom 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5633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Mecklenburg </a:t>
                      </a:r>
                      <a:r>
                        <a:rPr lang="en-US">
                          <a:solidFill>
                            <a:srgbClr val="FF0000"/>
                          </a:solidFill>
                        </a:rPr>
                        <a:t>$9,759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Perquimans </a:t>
                      </a:r>
                      <a:r>
                        <a:rPr lang="en-US">
                          <a:solidFill>
                            <a:srgbClr val="FF0000"/>
                          </a:solidFill>
                        </a:rPr>
                        <a:t>$20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58278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Wake </a:t>
                      </a:r>
                      <a:r>
                        <a:rPr lang="en-US">
                          <a:solidFill>
                            <a:srgbClr val="FF0000"/>
                          </a:solidFill>
                        </a:rPr>
                        <a:t>$6,810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Tyrrell </a:t>
                      </a:r>
                      <a:r>
                        <a:rPr lang="en-US">
                          <a:solidFill>
                            <a:srgbClr val="FF0000"/>
                          </a:solidFill>
                        </a:rPr>
                        <a:t>$19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18727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Guilford </a:t>
                      </a:r>
                      <a:r>
                        <a:rPr lang="en-US">
                          <a:solidFill>
                            <a:srgbClr val="FF0000"/>
                          </a:solidFill>
                        </a:rPr>
                        <a:t>$2,953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Graham </a:t>
                      </a:r>
                      <a:r>
                        <a:rPr lang="en-US">
                          <a:solidFill>
                            <a:srgbClr val="FF0000"/>
                          </a:solidFill>
                        </a:rPr>
                        <a:t>$19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17847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Durham </a:t>
                      </a:r>
                      <a:r>
                        <a:rPr lang="en-US">
                          <a:solidFill>
                            <a:srgbClr val="FF0000"/>
                          </a:solidFill>
                        </a:rPr>
                        <a:t>$2,675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Gates </a:t>
                      </a:r>
                      <a:r>
                        <a:rPr lang="en-US">
                          <a:solidFill>
                            <a:srgbClr val="FF0000"/>
                          </a:solidFill>
                        </a:rPr>
                        <a:t>$19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75721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Robeson </a:t>
                      </a:r>
                      <a:r>
                        <a:rPr lang="en-US">
                          <a:solidFill>
                            <a:srgbClr val="FF0000"/>
                          </a:solidFill>
                        </a:rPr>
                        <a:t>$1,890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Washington </a:t>
                      </a:r>
                      <a:r>
                        <a:rPr lang="en-US">
                          <a:solidFill>
                            <a:srgbClr val="FF0000"/>
                          </a:solidFill>
                        </a:rPr>
                        <a:t>$19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49952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90306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F723C-C5CB-F504-413D-BB58212A1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Nurse Consultants Do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6D5A348-8ECB-2416-77BD-8BFCEA747A8B}"/>
              </a:ext>
            </a:extLst>
          </p:cNvPr>
          <p:cNvSpPr txBox="1">
            <a:spLocks/>
          </p:cNvSpPr>
          <p:nvPr/>
        </p:nvSpPr>
        <p:spPr>
          <a:xfrm>
            <a:off x="838200" y="2352672"/>
            <a:ext cx="5038725" cy="414020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Case consultation with local health departments</a:t>
            </a:r>
          </a:p>
          <a:p>
            <a:r>
              <a:rPr lang="en-US" sz="2400" dirty="0"/>
              <a:t>Directly Observed Therapy dose count verification </a:t>
            </a:r>
          </a:p>
          <a:p>
            <a:r>
              <a:rPr lang="en-US" sz="2400" dirty="0"/>
              <a:t>National Tuberculosis Surveillance System Case Reporting</a:t>
            </a:r>
          </a:p>
          <a:p>
            <a:r>
              <a:rPr lang="en-US" sz="2400" dirty="0"/>
              <a:t>Nurse Tips/Office Hours </a:t>
            </a:r>
          </a:p>
          <a:p>
            <a:r>
              <a:rPr lang="en-US" sz="2400" dirty="0"/>
              <a:t>NC Electronic Disease Surveillance System TB workflows </a:t>
            </a:r>
          </a:p>
          <a:p>
            <a:r>
              <a:rPr lang="en-US" sz="2400" dirty="0"/>
              <a:t>Refugee/Immigrant case reviews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6911BD1-F675-FBC3-FF1D-E17973BEF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5075" y="2352672"/>
            <a:ext cx="5038725" cy="4140203"/>
          </a:xfrm>
          <a:ln>
            <a:solidFill>
              <a:schemeClr val="accent1"/>
            </a:solidFill>
          </a:ln>
        </p:spPr>
        <p:txBody>
          <a:bodyPr>
            <a:normAutofit fontScale="62500" lnSpcReduction="20000"/>
          </a:bodyPr>
          <a:lstStyle/>
          <a:p>
            <a:r>
              <a:rPr lang="en-US" sz="3800" dirty="0"/>
              <a:t>New nurse orientation </a:t>
            </a:r>
          </a:p>
          <a:p>
            <a:r>
              <a:rPr lang="en-US" sz="3800" dirty="0"/>
              <a:t>Virtual and in-person training  </a:t>
            </a:r>
          </a:p>
          <a:p>
            <a:r>
              <a:rPr lang="en-US" sz="3800" dirty="0"/>
              <a:t>Aiding in contact investigations </a:t>
            </a:r>
          </a:p>
          <a:p>
            <a:r>
              <a:rPr lang="en-US" sz="3800" dirty="0"/>
              <a:t>Annual Cohort review </a:t>
            </a:r>
          </a:p>
          <a:p>
            <a:r>
              <a:rPr lang="en-US" sz="3800" dirty="0"/>
              <a:t>Planning for Annual TB conference </a:t>
            </a:r>
          </a:p>
          <a:p>
            <a:r>
              <a:rPr lang="en-US" sz="3800" dirty="0"/>
              <a:t>CDC Division of Global Migration and Health notifications </a:t>
            </a:r>
          </a:p>
          <a:p>
            <a:r>
              <a:rPr lang="en-US" sz="3800" dirty="0"/>
              <a:t>Introduction to TB Management course </a:t>
            </a:r>
          </a:p>
          <a:p>
            <a:r>
              <a:rPr lang="en-US" sz="3800" dirty="0"/>
              <a:t>Office of Refugee Resettlement – unaccompanied minor notifications </a:t>
            </a:r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2FF3AA-74E7-26F5-D49C-7229F3FD9748}"/>
              </a:ext>
            </a:extLst>
          </p:cNvPr>
          <p:cNvSpPr/>
          <p:nvPr/>
        </p:nvSpPr>
        <p:spPr>
          <a:xfrm>
            <a:off x="838200" y="1438275"/>
            <a:ext cx="5038725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bg1"/>
                </a:solidFill>
              </a:rPr>
              <a:t>80% of the time nurse consultants spent on: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DE8E7B3-630C-017D-ABB0-53DDE7F08E75}"/>
              </a:ext>
            </a:extLst>
          </p:cNvPr>
          <p:cNvSpPr/>
          <p:nvPr/>
        </p:nvSpPr>
        <p:spPr>
          <a:xfrm>
            <a:off x="6315076" y="1438275"/>
            <a:ext cx="5038724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bg1"/>
                </a:solidFill>
              </a:rPr>
              <a:t>20% of the time nurse consultants spent on:</a:t>
            </a:r>
          </a:p>
        </p:txBody>
      </p:sp>
    </p:spTree>
    <p:extLst>
      <p:ext uri="{BB962C8B-B14F-4D97-AF65-F5344CB8AC3E}">
        <p14:creationId xmlns:p14="http://schemas.microsoft.com/office/powerpoint/2010/main" val="1631850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37FFEB-05A8-BB32-219D-BD32459AA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13D81-CADE-7427-42E1-E99D3559E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625" y="106017"/>
            <a:ext cx="10515600" cy="795131"/>
          </a:xfrm>
        </p:spPr>
        <p:txBody>
          <a:bodyPr/>
          <a:lstStyle/>
          <a:p>
            <a:r>
              <a:rPr lang="en-US"/>
              <a:t>Changes in Workload</a:t>
            </a:r>
          </a:p>
        </p:txBody>
      </p:sp>
      <p:graphicFrame>
        <p:nvGraphicFramePr>
          <p:cNvPr id="3" name="Content Placeholder 3">
            <a:extLst>
              <a:ext uri="{FF2B5EF4-FFF2-40B4-BE49-F238E27FC236}">
                <a16:creationId xmlns:a16="http://schemas.microsoft.com/office/drawing/2014/main" id="{7200EEF8-9856-12AC-28B0-82170010C3F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9109776"/>
              </p:ext>
            </p:extLst>
          </p:nvPr>
        </p:nvGraphicFramePr>
        <p:xfrm>
          <a:off x="387627" y="1122312"/>
          <a:ext cx="11416746" cy="154302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805582">
                  <a:extLst>
                    <a:ext uri="{9D8B030D-6E8A-4147-A177-3AD203B41FA5}">
                      <a16:colId xmlns:a16="http://schemas.microsoft.com/office/drawing/2014/main" val="3053647827"/>
                    </a:ext>
                  </a:extLst>
                </a:gridCol>
                <a:gridCol w="3805582">
                  <a:extLst>
                    <a:ext uri="{9D8B030D-6E8A-4147-A177-3AD203B41FA5}">
                      <a16:colId xmlns:a16="http://schemas.microsoft.com/office/drawing/2014/main" val="3721774601"/>
                    </a:ext>
                  </a:extLst>
                </a:gridCol>
                <a:gridCol w="3805582">
                  <a:extLst>
                    <a:ext uri="{9D8B030D-6E8A-4147-A177-3AD203B41FA5}">
                      <a16:colId xmlns:a16="http://schemas.microsoft.com/office/drawing/2014/main" val="1022252029"/>
                    </a:ext>
                  </a:extLst>
                </a:gridCol>
              </a:tblGrid>
              <a:tr h="45147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 Nurse Consultants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 Nurse Consultants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4872653"/>
                  </a:ext>
                </a:extLst>
              </a:tr>
              <a:tr h="540690">
                <a:tc>
                  <a:txBody>
                    <a:bodyPr/>
                    <a:lstStyle/>
                    <a:p>
                      <a:r>
                        <a:rPr lang="en-US"/>
                        <a:t>Average number of counties per nurse consultant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2594368"/>
                  </a:ext>
                </a:extLst>
              </a:tr>
              <a:tr h="4514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Average cases per nurse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1,026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698697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B97F953-B1E7-BFE0-1950-B66A0A571277}"/>
              </a:ext>
            </a:extLst>
          </p:cNvPr>
          <p:cNvSpPr txBox="1"/>
          <p:nvPr/>
        </p:nvSpPr>
        <p:spPr>
          <a:xfrm>
            <a:off x="359050" y="2886499"/>
            <a:ext cx="93639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Number includes all case types (confirmed, suspected, under investigation, and does not meet criteria)</a:t>
            </a:r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5D0664C5-3075-FC5E-5896-B151C90608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349" y="3336866"/>
            <a:ext cx="4754426" cy="3232521"/>
          </a:xfrm>
          <a:prstGeom prst="rect">
            <a:avLst/>
          </a:prstGeom>
        </p:spPr>
      </p:pic>
      <p:pic>
        <p:nvPicPr>
          <p:cNvPr id="7" name="Content Placeholder 7">
            <a:extLst>
              <a:ext uri="{FF2B5EF4-FFF2-40B4-BE49-F238E27FC236}">
                <a16:creationId xmlns:a16="http://schemas.microsoft.com/office/drawing/2014/main" id="{AB45CBCC-7398-D250-C459-19894DABF7A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515101" y="3225053"/>
            <a:ext cx="5079723" cy="341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8289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D46FE-A49E-73B5-30EB-A30A4359E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509" y="365125"/>
            <a:ext cx="10515600" cy="833293"/>
          </a:xfrm>
        </p:spPr>
        <p:txBody>
          <a:bodyPr/>
          <a:lstStyle/>
          <a:p>
            <a:r>
              <a:rPr lang="en-US"/>
              <a:t>Option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EA557-C8A5-B6A3-5D9D-FE30F7D4AA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Allocation of $414,412 of the state pharmaceutical funding to the state funding to the counties; no further state medication support  </a:t>
            </a:r>
          </a:p>
          <a:p>
            <a:pPr lvl="1"/>
            <a:r>
              <a:rPr lang="en-US" dirty="0"/>
              <a:t>Median gain to counties: $1,224</a:t>
            </a:r>
          </a:p>
          <a:p>
            <a:pPr lvl="1"/>
            <a:r>
              <a:rPr lang="en-US" dirty="0"/>
              <a:t>Could be through existing or new AA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4A6D911-1D07-86D4-F5F5-A673AD0364F8}"/>
              </a:ext>
            </a:extLst>
          </p:cNvPr>
          <p:cNvGraphicFramePr>
            <a:graphicFrameLocks noGrp="1"/>
          </p:cNvGraphicFramePr>
          <p:nvPr/>
        </p:nvGraphicFramePr>
        <p:xfrm>
          <a:off x="2032000" y="3772694"/>
          <a:ext cx="8128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297573354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40959199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Top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Bottom 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5633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Mecklenburg </a:t>
                      </a:r>
                      <a:r>
                        <a:rPr lang="en-US">
                          <a:solidFill>
                            <a:schemeClr val="accent6"/>
                          </a:solidFill>
                        </a:rPr>
                        <a:t>$80,740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Perquimans </a:t>
                      </a:r>
                      <a:r>
                        <a:rPr lang="en-US">
                          <a:solidFill>
                            <a:schemeClr val="accent6"/>
                          </a:solidFill>
                        </a:rPr>
                        <a:t>$162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58278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Wake </a:t>
                      </a:r>
                      <a:r>
                        <a:rPr lang="en-US">
                          <a:solidFill>
                            <a:schemeClr val="accent6"/>
                          </a:solidFill>
                        </a:rPr>
                        <a:t>$56,342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Tyrrell </a:t>
                      </a:r>
                      <a:r>
                        <a:rPr lang="en-US">
                          <a:solidFill>
                            <a:schemeClr val="accent6"/>
                          </a:solidFill>
                        </a:rPr>
                        <a:t>$161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18727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Guilford </a:t>
                      </a:r>
                      <a:r>
                        <a:rPr lang="en-US">
                          <a:solidFill>
                            <a:schemeClr val="accent6"/>
                          </a:solidFill>
                        </a:rPr>
                        <a:t>$24,431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Graham </a:t>
                      </a:r>
                      <a:r>
                        <a:rPr lang="en-US">
                          <a:solidFill>
                            <a:schemeClr val="accent6"/>
                          </a:solidFill>
                        </a:rPr>
                        <a:t>$159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17847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Durham </a:t>
                      </a:r>
                      <a:r>
                        <a:rPr lang="en-US">
                          <a:solidFill>
                            <a:schemeClr val="accent6"/>
                          </a:solidFill>
                        </a:rPr>
                        <a:t>$22,129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Gates </a:t>
                      </a:r>
                      <a:r>
                        <a:rPr lang="en-US">
                          <a:solidFill>
                            <a:schemeClr val="accent6"/>
                          </a:solidFill>
                        </a:rPr>
                        <a:t>$159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75721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Robeson </a:t>
                      </a:r>
                      <a:r>
                        <a:rPr lang="en-US">
                          <a:solidFill>
                            <a:schemeClr val="accent6"/>
                          </a:solidFill>
                        </a:rPr>
                        <a:t>$15,638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Washington </a:t>
                      </a:r>
                      <a:r>
                        <a:rPr lang="en-US">
                          <a:solidFill>
                            <a:schemeClr val="accent6"/>
                          </a:solidFill>
                        </a:rPr>
                        <a:t>$154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49952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6350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D654C-6C61-6BF1-1B90-862C160E25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Immunizations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E4F9E1CA-154B-710F-E9ED-ABCD632543B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5715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009E7-F86E-11E3-33DA-9873BA6C1D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19493-2F79-5625-71DC-89B408644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Discussion of Options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0DEED32-C62B-C04B-6F1C-656E00870FDF}"/>
              </a:ext>
            </a:extLst>
          </p:cNvPr>
          <p:cNvGrpSpPr/>
          <p:nvPr/>
        </p:nvGrpSpPr>
        <p:grpSpPr>
          <a:xfrm>
            <a:off x="1187638" y="2336567"/>
            <a:ext cx="2737111" cy="4157778"/>
            <a:chOff x="215638" y="2335097"/>
            <a:chExt cx="2737111" cy="4157778"/>
          </a:xfrm>
        </p:grpSpPr>
        <p:sp>
          <p:nvSpPr>
            <p:cNvPr id="5" name="Content Placeholder 2">
              <a:extLst>
                <a:ext uri="{FF2B5EF4-FFF2-40B4-BE49-F238E27FC236}">
                  <a16:creationId xmlns:a16="http://schemas.microsoft.com/office/drawing/2014/main" id="{8BC4D92E-E6CC-3269-13A1-B0E99747E9BF}"/>
                </a:ext>
              </a:extLst>
            </p:cNvPr>
            <p:cNvSpPr txBox="1">
              <a:spLocks/>
            </p:cNvSpPr>
            <p:nvPr/>
          </p:nvSpPr>
          <p:spPr>
            <a:xfrm>
              <a:off x="215638" y="2867026"/>
              <a:ext cx="2737111" cy="3625849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28600" marR="0" lvl="0" indent="-22860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Reallocate state funding from LHDs to cover the shortfall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ED44EAD-60C3-EF11-6432-491EB8DBA775}"/>
                </a:ext>
              </a:extLst>
            </p:cNvPr>
            <p:cNvSpPr/>
            <p:nvPr/>
          </p:nvSpPr>
          <p:spPr>
            <a:xfrm>
              <a:off x="215638" y="2335097"/>
              <a:ext cx="2737111" cy="53192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Option 1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E2A864E-C13F-D8C2-D0C8-354BE3D18A96}"/>
              </a:ext>
            </a:extLst>
          </p:cNvPr>
          <p:cNvGrpSpPr/>
          <p:nvPr/>
        </p:nvGrpSpPr>
        <p:grpSpPr>
          <a:xfrm>
            <a:off x="4727444" y="2338018"/>
            <a:ext cx="2737111" cy="4157777"/>
            <a:chOff x="3208521" y="2335096"/>
            <a:chExt cx="2737111" cy="4157777"/>
          </a:xfrm>
        </p:grpSpPr>
        <p:sp>
          <p:nvSpPr>
            <p:cNvPr id="6" name="Content Placeholder 2">
              <a:extLst>
                <a:ext uri="{FF2B5EF4-FFF2-40B4-BE49-F238E27FC236}">
                  <a16:creationId xmlns:a16="http://schemas.microsoft.com/office/drawing/2014/main" id="{F9E9A022-8D86-92AD-8E61-0F4685045C97}"/>
                </a:ext>
              </a:extLst>
            </p:cNvPr>
            <p:cNvSpPr txBox="1">
              <a:spLocks/>
            </p:cNvSpPr>
            <p:nvPr/>
          </p:nvSpPr>
          <p:spPr>
            <a:xfrm>
              <a:off x="3208521" y="2867024"/>
              <a:ext cx="2737111" cy="3625849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28600" marR="0" lvl="0" indent="-22860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Reallocate state funding from LHDs to cover the shortfall</a:t>
              </a:r>
            </a:p>
            <a:p>
              <a:pPr marL="228600" marR="0" lvl="0" indent="-22860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Cut nurse consultant position and reallocate federal money to counties</a:t>
              </a:r>
            </a:p>
            <a:p>
              <a:pPr marL="228600" marR="0" lvl="0" indent="-22860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47CD301-3F11-AF75-76D1-647480A48637}"/>
                </a:ext>
              </a:extLst>
            </p:cNvPr>
            <p:cNvSpPr/>
            <p:nvPr/>
          </p:nvSpPr>
          <p:spPr>
            <a:xfrm>
              <a:off x="3208521" y="2335096"/>
              <a:ext cx="2737111" cy="53192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Option 2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9854054-A715-EC1B-0419-B523E04860C2}"/>
              </a:ext>
            </a:extLst>
          </p:cNvPr>
          <p:cNvGrpSpPr/>
          <p:nvPr/>
        </p:nvGrpSpPr>
        <p:grpSpPr>
          <a:xfrm>
            <a:off x="8267250" y="2336567"/>
            <a:ext cx="2737112" cy="4156306"/>
            <a:chOff x="6249028" y="2336567"/>
            <a:chExt cx="2737112" cy="4156306"/>
          </a:xfrm>
        </p:grpSpPr>
        <p:sp>
          <p:nvSpPr>
            <p:cNvPr id="4" name="Content Placeholder 2">
              <a:extLst>
                <a:ext uri="{FF2B5EF4-FFF2-40B4-BE49-F238E27FC236}">
                  <a16:creationId xmlns:a16="http://schemas.microsoft.com/office/drawing/2014/main" id="{9F7E2427-60E7-6411-77F1-7F6C4A1DFA28}"/>
                </a:ext>
              </a:extLst>
            </p:cNvPr>
            <p:cNvSpPr txBox="1">
              <a:spLocks/>
            </p:cNvSpPr>
            <p:nvPr/>
          </p:nvSpPr>
          <p:spPr>
            <a:xfrm>
              <a:off x="6249029" y="2867025"/>
              <a:ext cx="2737111" cy="3625848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28600" marR="0" lvl="0" indent="-22860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Allocate pharmaceutical funding to LHDs</a:t>
              </a:r>
            </a:p>
            <a:p>
              <a:pPr marL="228600" marR="0" lvl="0" indent="-22860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State will no longer assist in TB medication purchase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FC6A502-93FB-4568-BD37-A2C9B2ADBC71}"/>
                </a:ext>
              </a:extLst>
            </p:cNvPr>
            <p:cNvSpPr/>
            <p:nvPr/>
          </p:nvSpPr>
          <p:spPr>
            <a:xfrm>
              <a:off x="6249028" y="2336567"/>
              <a:ext cx="2737111" cy="530458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Option 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074355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F4E2E7-EFD6-83E3-60FE-783BD50A4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FEB25-740F-399B-C0E2-704E96F95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607" y="327094"/>
            <a:ext cx="10515600" cy="769281"/>
          </a:xfrm>
        </p:spPr>
        <p:txBody>
          <a:bodyPr/>
          <a:lstStyle/>
          <a:p>
            <a:r>
              <a:rPr lang="en-US"/>
              <a:t>Treatment Costs for Active TB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857B51-C73C-8DF5-F3C6-05C4539F2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706" y="1353915"/>
            <a:ext cx="11408587" cy="3484786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6 months of isoniazid, rifampin, ethambutol, pyrazinamide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6 months of isoniazid, rifabutin, ethambutol, pyrazinamide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</a:p>
          <a:p>
            <a:r>
              <a:rPr lang="en-US" dirty="0"/>
              <a:t>4 months of isoniazid, rifapentine, pyrazinamide, </a:t>
            </a:r>
            <a:br>
              <a:rPr lang="en-US"/>
            </a:br>
            <a:r>
              <a:rPr lang="en-US" dirty="0"/>
              <a:t>moxifloxacin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121837-8182-C899-9A6E-877E563584BB}"/>
              </a:ext>
            </a:extLst>
          </p:cNvPr>
          <p:cNvSpPr txBox="1"/>
          <p:nvPr/>
        </p:nvSpPr>
        <p:spPr>
          <a:xfrm>
            <a:off x="503607" y="5823020"/>
            <a:ext cx="115623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Based on &gt;90kg child/adult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>
                <a:solidFill>
                  <a:prstClr val="black"/>
                </a:solidFill>
                <a:latin typeface="Aptos" panose="02110004020202020204"/>
              </a:rPr>
              <a:t>P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rice of medications varies throughout the year and is calculated based on average cost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3AF196-6412-F6B2-3EE3-6D9163D1DDBB}"/>
              </a:ext>
            </a:extLst>
          </p:cNvPr>
          <p:cNvSpPr txBox="1"/>
          <p:nvPr/>
        </p:nvSpPr>
        <p:spPr>
          <a:xfrm>
            <a:off x="9206120" y="1732073"/>
            <a:ext cx="2405098" cy="40011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/>
              <a:t>Per case - $675.22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8A8D2F-029D-60CB-92DC-2175A969B156}"/>
              </a:ext>
            </a:extLst>
          </p:cNvPr>
          <p:cNvSpPr txBox="1"/>
          <p:nvPr/>
        </p:nvSpPr>
        <p:spPr>
          <a:xfrm>
            <a:off x="9206119" y="2916447"/>
            <a:ext cx="2405099" cy="40011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/>
              <a:t>Per case - $2,211.30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E38C89-96AC-4A80-7DE9-F49178A0977E}"/>
              </a:ext>
            </a:extLst>
          </p:cNvPr>
          <p:cNvSpPr txBox="1"/>
          <p:nvPr/>
        </p:nvSpPr>
        <p:spPr>
          <a:xfrm>
            <a:off x="9206119" y="4100821"/>
            <a:ext cx="2405099" cy="40011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/>
              <a:t>Per case - $3,121.16</a:t>
            </a:r>
          </a:p>
        </p:txBody>
      </p:sp>
    </p:spTree>
    <p:extLst>
      <p:ext uri="{BB962C8B-B14F-4D97-AF65-F5344CB8AC3E}">
        <p14:creationId xmlns:p14="http://schemas.microsoft.com/office/powerpoint/2010/main" val="7883263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5464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hlinkClick r:id="rId2"/>
              </a:rPr>
              <a:t>E.O. 14420</a:t>
            </a:r>
            <a:r>
              <a:rPr lang="en-US" sz="2800" dirty="0"/>
              <a:t> Overview and Key Messages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009192" y="1172695"/>
            <a:ext cx="8192277" cy="5070413"/>
          </a:xfrm>
        </p:spPr>
        <p:txBody>
          <a:bodyPr/>
          <a:lstStyle/>
          <a:p>
            <a:r>
              <a:rPr lang="en-US" sz="1800" u="sng" dirty="0">
                <a:solidFill>
                  <a:schemeClr val="tx2"/>
                </a:solidFill>
              </a:rPr>
              <a:t>Directives:</a:t>
            </a:r>
          </a:p>
          <a:p>
            <a:pPr lvl="1"/>
            <a:r>
              <a:rPr lang="en-US" sz="1800" dirty="0"/>
              <a:t>HHS to conduct full assessment of timing, sequence, and risks/benefits to recommended childhood vaccine schedule</a:t>
            </a:r>
          </a:p>
          <a:p>
            <a:pPr lvl="1"/>
            <a:r>
              <a:rPr lang="en-US" sz="1800" dirty="0"/>
              <a:t>Removal of Hep A, Hep B, rotavirus from list of routinely recommended vaccines</a:t>
            </a:r>
          </a:p>
          <a:p>
            <a:pPr lvl="1"/>
            <a:r>
              <a:rPr lang="en-US" sz="1800" dirty="0"/>
              <a:t>Separation of combination vaccines into single antigen vaccines administered at separate appointments </a:t>
            </a:r>
          </a:p>
          <a:p>
            <a:pPr lvl="1"/>
            <a:r>
              <a:rPr lang="en-US" sz="1800" dirty="0">
                <a:sym typeface="Wingdings" panose="05000000000000000000" pitchFamily="2" charset="2"/>
              </a:rPr>
              <a:t>Develop alternative adjuvants to aluminum</a:t>
            </a:r>
          </a:p>
          <a:p>
            <a:pPr lvl="1"/>
            <a:r>
              <a:rPr lang="en-US" sz="1800" dirty="0">
                <a:sym typeface="Wingdings" panose="05000000000000000000" pitchFamily="2" charset="2"/>
              </a:rPr>
              <a:t>Revise state laws to allow for medical and religious exemptions to vaccine requirements, emphasizing parental choice; directs DOJ to pursue legal action against states whose laws do not align. </a:t>
            </a:r>
          </a:p>
          <a:p>
            <a:r>
              <a:rPr lang="en-US" sz="1800" dirty="0"/>
              <a:t>Not based on any new scientific evidence</a:t>
            </a:r>
          </a:p>
          <a:p>
            <a:r>
              <a:rPr lang="en-US" sz="1800" dirty="0"/>
              <a:t>Remarks around this E.O. focused strongly on association between vaccines and autism, despite decades of high-quality research finding no association.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53865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678E2EA-D0F9-5462-CC65-AF80DC814DDD}"/>
              </a:ext>
            </a:extLst>
          </p:cNvPr>
          <p:cNvSpPr/>
          <p:nvPr/>
        </p:nvSpPr>
        <p:spPr>
          <a:xfrm>
            <a:off x="2152650" y="1240973"/>
            <a:ext cx="7886700" cy="16981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15365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E00FF8-EEE7-7A3E-38AC-0ACC49703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hlinkClick r:id="rId2"/>
              </a:rPr>
              <a:t>E.O. 14420</a:t>
            </a:r>
            <a:r>
              <a:rPr lang="en-US" sz="2800" dirty="0"/>
              <a:t> Overview and Key Messages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2EF26E-3D35-5E0C-0048-86825D259E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52650" y="1240972"/>
            <a:ext cx="7886700" cy="5002136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>
                <a:solidFill>
                  <a:schemeClr val="tx2"/>
                </a:solidFill>
              </a:rPr>
              <a:t>What it </a:t>
            </a:r>
            <a:r>
              <a:rPr lang="en-US" sz="2400" i="1" u="sng" dirty="0">
                <a:solidFill>
                  <a:schemeClr val="tx2"/>
                </a:solidFill>
              </a:rPr>
              <a:t>is</a:t>
            </a:r>
            <a:r>
              <a:rPr lang="en-US" sz="2400" dirty="0">
                <a:solidFill>
                  <a:schemeClr val="tx2"/>
                </a:solidFill>
              </a:rPr>
              <a:t>: </a:t>
            </a:r>
            <a:r>
              <a:rPr lang="en-US" sz="2400" dirty="0"/>
              <a:t>sets direction and asks HHS to develop plans for implementation 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tx2"/>
                </a:solidFill>
              </a:rPr>
              <a:t>What it is </a:t>
            </a:r>
            <a:r>
              <a:rPr lang="en-US" sz="2400" i="1" u="sng" dirty="0">
                <a:solidFill>
                  <a:schemeClr val="tx2"/>
                </a:solidFill>
              </a:rPr>
              <a:t>not</a:t>
            </a:r>
            <a:r>
              <a:rPr lang="en-US" sz="2400" dirty="0">
                <a:solidFill>
                  <a:schemeClr val="tx2"/>
                </a:solidFill>
              </a:rPr>
              <a:t>: </a:t>
            </a:r>
            <a:r>
              <a:rPr lang="en-US" sz="2400" dirty="0"/>
              <a:t>legislation; does not replace state or federal law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>
              <a:hlinkClick r:id="rId3"/>
            </a:endParaRPr>
          </a:p>
          <a:p>
            <a:r>
              <a:rPr lang="en-US" sz="2400" dirty="0">
                <a:hlinkClick r:id="rId3"/>
              </a:rPr>
              <a:t>NCDHHS Press Release</a:t>
            </a:r>
            <a:r>
              <a:rPr lang="en-US" sz="2400" dirty="0"/>
              <a:t> reaffirms importance of vaccines to protect children, encourages parents to consult health care providers (8/10/2026)</a:t>
            </a:r>
          </a:p>
          <a:p>
            <a:r>
              <a:rPr lang="en-US" sz="2400" dirty="0">
                <a:solidFill>
                  <a:schemeClr val="tx2"/>
                </a:solidFill>
              </a:rPr>
              <a:t>Key Message: </a:t>
            </a:r>
            <a:r>
              <a:rPr lang="en-US" sz="2400" dirty="0"/>
              <a:t>all AAP-recommended vaccines are still widely available, covered by insurance, and should continue to be offered and recommended by providers. 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48150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35598-3B1B-2FBD-1735-E67E6BD2D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Communicable Disease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A92B63-955F-2CC5-9F78-F17752447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Cyclosporiasis</a:t>
            </a:r>
          </a:p>
          <a:p>
            <a:r>
              <a:rPr lang="en-US" dirty="0"/>
              <a:t>West Nile Virus</a:t>
            </a:r>
          </a:p>
          <a:p>
            <a:r>
              <a:rPr lang="en-US" dirty="0"/>
              <a:t>Ebola</a:t>
            </a:r>
          </a:p>
        </p:txBody>
      </p:sp>
    </p:spTree>
    <p:extLst>
      <p:ext uri="{BB962C8B-B14F-4D97-AF65-F5344CB8AC3E}">
        <p14:creationId xmlns:p14="http://schemas.microsoft.com/office/powerpoint/2010/main" val="3208362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22C37-D1AF-3D6C-C3A4-EEAD001AF8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39079"/>
            <a:ext cx="9144000" cy="2279374"/>
          </a:xfrm>
        </p:spPr>
        <p:txBody>
          <a:bodyPr>
            <a:normAutofit fontScale="90000"/>
          </a:bodyPr>
          <a:lstStyle/>
          <a:p>
            <a:br>
              <a:rPr lang="en-US"/>
            </a:br>
            <a:br>
              <a:rPr lang="en-US"/>
            </a:br>
            <a:r>
              <a:rPr lang="en-US"/>
              <a:t>North Carolina Tuberculosis Control and Prevention Program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C65BD7-FC25-3113-CE53-1AE29101B5B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Medication Price Increase and Funding Shortage</a:t>
            </a:r>
          </a:p>
        </p:txBody>
      </p:sp>
    </p:spTree>
    <p:extLst>
      <p:ext uri="{BB962C8B-B14F-4D97-AF65-F5344CB8AC3E}">
        <p14:creationId xmlns:p14="http://schemas.microsoft.com/office/powerpoint/2010/main" val="3049087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6AD3-6CF9-E919-9AA1-E8CEB8EB1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u="sng" dirty="0"/>
              <a:t>Pharmaceutical Funding Shortfall FY26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74D68E-E9B1-9F8B-67AA-DF139F97D0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134" y="3531384"/>
            <a:ext cx="10385762" cy="983609"/>
          </a:xfrm>
          <a:solidFill>
            <a:schemeClr val="tx2">
              <a:lumMod val="10000"/>
              <a:lumOff val="9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/>
              <a:t>The funding is used to pay invoices as they come in and is not allocated to local health departments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EC8CA43-7B7F-8394-C9B4-E18EDCF560D4}"/>
              </a:ext>
            </a:extLst>
          </p:cNvPr>
          <p:cNvSpPr txBox="1">
            <a:spLocks/>
          </p:cNvSpPr>
          <p:nvPr/>
        </p:nvSpPr>
        <p:spPr>
          <a:xfrm>
            <a:off x="2240280" y="4792616"/>
            <a:ext cx="9743230" cy="98360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/>
              <a:t>Increases in drug prices primarily led by INH resulted in a $180,000 shortfall in the TB medication budget for FY26</a:t>
            </a:r>
          </a:p>
          <a:p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B17DDE3-8134-AB01-4BEE-FF4017C9C19E}"/>
              </a:ext>
            </a:extLst>
          </p:cNvPr>
          <p:cNvSpPr txBox="1">
            <a:spLocks/>
          </p:cNvSpPr>
          <p:nvPr/>
        </p:nvSpPr>
        <p:spPr>
          <a:xfrm>
            <a:off x="2240279" y="2352171"/>
            <a:ext cx="9743231" cy="90159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/>
              <a:t>The TB medication budget is $414,412 for each fiscal year and has not changed in years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30D65F9-587D-D467-B443-9498BA88FA42}"/>
              </a:ext>
            </a:extLst>
          </p:cNvPr>
          <p:cNvSpPr txBox="1">
            <a:spLocks/>
          </p:cNvSpPr>
          <p:nvPr/>
        </p:nvSpPr>
        <p:spPr>
          <a:xfrm>
            <a:off x="212134" y="1207658"/>
            <a:ext cx="10385762" cy="90159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/>
              <a:t>Anti-TB medications are purchased through a dedicated state fund</a:t>
            </a:r>
          </a:p>
          <a:p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8420A77-B6F0-28DD-BB18-4FC5590AA799}"/>
              </a:ext>
            </a:extLst>
          </p:cNvPr>
          <p:cNvSpPr txBox="1">
            <a:spLocks/>
          </p:cNvSpPr>
          <p:nvPr/>
        </p:nvSpPr>
        <p:spPr>
          <a:xfrm>
            <a:off x="148126" y="6014714"/>
            <a:ext cx="10385762" cy="63536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Federal funding cannot be used for purchasing TB medications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500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4871A-69BD-9EAB-E65F-C0959CD10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NC General Statutes require LHDs to provide TB testing and treatment free of charge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81AFD-A110-6D4B-02B5-70155796D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870" y="2713383"/>
            <a:ext cx="10515600" cy="3250096"/>
          </a:xfrm>
        </p:spPr>
        <p:txBody>
          <a:bodyPr/>
          <a:lstStyle/>
          <a:p>
            <a:r>
              <a:rPr lang="en-US" dirty="0"/>
              <a:t>NCGS §130A-144(e)</a:t>
            </a:r>
          </a:p>
          <a:p>
            <a:pPr marL="0" indent="0">
              <a:buNone/>
            </a:pPr>
            <a:r>
              <a:rPr lang="en-US" dirty="0"/>
              <a:t>“… The local health department shall provide, at no cost to the patient, the examination and treatment for tuberculosis disease and infection and for sexually transmitted diseases designated by the Commission.”</a:t>
            </a:r>
          </a:p>
          <a:p>
            <a:endParaRPr lang="en-US" dirty="0"/>
          </a:p>
          <a:p>
            <a:r>
              <a:rPr lang="en-US" dirty="0"/>
              <a:t>This does NOT preclude 3</a:t>
            </a:r>
            <a:r>
              <a:rPr lang="en-US" baseline="30000" dirty="0"/>
              <a:t>rd</a:t>
            </a:r>
            <a:r>
              <a:rPr lang="en-US" dirty="0"/>
              <a:t> party billing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436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A1A5C-1425-DC65-B58D-4518FAAA4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6E57A-233C-AD4F-F176-D6B104302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213"/>
            <a:ext cx="10515600" cy="1105866"/>
          </a:xfrm>
        </p:spPr>
        <p:txBody>
          <a:bodyPr/>
          <a:lstStyle/>
          <a:p>
            <a:r>
              <a:rPr lang="en-US"/>
              <a:t>Medication Cost Changes in FY26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F1542E-83A9-A526-A9DC-B319F9652F78}"/>
              </a:ext>
            </a:extLst>
          </p:cNvPr>
          <p:cNvSpPr txBox="1"/>
          <p:nvPr/>
        </p:nvSpPr>
        <p:spPr>
          <a:xfrm>
            <a:off x="345430" y="5886552"/>
            <a:ext cx="105356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Drastic price hikes of  isoniazid (INH) starting in September 2025 increased overall TB medication cost per month with INH accounting up to </a:t>
            </a:r>
            <a:r>
              <a:rPr lang="en-US" sz="1200" dirty="0">
                <a:solidFill>
                  <a:prstClr val="black"/>
                </a:solidFill>
                <a:latin typeface="Aptos" panose="02110004020202020204"/>
              </a:rPr>
              <a:t>half  of the costs.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4521239E-0D9B-6B2E-F1C0-7D5D03A306A4}"/>
              </a:ext>
            </a:extLst>
          </p:cNvPr>
          <p:cNvGraphicFramePr>
            <a:graphicFrameLocks/>
          </p:cNvGraphicFramePr>
          <p:nvPr/>
        </p:nvGraphicFramePr>
        <p:xfrm>
          <a:off x="535930" y="1239078"/>
          <a:ext cx="10627370" cy="45322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C1329E1-0178-9439-706F-08E0222663B7}"/>
              </a:ext>
            </a:extLst>
          </p:cNvPr>
          <p:cNvSpPr txBox="1"/>
          <p:nvPr/>
        </p:nvSpPr>
        <p:spPr>
          <a:xfrm>
            <a:off x="345430" y="6263123"/>
            <a:ext cx="107937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Medications in the other category includes: Rifapentine, Rifabutin, Moxifloxacin, Levofloxacin, </a:t>
            </a:r>
            <a:r>
              <a:rPr lang="en-US" sz="1200" dirty="0" err="1"/>
              <a:t>Pretomanid</a:t>
            </a:r>
            <a:r>
              <a:rPr lang="en-US" sz="1200" dirty="0"/>
              <a:t>, Linezolid, Vitamin B6, </a:t>
            </a:r>
            <a:r>
              <a:rPr lang="en-US" sz="1200" dirty="0" err="1"/>
              <a:t>Tubersol</a:t>
            </a:r>
            <a:r>
              <a:rPr lang="en-US" sz="1200" dirty="0"/>
              <a:t>, Dexamethasone, and </a:t>
            </a:r>
          </a:p>
          <a:p>
            <a:r>
              <a:rPr lang="en-US" sz="1200" dirty="0"/>
              <a:t>Sodium Chloride solution</a:t>
            </a:r>
          </a:p>
        </p:txBody>
      </p:sp>
    </p:spTree>
    <p:extLst>
      <p:ext uri="{BB962C8B-B14F-4D97-AF65-F5344CB8AC3E}">
        <p14:creationId xmlns:p14="http://schemas.microsoft.com/office/powerpoint/2010/main" val="15713455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81DC2D9AFD80479D08D7A061E1CECD" ma:contentTypeVersion="18" ma:contentTypeDescription="Create a new document." ma:contentTypeScope="" ma:versionID="4253c74389f9f8a1f7f22b19d064f4af">
  <xsd:schema xmlns:xsd="http://www.w3.org/2001/XMLSchema" xmlns:xs="http://www.w3.org/2001/XMLSchema" xmlns:p="http://schemas.microsoft.com/office/2006/metadata/properties" xmlns:ns2="74a3ceb1-6c66-4124-b9a0-8b445388b8a4" xmlns:ns3="e90556b4-525d-4530-90bf-0d4c6b1115ec" targetNamespace="http://schemas.microsoft.com/office/2006/metadata/properties" ma:root="true" ma:fieldsID="4ecb3da76898b96256112bfd75caf104" ns2:_="" ns3:_="">
    <xsd:import namespace="74a3ceb1-6c66-4124-b9a0-8b445388b8a4"/>
    <xsd:import namespace="e90556b4-525d-4530-90bf-0d4c6b1115ec"/>
    <xsd:element name="properties">
      <xsd:complexType>
        <xsd:sequence>
          <xsd:element name="documentManagement">
            <xsd:complexType>
              <xsd:all>
                <xsd:element ref="ns2:Person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a3ceb1-6c66-4124-b9a0-8b445388b8a4" elementFormDefault="qualified">
    <xsd:import namespace="http://schemas.microsoft.com/office/2006/documentManagement/types"/>
    <xsd:import namespace="http://schemas.microsoft.com/office/infopath/2007/PartnerControls"/>
    <xsd:element name="Person" ma:index="8" nillable="true" ma:displayName="Person" ma:format="Dropdown" ma:list="UserInfo" ma:SharePointGroup="0" ma:internalName="Person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da2157d8-ccc1-4fc8-a2a4-3f8f655345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0556b4-525d-4530-90bf-0d4c6b1115e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9f1a74a7-cfd2-4e02-b3c0-da260bd4cce6}" ma:internalName="TaxCatchAll" ma:showField="CatchAllData" ma:web="e90556b4-525d-4530-90bf-0d4c6b1115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erson xmlns="74a3ceb1-6c66-4124-b9a0-8b445388b8a4">
      <UserInfo>
        <DisplayName/>
        <AccountId xsi:nil="true"/>
        <AccountType/>
      </UserInfo>
    </Person>
    <lcf76f155ced4ddcb4097134ff3c332f xmlns="74a3ceb1-6c66-4124-b9a0-8b445388b8a4">
      <Terms xmlns="http://schemas.microsoft.com/office/infopath/2007/PartnerControls"/>
    </lcf76f155ced4ddcb4097134ff3c332f>
    <TaxCatchAll xmlns="e90556b4-525d-4530-90bf-0d4c6b1115e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34C21D2-61FD-4224-B0FC-260C0C4FC65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4a3ceb1-6c66-4124-b9a0-8b445388b8a4"/>
    <ds:schemaRef ds:uri="e90556b4-525d-4530-90bf-0d4c6b1115e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CED14A0-4916-473A-8108-C31CF535B8BD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74a3ceb1-6c66-4124-b9a0-8b445388b8a4"/>
    <ds:schemaRef ds:uri="e90556b4-525d-4530-90bf-0d4c6b1115ec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618E9F8-53AD-49D6-ABAE-BE4A3AA0DDE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2680</TotalTime>
  <Words>1468</Words>
  <Application>Microsoft Office PowerPoint</Application>
  <PresentationFormat>Widescreen</PresentationFormat>
  <Paragraphs>220</Paragraphs>
  <Slides>22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Aptos</vt:lpstr>
      <vt:lpstr>Aptos Display</vt:lpstr>
      <vt:lpstr>Arial</vt:lpstr>
      <vt:lpstr>Franklin Gothic Medium</vt:lpstr>
      <vt:lpstr>Gotham Bold</vt:lpstr>
      <vt:lpstr>Nunito</vt:lpstr>
      <vt:lpstr>Poppins</vt:lpstr>
      <vt:lpstr>Wingdings</vt:lpstr>
      <vt:lpstr>Office Theme</vt:lpstr>
      <vt:lpstr>Epi Section Updates</vt:lpstr>
      <vt:lpstr>Immunizations</vt:lpstr>
      <vt:lpstr>E.O. 14420 Overview and Key Messages</vt:lpstr>
      <vt:lpstr>E.O. 14420 Overview and Key Messages</vt:lpstr>
      <vt:lpstr>Communicable Disease</vt:lpstr>
      <vt:lpstr>  North Carolina Tuberculosis Control and Prevention Program</vt:lpstr>
      <vt:lpstr>Pharmaceutical Funding Shortfall FY26</vt:lpstr>
      <vt:lpstr>NC General Statutes require LHDs to provide TB testing and treatment free of charge</vt:lpstr>
      <vt:lpstr>Medication Cost Changes in FY26 </vt:lpstr>
      <vt:lpstr>Pharmaceutical Funding Shortfalls FY26</vt:lpstr>
      <vt:lpstr>Cost Saving Options for LHDs*</vt:lpstr>
      <vt:lpstr>PowerPoint Presentation</vt:lpstr>
      <vt:lpstr>State TB Program Priorities</vt:lpstr>
      <vt:lpstr>Hard Choices </vt:lpstr>
      <vt:lpstr>Option 1</vt:lpstr>
      <vt:lpstr>Option 2</vt:lpstr>
      <vt:lpstr>What Nurse Consultants Do</vt:lpstr>
      <vt:lpstr>Changes in Workload</vt:lpstr>
      <vt:lpstr>Option 3</vt:lpstr>
      <vt:lpstr>Discussion of Options </vt:lpstr>
      <vt:lpstr>Treatment Costs for Active TB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Wilson, Erica F</dc:creator>
  <cp:lastModifiedBy>Karen Davis</cp:lastModifiedBy>
  <cp:revision>2</cp:revision>
  <dcterms:created xsi:type="dcterms:W3CDTF">2026-08-17T16:06:54Z</dcterms:created>
  <dcterms:modified xsi:type="dcterms:W3CDTF">2026-08-20T15:50:07Z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0x010100B781DC2D9AFD80479D08D7A061E1CECD</vt:lpwstr>
  </property>
  <property fmtid="{D5CDD505-2E9C-101B-9397-08002B2CF9AE}" pid="3" name="MediaServiceImageTags">
    <vt:lpwstr/>
  </property>
</Properties>
</file>