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4"/>
  </p:sldMasterIdLst>
  <p:notesMasterIdLst>
    <p:notesMasterId r:id="rId13"/>
  </p:notesMasterIdLst>
  <p:sldIdLst>
    <p:sldId id="256" r:id="rId5"/>
    <p:sldId id="269" r:id="rId6"/>
    <p:sldId id="263" r:id="rId7"/>
    <p:sldId id="270" r:id="rId8"/>
    <p:sldId id="264" r:id="rId9"/>
    <p:sldId id="265" r:id="rId10"/>
    <p:sldId id="268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D7E2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4CD3D4-8F30-4E22-8CA7-0B06EF0D4C0C}" v="2" dt="2025-06-17T22:34:53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9" autoAdjust="0"/>
    <p:restoredTop sz="82115" autoAdjust="0"/>
  </p:normalViewPr>
  <p:slideViewPr>
    <p:cSldViewPr snapToGrid="0">
      <p:cViewPr varScale="1">
        <p:scale>
          <a:sx n="70" d="100"/>
          <a:sy n="70" d="100"/>
        </p:scale>
        <p:origin x="1498" y="4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C95B50-8869-40A4-9E42-CA51F5DC6AEC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BC7E26-80DB-4EF8-BB84-6643D1236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5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C7E26-80DB-4EF8-BB84-6643D1236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13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95A53-9CC2-7C96-8757-13E58F136E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FAC330B-C3A9-CAC3-4944-6B03C7D796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23EF6E0-795E-9456-D9B3-E2BF14168B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i="0" dirty="0">
              <a:effectLst/>
              <a:latin typeface="Roboto"/>
              <a:ea typeface="Roboto"/>
              <a:cs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95800B-AA82-2F2B-C82D-83EC99DED6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C7E26-80DB-4EF8-BB84-6643D1236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54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i="0" dirty="0">
              <a:solidFill>
                <a:srgbClr val="4F4F4F"/>
              </a:solidFill>
              <a:effectLst/>
              <a:latin typeface="Roboto"/>
              <a:ea typeface="Roboto"/>
              <a:cs typeface="Roboto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C7E26-80DB-4EF8-BB84-6643D1236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2554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E0E9B-AC6E-7097-AC5D-755C86249C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69D0A8-0149-9AAF-B4C4-0DEA4E9248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041445-97F7-CAE7-5CC8-F47FCEE4A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>
              <a:solidFill>
                <a:srgbClr val="4F4F4F"/>
              </a:solidFill>
              <a:effectLst/>
              <a:latin typeface="Roboto"/>
              <a:ea typeface="Roboto"/>
              <a:cs typeface="Roboto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1EB885-D859-B6FC-98F3-05649BBE51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C7E26-80DB-4EF8-BB84-6643D1236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778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C7E26-80DB-4EF8-BB84-6643D1236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970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13E9B0-DA0B-17E9-F8E1-B19BCFDD7C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C518B94-A59E-1DE1-A2C8-E5C2FA5B5F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316C5F8-60BF-6EB7-BFD4-682A02F61C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4ECCDF-E5EB-3051-F56B-CDDD5E3FC9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C7E26-80DB-4EF8-BB84-6643D1236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586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21FD9-5489-5B57-EDA8-42DF9B882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64950-133B-30FB-CCE6-F7CB39F68A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BEA1A8-ECB0-4724-D163-52316F14D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3AF7E3-432A-9243-2FC7-6750B9ECA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C7E26-80DB-4EF8-BB84-6643D1236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732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BC7E26-80DB-4EF8-BB84-6643D1236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482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4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737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054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11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188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36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723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672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106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93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872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6/18/2025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795" r:id="rId6"/>
    <p:sldLayoutId id="2147483791" r:id="rId7"/>
    <p:sldLayoutId id="2147483792" r:id="rId8"/>
    <p:sldLayoutId id="2147483793" r:id="rId9"/>
    <p:sldLayoutId id="2147483794" r:id="rId10"/>
    <p:sldLayoutId id="2147483796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jpe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mailto:nctac@unc.edu" TargetMode="External"/><Relationship Id="rId3" Type="http://schemas.openxmlformats.org/officeDocument/2006/relationships/image" Target="../media/image19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med.unc.edu/fammed/justicetateam" TargetMode="External"/><Relationship Id="rId5" Type="http://schemas.openxmlformats.org/officeDocument/2006/relationships/hyperlink" Target="http://go.unc.edu/nctac" TargetMode="Externa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11D311FB-CBD4-4C80-B73C-E659470912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FD2FF0-4A6A-96FF-916C-8434D81F2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2371" y="1485133"/>
            <a:ext cx="6436325" cy="1943867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n-US" kern="1200" cap="all" spc="300" baseline="0" dirty="0">
                <a:highlight>
                  <a:srgbClr val="000000"/>
                </a:highlight>
                <a:latin typeface="+mj-lt"/>
                <a:ea typeface="+mj-ea"/>
                <a:cs typeface="+mj-cs"/>
              </a:rPr>
              <a:t>North Carolina Technical Assistance Center (NC-TAC)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1667F-9819-2947-6BE1-2D77DBE9F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370" y="3440105"/>
            <a:ext cx="4498469" cy="114377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Supporting Programs for People at Risk of Incarceration and Overdose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Roboto"/>
                <a:ea typeface="Roboto"/>
                <a:cs typeface="Roboto"/>
              </a:rPr>
              <a:t>June 18, 2025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21121-4C07-2067-4679-2C3F232345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9" t="1875" r="3960" b="3507"/>
          <a:stretch/>
        </p:blipFill>
        <p:spPr>
          <a:xfrm>
            <a:off x="7272669" y="1500419"/>
            <a:ext cx="3888289" cy="387937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649239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70F4298-EA7E-F2CA-A480-F617BB2EE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1898E-0AA9-47AA-4CCC-9F1881405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12377"/>
            <a:ext cx="5181601" cy="1451035"/>
          </a:xfrm>
        </p:spPr>
        <p:txBody>
          <a:bodyPr anchor="b">
            <a:normAutofit/>
          </a:bodyPr>
          <a:lstStyle/>
          <a:p>
            <a:r>
              <a:rPr lang="en-US" dirty="0"/>
              <a:t>What is NC-TAC?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6C106-2EFE-A7B5-3C9B-FA338D650D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1867796"/>
            <a:ext cx="5607132" cy="4200671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i="0" dirty="0">
                <a:effectLst/>
                <a:latin typeface="Roboto"/>
                <a:ea typeface="Roboto"/>
                <a:cs typeface="Roboto"/>
              </a:rPr>
              <a:t>The </a:t>
            </a:r>
            <a:r>
              <a:rPr lang="en-US" i="1" dirty="0">
                <a:effectLst/>
                <a:latin typeface="Roboto"/>
                <a:ea typeface="Roboto"/>
                <a:cs typeface="Roboto"/>
              </a:rPr>
              <a:t>North Carolina Technical Assistance Center (NC-TAC)</a:t>
            </a:r>
            <a:r>
              <a:rPr lang="en-US" i="0" dirty="0">
                <a:effectLst/>
                <a:latin typeface="Roboto"/>
                <a:ea typeface="Roboto"/>
                <a:cs typeface="Roboto"/>
              </a:rPr>
              <a:t> is a statewide initiative to provide technical assistance to programs that support individuals at risk of incarceration and overdose. 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Roboto"/>
                <a:ea typeface="Roboto"/>
                <a:cs typeface="Roboto"/>
              </a:rPr>
              <a:t>Collaboration between NC FIT Program, North Carolina Harm Reduction Coalition (NCHRC), North Carolina Association of County Commissioners (NCACC), and the Wilson Center for Science and Justice at Duke Law</a:t>
            </a:r>
            <a:endParaRPr lang="en-US" i="0" dirty="0">
              <a:effectLst/>
              <a:latin typeface="Roboto"/>
              <a:ea typeface="Roboto"/>
              <a:cs typeface="Roboto"/>
            </a:endParaRPr>
          </a:p>
          <a:p>
            <a:pPr>
              <a:lnSpc>
                <a:spcPct val="110000"/>
              </a:lnSpc>
            </a:pPr>
            <a:r>
              <a:rPr lang="en-US" dirty="0">
                <a:latin typeface="Roboto"/>
                <a:ea typeface="Roboto"/>
                <a:cs typeface="Roboto"/>
              </a:rPr>
              <a:t>Funded by NC DHHS Division of Mental Health, Developmental Disabilities, and Substance Use Services (DMHDDSUS).</a:t>
            </a:r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6DB6CC97-DBAE-A814-5368-6CCAA6D00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CAE86C-15F8-7670-EABB-19A085DE427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9" t="1875" r="3960" b="3507"/>
          <a:stretch/>
        </p:blipFill>
        <p:spPr>
          <a:xfrm>
            <a:off x="1105319" y="1248596"/>
            <a:ext cx="4370832" cy="43608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200356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F84C8-A8E7-6D2E-EF8E-CCF5CCA48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2641" y="481714"/>
            <a:ext cx="2764988" cy="1932178"/>
          </a:xfrm>
        </p:spPr>
        <p:txBody>
          <a:bodyPr anchor="t">
            <a:normAutofit/>
          </a:bodyPr>
          <a:lstStyle/>
          <a:p>
            <a:r>
              <a:rPr lang="en-US" sz="3200" dirty="0"/>
              <a:t>Meet the Core Team</a:t>
            </a:r>
          </a:p>
        </p:txBody>
      </p:sp>
      <p:sp>
        <p:nvSpPr>
          <p:cNvPr id="2067" name="Subtitle 2">
            <a:extLst>
              <a:ext uri="{FF2B5EF4-FFF2-40B4-BE49-F238E27FC236}">
                <a16:creationId xmlns:a16="http://schemas.microsoft.com/office/drawing/2014/main" id="{6008F35F-D16F-4570-858B-EF57288370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64919" y="869146"/>
            <a:ext cx="2721517" cy="5334147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Evan Ashkin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Andrea Des Marais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Alicia Brunelli</a:t>
            </a:r>
          </a:p>
          <a:p>
            <a:r>
              <a:rPr lang="en-US" sz="2400" dirty="0">
                <a:latin typeface="Roboto"/>
                <a:ea typeface="Roboto"/>
                <a:cs typeface="Roboto"/>
              </a:rPr>
              <a:t>Lars Paul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Shuchin Shukla</a:t>
            </a:r>
          </a:p>
          <a:p>
            <a:r>
              <a:rPr lang="en-US" sz="2400" dirty="0">
                <a:latin typeface="Roboto"/>
                <a:ea typeface="Roboto"/>
                <a:cs typeface="Roboto"/>
              </a:rPr>
              <a:t>Anna Wallin</a:t>
            </a:r>
            <a:endParaRPr lang="en-US" sz="2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400" dirty="0">
                <a:latin typeface="Roboto"/>
                <a:ea typeface="Roboto"/>
                <a:cs typeface="Roboto"/>
              </a:rPr>
              <a:t>Nidhi Sachdeva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Donnie Varnell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Tommy Green</a:t>
            </a:r>
          </a:p>
          <a:p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Amy O’Regan</a:t>
            </a:r>
          </a:p>
          <a:p>
            <a:r>
              <a:rPr lang="en-US" sz="2400" dirty="0">
                <a:latin typeface="Roboto"/>
                <a:ea typeface="Roboto"/>
                <a:cs typeface="Roboto"/>
              </a:rPr>
              <a:t>Allison Gilbert</a:t>
            </a:r>
            <a:endParaRPr lang="en-US" sz="2400" dirty="0"/>
          </a:p>
        </p:txBody>
      </p:sp>
      <p:sp>
        <p:nvSpPr>
          <p:cNvPr id="2073" name="Slide Number Placeholder 5">
            <a:extLst>
              <a:ext uri="{FF2B5EF4-FFF2-40B4-BE49-F238E27FC236}">
                <a16:creationId xmlns:a16="http://schemas.microsoft.com/office/drawing/2014/main" id="{24F3DC72-AB6D-47BA-89BF-40323C3FB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pic>
        <p:nvPicPr>
          <p:cNvPr id="9" name="Picture 8" descr="A person with a beard and mustache&#10;&#10;Description automatically generated">
            <a:extLst>
              <a:ext uri="{FF2B5EF4-FFF2-40B4-BE49-F238E27FC236}">
                <a16:creationId xmlns:a16="http://schemas.microsoft.com/office/drawing/2014/main" id="{D47BE178-E300-C7EB-47C6-C299D9A0C2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81" b="98160" l="3272" r="96268">
                        <a14:foregroundMark x1="17331" y1="61452" x2="29192" y2="27045"/>
                        <a14:foregroundMark x1="29192" y1="27045" x2="33436" y2="24284"/>
                        <a14:foregroundMark x1="27403" y1="81595" x2="7413" y2="53323"/>
                        <a14:foregroundMark x1="7413" y1="53323" x2="16258" y2="22648"/>
                        <a14:foregroundMark x1="16258" y1="22648" x2="51125" y2="6186"/>
                        <a14:foregroundMark x1="51125" y1="6186" x2="85838" y2="28272"/>
                        <a14:foregroundMark x1="85838" y1="28272" x2="88957" y2="59867"/>
                        <a14:foregroundMark x1="88957" y1="59867" x2="73671" y2="91616"/>
                        <a14:foregroundMark x1="70654" y1="34305" x2="68814" y2="69325"/>
                        <a14:foregroundMark x1="68814" y1="69325" x2="58078" y2="85123"/>
                        <a14:foregroundMark x1="27914" y1="56953" x2="43814" y2="83691"/>
                        <a14:foregroundMark x1="43814" y1="83691" x2="54550" y2="92127"/>
                        <a14:foregroundMark x1="58589" y1="98160" x2="30419" y2="88139"/>
                        <a14:foregroundMark x1="9816" y1="52914" x2="15082" y2="83078"/>
                        <a14:foregroundMark x1="15082" y1="83078" x2="15337" y2="83078"/>
                        <a14:foregroundMark x1="9305" y1="70501" x2="6800" y2="40337"/>
                        <a14:foregroundMark x1="8282" y1="35327" x2="21370" y2="19223"/>
                        <a14:foregroundMark x1="18354" y1="18252" x2="58896" y2="4243"/>
                        <a14:foregroundMark x1="58896" y1="4243" x2="83640" y2="21472"/>
                        <a14:foregroundMark x1="83640" y1="21472" x2="93047" y2="54755"/>
                        <a14:foregroundMark x1="93047" y1="54755" x2="81186" y2="81084"/>
                        <a14:foregroundMark x1="29908" y1="6186" x2="62628" y2="8691"/>
                        <a14:foregroundMark x1="62628" y1="8691" x2="63599" y2="9714"/>
                        <a14:foregroundMark x1="36452" y1="8691" x2="63599" y2="7669"/>
                        <a14:foregroundMark x1="35941" y1="8180" x2="71933" y2="10583"/>
                        <a14:foregroundMark x1="71933" y1="10583" x2="92587" y2="38753"/>
                        <a14:foregroundMark x1="92587" y1="38753" x2="92945" y2="70399"/>
                        <a14:foregroundMark x1="92945" y1="70399" x2="77198" y2="82566"/>
                        <a14:foregroundMark x1="5777" y1="64980" x2="6288" y2="33333"/>
                        <a14:foregroundMark x1="6288" y1="33333" x2="6288" y2="33333"/>
                        <a14:foregroundMark x1="4806" y1="66513" x2="6800" y2="36861"/>
                        <a14:foregroundMark x1="3272" y1="58436" x2="3783" y2="43354"/>
                        <a14:foregroundMark x1="92791" y1="67996" x2="95092" y2="34816"/>
                        <a14:foregroundMark x1="95092" y1="34816" x2="92791" y2="31288"/>
                        <a14:foregroundMark x1="95808" y1="60481" x2="94785" y2="43354"/>
                        <a14:foregroundMark x1="94785" y1="60992" x2="96268" y2="44376"/>
                        <a14:foregroundMark x1="33947" y1="6697" x2="66462" y2="13548"/>
                        <a14:foregroundMark x1="66462" y1="13548" x2="68149" y2="16207"/>
                        <a14:foregroundMark x1="35941" y1="8180" x2="65644" y2="9714"/>
                        <a14:foregroundMark x1="34969" y1="3681" x2="65798" y2="7362"/>
                        <a14:foregroundMark x1="65798" y1="7362" x2="66616" y2="86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8643" y="2621728"/>
            <a:ext cx="1581614" cy="1581614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ECF27B13-9D60-01F3-2FBB-6B2ECB507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505" y="724491"/>
            <a:ext cx="1581614" cy="15816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Tommy Greene">
            <a:extLst>
              <a:ext uri="{FF2B5EF4-FFF2-40B4-BE49-F238E27FC236}">
                <a16:creationId xmlns:a16="http://schemas.microsoft.com/office/drawing/2014/main" id="{5BC312D1-D7FB-8122-7FB2-C3D7DEF22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643" y="4628686"/>
            <a:ext cx="1581614" cy="158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E7A38314-E255-B891-8936-AC4AEB9FC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6904" y="724491"/>
            <a:ext cx="1581614" cy="15816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1B766BF2-FA46-5E83-8E40-4A3C4154FF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505" y="4628686"/>
            <a:ext cx="1581614" cy="15816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id="{54E114BD-AE75-31E7-3FCE-AA2B0C611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306" y="2638193"/>
            <a:ext cx="1581614" cy="158161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Andrea Des Marais, MPH">
            <a:extLst>
              <a:ext uri="{FF2B5EF4-FFF2-40B4-BE49-F238E27FC236}">
                <a16:creationId xmlns:a16="http://schemas.microsoft.com/office/drawing/2014/main" id="{6BC2B432-238D-2D75-49EA-FD7454E103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829" y="724491"/>
            <a:ext cx="1570069" cy="158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person with long curly hair smiling&#10;&#10;Description automatically generated">
            <a:extLst>
              <a:ext uri="{FF2B5EF4-FFF2-40B4-BE49-F238E27FC236}">
                <a16:creationId xmlns:a16="http://schemas.microsoft.com/office/drawing/2014/main" id="{03A3309A-1B25-104C-B046-B0366E27EE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7" t="537" r="25498" b="12188"/>
          <a:stretch/>
        </p:blipFill>
        <p:spPr>
          <a:xfrm>
            <a:off x="5157831" y="4628686"/>
            <a:ext cx="1582877" cy="1581912"/>
          </a:xfrm>
          <a:prstGeom prst="ellipse">
            <a:avLst/>
          </a:prstGeom>
        </p:spPr>
      </p:pic>
      <p:pic>
        <p:nvPicPr>
          <p:cNvPr id="5" name="Picture 4" descr="A person with blonde hair and a black shirt&#10;&#10;Description automatically generated">
            <a:extLst>
              <a:ext uri="{FF2B5EF4-FFF2-40B4-BE49-F238E27FC236}">
                <a16:creationId xmlns:a16="http://schemas.microsoft.com/office/drawing/2014/main" id="{CCB82DE6-1004-240D-4F07-EA043E6E1DF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51219" y="2624861"/>
            <a:ext cx="1583999" cy="156531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Allison  Gilbert">
            <a:extLst>
              <a:ext uri="{FF2B5EF4-FFF2-40B4-BE49-F238E27FC236}">
                <a16:creationId xmlns:a16="http://schemas.microsoft.com/office/drawing/2014/main" id="{2FCDCD1A-F38E-1CDB-05D4-BE26294604A4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-722" t="8173" r="650" b="25192"/>
          <a:stretch/>
        </p:blipFill>
        <p:spPr>
          <a:xfrm>
            <a:off x="7189190" y="4634193"/>
            <a:ext cx="1585897" cy="1574175"/>
          </a:xfrm>
          <a:prstGeom prst="ellipse">
            <a:avLst/>
          </a:prstGeom>
          <a:ln>
            <a:noFill/>
          </a:ln>
        </p:spPr>
      </p:pic>
      <p:pic>
        <p:nvPicPr>
          <p:cNvPr id="6" name="Picture 5" descr="A person smiling at camera&#10;&#10;Description automatically generated">
            <a:extLst>
              <a:ext uri="{FF2B5EF4-FFF2-40B4-BE49-F238E27FC236}">
                <a16:creationId xmlns:a16="http://schemas.microsoft.com/office/drawing/2014/main" id="{9FF6991A-C735-EA30-0C9B-6F9E5B25C6FD}"/>
              </a:ext>
            </a:extLst>
          </p:cNvPr>
          <p:cNvPicPr>
            <a:picLocks noChangeAspect="1"/>
          </p:cNvPicPr>
          <p:nvPr/>
        </p:nvPicPr>
        <p:blipFill>
          <a:blip r:embed="rId14"/>
          <a:srcRect l="-377" t="949" r="242" b="32257"/>
          <a:stretch/>
        </p:blipFill>
        <p:spPr>
          <a:xfrm>
            <a:off x="7187569" y="2635726"/>
            <a:ext cx="1582094" cy="158420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761925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B9B535-4EBC-9EDD-3F82-FF901841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3" name="Slide Number Placeholder 5">
            <a:extLst>
              <a:ext uri="{FF2B5EF4-FFF2-40B4-BE49-F238E27FC236}">
                <a16:creationId xmlns:a16="http://schemas.microsoft.com/office/drawing/2014/main" id="{FCA9C4BC-6105-0CBB-F8E8-E82733408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44747" y="6332538"/>
            <a:ext cx="53980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45C5C030-0550-4584-9C82-E35DF7DBC581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6A2733-DF88-C160-0B7E-D2BFBE91CF34}"/>
              </a:ext>
            </a:extLst>
          </p:cNvPr>
          <p:cNvGrpSpPr/>
          <p:nvPr/>
        </p:nvGrpSpPr>
        <p:grpSpPr>
          <a:xfrm>
            <a:off x="1201479" y="482879"/>
            <a:ext cx="9789042" cy="5892242"/>
            <a:chOff x="900224" y="616688"/>
            <a:chExt cx="9789042" cy="5892242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9B37127-A9F7-09C7-51AB-DD20DD973B25}"/>
                </a:ext>
              </a:extLst>
            </p:cNvPr>
            <p:cNvSpPr/>
            <p:nvPr/>
          </p:nvSpPr>
          <p:spPr>
            <a:xfrm>
              <a:off x="900224" y="616688"/>
              <a:ext cx="9789042" cy="58922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NC FIT Logo">
              <a:extLst>
                <a:ext uri="{FF2B5EF4-FFF2-40B4-BE49-F238E27FC236}">
                  <a16:creationId xmlns:a16="http://schemas.microsoft.com/office/drawing/2014/main" id="{8F69B9E9-8C1D-FF3D-AA0F-AA753358A4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38800" y="1133684"/>
              <a:ext cx="4542085" cy="16654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NCHRC Logo">
              <a:extLst>
                <a:ext uri="{FF2B5EF4-FFF2-40B4-BE49-F238E27FC236}">
                  <a16:creationId xmlns:a16="http://schemas.microsoft.com/office/drawing/2014/main" id="{2040CA0D-9368-2603-73E0-7A2CA10BB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1022350"/>
              <a:ext cx="2591860" cy="25918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FCA16AE3-D451-B722-601B-B08B023952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0584" y="4392503"/>
              <a:ext cx="4991100" cy="1480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North Carolina Association of County Commissioners : North Carolina  Association of County Commissioners">
              <a:extLst>
                <a:ext uri="{FF2B5EF4-FFF2-40B4-BE49-F238E27FC236}">
                  <a16:creationId xmlns:a16="http://schemas.microsoft.com/office/drawing/2014/main" id="{9AB86D22-9E6C-AC0E-D967-8693EBDC1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94550" y="3283130"/>
              <a:ext cx="3225800" cy="3225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5828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24DC3-EC27-DA71-0F96-12FFC92D0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Areas of expertise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78BD3C-4434-CECE-EE41-9E2FD9758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Priority interventions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97ECC0D-97B1-E7E5-1EE4-A4DF504686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Reentry from incarceration and connections to essential health services</a:t>
            </a:r>
          </a:p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Diversion/deflection, including Law Enforcement Assisted Diversion (LEAD)</a:t>
            </a:r>
          </a:p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Jail-based medication for opioid use disorder (MOUD)</a:t>
            </a:r>
          </a:p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Naloxone access and distribution in jails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C4FA3AA-DA91-4C3E-86CA-E960353786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Skills and Guiding Principles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5C7F224-2788-0135-8EB8-1CB51B11452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Harm reduction 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Evidence based addiction treatment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Ethical program evaluation</a:t>
            </a:r>
          </a:p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Practical d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ata management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Opioid settlement funding plannin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g, implementation, reporting, and compliance</a:t>
            </a:r>
            <a:endParaRPr lang="en-US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033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335D76-D482-A8F8-6CEA-8A51C0876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D2F81-9CA5-B143-D02D-7ABFC07CB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NC-TAC can Support you </a:t>
            </a:r>
            <a:br>
              <a:rPr lang="en-US" dirty="0"/>
            </a:br>
            <a:r>
              <a:rPr lang="en-US" dirty="0"/>
              <a:t>with Free Services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B7E10C-E422-EE95-E261-A88E0EE6E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2371" y="2095500"/>
            <a:ext cx="10620855" cy="4114800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Improving post release care</a:t>
            </a:r>
          </a:p>
          <a:p>
            <a:pPr marL="685800" lvl="2">
              <a:spcBef>
                <a:spcPts val="1000"/>
              </a:spcBef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Navigating connections to care for formerly incarcerated individuals</a:t>
            </a:r>
          </a:p>
          <a:p>
            <a:pPr marL="685800" lvl="2">
              <a:spcBef>
                <a:spcPts val="1000"/>
              </a:spcBef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Implementing and enhancing reentry councils</a:t>
            </a:r>
          </a:p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Building partnerships</a:t>
            </a:r>
          </a:p>
          <a:p>
            <a:pPr marL="685800" lvl="2">
              <a:spcBef>
                <a:spcPts val="1000"/>
              </a:spcBef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Working with law enforcement</a:t>
            </a:r>
          </a:p>
          <a:p>
            <a:pPr marL="685800" lvl="2">
              <a:spcBef>
                <a:spcPts val="1000"/>
              </a:spcBef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Creating space for lived experience</a:t>
            </a:r>
          </a:p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Training and supporting staff</a:t>
            </a:r>
          </a:p>
          <a:p>
            <a:pPr marL="685800" lvl="2">
              <a:spcBef>
                <a:spcPts val="1000"/>
              </a:spcBef>
            </a:pP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Educating people on opioid overdose and settlement work</a:t>
            </a:r>
          </a:p>
          <a:p>
            <a:pPr marL="228600" lvl="1">
              <a:spcBef>
                <a:spcPts val="1000"/>
              </a:spcBef>
            </a:pPr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Guiding program evaluation and data management</a:t>
            </a:r>
          </a:p>
          <a:p>
            <a:pPr marL="685800" lvl="2">
              <a:spcBef>
                <a:spcPts val="1000"/>
              </a:spcBef>
            </a:pPr>
            <a:endParaRPr lang="en-US" sz="17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37,353 Community Partners Icon Royalty-Free Photos and Stock Images |  Shutterstock">
            <a:extLst>
              <a:ext uri="{FF2B5EF4-FFF2-40B4-BE49-F238E27FC236}">
                <a16:creationId xmlns:a16="http://schemas.microsoft.com/office/drawing/2014/main" id="{D2DB7091-4086-83A2-5D29-AA9F117DD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974" y="1879978"/>
            <a:ext cx="3747655" cy="3747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6041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0525B-A975-AA83-4AEC-DB4F5D1E85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69B7B-6A7E-B034-A069-3AC35EF57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services and Learning opportunities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588FBE-335E-3F9C-DCCD-4564046C10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2371" y="1874876"/>
            <a:ext cx="10174379" cy="4947684"/>
          </a:xfrm>
        </p:spPr>
        <p:txBody>
          <a:bodyPr>
            <a:normAutofit/>
          </a:bodyPr>
          <a:lstStyle/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Ongoing Connection</a:t>
            </a:r>
          </a:p>
          <a:p>
            <a:pPr lvl="1"/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Events calendar</a:t>
            </a:r>
          </a:p>
          <a:p>
            <a:pPr lvl="1"/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Online resource library </a:t>
            </a:r>
          </a:p>
          <a:p>
            <a:pPr lvl="1"/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Monthly newsletter</a:t>
            </a:r>
          </a:p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Resource Development </a:t>
            </a:r>
          </a:p>
          <a:p>
            <a:pPr lvl="1"/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Pre-arrest diversion handbook (Summer 2025)</a:t>
            </a:r>
          </a:p>
          <a:p>
            <a:pPr lvl="1"/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Reentry policy guidebook (2026)</a:t>
            </a:r>
          </a:p>
          <a:p>
            <a:r>
              <a:rPr lang="en-US" sz="19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Webinars</a:t>
            </a:r>
          </a:p>
          <a:p>
            <a:pPr lvl="1"/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Live webinar every other month with on demand library on website</a:t>
            </a:r>
          </a:p>
          <a:p>
            <a:pPr lvl="1"/>
            <a:r>
              <a:rPr lang="en-US" sz="1700" dirty="0">
                <a:latin typeface="Arial" panose="020B0604020202020204" pitchFamily="34" charset="0"/>
                <a:cs typeface="Arial" panose="020B0604020202020204" pitchFamily="34" charset="0"/>
              </a:rPr>
              <a:t>Navigating Family Crisis in an Imperfect World</a:t>
            </a:r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(June 2025)</a:t>
            </a:r>
          </a:p>
          <a:p>
            <a:pPr lvl="1"/>
            <a:r>
              <a:rPr lang="en-US" sz="17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Three-part series on reproductive health in the justice system (Fall 2025)</a:t>
            </a:r>
            <a:endParaRPr lang="en-US" sz="19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3" name="Picture 8" descr="Free Meeting Clipart Black And White, Download Free Meeting Clipart Black  And White png images, Free ClipArts on Clipart Library">
            <a:extLst>
              <a:ext uri="{FF2B5EF4-FFF2-40B4-BE49-F238E27FC236}">
                <a16:creationId xmlns:a16="http://schemas.microsoft.com/office/drawing/2014/main" id="{E7B716D4-56C5-40D7-10E8-D1082671C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154" y="2164076"/>
            <a:ext cx="3217318" cy="321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8313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Laptop Clip Art Images – Browse 55,416 Stock Photos, Vectors, and Video |  Adobe Stock">
            <a:extLst>
              <a:ext uri="{FF2B5EF4-FFF2-40B4-BE49-F238E27FC236}">
                <a16:creationId xmlns:a16="http://schemas.microsoft.com/office/drawing/2014/main" id="{ECFE69A1-C9B0-FAD8-B3D5-0C3170BBE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4167" y1="43056" x2="24167" y2="43056"/>
                        <a14:foregroundMark x1="24500" y1="89167" x2="24500" y2="8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356" y="2163723"/>
            <a:ext cx="4707082" cy="2824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323ABB-3308-4EA0-BE04-E973A15A6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 with US!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6B13F6-963A-43D3-E113-BBB07748C6D2}"/>
              </a:ext>
            </a:extLst>
          </p:cNvPr>
          <p:cNvSpPr txBox="1"/>
          <p:nvPr/>
        </p:nvSpPr>
        <p:spPr>
          <a:xfrm>
            <a:off x="900341" y="4847527"/>
            <a:ext cx="596979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Join our mailing list, request TA and browse resources </a:t>
            </a:r>
          </a:p>
          <a:p>
            <a:pPr algn="ctr"/>
            <a:r>
              <a:rPr lang="en-US" b="1" dirty="0">
                <a:latin typeface="Roboto"/>
                <a:ea typeface="Roboto"/>
                <a:cs typeface="Roboto"/>
                <a:hlinkClick r:id="rId5" action="ppaction://hlinkfile"/>
              </a:rPr>
              <a:t>go.unc.edu/nctac</a:t>
            </a:r>
            <a:endParaRPr lang="en-US" b="1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3" name="Picture 12">
            <a:hlinkClick r:id="rId6" action="ppaction://hlinkfile"/>
            <a:extLst>
              <a:ext uri="{FF2B5EF4-FFF2-40B4-BE49-F238E27FC236}">
                <a16:creationId xmlns:a16="http://schemas.microsoft.com/office/drawing/2014/main" id="{E476EE54-8C09-8BEB-72A5-8B824166B00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0212" t="40402" r="2936" b="4407"/>
          <a:stretch/>
        </p:blipFill>
        <p:spPr>
          <a:xfrm>
            <a:off x="2615237" y="2163723"/>
            <a:ext cx="2540000" cy="247687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7F1BD9-C70E-24C4-9682-8C2469C6538E}"/>
              </a:ext>
            </a:extLst>
          </p:cNvPr>
          <p:cNvSpPr txBox="1"/>
          <p:nvPr/>
        </p:nvSpPr>
        <p:spPr>
          <a:xfrm>
            <a:off x="7407069" y="2343067"/>
            <a:ext cx="3425656" cy="1734415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sz="1050" b="1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en-US" sz="2000" b="1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Email:</a:t>
            </a:r>
          </a:p>
          <a:p>
            <a:pPr algn="ctr">
              <a:lnSpc>
                <a:spcPct val="110000"/>
              </a:lnSpc>
            </a:pPr>
            <a:r>
              <a:rPr lang="en-US" sz="2000" b="1" i="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hlinkClick r:id="rId8"/>
              </a:rPr>
              <a:t>nctac@unc.edu</a:t>
            </a:r>
            <a:endParaRPr lang="en-US" sz="2000" b="1" i="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>
              <a:lnSpc>
                <a:spcPct val="110000"/>
              </a:lnSpc>
            </a:pPr>
            <a:endParaRPr lang="en-US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756409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LightSeedRightStep">
      <a:dk1>
        <a:srgbClr val="000000"/>
      </a:dk1>
      <a:lt1>
        <a:srgbClr val="FFFFFF"/>
      </a:lt1>
      <a:dk2>
        <a:srgbClr val="41243A"/>
      </a:dk2>
      <a:lt2>
        <a:srgbClr val="E2E8E3"/>
      </a:lt2>
      <a:accent1>
        <a:srgbClr val="CA92BD"/>
      </a:accent1>
      <a:accent2>
        <a:srgbClr val="BF7A91"/>
      </a:accent2>
      <a:accent3>
        <a:srgbClr val="CA9692"/>
      </a:accent3>
      <a:accent4>
        <a:srgbClr val="BF9C7A"/>
      </a:accent4>
      <a:accent5>
        <a:srgbClr val="A9A57A"/>
      </a:accent5>
      <a:accent6>
        <a:srgbClr val="97AB6E"/>
      </a:accent6>
      <a:hlink>
        <a:srgbClr val="568E64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2B4BCC24C13C499B5DB231CF210324" ma:contentTypeVersion="14" ma:contentTypeDescription="Create a new document." ma:contentTypeScope="" ma:versionID="c4e312a06d66a8f828171f3348f89a8f">
  <xsd:schema xmlns:xsd="http://www.w3.org/2001/XMLSchema" xmlns:xs="http://www.w3.org/2001/XMLSchema" xmlns:p="http://schemas.microsoft.com/office/2006/metadata/properties" xmlns:ns2="3c01b3a7-879e-4a64-b357-49c462b8fc01" xmlns:ns3="57c841fd-a8ff-402f-a94f-429164c5b65c" targetNamespace="http://schemas.microsoft.com/office/2006/metadata/properties" ma:root="true" ma:fieldsID="d0eb73f52933fe9e52206d576241bd7b" ns2:_="" ns3:_="">
    <xsd:import namespace="3c01b3a7-879e-4a64-b357-49c462b8fc01"/>
    <xsd:import namespace="57c841fd-a8ff-402f-a94f-429164c5b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01b3a7-879e-4a64-b357-49c462b8fc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3fdc6da-32ca-4a2b-983e-32d6a4a8ae6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c841fd-a8ff-402f-a94f-429164c5b65c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33bcdac-2517-4f0c-b3d4-71ba93ce106a}" ma:internalName="TaxCatchAll" ma:showField="CatchAllData" ma:web="57c841fd-a8ff-402f-a94f-429164c5b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7c841fd-a8ff-402f-a94f-429164c5b65c" xsi:nil="true"/>
    <lcf76f155ced4ddcb4097134ff3c332f xmlns="3c01b3a7-879e-4a64-b357-49c462b8fc0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6CFF92-30EB-4562-A453-0A3B3C6A08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01b3a7-879e-4a64-b357-49c462b8fc01"/>
    <ds:schemaRef ds:uri="57c841fd-a8ff-402f-a94f-429164c5b6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C33724-BC26-42A9-8A33-850D2F9EADE5}">
  <ds:schemaRefs>
    <ds:schemaRef ds:uri="3c01b3a7-879e-4a64-b357-49c462b8fc01"/>
    <ds:schemaRef ds:uri="http://purl.org/dc/dcmitype/"/>
    <ds:schemaRef ds:uri="http://schemas.microsoft.com/office/2006/documentManagement/types"/>
    <ds:schemaRef ds:uri="http://purl.org/dc/elements/1.1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57c841fd-a8ff-402f-a94f-429164c5b65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F3A0F427-1B33-40F0-8329-5D21479203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6682</TotalTime>
  <Words>362</Words>
  <Application>Microsoft Office PowerPoint</Application>
  <PresentationFormat>Widescreen</PresentationFormat>
  <Paragraphs>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Grandview</vt:lpstr>
      <vt:lpstr>Grandview Display</vt:lpstr>
      <vt:lpstr>Roboto</vt:lpstr>
      <vt:lpstr>CitationVTI</vt:lpstr>
      <vt:lpstr>North Carolina Technical Assistance Center (NC-TAC)</vt:lpstr>
      <vt:lpstr>What is NC-TAC?</vt:lpstr>
      <vt:lpstr>Meet the Core Team</vt:lpstr>
      <vt:lpstr>PowerPoint Presentation</vt:lpstr>
      <vt:lpstr>Areas of expertise</vt:lpstr>
      <vt:lpstr>How NC-TAC can Support you  with Free Services</vt:lpstr>
      <vt:lpstr>services and Learning opportunities</vt:lpstr>
      <vt:lpstr>Connect with US!</vt:lpstr>
    </vt:vector>
  </TitlesOfParts>
  <Company>Duke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 Carolina Technical Assistance Center (NC-TAC)</dc:title>
  <dc:creator>Amy O'Regan</dc:creator>
  <cp:lastModifiedBy>Karen Davis</cp:lastModifiedBy>
  <cp:revision>220</cp:revision>
  <dcterms:created xsi:type="dcterms:W3CDTF">2023-11-29T16:40:13Z</dcterms:created>
  <dcterms:modified xsi:type="dcterms:W3CDTF">2025-06-18T12:53:17Z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0x010100192B4BCC24C13C499B5DB231CF210324</vt:lpwstr>
  </property>
  <property fmtid="{D5CDD505-2E9C-101B-9397-08002B2CF9AE}" pid="3" name="MediaServiceImageTags">
    <vt:lpwstr/>
  </property>
</Properties>
</file>