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9"/>
  </p:notesMasterIdLst>
  <p:handoutMasterIdLst>
    <p:handoutMasterId r:id="rId10"/>
  </p:handoutMasterIdLst>
  <p:sldIdLst>
    <p:sldId id="459" r:id="rId5"/>
    <p:sldId id="449" r:id="rId6"/>
    <p:sldId id="466" r:id="rId7"/>
    <p:sldId id="464" r:id="rId8"/>
  </p:sldIdLst>
  <p:sldSz cx="9144000" cy="5143500" type="screen16x9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rche, Julia K" initials="LJK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365E"/>
    <a:srgbClr val="94B6C7"/>
    <a:srgbClr val="657E32"/>
    <a:srgbClr val="E9F0F3"/>
    <a:srgbClr val="DBE7EC"/>
    <a:srgbClr val="CEDDEC"/>
    <a:srgbClr val="E4EEF4"/>
    <a:srgbClr val="288D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7" autoAdjust="0"/>
    <p:restoredTop sz="86425" autoAdjust="0"/>
  </p:normalViewPr>
  <p:slideViewPr>
    <p:cSldViewPr snapToGrid="0">
      <p:cViewPr varScale="1">
        <p:scale>
          <a:sx n="94" d="100"/>
          <a:sy n="94" d="100"/>
        </p:scale>
        <p:origin x="874" y="67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274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9" y="0"/>
            <a:ext cx="3038475" cy="463550"/>
          </a:xfrm>
          <a:prstGeom prst="rect">
            <a:avLst/>
          </a:prstGeom>
        </p:spPr>
        <p:txBody>
          <a:bodyPr vert="horz" lIns="91759" tIns="45880" rIns="91759" bIns="4588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5" y="0"/>
            <a:ext cx="3038475" cy="463550"/>
          </a:xfrm>
          <a:prstGeom prst="rect">
            <a:avLst/>
          </a:prstGeom>
        </p:spPr>
        <p:txBody>
          <a:bodyPr vert="horz" lIns="91759" tIns="45880" rIns="91759" bIns="45880" rtlCol="0"/>
          <a:lstStyle>
            <a:lvl1pPr algn="r">
              <a:defRPr sz="1200"/>
            </a:lvl1pPr>
          </a:lstStyle>
          <a:p>
            <a:fld id="{A9B734D9-FBB7-4B85-86A2-24E15EDE55E0}" type="datetimeFigureOut">
              <a:rPr lang="en-US" smtClean="0"/>
              <a:t>6/17/2025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9" y="8772526"/>
            <a:ext cx="3038475" cy="463550"/>
          </a:xfrm>
          <a:prstGeom prst="rect">
            <a:avLst/>
          </a:prstGeom>
        </p:spPr>
        <p:txBody>
          <a:bodyPr vert="horz" lIns="91759" tIns="45880" rIns="91759" bIns="4588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5" y="8772526"/>
            <a:ext cx="3038475" cy="463550"/>
          </a:xfrm>
          <a:prstGeom prst="rect">
            <a:avLst/>
          </a:prstGeom>
        </p:spPr>
        <p:txBody>
          <a:bodyPr vert="horz" lIns="91759" tIns="45880" rIns="91759" bIns="45880" rtlCol="0" anchor="b"/>
          <a:lstStyle>
            <a:lvl1pPr algn="r">
              <a:defRPr sz="1200"/>
            </a:lvl1pPr>
          </a:lstStyle>
          <a:p>
            <a:fld id="{41803F26-4061-4820-A8A7-DA9F547591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0750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7"/>
            <a:ext cx="3037840" cy="463408"/>
          </a:xfrm>
          <a:prstGeom prst="rect">
            <a:avLst/>
          </a:prstGeom>
        </p:spPr>
        <p:txBody>
          <a:bodyPr vert="horz" lIns="93155" tIns="46576" rIns="93155" bIns="465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7"/>
            <a:ext cx="3037840" cy="463408"/>
          </a:xfrm>
          <a:prstGeom prst="rect">
            <a:avLst/>
          </a:prstGeom>
        </p:spPr>
        <p:txBody>
          <a:bodyPr vert="horz" lIns="93155" tIns="46576" rIns="93155" bIns="46576" rtlCol="0"/>
          <a:lstStyle>
            <a:lvl1pPr algn="r">
              <a:defRPr sz="1200"/>
            </a:lvl1pPr>
          </a:lstStyle>
          <a:p>
            <a:fld id="{E3FD6F98-055A-4837-90F2-8E5F6821A1BB}" type="datetimeFigureOut">
              <a:rPr lang="en-US" smtClean="0"/>
              <a:t>6/17/2025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6600" y="1154113"/>
            <a:ext cx="5537200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5" tIns="46576" rIns="93155" bIns="4657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8"/>
            <a:ext cx="5608320" cy="3636705"/>
          </a:xfrm>
          <a:prstGeom prst="rect">
            <a:avLst/>
          </a:prstGeom>
        </p:spPr>
        <p:txBody>
          <a:bodyPr vert="horz" lIns="93155" tIns="46576" rIns="93155" bIns="4657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77"/>
            <a:ext cx="3037840" cy="463407"/>
          </a:xfrm>
          <a:prstGeom prst="rect">
            <a:avLst/>
          </a:prstGeom>
        </p:spPr>
        <p:txBody>
          <a:bodyPr vert="horz" lIns="93155" tIns="46576" rIns="93155" bIns="4657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772677"/>
            <a:ext cx="3037840" cy="463407"/>
          </a:xfrm>
          <a:prstGeom prst="rect">
            <a:avLst/>
          </a:prstGeom>
        </p:spPr>
        <p:txBody>
          <a:bodyPr vert="horz" lIns="93155" tIns="46576" rIns="93155" bIns="46576" rtlCol="0" anchor="b"/>
          <a:lstStyle>
            <a:lvl1pPr algn="r">
              <a:defRPr sz="1200"/>
            </a:lvl1pPr>
          </a:lstStyle>
          <a:p>
            <a:fld id="{DBCC7D24-0DC9-4E9C-89C0-35D79A09D3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617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- Photo header Color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4955565"/>
            <a:ext cx="9144000" cy="18793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05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768601" y="1538257"/>
            <a:ext cx="5774267" cy="151561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24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57168" indent="0">
              <a:buNone/>
              <a:defRPr sz="2100">
                <a:latin typeface="Franklin Gothic Demi Cond" panose="020B0706030402020204" pitchFamily="34" charset="0"/>
              </a:defRPr>
            </a:lvl2pPr>
            <a:lvl3pPr marL="514337" indent="0">
              <a:buNone/>
              <a:defRPr sz="2100">
                <a:latin typeface="Franklin Gothic Demi Cond" panose="020B0706030402020204" pitchFamily="34" charset="0"/>
              </a:defRPr>
            </a:lvl3pPr>
            <a:lvl4pPr marL="771506" indent="0">
              <a:buNone/>
              <a:defRPr sz="2100">
                <a:latin typeface="Franklin Gothic Demi Cond" panose="020B0706030402020204" pitchFamily="34" charset="0"/>
              </a:defRPr>
            </a:lvl4pPr>
            <a:lvl5pPr marL="1028675" indent="0">
              <a:buNone/>
              <a:defRPr sz="21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AA/Smartsheet Transition Project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768601" y="3053875"/>
            <a:ext cx="5774267" cy="71156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Will Broughton, MA, MPH, CPH</a:t>
            </a:r>
          </a:p>
          <a:p>
            <a:pPr lvl="0"/>
            <a:r>
              <a:rPr lang="en-US" dirty="0"/>
              <a:t>Director of Public Health Evaluation and Quality Improvement</a:t>
            </a:r>
          </a:p>
          <a:p>
            <a:pPr lvl="0"/>
            <a:r>
              <a:rPr lang="en-US" dirty="0"/>
              <a:t>NC Division of Public Health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768601" y="3765439"/>
            <a:ext cx="5774267" cy="36617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4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June 18,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0FD344B-6B01-554D-8ED2-3BB8677B5CA3}"/>
              </a:ext>
            </a:extLst>
          </p:cNvPr>
          <p:cNvSpPr/>
          <p:nvPr userDrawn="1"/>
        </p:nvSpPr>
        <p:spPr>
          <a:xfrm>
            <a:off x="0" y="-1791"/>
            <a:ext cx="9144000" cy="125092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05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7EAC963-4536-BB44-A534-307C825CF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073" y="1337094"/>
            <a:ext cx="1822271" cy="1798633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01AD1C16-EB55-0C4C-A916-558470038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1" b="19445"/>
          <a:stretch/>
        </p:blipFill>
        <p:spPr>
          <a:xfrm>
            <a:off x="-5434" y="230732"/>
            <a:ext cx="1824946" cy="806408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E41AD2AE-EA95-4347-A679-9B7F2C2D00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2" b="17202"/>
          <a:stretch/>
        </p:blipFill>
        <p:spPr>
          <a:xfrm>
            <a:off x="1877090" y="232221"/>
            <a:ext cx="1820301" cy="80443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D531844A-9545-0443-A760-543C6791C4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66" b="23775"/>
          <a:stretch/>
        </p:blipFill>
        <p:spPr>
          <a:xfrm>
            <a:off x="3760719" y="230098"/>
            <a:ext cx="1617803" cy="80724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7AA80B92-8FBB-7B4A-B127-0E242F4D7B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51" b="8016"/>
          <a:stretch/>
        </p:blipFill>
        <p:spPr>
          <a:xfrm>
            <a:off x="5444786" y="231327"/>
            <a:ext cx="1823652" cy="80561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57BA1B4D-B03C-E846-A2F0-E42D13505B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22" b="16222"/>
          <a:stretch/>
        </p:blipFill>
        <p:spPr>
          <a:xfrm>
            <a:off x="7320477" y="231327"/>
            <a:ext cx="1823625" cy="805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200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-Chart/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0" y="4929981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7346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Slide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74" y="468041"/>
            <a:ext cx="7843267" cy="41148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2896"/>
            <a:ext cx="9144000" cy="34298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050" b="1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085851"/>
            <a:ext cx="7888288" cy="3596480"/>
          </a:xfrm>
          <a:prstGeom prst="rect">
            <a:avLst/>
          </a:prstGeom>
        </p:spPr>
        <p:txBody>
          <a:bodyPr>
            <a:noAutofit/>
          </a:bodyPr>
          <a:lstStyle>
            <a:lvl1pPr marL="171446" indent="-171446">
              <a:lnSpc>
                <a:spcPct val="100000"/>
              </a:lnSpc>
              <a:spcBef>
                <a:spcPts val="900"/>
              </a:spcBef>
              <a:defRPr sz="21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32186" indent="-175018">
              <a:lnSpc>
                <a:spcPct val="100000"/>
              </a:lnSpc>
              <a:buFont typeface="Franklin Gothic Medium" panose="020B0603020102020204" pitchFamily="34" charset="0"/>
              <a:buChar char="−"/>
              <a:defRPr sz="18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729836" indent="-171446">
              <a:lnSpc>
                <a:spcPct val="100000"/>
              </a:lnSpc>
              <a:defRPr sz="15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2292" y="4682331"/>
            <a:ext cx="7992005" cy="2476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0" y="4929981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5781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Color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4955565"/>
            <a:ext cx="9144000" cy="18793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05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768601" y="1538257"/>
            <a:ext cx="5774267" cy="151561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24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57168" indent="0">
              <a:buNone/>
              <a:defRPr sz="2100">
                <a:latin typeface="Franklin Gothic Demi Cond" panose="020B0706030402020204" pitchFamily="34" charset="0"/>
              </a:defRPr>
            </a:lvl2pPr>
            <a:lvl3pPr marL="514337" indent="0">
              <a:buNone/>
              <a:defRPr sz="2100">
                <a:latin typeface="Franklin Gothic Demi Cond" panose="020B0706030402020204" pitchFamily="34" charset="0"/>
              </a:defRPr>
            </a:lvl3pPr>
            <a:lvl4pPr marL="771506" indent="0">
              <a:buNone/>
              <a:defRPr sz="2100">
                <a:latin typeface="Franklin Gothic Demi Cond" panose="020B0706030402020204" pitchFamily="34" charset="0"/>
              </a:defRPr>
            </a:lvl4pPr>
            <a:lvl5pPr marL="1028675" indent="0">
              <a:buNone/>
              <a:defRPr sz="21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768601" y="3053875"/>
            <a:ext cx="5774267" cy="71156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1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768601" y="3765439"/>
            <a:ext cx="5774267" cy="36617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8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2897"/>
            <a:ext cx="9144000" cy="18793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05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48C286C-C27A-0C4B-AD63-2EF1E650A5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073" y="1337094"/>
            <a:ext cx="1822271" cy="179863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Black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2897"/>
            <a:ext cx="9144000" cy="18793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05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4955565"/>
            <a:ext cx="9144000" cy="18793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05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768601" y="1538257"/>
            <a:ext cx="5774267" cy="151561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24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257168" indent="0">
              <a:buNone/>
              <a:defRPr sz="2100">
                <a:latin typeface="Franklin Gothic Demi Cond" panose="020B0706030402020204" pitchFamily="34" charset="0"/>
              </a:defRPr>
            </a:lvl2pPr>
            <a:lvl3pPr marL="514337" indent="0">
              <a:buNone/>
              <a:defRPr sz="2100">
                <a:latin typeface="Franklin Gothic Demi Cond" panose="020B0706030402020204" pitchFamily="34" charset="0"/>
              </a:defRPr>
            </a:lvl3pPr>
            <a:lvl4pPr marL="771506" indent="0">
              <a:buNone/>
              <a:defRPr sz="2100">
                <a:latin typeface="Franklin Gothic Demi Cond" panose="020B0706030402020204" pitchFamily="34" charset="0"/>
              </a:defRPr>
            </a:lvl4pPr>
            <a:lvl5pPr marL="1028675" indent="0">
              <a:buNone/>
              <a:defRPr sz="21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768601" y="3053875"/>
            <a:ext cx="5774267" cy="71156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1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768601" y="3765439"/>
            <a:ext cx="5774267" cy="36617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8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F8BB294-66AB-EC4F-B4E4-9347C0E9144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5892" y="1337094"/>
            <a:ext cx="1798633" cy="179863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74" y="468041"/>
            <a:ext cx="7843267" cy="41148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2896"/>
            <a:ext cx="9144000" cy="34298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050" b="1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085851"/>
            <a:ext cx="7888288" cy="3596480"/>
          </a:xfrm>
          <a:prstGeom prst="rect">
            <a:avLst/>
          </a:prstGeom>
        </p:spPr>
        <p:txBody>
          <a:bodyPr>
            <a:noAutofit/>
          </a:bodyPr>
          <a:lstStyle>
            <a:lvl1pPr marL="171446" indent="-171446">
              <a:lnSpc>
                <a:spcPct val="100000"/>
              </a:lnSpc>
              <a:spcBef>
                <a:spcPts val="900"/>
              </a:spcBef>
              <a:defRPr sz="21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32186" indent="-175018">
              <a:lnSpc>
                <a:spcPct val="100000"/>
              </a:lnSpc>
              <a:buFont typeface="Franklin Gothic Medium" panose="020B0603020102020204" pitchFamily="34" charset="0"/>
              <a:buChar char="−"/>
              <a:defRPr sz="18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729836" indent="-171446">
              <a:lnSpc>
                <a:spcPct val="100000"/>
              </a:lnSpc>
              <a:defRPr sz="15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2292" y="4682331"/>
            <a:ext cx="7992005" cy="2476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0" y="4929981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Bullets&amp;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74" y="468041"/>
            <a:ext cx="7843267" cy="41148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2896"/>
            <a:ext cx="9144000" cy="34298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05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001682"/>
            <a:ext cx="7888288" cy="909671"/>
          </a:xfrm>
          <a:prstGeom prst="rect">
            <a:avLst/>
          </a:prstGeom>
        </p:spPr>
        <p:txBody>
          <a:bodyPr>
            <a:noAutofit/>
          </a:bodyPr>
          <a:lstStyle>
            <a:lvl1pPr marL="171446" indent="-171446">
              <a:lnSpc>
                <a:spcPct val="100000"/>
              </a:lnSpc>
              <a:spcBef>
                <a:spcPts val="0"/>
              </a:spcBef>
              <a:defRPr sz="15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32186" indent="-175018">
              <a:lnSpc>
                <a:spcPct val="100000"/>
              </a:lnSpc>
              <a:spcBef>
                <a:spcPts val="0"/>
              </a:spcBef>
              <a:buFont typeface="Franklin Gothic Medium" panose="020B0603020102020204" pitchFamily="34" charset="0"/>
              <a:buChar char="−"/>
              <a:defRPr sz="15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729836" indent="-171446">
              <a:lnSpc>
                <a:spcPct val="100000"/>
              </a:lnSpc>
              <a:spcBef>
                <a:spcPts val="0"/>
              </a:spcBef>
              <a:defRPr sz="15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2292" y="4688681"/>
            <a:ext cx="7992005" cy="2476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300" y="1911352"/>
            <a:ext cx="7894638" cy="277067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icon below to add table or chart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4929981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Table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74" y="468041"/>
            <a:ext cx="7843267" cy="41148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2896"/>
            <a:ext cx="9144000" cy="34298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050" b="1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4938" y="4687094"/>
            <a:ext cx="7992005" cy="2476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300" y="1001680"/>
            <a:ext cx="7894638" cy="367716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icon below to add table or chart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4929981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-Chart/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74" y="468041"/>
            <a:ext cx="7843267" cy="41148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2896"/>
            <a:ext cx="9144000" cy="34298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05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4938" y="4687094"/>
            <a:ext cx="7992005" cy="2476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299" y="1384298"/>
            <a:ext cx="3840480" cy="329454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icon below to add table, chart, image</a:t>
            </a:r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4665132" y="1384298"/>
            <a:ext cx="3840480" cy="329454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icon below to add table, chart, image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22300" y="958851"/>
            <a:ext cx="3840480" cy="37504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18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665132" y="958851"/>
            <a:ext cx="3840480" cy="37504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18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4929981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622305" y="1387081"/>
            <a:ext cx="3840163" cy="3301603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5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85754" indent="-128585">
              <a:buFont typeface="Franklin Gothic Medium Cond" panose="020B0606030402020204" pitchFamily="34" charset="0"/>
              <a:buChar char="–"/>
              <a:defRPr sz="15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74" y="468041"/>
            <a:ext cx="7843267" cy="41148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2896"/>
            <a:ext cx="9144000" cy="34298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05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4938" y="4688681"/>
            <a:ext cx="7992005" cy="2476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22300" y="958851"/>
            <a:ext cx="3840480" cy="37504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18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665132" y="958851"/>
            <a:ext cx="3840480" cy="37504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18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665454" y="1380422"/>
            <a:ext cx="3840163" cy="3301603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5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85754" indent="-128585">
              <a:buFont typeface="Franklin Gothic Medium Cond" panose="020B0606030402020204" pitchFamily="34" charset="0"/>
              <a:buChar char="–"/>
              <a:defRPr sz="15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4929981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Top R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74" y="468041"/>
            <a:ext cx="7843267" cy="41148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2896"/>
            <a:ext cx="9144000" cy="34298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05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0" y="4929981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 txBox="1">
            <a:spLocks/>
          </p:cNvSpPr>
          <p:nvPr userDrawn="1"/>
        </p:nvSpPr>
        <p:spPr>
          <a:xfrm>
            <a:off x="0" y="4952501"/>
            <a:ext cx="7994651" cy="2000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i="0" kern="1200" baseline="0">
                <a:solidFill>
                  <a:srgbClr val="15365E"/>
                </a:solidFill>
                <a:latin typeface="Gotham Bold" charset="0"/>
                <a:ea typeface="Gotham Bold" charset="0"/>
                <a:cs typeface="Gotham Bold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75" b="1" i="0" dirty="0">
                <a:latin typeface="Arial" panose="020B0604020202020204" pitchFamily="34" charset="0"/>
                <a:cs typeface="Arial" panose="020B0604020202020204" pitchFamily="34" charset="0"/>
              </a:rPr>
              <a:t>NCDHHS, Division of Public Health | AA/Smartsheet Project | June 18, 2025</a:t>
            </a:r>
          </a:p>
        </p:txBody>
      </p:sp>
      <p:sp>
        <p:nvSpPr>
          <p:cNvPr id="5" name="Text Placeholder 13"/>
          <p:cNvSpPr txBox="1">
            <a:spLocks/>
          </p:cNvSpPr>
          <p:nvPr userDrawn="1"/>
        </p:nvSpPr>
        <p:spPr>
          <a:xfrm>
            <a:off x="8737600" y="4950118"/>
            <a:ext cx="406400" cy="20240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i="0" kern="1200">
                <a:solidFill>
                  <a:srgbClr val="15365E"/>
                </a:solidFill>
                <a:latin typeface="Gotham Bold" charset="0"/>
                <a:ea typeface="Gotham Bold" charset="0"/>
                <a:cs typeface="Gotham Bold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ED8F5E8-15B1-AB47-A7E0-4212F4A2D8F9}" type="slidenum">
              <a:rPr lang="en-US" sz="675" b="1" i="0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675" b="1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519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91" r:id="rId7"/>
    <p:sldLayoutId id="2147483692" r:id="rId8"/>
    <p:sldLayoutId id="2147483681" r:id="rId9"/>
    <p:sldLayoutId id="2147483696" r:id="rId10"/>
    <p:sldLayoutId id="2147483710" r:id="rId11"/>
  </p:sldLayoutIdLst>
  <p:hf hdr="0" dt="0"/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1350" b="0" dirty="0"/>
              <a:t>NC Department of Health and Human Services </a:t>
            </a:r>
          </a:p>
          <a:p>
            <a:r>
              <a:rPr lang="en-US" dirty="0"/>
              <a:t>AA/Smartsheet Project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Will Broughton, MA, MPH, CPH</a:t>
            </a:r>
          </a:p>
          <a:p>
            <a:r>
              <a:rPr lang="en-US" dirty="0"/>
              <a:t>Director of Public Health Evaluation and Quality Improvement</a:t>
            </a:r>
          </a:p>
          <a:p>
            <a:r>
              <a:rPr lang="en-US" dirty="0"/>
              <a:t>NC Division of Public Health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June 18, 2025</a:t>
            </a:r>
          </a:p>
        </p:txBody>
      </p:sp>
    </p:spTree>
    <p:extLst>
      <p:ext uri="{BB962C8B-B14F-4D97-AF65-F5344CB8AC3E}">
        <p14:creationId xmlns:p14="http://schemas.microsoft.com/office/powerpoint/2010/main" val="2860315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Project Advisory Group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4194CE1-FEED-4733-DB96-73D756C2BB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-1" r="24616" b="-894"/>
          <a:stretch/>
        </p:blipFill>
        <p:spPr bwMode="auto">
          <a:xfrm>
            <a:off x="830124" y="1280315"/>
            <a:ext cx="7483752" cy="2726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3865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A0D3A7-9DCE-5D7D-09F4-BEE31DB1E2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2E36DBA-6216-D052-9493-8184CB82E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374" y="468041"/>
            <a:ext cx="7843267" cy="411480"/>
          </a:xfrm>
        </p:spPr>
        <p:txBody>
          <a:bodyPr/>
          <a:lstStyle/>
          <a:p>
            <a:pPr algn="ctr"/>
            <a:r>
              <a:rPr lang="en-US" dirty="0"/>
              <a:t>LHD Key Take Aways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45D15A21-16D5-2FCB-1F04-47BB28B9E5F6}"/>
              </a:ext>
            </a:extLst>
          </p:cNvPr>
          <p:cNvSpPr/>
          <p:nvPr/>
        </p:nvSpPr>
        <p:spPr>
          <a:xfrm>
            <a:off x="318054" y="1162878"/>
            <a:ext cx="4086969" cy="84238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Starting SFY 2027, </a:t>
            </a:r>
            <a:r>
              <a:rPr lang="en-US" sz="1400" b="1" dirty="0">
                <a:solidFill>
                  <a:schemeClr val="tx1"/>
                </a:solidFill>
              </a:rPr>
              <a:t>LHDs will use Smartsheet for AA performance and financial</a:t>
            </a:r>
          </a:p>
          <a:p>
            <a:pPr algn="ctr"/>
            <a:r>
              <a:rPr lang="en-US" sz="1400" i="1" dirty="0">
                <a:solidFill>
                  <a:schemeClr val="tx1"/>
                </a:solidFill>
              </a:rPr>
              <a:t> (expect for HIPPA protected data)</a:t>
            </a:r>
            <a:r>
              <a:rPr lang="en-US" sz="1400" i="1" dirty="0"/>
              <a:t> </a:t>
            </a:r>
            <a:endParaRPr lang="en-US" sz="1600" i="1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E4EE6B8-3D7C-8E02-BAB0-2FD8DA07C381}"/>
              </a:ext>
            </a:extLst>
          </p:cNvPr>
          <p:cNvSpPr/>
          <p:nvPr/>
        </p:nvSpPr>
        <p:spPr>
          <a:xfrm>
            <a:off x="4850295" y="1162876"/>
            <a:ext cx="4086969" cy="84238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AA language will be updated </a:t>
            </a:r>
            <a:r>
              <a:rPr lang="en-US" sz="1300" dirty="0">
                <a:solidFill>
                  <a:schemeClr val="tx1"/>
                </a:solidFill>
              </a:rPr>
              <a:t>to reflect this transition and specify specific reports expected to be submitted via Smartsheet along with due dates </a:t>
            </a:r>
            <a:endParaRPr lang="en-US" sz="1300" i="1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DD7CE6E-35DF-CE09-1BC8-73B2A2E65E38}"/>
              </a:ext>
            </a:extLst>
          </p:cNvPr>
          <p:cNvSpPr/>
          <p:nvPr/>
        </p:nvSpPr>
        <p:spPr>
          <a:xfrm>
            <a:off x="4850291" y="3280142"/>
            <a:ext cx="4086969" cy="84238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chemeClr val="tx1"/>
                </a:solidFill>
              </a:rPr>
              <a:t>DPH will be offering </a:t>
            </a:r>
            <a:r>
              <a:rPr lang="en-US" sz="1300" b="1" dirty="0">
                <a:solidFill>
                  <a:schemeClr val="tx1"/>
                </a:solidFill>
              </a:rPr>
              <a:t>Smartsheet orientation training for LHD staff </a:t>
            </a:r>
            <a:r>
              <a:rPr lang="en-US" sz="1300" dirty="0">
                <a:solidFill>
                  <a:schemeClr val="tx1"/>
                </a:solidFill>
              </a:rPr>
              <a:t>unfamiliar </a:t>
            </a:r>
          </a:p>
          <a:p>
            <a:pPr algn="ctr"/>
            <a:r>
              <a:rPr lang="en-US" sz="1300" dirty="0">
                <a:solidFill>
                  <a:schemeClr val="tx1"/>
                </a:solidFill>
              </a:rPr>
              <a:t>with submitting reports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1CE4F10-DF14-D115-CC8E-ABC3EBE20B7F}"/>
              </a:ext>
            </a:extLst>
          </p:cNvPr>
          <p:cNvSpPr/>
          <p:nvPr/>
        </p:nvSpPr>
        <p:spPr>
          <a:xfrm>
            <a:off x="318053" y="2221510"/>
            <a:ext cx="4086969" cy="84238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Quarterly Performance Reports will include an </a:t>
            </a:r>
            <a:r>
              <a:rPr lang="en-US" sz="1400" b="1" dirty="0">
                <a:solidFill>
                  <a:schemeClr val="tx1"/>
                </a:solidFill>
              </a:rPr>
              <a:t>“Impact Story” </a:t>
            </a:r>
            <a:r>
              <a:rPr lang="en-US" sz="1400" dirty="0">
                <a:solidFill>
                  <a:schemeClr val="tx1"/>
                </a:solidFill>
              </a:rPr>
              <a:t>question for all AAs starting in SFY 2027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5AED9F4-33AB-63B4-6542-10A471633F8A}"/>
              </a:ext>
            </a:extLst>
          </p:cNvPr>
          <p:cNvSpPr/>
          <p:nvPr/>
        </p:nvSpPr>
        <p:spPr>
          <a:xfrm>
            <a:off x="318053" y="3280142"/>
            <a:ext cx="4086969" cy="84238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chemeClr val="tx1"/>
                </a:solidFill>
              </a:rPr>
              <a:t>Starting in SFY 2027, </a:t>
            </a:r>
            <a:r>
              <a:rPr lang="en-US" sz="1300" b="1" dirty="0">
                <a:solidFill>
                  <a:schemeClr val="tx1"/>
                </a:solidFill>
              </a:rPr>
              <a:t>LHDs will be able to access data</a:t>
            </a:r>
            <a:r>
              <a:rPr lang="en-US" sz="1300" dirty="0">
                <a:solidFill>
                  <a:schemeClr val="tx1"/>
                </a:solidFill>
              </a:rPr>
              <a:t> submitted to DPH as part of AA reporting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87C459B-848E-EF91-28E4-83A67C7F377B}"/>
              </a:ext>
            </a:extLst>
          </p:cNvPr>
          <p:cNvSpPr/>
          <p:nvPr/>
        </p:nvSpPr>
        <p:spPr>
          <a:xfrm>
            <a:off x="4850292" y="2221510"/>
            <a:ext cx="4086969" cy="84238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PM/QI Team will offer </a:t>
            </a:r>
            <a:r>
              <a:rPr lang="en-US" sz="1400" b="1" dirty="0">
                <a:solidFill>
                  <a:schemeClr val="tx1"/>
                </a:solidFill>
              </a:rPr>
              <a:t>Smartsheet training </a:t>
            </a:r>
            <a:r>
              <a:rPr lang="en-US" sz="1400" dirty="0">
                <a:solidFill>
                  <a:schemeClr val="tx1"/>
                </a:solidFill>
              </a:rPr>
              <a:t>and support to DPH Staff that oversee AAs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CA04F2-7957-B2FD-2AB2-105EBAFA09C6}"/>
              </a:ext>
            </a:extLst>
          </p:cNvPr>
          <p:cNvSpPr txBox="1"/>
          <p:nvPr/>
        </p:nvSpPr>
        <p:spPr>
          <a:xfrm>
            <a:off x="1277455" y="4338774"/>
            <a:ext cx="6771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Reach out to Will Broughton if you or your staff have any question </a:t>
            </a:r>
          </a:p>
          <a:p>
            <a:pPr algn="ctr"/>
            <a:r>
              <a:rPr lang="en-US" sz="1400" i="1" dirty="0"/>
              <a:t>will.broughton@dhhs.nc.gov</a:t>
            </a:r>
          </a:p>
        </p:txBody>
      </p:sp>
    </p:spTree>
    <p:extLst>
      <p:ext uri="{BB962C8B-B14F-4D97-AF65-F5344CB8AC3E}">
        <p14:creationId xmlns:p14="http://schemas.microsoft.com/office/powerpoint/2010/main" val="4034595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0F02EC-5C1C-0A96-0887-6505DC32A6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86CF849-2B67-57DB-8B7F-DFD5603BB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Project Timeline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46F3AE3-820C-5EED-75A4-3D3CA05B80B4}"/>
              </a:ext>
            </a:extLst>
          </p:cNvPr>
          <p:cNvSpPr/>
          <p:nvPr/>
        </p:nvSpPr>
        <p:spPr>
          <a:xfrm>
            <a:off x="237936" y="1043883"/>
            <a:ext cx="1300641" cy="39006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February –March 2025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CA45B1F-32E8-88E7-0B52-8D143EF4D495}"/>
              </a:ext>
            </a:extLst>
          </p:cNvPr>
          <p:cNvSpPr/>
          <p:nvPr/>
        </p:nvSpPr>
        <p:spPr>
          <a:xfrm>
            <a:off x="1861886" y="1047817"/>
            <a:ext cx="4057602" cy="39006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April 2025 – December 2025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0ADC056-86F1-9082-953A-95B3378E1AD0}"/>
              </a:ext>
            </a:extLst>
          </p:cNvPr>
          <p:cNvSpPr/>
          <p:nvPr/>
        </p:nvSpPr>
        <p:spPr>
          <a:xfrm>
            <a:off x="6144956" y="1039207"/>
            <a:ext cx="1327556" cy="39006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January – July 1, 2026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2350BBB-F714-F73C-4A9F-224D7A08A7CF}"/>
              </a:ext>
            </a:extLst>
          </p:cNvPr>
          <p:cNvSpPr/>
          <p:nvPr/>
        </p:nvSpPr>
        <p:spPr>
          <a:xfrm>
            <a:off x="7697980" y="1043883"/>
            <a:ext cx="1327556" cy="39006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July 2026 - Onwards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C24492-0C5F-ABF2-1A42-DC0FE84802B6}"/>
              </a:ext>
            </a:extLst>
          </p:cNvPr>
          <p:cNvSpPr/>
          <p:nvPr/>
        </p:nvSpPr>
        <p:spPr>
          <a:xfrm>
            <a:off x="294946" y="1543558"/>
            <a:ext cx="1174316" cy="4720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Understanding current state of NC DPH AAs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50F138A-FDC6-3ADB-F9F8-8E0A6E6C62CE}"/>
              </a:ext>
            </a:extLst>
          </p:cNvPr>
          <p:cNvSpPr/>
          <p:nvPr/>
        </p:nvSpPr>
        <p:spPr>
          <a:xfrm>
            <a:off x="294946" y="2150419"/>
            <a:ext cx="1174316" cy="4720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March: </a:t>
            </a:r>
            <a:r>
              <a:rPr lang="en-US" sz="900" dirty="0">
                <a:solidFill>
                  <a:schemeClr val="tx1"/>
                </a:solidFill>
              </a:rPr>
              <a:t>3 Listing Sessions with DPH staff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A927F0-5ED2-90BF-5465-37FA51FB638F}"/>
              </a:ext>
            </a:extLst>
          </p:cNvPr>
          <p:cNvSpPr/>
          <p:nvPr/>
        </p:nvSpPr>
        <p:spPr>
          <a:xfrm>
            <a:off x="294946" y="2743347"/>
            <a:ext cx="1174316" cy="4720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March: </a:t>
            </a:r>
            <a:r>
              <a:rPr lang="en-US" sz="900" dirty="0">
                <a:solidFill>
                  <a:schemeClr val="tx1"/>
                </a:solidFill>
              </a:rPr>
              <a:t>Establish Project Advisory Group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30DDFA-F98F-85E3-5966-AD45817CBC58}"/>
              </a:ext>
            </a:extLst>
          </p:cNvPr>
          <p:cNvSpPr/>
          <p:nvPr/>
        </p:nvSpPr>
        <p:spPr>
          <a:xfrm>
            <a:off x="4044542" y="2945195"/>
            <a:ext cx="1964933" cy="5027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5" b="1" dirty="0">
                <a:solidFill>
                  <a:schemeClr val="tx1"/>
                </a:solidFill>
              </a:rPr>
              <a:t>December:</a:t>
            </a:r>
            <a:r>
              <a:rPr lang="en-US" sz="825" dirty="0">
                <a:solidFill>
                  <a:schemeClr val="tx1"/>
                </a:solidFill>
              </a:rPr>
              <a:t> Dashboards build, Ready for LHDs to start reporting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1D70055-D9BC-D9CB-F8F1-5FD315C0E508}"/>
              </a:ext>
            </a:extLst>
          </p:cNvPr>
          <p:cNvSpPr/>
          <p:nvPr/>
        </p:nvSpPr>
        <p:spPr>
          <a:xfrm>
            <a:off x="6275048" y="1547787"/>
            <a:ext cx="1197463" cy="61580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Training for LHD staff using Smartsheet for reporting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8DECB1-6434-CD44-0CAD-3BE97E90CD40}"/>
              </a:ext>
            </a:extLst>
          </p:cNvPr>
          <p:cNvSpPr/>
          <p:nvPr/>
        </p:nvSpPr>
        <p:spPr>
          <a:xfrm>
            <a:off x="7774600" y="1565493"/>
            <a:ext cx="1174316" cy="4720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LHDs using Smartsheet for Reporting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7A2FB56-5DF5-68FF-840E-4E10B730F663}"/>
              </a:ext>
            </a:extLst>
          </p:cNvPr>
          <p:cNvSpPr/>
          <p:nvPr/>
        </p:nvSpPr>
        <p:spPr>
          <a:xfrm>
            <a:off x="4044542" y="1557385"/>
            <a:ext cx="1964934" cy="5528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5" b="1" dirty="0">
                <a:solidFill>
                  <a:schemeClr val="tx1"/>
                </a:solidFill>
              </a:rPr>
              <a:t>July – November:</a:t>
            </a:r>
            <a:r>
              <a:rPr lang="en-US" sz="825" dirty="0">
                <a:solidFill>
                  <a:schemeClr val="tx1"/>
                </a:solidFill>
              </a:rPr>
              <a:t> Update AA language re: Smartsheet Reporting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6916108-ACFE-1F64-DD34-33670BD34BE8}"/>
              </a:ext>
            </a:extLst>
          </p:cNvPr>
          <p:cNvSpPr/>
          <p:nvPr/>
        </p:nvSpPr>
        <p:spPr>
          <a:xfrm>
            <a:off x="1791886" y="1543558"/>
            <a:ext cx="1174315" cy="5624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5" b="1" dirty="0">
                <a:solidFill>
                  <a:schemeClr val="tx1"/>
                </a:solidFill>
              </a:rPr>
              <a:t>April/May:</a:t>
            </a:r>
            <a:r>
              <a:rPr lang="en-US" sz="825" dirty="0">
                <a:solidFill>
                  <a:schemeClr val="tx1"/>
                </a:solidFill>
              </a:rPr>
              <a:t> Identify Smartsheet Builders for each AA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99968A0-40B7-E393-C0ED-4EE58670386F}"/>
              </a:ext>
            </a:extLst>
          </p:cNvPr>
          <p:cNvSpPr/>
          <p:nvPr/>
        </p:nvSpPr>
        <p:spPr>
          <a:xfrm>
            <a:off x="1780244" y="2219303"/>
            <a:ext cx="2164303" cy="5005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5" b="1" dirty="0">
                <a:solidFill>
                  <a:schemeClr val="tx1"/>
                </a:solidFill>
              </a:rPr>
              <a:t>May-June:</a:t>
            </a:r>
            <a:r>
              <a:rPr lang="en-US" sz="825" dirty="0">
                <a:solidFill>
                  <a:schemeClr val="tx1"/>
                </a:solidFill>
              </a:rPr>
              <a:t> Purchase Smartsheet </a:t>
            </a:r>
          </a:p>
          <a:p>
            <a:pPr algn="ctr"/>
            <a:endParaRPr lang="en-US" sz="825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D22A312-25E7-B915-90E0-C0FE313CF6FE}"/>
              </a:ext>
            </a:extLst>
          </p:cNvPr>
          <p:cNvSpPr/>
          <p:nvPr/>
        </p:nvSpPr>
        <p:spPr>
          <a:xfrm>
            <a:off x="3036698" y="1547787"/>
            <a:ext cx="907850" cy="5624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5" b="1" dirty="0">
                <a:solidFill>
                  <a:schemeClr val="tx1"/>
                </a:solidFill>
              </a:rPr>
              <a:t>Aug-Sept:</a:t>
            </a:r>
            <a:r>
              <a:rPr lang="en-US" sz="825" dirty="0">
                <a:solidFill>
                  <a:schemeClr val="tx1"/>
                </a:solidFill>
              </a:rPr>
              <a:t> Training for Builders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ED58040-7A4B-F1F6-38B5-051C0F9169D0}"/>
              </a:ext>
            </a:extLst>
          </p:cNvPr>
          <p:cNvSpPr/>
          <p:nvPr/>
        </p:nvSpPr>
        <p:spPr>
          <a:xfrm>
            <a:off x="4044542" y="2230268"/>
            <a:ext cx="1964935" cy="61580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5" b="1" dirty="0">
                <a:solidFill>
                  <a:schemeClr val="tx1"/>
                </a:solidFill>
              </a:rPr>
              <a:t>July-December:</a:t>
            </a:r>
            <a:r>
              <a:rPr lang="en-US" sz="825" dirty="0">
                <a:solidFill>
                  <a:schemeClr val="tx1"/>
                </a:solidFill>
              </a:rPr>
              <a:t> Building out of Dashboards</a:t>
            </a: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B1E24232-F81B-5950-C6CF-0B00FCD537E0}"/>
              </a:ext>
            </a:extLst>
          </p:cNvPr>
          <p:cNvSpPr/>
          <p:nvPr/>
        </p:nvSpPr>
        <p:spPr>
          <a:xfrm>
            <a:off x="1554387" y="1176148"/>
            <a:ext cx="225468" cy="12553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60A44F3D-148E-A8E0-4AC9-827DCC3B0EEF}"/>
              </a:ext>
            </a:extLst>
          </p:cNvPr>
          <p:cNvSpPr/>
          <p:nvPr/>
        </p:nvSpPr>
        <p:spPr>
          <a:xfrm>
            <a:off x="5926217" y="1147149"/>
            <a:ext cx="176778" cy="154529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D753C004-C85B-AA71-5E45-C45307558E07}"/>
              </a:ext>
            </a:extLst>
          </p:cNvPr>
          <p:cNvSpPr/>
          <p:nvPr/>
        </p:nvSpPr>
        <p:spPr>
          <a:xfrm>
            <a:off x="7472512" y="1176148"/>
            <a:ext cx="225468" cy="12553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E7C93BA-F1EB-8114-487E-D1BBA0D80225}"/>
              </a:ext>
            </a:extLst>
          </p:cNvPr>
          <p:cNvSpPr/>
          <p:nvPr/>
        </p:nvSpPr>
        <p:spPr>
          <a:xfrm>
            <a:off x="7774600" y="2136187"/>
            <a:ext cx="1174316" cy="5005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5" dirty="0">
                <a:solidFill>
                  <a:schemeClr val="tx1"/>
                </a:solidFill>
              </a:rPr>
              <a:t>Technical Assistance and Support for LHDs and NC DPH Builders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8D72690-80C6-FDE5-3F79-83D6853EAEA6}"/>
              </a:ext>
            </a:extLst>
          </p:cNvPr>
          <p:cNvSpPr/>
          <p:nvPr/>
        </p:nvSpPr>
        <p:spPr>
          <a:xfrm>
            <a:off x="294946" y="3336275"/>
            <a:ext cx="1174316" cy="4720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March: </a:t>
            </a:r>
            <a:r>
              <a:rPr lang="en-US" sz="900" dirty="0">
                <a:solidFill>
                  <a:schemeClr val="tx1"/>
                </a:solidFill>
              </a:rPr>
              <a:t>Complete</a:t>
            </a:r>
            <a:r>
              <a:rPr lang="en-US" sz="900" b="1" dirty="0">
                <a:solidFill>
                  <a:schemeClr val="tx1"/>
                </a:solidFill>
              </a:rPr>
              <a:t>  </a:t>
            </a:r>
            <a:r>
              <a:rPr lang="en-US" sz="900" dirty="0">
                <a:solidFill>
                  <a:schemeClr val="tx1"/>
                </a:solidFill>
              </a:rPr>
              <a:t>Assessment of SFY 2026 AAs</a:t>
            </a:r>
          </a:p>
        </p:txBody>
      </p:sp>
      <p:pic>
        <p:nvPicPr>
          <p:cNvPr id="24" name="Graphic 23" descr="Checkmark with solid fill">
            <a:extLst>
              <a:ext uri="{FF2B5EF4-FFF2-40B4-BE49-F238E27FC236}">
                <a16:creationId xmlns:a16="http://schemas.microsoft.com/office/drawing/2014/main" id="{C92928B4-2E02-59E7-1396-8307C7DB7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128" y="1604692"/>
            <a:ext cx="314245" cy="314245"/>
          </a:xfrm>
          <a:prstGeom prst="rect">
            <a:avLst/>
          </a:prstGeom>
        </p:spPr>
      </p:pic>
      <p:pic>
        <p:nvPicPr>
          <p:cNvPr id="25" name="Graphic 24" descr="Checkmark with solid fill">
            <a:extLst>
              <a:ext uri="{FF2B5EF4-FFF2-40B4-BE49-F238E27FC236}">
                <a16:creationId xmlns:a16="http://schemas.microsoft.com/office/drawing/2014/main" id="{31215459-3FCC-DC21-9DBF-5699A8A9CA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675" y="2232607"/>
            <a:ext cx="314245" cy="314245"/>
          </a:xfrm>
          <a:prstGeom prst="rect">
            <a:avLst/>
          </a:prstGeom>
        </p:spPr>
      </p:pic>
      <p:pic>
        <p:nvPicPr>
          <p:cNvPr id="26" name="Graphic 25" descr="Checkmark with solid fill">
            <a:extLst>
              <a:ext uri="{FF2B5EF4-FFF2-40B4-BE49-F238E27FC236}">
                <a16:creationId xmlns:a16="http://schemas.microsoft.com/office/drawing/2014/main" id="{2BDED1D4-1F5B-962E-1974-23808F136A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129" y="2855013"/>
            <a:ext cx="314245" cy="314245"/>
          </a:xfrm>
          <a:prstGeom prst="rect">
            <a:avLst/>
          </a:prstGeom>
        </p:spPr>
      </p:pic>
      <p:pic>
        <p:nvPicPr>
          <p:cNvPr id="27" name="Graphic 26" descr="Checkmark with solid fill">
            <a:extLst>
              <a:ext uri="{FF2B5EF4-FFF2-40B4-BE49-F238E27FC236}">
                <a16:creationId xmlns:a16="http://schemas.microsoft.com/office/drawing/2014/main" id="{96A97542-6564-47A9-CC1E-19D38E9E55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128" y="3447941"/>
            <a:ext cx="314245" cy="314245"/>
          </a:xfrm>
          <a:prstGeom prst="rect">
            <a:avLst/>
          </a:prstGeom>
        </p:spPr>
      </p:pic>
      <p:pic>
        <p:nvPicPr>
          <p:cNvPr id="28" name="Graphic 27" descr="Checkmark with solid fill">
            <a:extLst>
              <a:ext uri="{FF2B5EF4-FFF2-40B4-BE49-F238E27FC236}">
                <a16:creationId xmlns:a16="http://schemas.microsoft.com/office/drawing/2014/main" id="{060D9C24-C6F5-BE35-417D-57EB9A6BA2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22732" y="1510519"/>
            <a:ext cx="314245" cy="314245"/>
          </a:xfrm>
          <a:prstGeom prst="rect">
            <a:avLst/>
          </a:prstGeom>
        </p:spPr>
      </p:pic>
      <p:pic>
        <p:nvPicPr>
          <p:cNvPr id="29" name="Graphic 28" descr="Checkmark with solid fill">
            <a:extLst>
              <a:ext uri="{FF2B5EF4-FFF2-40B4-BE49-F238E27FC236}">
                <a16:creationId xmlns:a16="http://schemas.microsoft.com/office/drawing/2014/main" id="{BA909793-513F-A99C-10EC-2FA5A4D2D2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53252" y="2308249"/>
            <a:ext cx="314245" cy="314245"/>
          </a:xfrm>
          <a:prstGeom prst="rect">
            <a:avLst/>
          </a:prstGeom>
        </p:spPr>
      </p:pic>
      <p:sp>
        <p:nvSpPr>
          <p:cNvPr id="12" name="Star: 5 Points 11">
            <a:extLst>
              <a:ext uri="{FF2B5EF4-FFF2-40B4-BE49-F238E27FC236}">
                <a16:creationId xmlns:a16="http://schemas.microsoft.com/office/drawing/2014/main" id="{1B0EA8AF-7BFC-757F-D9EF-E46BC875E547}"/>
              </a:ext>
            </a:extLst>
          </p:cNvPr>
          <p:cNvSpPr/>
          <p:nvPr/>
        </p:nvSpPr>
        <p:spPr>
          <a:xfrm>
            <a:off x="8750335" y="1601871"/>
            <a:ext cx="131524" cy="122129"/>
          </a:xfrm>
          <a:prstGeom prst="star5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0" name="Star: 5 Points 29">
            <a:extLst>
              <a:ext uri="{FF2B5EF4-FFF2-40B4-BE49-F238E27FC236}">
                <a16:creationId xmlns:a16="http://schemas.microsoft.com/office/drawing/2014/main" id="{6CC6CD93-9071-3D6A-6CA8-1435C4AAF62B}"/>
              </a:ext>
            </a:extLst>
          </p:cNvPr>
          <p:cNvSpPr/>
          <p:nvPr/>
        </p:nvSpPr>
        <p:spPr>
          <a:xfrm>
            <a:off x="7340987" y="1575084"/>
            <a:ext cx="131524" cy="122129"/>
          </a:xfrm>
          <a:prstGeom prst="star5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957ECB7-5130-C808-E7C4-AF769DAD8309}"/>
              </a:ext>
            </a:extLst>
          </p:cNvPr>
          <p:cNvSpPr txBox="1"/>
          <p:nvPr/>
        </p:nvSpPr>
        <p:spPr>
          <a:xfrm>
            <a:off x="1186160" y="4297138"/>
            <a:ext cx="6771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Reach out to Will Broughton if you or your staff have any question </a:t>
            </a:r>
          </a:p>
          <a:p>
            <a:pPr algn="ctr"/>
            <a:r>
              <a:rPr lang="en-US" sz="1400" i="1" dirty="0"/>
              <a:t>will.broughton@dhhs.nc.gov</a:t>
            </a:r>
          </a:p>
        </p:txBody>
      </p:sp>
    </p:spTree>
    <p:extLst>
      <p:ext uri="{BB962C8B-B14F-4D97-AF65-F5344CB8AC3E}">
        <p14:creationId xmlns:p14="http://schemas.microsoft.com/office/powerpoint/2010/main" val="280580679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NC Brand PPT 04.23.15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7F9E3F"/>
      </a:accent1>
      <a:accent2>
        <a:srgbClr val="52849C"/>
      </a:accent2>
      <a:accent3>
        <a:srgbClr val="1F497D"/>
      </a:accent3>
      <a:accent4>
        <a:srgbClr val="71C9C5"/>
      </a:accent4>
      <a:accent5>
        <a:srgbClr val="6D2E75"/>
      </a:accent5>
      <a:accent6>
        <a:srgbClr val="F6D888"/>
      </a:accent6>
      <a:hlink>
        <a:srgbClr val="52849C"/>
      </a:hlink>
      <a:folHlink>
        <a:srgbClr val="52849C"/>
      </a:folHlink>
    </a:clrScheme>
    <a:fontScheme name="TNR/Aria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d78b2e4-9060-4309-b354-463fb93a4269">
      <Terms xmlns="http://schemas.microsoft.com/office/infopath/2007/PartnerControls"/>
    </lcf76f155ced4ddcb4097134ff3c332f>
    <TaxCatchAll xmlns="ea8af748-1d0b-4554-b403-23c57396422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A84DF9C38F85459C2FBB53EA3FC961" ma:contentTypeVersion="17" ma:contentTypeDescription="Create a new document." ma:contentTypeScope="" ma:versionID="d326bc390cf4525c02616755c8d7ac7a">
  <xsd:schema xmlns:xsd="http://www.w3.org/2001/XMLSchema" xmlns:xs="http://www.w3.org/2001/XMLSchema" xmlns:p="http://schemas.microsoft.com/office/2006/metadata/properties" xmlns:ns2="bd78b2e4-9060-4309-b354-463fb93a4269" xmlns:ns3="ea8af748-1d0b-4554-b403-23c573964229" targetNamespace="http://schemas.microsoft.com/office/2006/metadata/properties" ma:root="true" ma:fieldsID="453fadfe462a8dd30c781fc3fdd2c4e0" ns2:_="" ns3:_="">
    <xsd:import namespace="bd78b2e4-9060-4309-b354-463fb93a4269"/>
    <xsd:import namespace="ea8af748-1d0b-4554-b403-23c5739642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78b2e4-9060-4309-b354-463fb93a42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da2157d8-ccc1-4fc8-a2a4-3f8f655345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8af748-1d0b-4554-b403-23c57396422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b57b129b-aecc-4f48-b65e-4752a1115b12}" ma:internalName="TaxCatchAll" ma:showField="CatchAllData" ma:web="ea8af748-1d0b-4554-b403-23c57396422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D70F6D-7733-4572-8711-81DDA802D0A7}">
  <ds:schemaRefs>
    <ds:schemaRef ds:uri="http://schemas.microsoft.com/office/2006/metadata/properties"/>
    <ds:schemaRef ds:uri="http://schemas.microsoft.com/office/infopath/2007/PartnerControls"/>
    <ds:schemaRef ds:uri="bd78b2e4-9060-4309-b354-463fb93a4269"/>
    <ds:schemaRef ds:uri="ea8af748-1d0b-4554-b403-23c573964229"/>
  </ds:schemaRefs>
</ds:datastoreItem>
</file>

<file path=customXml/itemProps2.xml><?xml version="1.0" encoding="utf-8"?>
<ds:datastoreItem xmlns:ds="http://schemas.openxmlformats.org/officeDocument/2006/customXml" ds:itemID="{FEBB46CB-1D12-4532-8E23-7FB9F42722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922E71-8D06-4844-BD93-2E9B478BE3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78b2e4-9060-4309-b354-463fb93a4269"/>
    <ds:schemaRef ds:uri="ea8af748-1d0b-4554-b403-23c5739642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12293</TotalTime>
  <Words>319</Words>
  <Application>Microsoft Office PowerPoint</Application>
  <PresentationFormat>On-screen Show (16:9)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Franklin Gothic Demi Cond</vt:lpstr>
      <vt:lpstr>Franklin Gothic Medium</vt:lpstr>
      <vt:lpstr>Franklin Gothic Medium Cond</vt:lpstr>
      <vt:lpstr>Gotham Bold</vt:lpstr>
      <vt:lpstr>Helvetica</vt:lpstr>
      <vt:lpstr>3_Office Theme</vt:lpstr>
      <vt:lpstr>PowerPoint Presentation</vt:lpstr>
      <vt:lpstr>Project Advisory Group</vt:lpstr>
      <vt:lpstr>LHD Key Take Aways</vt:lpstr>
      <vt:lpstr>Project Timeline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Taryn Dietrich</dc:creator>
  <cp:lastModifiedBy>Karen Davis</cp:lastModifiedBy>
  <cp:revision>442</cp:revision>
  <cp:lastPrinted>2018-03-22T13:26:44Z</cp:lastPrinted>
  <dcterms:created xsi:type="dcterms:W3CDTF">2015-07-07T20:02:11Z</dcterms:created>
  <dcterms:modified xsi:type="dcterms:W3CDTF">2025-06-17T15:32:43Z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0x01010090A84DF9C38F85459C2FBB53EA3FC961</vt:lpwstr>
  </property>
</Properties>
</file>