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13"/>
  </p:notesMasterIdLst>
  <p:handoutMasterIdLst>
    <p:handoutMasterId r:id="rId14"/>
  </p:handoutMasterIdLst>
  <p:sldIdLst>
    <p:sldId id="464" r:id="rId5"/>
    <p:sldId id="463" r:id="rId6"/>
    <p:sldId id="457" r:id="rId7"/>
    <p:sldId id="449" r:id="rId8"/>
    <p:sldId id="460" r:id="rId9"/>
    <p:sldId id="461" r:id="rId10"/>
    <p:sldId id="462" r:id="rId11"/>
    <p:sldId id="465" r:id="rId1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57" autoAdjust="0"/>
    <p:restoredTop sz="86395" autoAdjust="0"/>
  </p:normalViewPr>
  <p:slideViewPr>
    <p:cSldViewPr snapToGrid="0">
      <p:cViewPr varScale="1">
        <p:scale>
          <a:sx n="73" d="100"/>
          <a:sy n="73" d="100"/>
        </p:scale>
        <p:origin x="1992" y="72"/>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hyperlink" Target="https://www.dph.ncdhhs.gov/programs/epidemiology/immunization/schools/partners/school-reports" TargetMode="External"/><Relationship Id="rId1" Type="http://schemas.openxmlformats.org/officeDocument/2006/relationships/hyperlink" Target="https://survey.alchemer.com/s3/7953784/2024-2025-Annual-K-12-Health-Assessment-and-Immunization-Report" TargetMode="Externa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hyperlink" Target="https://www.dph.ncdhhs.gov/programs/epidemiology/immunization/schools/partners/school-reports" TargetMode="External"/><Relationship Id="rId5" Type="http://schemas.openxmlformats.org/officeDocument/2006/relationships/hyperlink" Target="https://survey.alchemer.com/s3/7953784/2024-2025-Annual-K-12-Health-Assessment-and-Immunization-Report" TargetMode="External"/><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038DBB3-AC96-47F7-821B-C0519579151E}" type="doc">
      <dgm:prSet loTypeId="urn:microsoft.com/office/officeart/2016/7/layout/VerticalDownArrowProcess" loCatId="process" qsTypeId="urn:microsoft.com/office/officeart/2005/8/quickstyle/simple5" qsCatId="simple" csTypeId="urn:microsoft.com/office/officeart/2005/8/colors/colorful5" csCatId="colorful" phldr="1"/>
      <dgm:spPr/>
      <dgm:t>
        <a:bodyPr/>
        <a:lstStyle/>
        <a:p>
          <a:endParaRPr lang="en-US"/>
        </a:p>
      </dgm:t>
    </dgm:pt>
    <dgm:pt modelId="{6F981E15-1802-4C42-B172-68616CDF5484}">
      <dgm:prSet custT="1"/>
      <dgm:spPr/>
      <dgm:t>
        <a:bodyPr/>
        <a:lstStyle/>
        <a:p>
          <a:r>
            <a:rPr lang="en-US" sz="900" b="1"/>
            <a:t>Before school starts</a:t>
          </a:r>
        </a:p>
      </dgm:t>
    </dgm:pt>
    <dgm:pt modelId="{BE878D77-B037-4D34-BF96-914E8C947714}" type="parTrans" cxnId="{03954E1D-0475-4F6A-8AB3-781CD22323BF}">
      <dgm:prSet/>
      <dgm:spPr/>
      <dgm:t>
        <a:bodyPr/>
        <a:lstStyle/>
        <a:p>
          <a:endParaRPr lang="en-US" sz="900" b="1"/>
        </a:p>
      </dgm:t>
    </dgm:pt>
    <dgm:pt modelId="{363D4304-7D87-4DAD-9B0A-9D0B850DB92C}" type="sibTrans" cxnId="{03954E1D-0475-4F6A-8AB3-781CD22323BF}">
      <dgm:prSet/>
      <dgm:spPr/>
      <dgm:t>
        <a:bodyPr/>
        <a:lstStyle/>
        <a:p>
          <a:endParaRPr lang="en-US" sz="900" b="1"/>
        </a:p>
      </dgm:t>
    </dgm:pt>
    <dgm:pt modelId="{2AA2FF55-DCEB-4313-A086-CC271587FE13}">
      <dgm:prSet custT="1"/>
      <dgm:spPr/>
      <dgm:t>
        <a:bodyPr/>
        <a:lstStyle/>
        <a:p>
          <a:r>
            <a:rPr lang="en-US" sz="900" b="1"/>
            <a:t>Students submit vaccination records</a:t>
          </a:r>
        </a:p>
      </dgm:t>
    </dgm:pt>
    <dgm:pt modelId="{084E5458-5CEB-440A-8CEF-3EECDDDCE894}" type="parTrans" cxnId="{D798FBF5-1482-4844-BF98-C6303ED2CBA2}">
      <dgm:prSet/>
      <dgm:spPr/>
      <dgm:t>
        <a:bodyPr/>
        <a:lstStyle/>
        <a:p>
          <a:endParaRPr lang="en-US" sz="900" b="1"/>
        </a:p>
      </dgm:t>
    </dgm:pt>
    <dgm:pt modelId="{3E6BD0FD-E4B3-4724-8A7B-65F9193D1901}" type="sibTrans" cxnId="{D798FBF5-1482-4844-BF98-C6303ED2CBA2}">
      <dgm:prSet/>
      <dgm:spPr/>
      <dgm:t>
        <a:bodyPr/>
        <a:lstStyle/>
        <a:p>
          <a:endParaRPr lang="en-US" sz="900" b="1"/>
        </a:p>
      </dgm:t>
    </dgm:pt>
    <dgm:pt modelId="{320A6C46-3622-4AC8-BBFA-4648D90C1094}">
      <dgm:prSet custT="1"/>
      <dgm:spPr/>
      <dgm:t>
        <a:bodyPr/>
        <a:lstStyle/>
        <a:p>
          <a:r>
            <a:rPr lang="en-US" sz="900" b="1"/>
            <a:t>Before 11/1 or Day 60</a:t>
          </a:r>
        </a:p>
      </dgm:t>
    </dgm:pt>
    <dgm:pt modelId="{DA04C46F-9108-455D-B89B-F877EC304EB9}" type="parTrans" cxnId="{A506621E-F6AD-461D-A1F4-FF0DDA030BF7}">
      <dgm:prSet/>
      <dgm:spPr/>
      <dgm:t>
        <a:bodyPr/>
        <a:lstStyle/>
        <a:p>
          <a:endParaRPr lang="en-US" sz="900" b="1"/>
        </a:p>
      </dgm:t>
    </dgm:pt>
    <dgm:pt modelId="{E608132E-5134-4D24-BAE8-DD57D84D4BAF}" type="sibTrans" cxnId="{A506621E-F6AD-461D-A1F4-FF0DDA030BF7}">
      <dgm:prSet/>
      <dgm:spPr/>
      <dgm:t>
        <a:bodyPr/>
        <a:lstStyle/>
        <a:p>
          <a:endParaRPr lang="en-US" sz="900" b="1"/>
        </a:p>
      </dgm:t>
    </dgm:pt>
    <dgm:pt modelId="{AA70FA96-9AB0-41EA-89A3-BC4D3B2265F9}">
      <dgm:prSet custT="1"/>
      <dgm:spPr/>
      <dgm:t>
        <a:bodyPr/>
        <a:lstStyle/>
        <a:p>
          <a:r>
            <a:rPr lang="en-US" sz="900" b="1"/>
            <a:t>Schools, colleges and universities submit a report to DHHS </a:t>
          </a:r>
        </a:p>
      </dgm:t>
    </dgm:pt>
    <dgm:pt modelId="{3D0024FC-2217-4850-BB82-E31C1A8DA926}" type="parTrans" cxnId="{F16FFEEC-ED1D-480A-B9D9-A3701D739BB4}">
      <dgm:prSet/>
      <dgm:spPr/>
      <dgm:t>
        <a:bodyPr/>
        <a:lstStyle/>
        <a:p>
          <a:endParaRPr lang="en-US" sz="900" b="1"/>
        </a:p>
      </dgm:t>
    </dgm:pt>
    <dgm:pt modelId="{66DD132A-38CA-4168-B0FE-605C20A80F00}" type="sibTrans" cxnId="{F16FFEEC-ED1D-480A-B9D9-A3701D739BB4}">
      <dgm:prSet/>
      <dgm:spPr/>
      <dgm:t>
        <a:bodyPr/>
        <a:lstStyle/>
        <a:p>
          <a:endParaRPr lang="en-US" sz="900" b="1"/>
        </a:p>
      </dgm:t>
    </dgm:pt>
    <dgm:pt modelId="{648F39C4-827F-4E6A-A98F-601F2B32F1EC}">
      <dgm:prSet custT="1"/>
      <dgm:spPr/>
      <dgm:t>
        <a:bodyPr/>
        <a:lstStyle/>
        <a:p>
          <a:r>
            <a:rPr lang="en-US" sz="900" b="1"/>
            <a:t>November - March</a:t>
          </a:r>
        </a:p>
      </dgm:t>
    </dgm:pt>
    <dgm:pt modelId="{55A5CABF-6959-4AF0-899D-85930DC90892}" type="parTrans" cxnId="{EE777AC5-F146-4B40-A5A3-17E5058D1DFD}">
      <dgm:prSet/>
      <dgm:spPr/>
      <dgm:t>
        <a:bodyPr/>
        <a:lstStyle/>
        <a:p>
          <a:endParaRPr lang="en-US" sz="900" b="1"/>
        </a:p>
      </dgm:t>
    </dgm:pt>
    <dgm:pt modelId="{49ACCD96-CDBA-4117-BDEF-8D3F6044DED0}" type="sibTrans" cxnId="{EE777AC5-F146-4B40-A5A3-17E5058D1DFD}">
      <dgm:prSet/>
      <dgm:spPr/>
      <dgm:t>
        <a:bodyPr/>
        <a:lstStyle/>
        <a:p>
          <a:endParaRPr lang="en-US" sz="900" b="1"/>
        </a:p>
      </dgm:t>
    </dgm:pt>
    <dgm:pt modelId="{29644397-B4A6-4751-BC61-D7352BBE74BB}">
      <dgm:prSet custT="1"/>
      <dgm:spPr/>
      <dgm:t>
        <a:bodyPr/>
        <a:lstStyle/>
        <a:p>
          <a:r>
            <a:rPr lang="en-US" sz="900" b="1"/>
            <a:t>Data is cleaned and analyzed, schools with errors are contacted</a:t>
          </a:r>
        </a:p>
      </dgm:t>
    </dgm:pt>
    <dgm:pt modelId="{45EE9127-4261-48B8-BBC4-38F682212E19}" type="parTrans" cxnId="{AC128627-0CA6-4DD9-98FA-39F7E08A4D3A}">
      <dgm:prSet/>
      <dgm:spPr/>
      <dgm:t>
        <a:bodyPr/>
        <a:lstStyle/>
        <a:p>
          <a:endParaRPr lang="en-US" sz="900" b="1"/>
        </a:p>
      </dgm:t>
    </dgm:pt>
    <dgm:pt modelId="{C6176F18-4D77-4258-A361-50455BBC5ED4}" type="sibTrans" cxnId="{AC128627-0CA6-4DD9-98FA-39F7E08A4D3A}">
      <dgm:prSet/>
      <dgm:spPr/>
      <dgm:t>
        <a:bodyPr/>
        <a:lstStyle/>
        <a:p>
          <a:endParaRPr lang="en-US" sz="900" b="1"/>
        </a:p>
      </dgm:t>
    </dgm:pt>
    <dgm:pt modelId="{6991AE0A-ED5D-40C2-8ED0-75BD7C75B8F2}">
      <dgm:prSet custT="1"/>
      <dgm:spPr/>
      <dgm:t>
        <a:bodyPr/>
        <a:lstStyle/>
        <a:p>
          <a:r>
            <a:rPr lang="en-US" sz="900" b="1"/>
            <a:t>March – April</a:t>
          </a:r>
        </a:p>
      </dgm:t>
    </dgm:pt>
    <dgm:pt modelId="{5F25FFC5-E367-4C6C-93EE-AD1983E0779A}" type="parTrans" cxnId="{482A7931-14D9-4783-818A-D1824C92D438}">
      <dgm:prSet/>
      <dgm:spPr/>
      <dgm:t>
        <a:bodyPr/>
        <a:lstStyle/>
        <a:p>
          <a:endParaRPr lang="en-US" sz="900" b="1"/>
        </a:p>
      </dgm:t>
    </dgm:pt>
    <dgm:pt modelId="{3140B625-2618-48C2-A0C7-16F2B71F331E}" type="sibTrans" cxnId="{482A7931-14D9-4783-818A-D1824C92D438}">
      <dgm:prSet/>
      <dgm:spPr/>
      <dgm:t>
        <a:bodyPr/>
        <a:lstStyle/>
        <a:p>
          <a:endParaRPr lang="en-US" sz="900" b="1"/>
        </a:p>
      </dgm:t>
    </dgm:pt>
    <dgm:pt modelId="{20227243-1037-4059-83AA-9A846B5836E8}">
      <dgm:prSet custT="1"/>
      <dgm:spPr/>
      <dgm:t>
        <a:bodyPr/>
        <a:lstStyle/>
        <a:p>
          <a:r>
            <a:rPr lang="en-US" sz="900" b="1"/>
            <a:t>Kindergarten data is reported to CDC</a:t>
          </a:r>
        </a:p>
      </dgm:t>
    </dgm:pt>
    <dgm:pt modelId="{E6D3110C-B050-4302-85F8-C1C66C1E5A95}" type="parTrans" cxnId="{47A04F33-D9C4-4B48-B09C-E7B56B97E9AC}">
      <dgm:prSet/>
      <dgm:spPr/>
      <dgm:t>
        <a:bodyPr/>
        <a:lstStyle/>
        <a:p>
          <a:endParaRPr lang="en-US" sz="900" b="1"/>
        </a:p>
      </dgm:t>
    </dgm:pt>
    <dgm:pt modelId="{4CD90799-3CB6-4236-9A38-366F6D5D9A47}" type="sibTrans" cxnId="{47A04F33-D9C4-4B48-B09C-E7B56B97E9AC}">
      <dgm:prSet/>
      <dgm:spPr/>
      <dgm:t>
        <a:bodyPr/>
        <a:lstStyle/>
        <a:p>
          <a:endParaRPr lang="en-US" sz="900" b="1"/>
        </a:p>
      </dgm:t>
    </dgm:pt>
    <dgm:pt modelId="{9A9E71CA-5A91-4E0A-BF6B-BB17CBBA5967}">
      <dgm:prSet custT="1"/>
      <dgm:spPr/>
      <dgm:t>
        <a:bodyPr/>
        <a:lstStyle/>
        <a:p>
          <a:r>
            <a:rPr lang="en-US" sz="900" b="1"/>
            <a:t>April – July</a:t>
          </a:r>
        </a:p>
      </dgm:t>
    </dgm:pt>
    <dgm:pt modelId="{56288685-9BA0-4077-A14E-0622784ACFC9}" type="parTrans" cxnId="{96E34B7F-B1E4-4837-9E41-27390A7C7324}">
      <dgm:prSet/>
      <dgm:spPr/>
      <dgm:t>
        <a:bodyPr/>
        <a:lstStyle/>
        <a:p>
          <a:endParaRPr lang="en-US" sz="900" b="1"/>
        </a:p>
      </dgm:t>
    </dgm:pt>
    <dgm:pt modelId="{53B15016-BDB0-4CF5-AA58-964F9ED282ED}" type="sibTrans" cxnId="{96E34B7F-B1E4-4837-9E41-27390A7C7324}">
      <dgm:prSet/>
      <dgm:spPr/>
      <dgm:t>
        <a:bodyPr/>
        <a:lstStyle/>
        <a:p>
          <a:endParaRPr lang="en-US" sz="900" b="1"/>
        </a:p>
      </dgm:t>
    </dgm:pt>
    <dgm:pt modelId="{52C1BDAA-969B-404B-AC3B-93E082833DE9}">
      <dgm:prSet custT="1"/>
      <dgm:spPr/>
      <dgm:t>
        <a:bodyPr/>
        <a:lstStyle/>
        <a:p>
          <a:r>
            <a:rPr lang="en-US" sz="900" b="1"/>
            <a:t>Immunization data is shared with LHDs and community, and published on the Kindergarten dashboard </a:t>
          </a:r>
        </a:p>
      </dgm:t>
    </dgm:pt>
    <dgm:pt modelId="{516C7C83-3CDE-4178-8244-09C07DE20E10}" type="parTrans" cxnId="{66C4C1FB-C014-4B6D-BC5E-51B2633A0355}">
      <dgm:prSet/>
      <dgm:spPr/>
      <dgm:t>
        <a:bodyPr/>
        <a:lstStyle/>
        <a:p>
          <a:endParaRPr lang="en-US" sz="900" b="1"/>
        </a:p>
      </dgm:t>
    </dgm:pt>
    <dgm:pt modelId="{3F2FEF08-586B-4C61-B538-ADEB80F1FDB3}" type="sibTrans" cxnId="{66C4C1FB-C014-4B6D-BC5E-51B2633A0355}">
      <dgm:prSet/>
      <dgm:spPr/>
      <dgm:t>
        <a:bodyPr/>
        <a:lstStyle/>
        <a:p>
          <a:endParaRPr lang="en-US" sz="900" b="1"/>
        </a:p>
      </dgm:t>
    </dgm:pt>
    <dgm:pt modelId="{008A964D-300C-444B-B281-C63B45B5A91F}" type="pres">
      <dgm:prSet presAssocID="{7038DBB3-AC96-47F7-821B-C0519579151E}" presName="Name0" presStyleCnt="0">
        <dgm:presLayoutVars>
          <dgm:dir/>
          <dgm:animLvl val="lvl"/>
          <dgm:resizeHandles val="exact"/>
        </dgm:presLayoutVars>
      </dgm:prSet>
      <dgm:spPr/>
    </dgm:pt>
    <dgm:pt modelId="{8BFB8E96-17EA-4664-A75E-9D61E3EFBB26}" type="pres">
      <dgm:prSet presAssocID="{9A9E71CA-5A91-4E0A-BF6B-BB17CBBA5967}" presName="boxAndChildren" presStyleCnt="0"/>
      <dgm:spPr/>
    </dgm:pt>
    <dgm:pt modelId="{413D124F-426B-4E41-B5F4-1EA3C03BD9FD}" type="pres">
      <dgm:prSet presAssocID="{9A9E71CA-5A91-4E0A-BF6B-BB17CBBA5967}" presName="parentTextBox" presStyleLbl="alignNode1" presStyleIdx="0" presStyleCnt="5"/>
      <dgm:spPr/>
    </dgm:pt>
    <dgm:pt modelId="{AAB67F74-941C-4A51-AC25-72B60CD89794}" type="pres">
      <dgm:prSet presAssocID="{9A9E71CA-5A91-4E0A-BF6B-BB17CBBA5967}" presName="descendantBox" presStyleLbl="bgAccFollowNode1" presStyleIdx="0" presStyleCnt="5"/>
      <dgm:spPr/>
    </dgm:pt>
    <dgm:pt modelId="{A8F01E32-C575-4473-8B0A-BAB01FC20704}" type="pres">
      <dgm:prSet presAssocID="{3140B625-2618-48C2-A0C7-16F2B71F331E}" presName="sp" presStyleCnt="0"/>
      <dgm:spPr/>
    </dgm:pt>
    <dgm:pt modelId="{ABC44138-3FC0-4EDB-80CE-9599D7A8F51C}" type="pres">
      <dgm:prSet presAssocID="{6991AE0A-ED5D-40C2-8ED0-75BD7C75B8F2}" presName="arrowAndChildren" presStyleCnt="0"/>
      <dgm:spPr/>
    </dgm:pt>
    <dgm:pt modelId="{66DC17D4-48E5-4016-B043-96072C4A6C0F}" type="pres">
      <dgm:prSet presAssocID="{6991AE0A-ED5D-40C2-8ED0-75BD7C75B8F2}" presName="parentTextArrow" presStyleLbl="node1" presStyleIdx="0" presStyleCnt="0"/>
      <dgm:spPr/>
    </dgm:pt>
    <dgm:pt modelId="{97927D71-DF1A-4F45-8CB8-5A01AD4C582A}" type="pres">
      <dgm:prSet presAssocID="{6991AE0A-ED5D-40C2-8ED0-75BD7C75B8F2}" presName="arrow" presStyleLbl="alignNode1" presStyleIdx="1" presStyleCnt="5"/>
      <dgm:spPr/>
    </dgm:pt>
    <dgm:pt modelId="{60EF8C6B-BF5A-4D42-8AA6-595063E0AF2E}" type="pres">
      <dgm:prSet presAssocID="{6991AE0A-ED5D-40C2-8ED0-75BD7C75B8F2}" presName="descendantArrow" presStyleLbl="bgAccFollowNode1" presStyleIdx="1" presStyleCnt="5"/>
      <dgm:spPr/>
    </dgm:pt>
    <dgm:pt modelId="{7CC494A9-ADA6-462B-AC9B-093E920316AA}" type="pres">
      <dgm:prSet presAssocID="{49ACCD96-CDBA-4117-BDEF-8D3F6044DED0}" presName="sp" presStyleCnt="0"/>
      <dgm:spPr/>
    </dgm:pt>
    <dgm:pt modelId="{7BAA579D-E9E5-4895-BC87-2B5C037B6DF4}" type="pres">
      <dgm:prSet presAssocID="{648F39C4-827F-4E6A-A98F-601F2B32F1EC}" presName="arrowAndChildren" presStyleCnt="0"/>
      <dgm:spPr/>
    </dgm:pt>
    <dgm:pt modelId="{61695C9B-8607-4C07-802D-08EDEAA53A62}" type="pres">
      <dgm:prSet presAssocID="{648F39C4-827F-4E6A-A98F-601F2B32F1EC}" presName="parentTextArrow" presStyleLbl="node1" presStyleIdx="0" presStyleCnt="0"/>
      <dgm:spPr/>
    </dgm:pt>
    <dgm:pt modelId="{B2D7CA87-117B-4AFB-BE05-67FA09544FE2}" type="pres">
      <dgm:prSet presAssocID="{648F39C4-827F-4E6A-A98F-601F2B32F1EC}" presName="arrow" presStyleLbl="alignNode1" presStyleIdx="2" presStyleCnt="5"/>
      <dgm:spPr/>
    </dgm:pt>
    <dgm:pt modelId="{E6C87B54-E7B1-4067-AF8D-825D0D05BB79}" type="pres">
      <dgm:prSet presAssocID="{648F39C4-827F-4E6A-A98F-601F2B32F1EC}" presName="descendantArrow" presStyleLbl="bgAccFollowNode1" presStyleIdx="2" presStyleCnt="5"/>
      <dgm:spPr/>
    </dgm:pt>
    <dgm:pt modelId="{2F37D51B-5ABE-44BB-870D-F03473859DCA}" type="pres">
      <dgm:prSet presAssocID="{E608132E-5134-4D24-BAE8-DD57D84D4BAF}" presName="sp" presStyleCnt="0"/>
      <dgm:spPr/>
    </dgm:pt>
    <dgm:pt modelId="{28AC1F32-FC78-4E4A-81A4-C2435B5A0FA8}" type="pres">
      <dgm:prSet presAssocID="{320A6C46-3622-4AC8-BBFA-4648D90C1094}" presName="arrowAndChildren" presStyleCnt="0"/>
      <dgm:spPr/>
    </dgm:pt>
    <dgm:pt modelId="{D3E13E4F-5D03-4FB2-94DD-5C1E2F3ECE4C}" type="pres">
      <dgm:prSet presAssocID="{320A6C46-3622-4AC8-BBFA-4648D90C1094}" presName="parentTextArrow" presStyleLbl="node1" presStyleIdx="0" presStyleCnt="0"/>
      <dgm:spPr/>
    </dgm:pt>
    <dgm:pt modelId="{66152A6C-C5EC-406F-B94B-DB361951567F}" type="pres">
      <dgm:prSet presAssocID="{320A6C46-3622-4AC8-BBFA-4648D90C1094}" presName="arrow" presStyleLbl="alignNode1" presStyleIdx="3" presStyleCnt="5"/>
      <dgm:spPr/>
    </dgm:pt>
    <dgm:pt modelId="{7E7C2524-0FA4-4BAE-88A2-970588529429}" type="pres">
      <dgm:prSet presAssocID="{320A6C46-3622-4AC8-BBFA-4648D90C1094}" presName="descendantArrow" presStyleLbl="bgAccFollowNode1" presStyleIdx="3" presStyleCnt="5"/>
      <dgm:spPr/>
    </dgm:pt>
    <dgm:pt modelId="{5F2CA647-597B-47B0-A755-EC3204287EC8}" type="pres">
      <dgm:prSet presAssocID="{363D4304-7D87-4DAD-9B0A-9D0B850DB92C}" presName="sp" presStyleCnt="0"/>
      <dgm:spPr/>
    </dgm:pt>
    <dgm:pt modelId="{35AF3ADC-D945-4EB1-80A8-B785F948732C}" type="pres">
      <dgm:prSet presAssocID="{6F981E15-1802-4C42-B172-68616CDF5484}" presName="arrowAndChildren" presStyleCnt="0"/>
      <dgm:spPr/>
    </dgm:pt>
    <dgm:pt modelId="{19FB9466-EA06-49AD-B47D-5E4E01712DF2}" type="pres">
      <dgm:prSet presAssocID="{6F981E15-1802-4C42-B172-68616CDF5484}" presName="parentTextArrow" presStyleLbl="node1" presStyleIdx="0" presStyleCnt="0"/>
      <dgm:spPr/>
    </dgm:pt>
    <dgm:pt modelId="{F5A1A190-F143-4B71-A9ED-C9136ED30513}" type="pres">
      <dgm:prSet presAssocID="{6F981E15-1802-4C42-B172-68616CDF5484}" presName="arrow" presStyleLbl="alignNode1" presStyleIdx="4" presStyleCnt="5"/>
      <dgm:spPr/>
    </dgm:pt>
    <dgm:pt modelId="{81126186-72D1-44BA-98AA-04D2D0CA15B3}" type="pres">
      <dgm:prSet presAssocID="{6F981E15-1802-4C42-B172-68616CDF5484}" presName="descendantArrow" presStyleLbl="bgAccFollowNode1" presStyleIdx="4" presStyleCnt="5"/>
      <dgm:spPr/>
    </dgm:pt>
  </dgm:ptLst>
  <dgm:cxnLst>
    <dgm:cxn modelId="{642DA91A-BE99-43D5-BEE3-F90A9D70D576}" type="presOf" srcId="{2AA2FF55-DCEB-4313-A086-CC271587FE13}" destId="{81126186-72D1-44BA-98AA-04D2D0CA15B3}" srcOrd="0" destOrd="0" presId="urn:microsoft.com/office/officeart/2016/7/layout/VerticalDownArrowProcess"/>
    <dgm:cxn modelId="{52B98A1C-81B1-436A-B3DD-F8F1B63D4A5F}" type="presOf" srcId="{648F39C4-827F-4E6A-A98F-601F2B32F1EC}" destId="{61695C9B-8607-4C07-802D-08EDEAA53A62}" srcOrd="0" destOrd="0" presId="urn:microsoft.com/office/officeart/2016/7/layout/VerticalDownArrowProcess"/>
    <dgm:cxn modelId="{03954E1D-0475-4F6A-8AB3-781CD22323BF}" srcId="{7038DBB3-AC96-47F7-821B-C0519579151E}" destId="{6F981E15-1802-4C42-B172-68616CDF5484}" srcOrd="0" destOrd="0" parTransId="{BE878D77-B037-4D34-BF96-914E8C947714}" sibTransId="{363D4304-7D87-4DAD-9B0A-9D0B850DB92C}"/>
    <dgm:cxn modelId="{A506621E-F6AD-461D-A1F4-FF0DDA030BF7}" srcId="{7038DBB3-AC96-47F7-821B-C0519579151E}" destId="{320A6C46-3622-4AC8-BBFA-4648D90C1094}" srcOrd="1" destOrd="0" parTransId="{DA04C46F-9108-455D-B89B-F877EC304EB9}" sibTransId="{E608132E-5134-4D24-BAE8-DD57D84D4BAF}"/>
    <dgm:cxn modelId="{AF795726-2F84-4CD5-99FF-ED2C697D541F}" type="presOf" srcId="{6F981E15-1802-4C42-B172-68616CDF5484}" destId="{19FB9466-EA06-49AD-B47D-5E4E01712DF2}" srcOrd="0" destOrd="0" presId="urn:microsoft.com/office/officeart/2016/7/layout/VerticalDownArrowProcess"/>
    <dgm:cxn modelId="{AC128627-0CA6-4DD9-98FA-39F7E08A4D3A}" srcId="{648F39C4-827F-4E6A-A98F-601F2B32F1EC}" destId="{29644397-B4A6-4751-BC61-D7352BBE74BB}" srcOrd="0" destOrd="0" parTransId="{45EE9127-4261-48B8-BBC4-38F682212E19}" sibTransId="{C6176F18-4D77-4258-A361-50455BBC5ED4}"/>
    <dgm:cxn modelId="{5888042E-1DA4-461B-8A25-B1308CE1236D}" type="presOf" srcId="{52C1BDAA-969B-404B-AC3B-93E082833DE9}" destId="{AAB67F74-941C-4A51-AC25-72B60CD89794}" srcOrd="0" destOrd="0" presId="urn:microsoft.com/office/officeart/2016/7/layout/VerticalDownArrowProcess"/>
    <dgm:cxn modelId="{482A7931-14D9-4783-818A-D1824C92D438}" srcId="{7038DBB3-AC96-47F7-821B-C0519579151E}" destId="{6991AE0A-ED5D-40C2-8ED0-75BD7C75B8F2}" srcOrd="3" destOrd="0" parTransId="{5F25FFC5-E367-4C6C-93EE-AD1983E0779A}" sibTransId="{3140B625-2618-48C2-A0C7-16F2B71F331E}"/>
    <dgm:cxn modelId="{47A04F33-D9C4-4B48-B09C-E7B56B97E9AC}" srcId="{6991AE0A-ED5D-40C2-8ED0-75BD7C75B8F2}" destId="{20227243-1037-4059-83AA-9A846B5836E8}" srcOrd="0" destOrd="0" parTransId="{E6D3110C-B050-4302-85F8-C1C66C1E5A95}" sibTransId="{4CD90799-3CB6-4236-9A38-366F6D5D9A47}"/>
    <dgm:cxn modelId="{6098605F-B5AD-439B-A861-E685A5B34398}" type="presOf" srcId="{AA70FA96-9AB0-41EA-89A3-BC4D3B2265F9}" destId="{7E7C2524-0FA4-4BAE-88A2-970588529429}" srcOrd="0" destOrd="0" presId="urn:microsoft.com/office/officeart/2016/7/layout/VerticalDownArrowProcess"/>
    <dgm:cxn modelId="{C91A1279-FA44-454E-8AFF-82FAC3A641D3}" type="presOf" srcId="{6991AE0A-ED5D-40C2-8ED0-75BD7C75B8F2}" destId="{97927D71-DF1A-4F45-8CB8-5A01AD4C582A}" srcOrd="1" destOrd="0" presId="urn:microsoft.com/office/officeart/2016/7/layout/VerticalDownArrowProcess"/>
    <dgm:cxn modelId="{96E34B7F-B1E4-4837-9E41-27390A7C7324}" srcId="{7038DBB3-AC96-47F7-821B-C0519579151E}" destId="{9A9E71CA-5A91-4E0A-BF6B-BB17CBBA5967}" srcOrd="4" destOrd="0" parTransId="{56288685-9BA0-4077-A14E-0622784ACFC9}" sibTransId="{53B15016-BDB0-4CF5-AA58-964F9ED282ED}"/>
    <dgm:cxn modelId="{9DCF6995-DA35-401D-BD73-C59AE9A900CC}" type="presOf" srcId="{9A9E71CA-5A91-4E0A-BF6B-BB17CBBA5967}" destId="{413D124F-426B-4E41-B5F4-1EA3C03BD9FD}" srcOrd="0" destOrd="0" presId="urn:microsoft.com/office/officeart/2016/7/layout/VerticalDownArrowProcess"/>
    <dgm:cxn modelId="{B08AE4A3-5A40-4B24-9B00-E93E7CDF00FB}" type="presOf" srcId="{320A6C46-3622-4AC8-BBFA-4648D90C1094}" destId="{D3E13E4F-5D03-4FB2-94DD-5C1E2F3ECE4C}" srcOrd="0" destOrd="0" presId="urn:microsoft.com/office/officeart/2016/7/layout/VerticalDownArrowProcess"/>
    <dgm:cxn modelId="{9A1331A9-8B0D-4F72-AD2D-CDE13B399E3A}" type="presOf" srcId="{648F39C4-827F-4E6A-A98F-601F2B32F1EC}" destId="{B2D7CA87-117B-4AFB-BE05-67FA09544FE2}" srcOrd="1" destOrd="0" presId="urn:microsoft.com/office/officeart/2016/7/layout/VerticalDownArrowProcess"/>
    <dgm:cxn modelId="{E108EBB8-5A74-4575-8292-49A29C09BE68}" type="presOf" srcId="{320A6C46-3622-4AC8-BBFA-4648D90C1094}" destId="{66152A6C-C5EC-406F-B94B-DB361951567F}" srcOrd="1" destOrd="0" presId="urn:microsoft.com/office/officeart/2016/7/layout/VerticalDownArrowProcess"/>
    <dgm:cxn modelId="{EE777AC5-F146-4B40-A5A3-17E5058D1DFD}" srcId="{7038DBB3-AC96-47F7-821B-C0519579151E}" destId="{648F39C4-827F-4E6A-A98F-601F2B32F1EC}" srcOrd="2" destOrd="0" parTransId="{55A5CABF-6959-4AF0-899D-85930DC90892}" sibTransId="{49ACCD96-CDBA-4117-BDEF-8D3F6044DED0}"/>
    <dgm:cxn modelId="{55BE83C7-DEEC-4DC4-9DD9-D912B33BF4F1}" type="presOf" srcId="{29644397-B4A6-4751-BC61-D7352BBE74BB}" destId="{E6C87B54-E7B1-4067-AF8D-825D0D05BB79}" srcOrd="0" destOrd="0" presId="urn:microsoft.com/office/officeart/2016/7/layout/VerticalDownArrowProcess"/>
    <dgm:cxn modelId="{1220DDCA-8662-407A-B90A-FB448C03E61B}" type="presOf" srcId="{6991AE0A-ED5D-40C2-8ED0-75BD7C75B8F2}" destId="{66DC17D4-48E5-4016-B043-96072C4A6C0F}" srcOrd="0" destOrd="0" presId="urn:microsoft.com/office/officeart/2016/7/layout/VerticalDownArrowProcess"/>
    <dgm:cxn modelId="{A062F1CB-470B-4F42-B4E6-BEB9BBA7C395}" type="presOf" srcId="{6F981E15-1802-4C42-B172-68616CDF5484}" destId="{F5A1A190-F143-4B71-A9ED-C9136ED30513}" srcOrd="1" destOrd="0" presId="urn:microsoft.com/office/officeart/2016/7/layout/VerticalDownArrowProcess"/>
    <dgm:cxn modelId="{170A18D9-1141-4058-8775-9202CAA32C0E}" type="presOf" srcId="{7038DBB3-AC96-47F7-821B-C0519579151E}" destId="{008A964D-300C-444B-B281-C63B45B5A91F}" srcOrd="0" destOrd="0" presId="urn:microsoft.com/office/officeart/2016/7/layout/VerticalDownArrowProcess"/>
    <dgm:cxn modelId="{F16FFEEC-ED1D-480A-B9D9-A3701D739BB4}" srcId="{320A6C46-3622-4AC8-BBFA-4648D90C1094}" destId="{AA70FA96-9AB0-41EA-89A3-BC4D3B2265F9}" srcOrd="0" destOrd="0" parTransId="{3D0024FC-2217-4850-BB82-E31C1A8DA926}" sibTransId="{66DD132A-38CA-4168-B0FE-605C20A80F00}"/>
    <dgm:cxn modelId="{D798FBF5-1482-4844-BF98-C6303ED2CBA2}" srcId="{6F981E15-1802-4C42-B172-68616CDF5484}" destId="{2AA2FF55-DCEB-4313-A086-CC271587FE13}" srcOrd="0" destOrd="0" parTransId="{084E5458-5CEB-440A-8CEF-3EECDDDCE894}" sibTransId="{3E6BD0FD-E4B3-4724-8A7B-65F9193D1901}"/>
    <dgm:cxn modelId="{3895A6F6-7B4D-4A44-B849-425ECA27E4B3}" type="presOf" srcId="{20227243-1037-4059-83AA-9A846B5836E8}" destId="{60EF8C6B-BF5A-4D42-8AA6-595063E0AF2E}" srcOrd="0" destOrd="0" presId="urn:microsoft.com/office/officeart/2016/7/layout/VerticalDownArrowProcess"/>
    <dgm:cxn modelId="{66C4C1FB-C014-4B6D-BC5E-51B2633A0355}" srcId="{9A9E71CA-5A91-4E0A-BF6B-BB17CBBA5967}" destId="{52C1BDAA-969B-404B-AC3B-93E082833DE9}" srcOrd="0" destOrd="0" parTransId="{516C7C83-3CDE-4178-8244-09C07DE20E10}" sibTransId="{3F2FEF08-586B-4C61-B538-ADEB80F1FDB3}"/>
    <dgm:cxn modelId="{B4686DF9-71A1-4A59-9E70-49EBBBA091DB}" type="presParOf" srcId="{008A964D-300C-444B-B281-C63B45B5A91F}" destId="{8BFB8E96-17EA-4664-A75E-9D61E3EFBB26}" srcOrd="0" destOrd="0" presId="urn:microsoft.com/office/officeart/2016/7/layout/VerticalDownArrowProcess"/>
    <dgm:cxn modelId="{9B609FF0-10D8-4513-8A30-779E28EC3841}" type="presParOf" srcId="{8BFB8E96-17EA-4664-A75E-9D61E3EFBB26}" destId="{413D124F-426B-4E41-B5F4-1EA3C03BD9FD}" srcOrd="0" destOrd="0" presId="urn:microsoft.com/office/officeart/2016/7/layout/VerticalDownArrowProcess"/>
    <dgm:cxn modelId="{0C0337DB-949D-4DFE-96C2-B027C63B0F75}" type="presParOf" srcId="{8BFB8E96-17EA-4664-A75E-9D61E3EFBB26}" destId="{AAB67F74-941C-4A51-AC25-72B60CD89794}" srcOrd="1" destOrd="0" presId="urn:microsoft.com/office/officeart/2016/7/layout/VerticalDownArrowProcess"/>
    <dgm:cxn modelId="{9EFA6866-591F-4ADD-9293-539CA2250E0C}" type="presParOf" srcId="{008A964D-300C-444B-B281-C63B45B5A91F}" destId="{A8F01E32-C575-4473-8B0A-BAB01FC20704}" srcOrd="1" destOrd="0" presId="urn:microsoft.com/office/officeart/2016/7/layout/VerticalDownArrowProcess"/>
    <dgm:cxn modelId="{47E0770F-9D85-4EB7-B266-1BF4F32DA6FD}" type="presParOf" srcId="{008A964D-300C-444B-B281-C63B45B5A91F}" destId="{ABC44138-3FC0-4EDB-80CE-9599D7A8F51C}" srcOrd="2" destOrd="0" presId="urn:microsoft.com/office/officeart/2016/7/layout/VerticalDownArrowProcess"/>
    <dgm:cxn modelId="{E0765D30-EE29-47CE-838A-3828D91286DC}" type="presParOf" srcId="{ABC44138-3FC0-4EDB-80CE-9599D7A8F51C}" destId="{66DC17D4-48E5-4016-B043-96072C4A6C0F}" srcOrd="0" destOrd="0" presId="urn:microsoft.com/office/officeart/2016/7/layout/VerticalDownArrowProcess"/>
    <dgm:cxn modelId="{6FD200DB-89A2-4BA7-B563-73E4E86209B8}" type="presParOf" srcId="{ABC44138-3FC0-4EDB-80CE-9599D7A8F51C}" destId="{97927D71-DF1A-4F45-8CB8-5A01AD4C582A}" srcOrd="1" destOrd="0" presId="urn:microsoft.com/office/officeart/2016/7/layout/VerticalDownArrowProcess"/>
    <dgm:cxn modelId="{788A2EF6-272A-4971-BDF1-82170089C71F}" type="presParOf" srcId="{ABC44138-3FC0-4EDB-80CE-9599D7A8F51C}" destId="{60EF8C6B-BF5A-4D42-8AA6-595063E0AF2E}" srcOrd="2" destOrd="0" presId="urn:microsoft.com/office/officeart/2016/7/layout/VerticalDownArrowProcess"/>
    <dgm:cxn modelId="{BFFE521B-F1C4-4FAE-AB11-F0C49B920D12}" type="presParOf" srcId="{008A964D-300C-444B-B281-C63B45B5A91F}" destId="{7CC494A9-ADA6-462B-AC9B-093E920316AA}" srcOrd="3" destOrd="0" presId="urn:microsoft.com/office/officeart/2016/7/layout/VerticalDownArrowProcess"/>
    <dgm:cxn modelId="{4BF5726E-BD09-4308-A970-E434B5500F3D}" type="presParOf" srcId="{008A964D-300C-444B-B281-C63B45B5A91F}" destId="{7BAA579D-E9E5-4895-BC87-2B5C037B6DF4}" srcOrd="4" destOrd="0" presId="urn:microsoft.com/office/officeart/2016/7/layout/VerticalDownArrowProcess"/>
    <dgm:cxn modelId="{4822B7BD-5052-451F-BBD2-3CAE73926D83}" type="presParOf" srcId="{7BAA579D-E9E5-4895-BC87-2B5C037B6DF4}" destId="{61695C9B-8607-4C07-802D-08EDEAA53A62}" srcOrd="0" destOrd="0" presId="urn:microsoft.com/office/officeart/2016/7/layout/VerticalDownArrowProcess"/>
    <dgm:cxn modelId="{2C43281B-2381-44E7-8192-ACD343B40297}" type="presParOf" srcId="{7BAA579D-E9E5-4895-BC87-2B5C037B6DF4}" destId="{B2D7CA87-117B-4AFB-BE05-67FA09544FE2}" srcOrd="1" destOrd="0" presId="urn:microsoft.com/office/officeart/2016/7/layout/VerticalDownArrowProcess"/>
    <dgm:cxn modelId="{1498D006-991A-45AE-A488-A25626AC6D77}" type="presParOf" srcId="{7BAA579D-E9E5-4895-BC87-2B5C037B6DF4}" destId="{E6C87B54-E7B1-4067-AF8D-825D0D05BB79}" srcOrd="2" destOrd="0" presId="urn:microsoft.com/office/officeart/2016/7/layout/VerticalDownArrowProcess"/>
    <dgm:cxn modelId="{7499726B-88CB-4C12-8ACB-DA623396B0ED}" type="presParOf" srcId="{008A964D-300C-444B-B281-C63B45B5A91F}" destId="{2F37D51B-5ABE-44BB-870D-F03473859DCA}" srcOrd="5" destOrd="0" presId="urn:microsoft.com/office/officeart/2016/7/layout/VerticalDownArrowProcess"/>
    <dgm:cxn modelId="{6DA91BE8-7580-49D8-B280-3B0381D1164B}" type="presParOf" srcId="{008A964D-300C-444B-B281-C63B45B5A91F}" destId="{28AC1F32-FC78-4E4A-81A4-C2435B5A0FA8}" srcOrd="6" destOrd="0" presId="urn:microsoft.com/office/officeart/2016/7/layout/VerticalDownArrowProcess"/>
    <dgm:cxn modelId="{B6B276F2-2F16-47DD-8682-0DEB242C6713}" type="presParOf" srcId="{28AC1F32-FC78-4E4A-81A4-C2435B5A0FA8}" destId="{D3E13E4F-5D03-4FB2-94DD-5C1E2F3ECE4C}" srcOrd="0" destOrd="0" presId="urn:microsoft.com/office/officeart/2016/7/layout/VerticalDownArrowProcess"/>
    <dgm:cxn modelId="{2B608EB4-C6C0-4A30-AB37-C6E6CE50D287}" type="presParOf" srcId="{28AC1F32-FC78-4E4A-81A4-C2435B5A0FA8}" destId="{66152A6C-C5EC-406F-B94B-DB361951567F}" srcOrd="1" destOrd="0" presId="urn:microsoft.com/office/officeart/2016/7/layout/VerticalDownArrowProcess"/>
    <dgm:cxn modelId="{8A092E95-77D5-432C-A28F-01BE01A4CA86}" type="presParOf" srcId="{28AC1F32-FC78-4E4A-81A4-C2435B5A0FA8}" destId="{7E7C2524-0FA4-4BAE-88A2-970588529429}" srcOrd="2" destOrd="0" presId="urn:microsoft.com/office/officeart/2016/7/layout/VerticalDownArrowProcess"/>
    <dgm:cxn modelId="{F23A024E-D8EA-4AC6-BBFA-0C9416DB9F5D}" type="presParOf" srcId="{008A964D-300C-444B-B281-C63B45B5A91F}" destId="{5F2CA647-597B-47B0-A755-EC3204287EC8}" srcOrd="7" destOrd="0" presId="urn:microsoft.com/office/officeart/2016/7/layout/VerticalDownArrowProcess"/>
    <dgm:cxn modelId="{FEDBF8DA-001E-4467-829E-441AA9D885C3}" type="presParOf" srcId="{008A964D-300C-444B-B281-C63B45B5A91F}" destId="{35AF3ADC-D945-4EB1-80A8-B785F948732C}" srcOrd="8" destOrd="0" presId="urn:microsoft.com/office/officeart/2016/7/layout/VerticalDownArrowProcess"/>
    <dgm:cxn modelId="{E2A04D24-F62D-479A-9A3A-3F17D6734BF7}" type="presParOf" srcId="{35AF3ADC-D945-4EB1-80A8-B785F948732C}" destId="{19FB9466-EA06-49AD-B47D-5E4E01712DF2}" srcOrd="0" destOrd="0" presId="urn:microsoft.com/office/officeart/2016/7/layout/VerticalDownArrowProcess"/>
    <dgm:cxn modelId="{78049AC2-2A7E-44C3-87C2-A0E0824369C1}" type="presParOf" srcId="{35AF3ADC-D945-4EB1-80A8-B785F948732C}" destId="{F5A1A190-F143-4B71-A9ED-C9136ED30513}" srcOrd="1" destOrd="0" presId="urn:microsoft.com/office/officeart/2016/7/layout/VerticalDownArrowProcess"/>
    <dgm:cxn modelId="{3CEC8299-E0DE-45E1-B90E-A0B2CB543525}" type="presParOf" srcId="{35AF3ADC-D945-4EB1-80A8-B785F948732C}" destId="{81126186-72D1-44BA-98AA-04D2D0CA15B3}" srcOrd="2"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511B16-39F0-4E26-A520-DC4D7A9C286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A76053B-8C58-451D-B53A-DAEEC673119E}">
      <dgm:prSet custT="1"/>
      <dgm:spPr/>
      <dgm:t>
        <a:bodyPr/>
        <a:lstStyle/>
        <a:p>
          <a:pPr>
            <a:lnSpc>
              <a:spcPct val="100000"/>
            </a:lnSpc>
          </a:pPr>
          <a:r>
            <a:rPr lang="en-US" sz="1000" b="1" dirty="0">
              <a:latin typeface="Calibri" panose="020F0502020204030204" pitchFamily="34" charset="0"/>
              <a:cs typeface="Calibri" panose="020F0502020204030204" pitchFamily="34" charset="0"/>
            </a:rPr>
            <a:t>School nurses (preferred) or administrators record student status on calendar day 30 following the first day of school. We provide worksheets, or a facility’s own internal systems can be used.</a:t>
          </a:r>
        </a:p>
      </dgm:t>
    </dgm:pt>
    <dgm:pt modelId="{F4512B05-5AF7-4E54-A15A-8FE2AD93C7AB}" type="parTrans" cxnId="{3269A563-E0C7-44BD-B7D7-2C5D682BF011}">
      <dgm:prSet/>
      <dgm:spPr/>
      <dgm:t>
        <a:bodyPr/>
        <a:lstStyle/>
        <a:p>
          <a:endParaRPr lang="en-US" sz="1100" b="1"/>
        </a:p>
      </dgm:t>
    </dgm:pt>
    <dgm:pt modelId="{D630C4B4-01D9-4DA2-AAED-A1E129CEC59E}" type="sibTrans" cxnId="{3269A563-E0C7-44BD-B7D7-2C5D682BF011}">
      <dgm:prSet/>
      <dgm:spPr/>
      <dgm:t>
        <a:bodyPr/>
        <a:lstStyle/>
        <a:p>
          <a:endParaRPr lang="en-US" sz="1100" b="1"/>
        </a:p>
      </dgm:t>
    </dgm:pt>
    <dgm:pt modelId="{5ACF0B85-41B1-469A-8521-D9683416A956}">
      <dgm:prSet custT="1"/>
      <dgm:spPr/>
      <dgm:t>
        <a:bodyPr/>
        <a:lstStyle/>
        <a:p>
          <a:pPr>
            <a:lnSpc>
              <a:spcPct val="100000"/>
            </a:lnSpc>
          </a:pPr>
          <a:r>
            <a:rPr lang="en-US" sz="1000" b="1">
              <a:solidFill>
                <a:schemeClr val="bg1"/>
              </a:solidFill>
              <a:latin typeface="Calibri" panose="020F0502020204030204" pitchFamily="34" charset="0"/>
              <a:cs typeface="Calibri" panose="020F0502020204030204" pitchFamily="34" charset="0"/>
              <a:hlinkClick xmlns:r="http://schemas.openxmlformats.org/officeDocument/2006/relationships" r:id="rId1">
                <a:extLst>
                  <a:ext uri="{A12FA001-AC4F-418D-AE19-62706E023703}">
                    <ahyp:hlinkClr xmlns:ahyp="http://schemas.microsoft.com/office/drawing/2018/hyperlinkcolor" val="tx"/>
                  </a:ext>
                </a:extLst>
              </a:hlinkClick>
            </a:rPr>
            <a:t>Reports are submitted online</a:t>
          </a:r>
          <a:r>
            <a:rPr lang="en-US" sz="1000" b="1">
              <a:solidFill>
                <a:schemeClr val="bg1"/>
              </a:solidFill>
              <a:latin typeface="Calibri" panose="020F0502020204030204" pitchFamily="34" charset="0"/>
              <a:cs typeface="Calibri" panose="020F0502020204030204" pitchFamily="34" charset="0"/>
            </a:rPr>
            <a:t>. Memos are emailed out to principals, registrars, and school health personnel each fall and include the link for reporting. Reporting information is also posted on </a:t>
          </a:r>
          <a:r>
            <a:rPr lang="en-US" sz="1000" b="1">
              <a:solidFill>
                <a:schemeClr val="bg1"/>
              </a:solidFill>
              <a:latin typeface="Calibri" panose="020F0502020204030204" pitchFamily="34" charset="0"/>
              <a:cs typeface="Calibri" panose="020F0502020204030204" pitchFamily="34" charset="0"/>
              <a:hlinkClick xmlns:r="http://schemas.openxmlformats.org/officeDocument/2006/relationships" r:id="rId2">
                <a:extLst>
                  <a:ext uri="{A12FA001-AC4F-418D-AE19-62706E023703}">
                    <ahyp:hlinkClr xmlns:ahyp="http://schemas.microsoft.com/office/drawing/2018/hyperlinkcolor" val="tx"/>
                  </a:ext>
                </a:extLst>
              </a:hlinkClick>
            </a:rPr>
            <a:t>our website</a:t>
          </a:r>
          <a:r>
            <a:rPr lang="en-US" sz="1000" b="1">
              <a:solidFill>
                <a:schemeClr val="bg1"/>
              </a:solidFill>
              <a:latin typeface="Calibri" panose="020F0502020204030204" pitchFamily="34" charset="0"/>
              <a:cs typeface="Calibri" panose="020F0502020204030204" pitchFamily="34" charset="0"/>
            </a:rPr>
            <a:t>.</a:t>
          </a:r>
        </a:p>
      </dgm:t>
    </dgm:pt>
    <dgm:pt modelId="{EE841B8A-C581-4CC4-A400-01C5E1371019}" type="parTrans" cxnId="{91DE1CFF-5BB2-4654-A302-3280457FEC1D}">
      <dgm:prSet/>
      <dgm:spPr/>
      <dgm:t>
        <a:bodyPr/>
        <a:lstStyle/>
        <a:p>
          <a:endParaRPr lang="en-US" sz="1100" b="1"/>
        </a:p>
      </dgm:t>
    </dgm:pt>
    <dgm:pt modelId="{4C1DC71B-B4E5-4463-9471-C6BFDFE78807}" type="sibTrans" cxnId="{91DE1CFF-5BB2-4654-A302-3280457FEC1D}">
      <dgm:prSet/>
      <dgm:spPr/>
      <dgm:t>
        <a:bodyPr/>
        <a:lstStyle/>
        <a:p>
          <a:endParaRPr lang="en-US" sz="1100" b="1"/>
        </a:p>
      </dgm:t>
    </dgm:pt>
    <dgm:pt modelId="{7C71C5C6-9DEE-4954-AD34-457FA23BF264}">
      <dgm:prSet custT="1"/>
      <dgm:spPr/>
      <dgm:t>
        <a:bodyPr/>
        <a:lstStyle/>
        <a:p>
          <a:pPr>
            <a:lnSpc>
              <a:spcPct val="100000"/>
            </a:lnSpc>
          </a:pPr>
          <a:r>
            <a:rPr lang="en-US" sz="1000" b="1" dirty="0">
              <a:latin typeface="Calibri" panose="020F0502020204030204" pitchFamily="34" charset="0"/>
              <a:cs typeface="Calibri" panose="020F0502020204030204" pitchFamily="34" charset="0"/>
            </a:rPr>
            <a:t>No late submissions are accepted. Local Health Departments are responsible for enforcement of the reporting requirement. </a:t>
          </a:r>
        </a:p>
      </dgm:t>
    </dgm:pt>
    <dgm:pt modelId="{F43037E2-D423-4768-8CD8-262F55637B19}" type="parTrans" cxnId="{052BC491-9163-4D5F-90A5-BECC05E0A308}">
      <dgm:prSet/>
      <dgm:spPr/>
      <dgm:t>
        <a:bodyPr/>
        <a:lstStyle/>
        <a:p>
          <a:endParaRPr lang="en-US" sz="1100" b="1"/>
        </a:p>
      </dgm:t>
    </dgm:pt>
    <dgm:pt modelId="{0CAF9EB2-8ABF-496A-BE66-4000B639066E}" type="sibTrans" cxnId="{052BC491-9163-4D5F-90A5-BECC05E0A308}">
      <dgm:prSet/>
      <dgm:spPr/>
      <dgm:t>
        <a:bodyPr/>
        <a:lstStyle/>
        <a:p>
          <a:endParaRPr lang="en-US" sz="1100" b="1"/>
        </a:p>
      </dgm:t>
    </dgm:pt>
    <dgm:pt modelId="{0933BE65-275E-42AC-ACB7-67A3238A7127}" type="pres">
      <dgm:prSet presAssocID="{5C511B16-39F0-4E26-A520-DC4D7A9C2860}" presName="root" presStyleCnt="0">
        <dgm:presLayoutVars>
          <dgm:dir/>
          <dgm:resizeHandles val="exact"/>
        </dgm:presLayoutVars>
      </dgm:prSet>
      <dgm:spPr/>
    </dgm:pt>
    <dgm:pt modelId="{3C977E26-B7AD-4832-9E3B-5322E81B9E7D}" type="pres">
      <dgm:prSet presAssocID="{DA76053B-8C58-451D-B53A-DAEEC673119E}" presName="compNode" presStyleCnt="0"/>
      <dgm:spPr/>
    </dgm:pt>
    <dgm:pt modelId="{4369AACF-30AE-4AA9-9C15-C7CACAAE58D5}" type="pres">
      <dgm:prSet presAssocID="{DA76053B-8C58-451D-B53A-DAEEC673119E}" presName="bgRect" presStyleLbl="bgShp" presStyleIdx="0" presStyleCnt="3"/>
      <dgm:spPr/>
    </dgm:pt>
    <dgm:pt modelId="{ECAF2225-6768-430D-9C18-29E891C956AE}" type="pres">
      <dgm:prSet presAssocID="{DA76053B-8C58-451D-B53A-DAEEC673119E}" presName="iconRect" presStyleLbl="node1" presStyleIdx="0"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B4203F37-CC4B-4EEB-89FD-927A3AE4E25B}" type="pres">
      <dgm:prSet presAssocID="{DA76053B-8C58-451D-B53A-DAEEC673119E}" presName="spaceRect" presStyleCnt="0"/>
      <dgm:spPr/>
    </dgm:pt>
    <dgm:pt modelId="{1BDD1953-14B9-4365-9731-A1A190120E73}" type="pres">
      <dgm:prSet presAssocID="{DA76053B-8C58-451D-B53A-DAEEC673119E}" presName="parTx" presStyleLbl="revTx" presStyleIdx="0" presStyleCnt="3">
        <dgm:presLayoutVars>
          <dgm:chMax val="0"/>
          <dgm:chPref val="0"/>
        </dgm:presLayoutVars>
      </dgm:prSet>
      <dgm:spPr/>
    </dgm:pt>
    <dgm:pt modelId="{7E34FDC8-6EE2-42D9-B910-E50371920F92}" type="pres">
      <dgm:prSet presAssocID="{D630C4B4-01D9-4DA2-AAED-A1E129CEC59E}" presName="sibTrans" presStyleCnt="0"/>
      <dgm:spPr/>
    </dgm:pt>
    <dgm:pt modelId="{FBE17DAB-B357-4567-B238-70BCDBCED7F1}" type="pres">
      <dgm:prSet presAssocID="{5ACF0B85-41B1-469A-8521-D9683416A956}" presName="compNode" presStyleCnt="0"/>
      <dgm:spPr/>
    </dgm:pt>
    <dgm:pt modelId="{9B7C01D6-FE30-4E71-9764-01ADC361D206}" type="pres">
      <dgm:prSet presAssocID="{5ACF0B85-41B1-469A-8521-D9683416A956}" presName="bgRect" presStyleLbl="bgShp" presStyleIdx="1" presStyleCnt="3"/>
      <dgm:spPr/>
    </dgm:pt>
    <dgm:pt modelId="{AABE223F-626F-4493-BA8B-7621F79A5C6E}" type="pres">
      <dgm:prSet presAssocID="{5ACF0B85-41B1-469A-8521-D9683416A956}" presName="iconRect" presStyleLbl="node1" presStyleIdx="1"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5B5E7184-3963-47E7-8F3B-6E18A5EB2F96}" type="pres">
      <dgm:prSet presAssocID="{5ACF0B85-41B1-469A-8521-D9683416A956}" presName="spaceRect" presStyleCnt="0"/>
      <dgm:spPr/>
    </dgm:pt>
    <dgm:pt modelId="{13FB4FB1-BC98-4757-86AE-8AA29D61E96A}" type="pres">
      <dgm:prSet presAssocID="{5ACF0B85-41B1-469A-8521-D9683416A956}" presName="parTx" presStyleLbl="revTx" presStyleIdx="1" presStyleCnt="3">
        <dgm:presLayoutVars>
          <dgm:chMax val="0"/>
          <dgm:chPref val="0"/>
        </dgm:presLayoutVars>
      </dgm:prSet>
      <dgm:spPr/>
    </dgm:pt>
    <dgm:pt modelId="{17B14897-A65F-406F-91E3-C16F027A4410}" type="pres">
      <dgm:prSet presAssocID="{4C1DC71B-B4E5-4463-9471-C6BFDFE78807}" presName="sibTrans" presStyleCnt="0"/>
      <dgm:spPr/>
    </dgm:pt>
    <dgm:pt modelId="{C4223205-BBBB-43DC-9DDD-0AE18FBCDF78}" type="pres">
      <dgm:prSet presAssocID="{7C71C5C6-9DEE-4954-AD34-457FA23BF264}" presName="compNode" presStyleCnt="0"/>
      <dgm:spPr/>
    </dgm:pt>
    <dgm:pt modelId="{C1DD7DA0-C370-4870-BD5A-C8E6B9C4B75E}" type="pres">
      <dgm:prSet presAssocID="{7C71C5C6-9DEE-4954-AD34-457FA23BF264}" presName="bgRect" presStyleLbl="bgShp" presStyleIdx="2" presStyleCnt="3"/>
      <dgm:spPr/>
    </dgm:pt>
    <dgm:pt modelId="{5A5C48E5-7C1B-4C35-98C3-379C5EB11CAB}" type="pres">
      <dgm:prSet presAssocID="{7C71C5C6-9DEE-4954-AD34-457FA23BF264}" presName="iconRect" presStyleLbl="node1" presStyleIdx="2" presStyleCnt="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o sign"/>
        </a:ext>
      </dgm:extLst>
    </dgm:pt>
    <dgm:pt modelId="{9B7F9482-3212-4FC5-8F84-2FB4170DF642}" type="pres">
      <dgm:prSet presAssocID="{7C71C5C6-9DEE-4954-AD34-457FA23BF264}" presName="spaceRect" presStyleCnt="0"/>
      <dgm:spPr/>
    </dgm:pt>
    <dgm:pt modelId="{E75E1954-E796-406A-A62E-B5DD42C24916}" type="pres">
      <dgm:prSet presAssocID="{7C71C5C6-9DEE-4954-AD34-457FA23BF264}" presName="parTx" presStyleLbl="revTx" presStyleIdx="2" presStyleCnt="3">
        <dgm:presLayoutVars>
          <dgm:chMax val="0"/>
          <dgm:chPref val="0"/>
        </dgm:presLayoutVars>
      </dgm:prSet>
      <dgm:spPr/>
    </dgm:pt>
  </dgm:ptLst>
  <dgm:cxnLst>
    <dgm:cxn modelId="{393D541E-0C98-4AD9-82C8-CDE7E7E19228}" type="presOf" srcId="{5C511B16-39F0-4E26-A520-DC4D7A9C2860}" destId="{0933BE65-275E-42AC-ACB7-67A3238A7127}" srcOrd="0" destOrd="0" presId="urn:microsoft.com/office/officeart/2018/2/layout/IconVerticalSolidList"/>
    <dgm:cxn modelId="{3269A563-E0C7-44BD-B7D7-2C5D682BF011}" srcId="{5C511B16-39F0-4E26-A520-DC4D7A9C2860}" destId="{DA76053B-8C58-451D-B53A-DAEEC673119E}" srcOrd="0" destOrd="0" parTransId="{F4512B05-5AF7-4E54-A15A-8FE2AD93C7AB}" sibTransId="{D630C4B4-01D9-4DA2-AAED-A1E129CEC59E}"/>
    <dgm:cxn modelId="{052BC491-9163-4D5F-90A5-BECC05E0A308}" srcId="{5C511B16-39F0-4E26-A520-DC4D7A9C2860}" destId="{7C71C5C6-9DEE-4954-AD34-457FA23BF264}" srcOrd="2" destOrd="0" parTransId="{F43037E2-D423-4768-8CD8-262F55637B19}" sibTransId="{0CAF9EB2-8ABF-496A-BE66-4000B639066E}"/>
    <dgm:cxn modelId="{1C7E09AA-8EDB-414B-887B-7E58F2F3680E}" type="presOf" srcId="{DA76053B-8C58-451D-B53A-DAEEC673119E}" destId="{1BDD1953-14B9-4365-9731-A1A190120E73}" srcOrd="0" destOrd="0" presId="urn:microsoft.com/office/officeart/2018/2/layout/IconVerticalSolidList"/>
    <dgm:cxn modelId="{C796BDB9-6963-4317-A4FA-E81B6E6DE057}" type="presOf" srcId="{7C71C5C6-9DEE-4954-AD34-457FA23BF264}" destId="{E75E1954-E796-406A-A62E-B5DD42C24916}" srcOrd="0" destOrd="0" presId="urn:microsoft.com/office/officeart/2018/2/layout/IconVerticalSolidList"/>
    <dgm:cxn modelId="{FC451DC6-4F6B-4FE4-84BB-B136626369A1}" type="presOf" srcId="{5ACF0B85-41B1-469A-8521-D9683416A956}" destId="{13FB4FB1-BC98-4757-86AE-8AA29D61E96A}" srcOrd="0" destOrd="0" presId="urn:microsoft.com/office/officeart/2018/2/layout/IconVerticalSolidList"/>
    <dgm:cxn modelId="{91DE1CFF-5BB2-4654-A302-3280457FEC1D}" srcId="{5C511B16-39F0-4E26-A520-DC4D7A9C2860}" destId="{5ACF0B85-41B1-469A-8521-D9683416A956}" srcOrd="1" destOrd="0" parTransId="{EE841B8A-C581-4CC4-A400-01C5E1371019}" sibTransId="{4C1DC71B-B4E5-4463-9471-C6BFDFE78807}"/>
    <dgm:cxn modelId="{BB83553A-EB6D-4E55-A1A6-C6EEA318C9E8}" type="presParOf" srcId="{0933BE65-275E-42AC-ACB7-67A3238A7127}" destId="{3C977E26-B7AD-4832-9E3B-5322E81B9E7D}" srcOrd="0" destOrd="0" presId="urn:microsoft.com/office/officeart/2018/2/layout/IconVerticalSolidList"/>
    <dgm:cxn modelId="{75C52CEE-F5DD-4E4A-B6ED-8D44B13C2B22}" type="presParOf" srcId="{3C977E26-B7AD-4832-9E3B-5322E81B9E7D}" destId="{4369AACF-30AE-4AA9-9C15-C7CACAAE58D5}" srcOrd="0" destOrd="0" presId="urn:microsoft.com/office/officeart/2018/2/layout/IconVerticalSolidList"/>
    <dgm:cxn modelId="{E54038F9-A906-4BDD-8741-3F97AB0AAAB0}" type="presParOf" srcId="{3C977E26-B7AD-4832-9E3B-5322E81B9E7D}" destId="{ECAF2225-6768-430D-9C18-29E891C956AE}" srcOrd="1" destOrd="0" presId="urn:microsoft.com/office/officeart/2018/2/layout/IconVerticalSolidList"/>
    <dgm:cxn modelId="{EFFA25EB-E639-4C15-B201-F73F0BFF35EF}" type="presParOf" srcId="{3C977E26-B7AD-4832-9E3B-5322E81B9E7D}" destId="{B4203F37-CC4B-4EEB-89FD-927A3AE4E25B}" srcOrd="2" destOrd="0" presId="urn:microsoft.com/office/officeart/2018/2/layout/IconVerticalSolidList"/>
    <dgm:cxn modelId="{513372F5-FC4B-4EC0-ADA2-26DE305ADA15}" type="presParOf" srcId="{3C977E26-B7AD-4832-9E3B-5322E81B9E7D}" destId="{1BDD1953-14B9-4365-9731-A1A190120E73}" srcOrd="3" destOrd="0" presId="urn:microsoft.com/office/officeart/2018/2/layout/IconVerticalSolidList"/>
    <dgm:cxn modelId="{8C3276ED-3C21-4584-8053-6DCF084D30B9}" type="presParOf" srcId="{0933BE65-275E-42AC-ACB7-67A3238A7127}" destId="{7E34FDC8-6EE2-42D9-B910-E50371920F92}" srcOrd="1" destOrd="0" presId="urn:microsoft.com/office/officeart/2018/2/layout/IconVerticalSolidList"/>
    <dgm:cxn modelId="{64AF80CB-CF3F-4417-9002-647B93D46B47}" type="presParOf" srcId="{0933BE65-275E-42AC-ACB7-67A3238A7127}" destId="{FBE17DAB-B357-4567-B238-70BCDBCED7F1}" srcOrd="2" destOrd="0" presId="urn:microsoft.com/office/officeart/2018/2/layout/IconVerticalSolidList"/>
    <dgm:cxn modelId="{F279EE0A-F28C-4474-9264-50D0071B5A03}" type="presParOf" srcId="{FBE17DAB-B357-4567-B238-70BCDBCED7F1}" destId="{9B7C01D6-FE30-4E71-9764-01ADC361D206}" srcOrd="0" destOrd="0" presId="urn:microsoft.com/office/officeart/2018/2/layout/IconVerticalSolidList"/>
    <dgm:cxn modelId="{D3EDA73F-986C-4900-9C8C-D137413A8504}" type="presParOf" srcId="{FBE17DAB-B357-4567-B238-70BCDBCED7F1}" destId="{AABE223F-626F-4493-BA8B-7621F79A5C6E}" srcOrd="1" destOrd="0" presId="urn:microsoft.com/office/officeart/2018/2/layout/IconVerticalSolidList"/>
    <dgm:cxn modelId="{32AB9F89-2186-4AD6-B123-56779ECD06C5}" type="presParOf" srcId="{FBE17DAB-B357-4567-B238-70BCDBCED7F1}" destId="{5B5E7184-3963-47E7-8F3B-6E18A5EB2F96}" srcOrd="2" destOrd="0" presId="urn:microsoft.com/office/officeart/2018/2/layout/IconVerticalSolidList"/>
    <dgm:cxn modelId="{79AC9DA7-9BCE-4D82-835D-6B22037AADB1}" type="presParOf" srcId="{FBE17DAB-B357-4567-B238-70BCDBCED7F1}" destId="{13FB4FB1-BC98-4757-86AE-8AA29D61E96A}" srcOrd="3" destOrd="0" presId="urn:microsoft.com/office/officeart/2018/2/layout/IconVerticalSolidList"/>
    <dgm:cxn modelId="{227C9F89-352B-4164-BA4B-C43F91D6596F}" type="presParOf" srcId="{0933BE65-275E-42AC-ACB7-67A3238A7127}" destId="{17B14897-A65F-406F-91E3-C16F027A4410}" srcOrd="3" destOrd="0" presId="urn:microsoft.com/office/officeart/2018/2/layout/IconVerticalSolidList"/>
    <dgm:cxn modelId="{DABF01C8-B64A-4CCA-941D-662723D82130}" type="presParOf" srcId="{0933BE65-275E-42AC-ACB7-67A3238A7127}" destId="{C4223205-BBBB-43DC-9DDD-0AE18FBCDF78}" srcOrd="4" destOrd="0" presId="urn:microsoft.com/office/officeart/2018/2/layout/IconVerticalSolidList"/>
    <dgm:cxn modelId="{498C5C5F-3ED4-4289-BA11-E546D4E19E4F}" type="presParOf" srcId="{C4223205-BBBB-43DC-9DDD-0AE18FBCDF78}" destId="{C1DD7DA0-C370-4870-BD5A-C8E6B9C4B75E}" srcOrd="0" destOrd="0" presId="urn:microsoft.com/office/officeart/2018/2/layout/IconVerticalSolidList"/>
    <dgm:cxn modelId="{4AE4BFB0-C8C6-4C02-9948-4F321B08471B}" type="presParOf" srcId="{C4223205-BBBB-43DC-9DDD-0AE18FBCDF78}" destId="{5A5C48E5-7C1B-4C35-98C3-379C5EB11CAB}" srcOrd="1" destOrd="0" presId="urn:microsoft.com/office/officeart/2018/2/layout/IconVerticalSolidList"/>
    <dgm:cxn modelId="{36D6D3C0-FDA2-4D34-8F74-506DBBF20573}" type="presParOf" srcId="{C4223205-BBBB-43DC-9DDD-0AE18FBCDF78}" destId="{9B7F9482-3212-4FC5-8F84-2FB4170DF642}" srcOrd="2" destOrd="0" presId="urn:microsoft.com/office/officeart/2018/2/layout/IconVerticalSolidList"/>
    <dgm:cxn modelId="{6FAC422E-06B5-48F8-8AA5-9FED176A2FD5}" type="presParOf" srcId="{C4223205-BBBB-43DC-9DDD-0AE18FBCDF78}" destId="{E75E1954-E796-406A-A62E-B5DD42C24916}" srcOrd="3" destOrd="0" presId="urn:microsoft.com/office/officeart/2018/2/layout/IconVerticalSoli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D124F-426B-4E41-B5F4-1EA3C03BD9FD}">
      <dsp:nvSpPr>
        <dsp:cNvPr id="0" name=""/>
        <dsp:cNvSpPr/>
      </dsp:nvSpPr>
      <dsp:spPr>
        <a:xfrm>
          <a:off x="0" y="4041437"/>
          <a:ext cx="957852" cy="66303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122" tIns="64008" rIns="68122" bIns="64008" numCol="1" spcCol="1270" anchor="ctr" anchorCtr="0">
          <a:noAutofit/>
        </a:bodyPr>
        <a:lstStyle/>
        <a:p>
          <a:pPr marL="0" lvl="0" indent="0" algn="ctr" defTabSz="400050">
            <a:lnSpc>
              <a:spcPct val="90000"/>
            </a:lnSpc>
            <a:spcBef>
              <a:spcPct val="0"/>
            </a:spcBef>
            <a:spcAft>
              <a:spcPct val="35000"/>
            </a:spcAft>
            <a:buNone/>
          </a:pPr>
          <a:r>
            <a:rPr lang="en-US" sz="900" b="1" kern="1200"/>
            <a:t>April – July</a:t>
          </a:r>
        </a:p>
      </dsp:txBody>
      <dsp:txXfrm>
        <a:off x="0" y="4041437"/>
        <a:ext cx="957852" cy="663031"/>
      </dsp:txXfrm>
    </dsp:sp>
    <dsp:sp modelId="{AAB67F74-941C-4A51-AC25-72B60CD89794}">
      <dsp:nvSpPr>
        <dsp:cNvPr id="0" name=""/>
        <dsp:cNvSpPr/>
      </dsp:nvSpPr>
      <dsp:spPr>
        <a:xfrm>
          <a:off x="957851" y="4041437"/>
          <a:ext cx="2873556" cy="663031"/>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289" tIns="114300" rIns="58289" bIns="114300" numCol="1" spcCol="1270" anchor="ctr" anchorCtr="0">
          <a:noAutofit/>
        </a:bodyPr>
        <a:lstStyle/>
        <a:p>
          <a:pPr marL="0" lvl="0" indent="0" algn="l" defTabSz="400050">
            <a:lnSpc>
              <a:spcPct val="90000"/>
            </a:lnSpc>
            <a:spcBef>
              <a:spcPct val="0"/>
            </a:spcBef>
            <a:spcAft>
              <a:spcPct val="35000"/>
            </a:spcAft>
            <a:buNone/>
          </a:pPr>
          <a:r>
            <a:rPr lang="en-US" sz="900" b="1" kern="1200"/>
            <a:t>Immunization data is shared with LHDs and community, and published on the Kindergarten dashboard </a:t>
          </a:r>
        </a:p>
      </dsp:txBody>
      <dsp:txXfrm>
        <a:off x="957851" y="4041437"/>
        <a:ext cx="2873556" cy="663031"/>
      </dsp:txXfrm>
    </dsp:sp>
    <dsp:sp modelId="{97927D71-DF1A-4F45-8CB8-5A01AD4C582A}">
      <dsp:nvSpPr>
        <dsp:cNvPr id="0" name=""/>
        <dsp:cNvSpPr/>
      </dsp:nvSpPr>
      <dsp:spPr>
        <a:xfrm rot="10800000">
          <a:off x="0" y="3031640"/>
          <a:ext cx="957852" cy="1019742"/>
        </a:xfrm>
        <a:prstGeom prst="upArrowCallout">
          <a:avLst>
            <a:gd name="adj1" fmla="val 5000"/>
            <a:gd name="adj2" fmla="val 10000"/>
            <a:gd name="adj3" fmla="val 15000"/>
            <a:gd name="adj4" fmla="val 64977"/>
          </a:avLst>
        </a:prstGeom>
        <a:gradFill rotWithShape="0">
          <a:gsLst>
            <a:gs pos="0">
              <a:schemeClr val="accent5">
                <a:hueOff val="-3744050"/>
                <a:satOff val="10594"/>
                <a:lumOff val="10735"/>
                <a:alphaOff val="0"/>
                <a:satMod val="103000"/>
                <a:lumMod val="102000"/>
                <a:tint val="94000"/>
              </a:schemeClr>
            </a:gs>
            <a:gs pos="50000">
              <a:schemeClr val="accent5">
                <a:hueOff val="-3744050"/>
                <a:satOff val="10594"/>
                <a:lumOff val="10735"/>
                <a:alphaOff val="0"/>
                <a:satMod val="110000"/>
                <a:lumMod val="100000"/>
                <a:shade val="100000"/>
              </a:schemeClr>
            </a:gs>
            <a:gs pos="100000">
              <a:schemeClr val="accent5">
                <a:hueOff val="-3744050"/>
                <a:satOff val="10594"/>
                <a:lumOff val="10735"/>
                <a:alphaOff val="0"/>
                <a:lumMod val="99000"/>
                <a:satMod val="120000"/>
                <a:shade val="78000"/>
              </a:schemeClr>
            </a:gs>
          </a:gsLst>
          <a:lin ang="5400000" scaled="0"/>
        </a:gradFill>
        <a:ln w="6350" cap="flat" cmpd="sng" algn="ctr">
          <a:solidFill>
            <a:schemeClr val="accent5">
              <a:hueOff val="-3744050"/>
              <a:satOff val="10594"/>
              <a:lumOff val="1073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122" tIns="64008" rIns="68122" bIns="64008" numCol="1" spcCol="1270" anchor="ctr" anchorCtr="0">
          <a:noAutofit/>
        </a:bodyPr>
        <a:lstStyle/>
        <a:p>
          <a:pPr marL="0" lvl="0" indent="0" algn="ctr" defTabSz="400050">
            <a:lnSpc>
              <a:spcPct val="90000"/>
            </a:lnSpc>
            <a:spcBef>
              <a:spcPct val="0"/>
            </a:spcBef>
            <a:spcAft>
              <a:spcPct val="35000"/>
            </a:spcAft>
            <a:buNone/>
          </a:pPr>
          <a:r>
            <a:rPr lang="en-US" sz="900" b="1" kern="1200"/>
            <a:t>March – April</a:t>
          </a:r>
        </a:p>
      </dsp:txBody>
      <dsp:txXfrm rot="-10800000">
        <a:off x="0" y="3031640"/>
        <a:ext cx="957852" cy="662832"/>
      </dsp:txXfrm>
    </dsp:sp>
    <dsp:sp modelId="{60EF8C6B-BF5A-4D42-8AA6-595063E0AF2E}">
      <dsp:nvSpPr>
        <dsp:cNvPr id="0" name=""/>
        <dsp:cNvSpPr/>
      </dsp:nvSpPr>
      <dsp:spPr>
        <a:xfrm>
          <a:off x="957851" y="3031640"/>
          <a:ext cx="2873556" cy="662832"/>
        </a:xfrm>
        <a:prstGeom prst="rect">
          <a:avLst/>
        </a:prstGeom>
        <a:solidFill>
          <a:schemeClr val="accent5">
            <a:tint val="40000"/>
            <a:alpha val="90000"/>
            <a:hueOff val="-3748172"/>
            <a:satOff val="18261"/>
            <a:lumOff val="2461"/>
            <a:alphaOff val="0"/>
          </a:schemeClr>
        </a:solidFill>
        <a:ln w="6350" cap="flat" cmpd="sng" algn="ctr">
          <a:solidFill>
            <a:schemeClr val="accent5">
              <a:tint val="40000"/>
              <a:alpha val="90000"/>
              <a:hueOff val="-3748172"/>
              <a:satOff val="18261"/>
              <a:lumOff val="246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289" tIns="114300" rIns="58289" bIns="114300" numCol="1" spcCol="1270" anchor="ctr" anchorCtr="0">
          <a:noAutofit/>
        </a:bodyPr>
        <a:lstStyle/>
        <a:p>
          <a:pPr marL="0" lvl="0" indent="0" algn="l" defTabSz="400050">
            <a:lnSpc>
              <a:spcPct val="90000"/>
            </a:lnSpc>
            <a:spcBef>
              <a:spcPct val="0"/>
            </a:spcBef>
            <a:spcAft>
              <a:spcPct val="35000"/>
            </a:spcAft>
            <a:buNone/>
          </a:pPr>
          <a:r>
            <a:rPr lang="en-US" sz="900" b="1" kern="1200"/>
            <a:t>Kindergarten data is reported to CDC</a:t>
          </a:r>
        </a:p>
      </dsp:txBody>
      <dsp:txXfrm>
        <a:off x="957851" y="3031640"/>
        <a:ext cx="2873556" cy="662832"/>
      </dsp:txXfrm>
    </dsp:sp>
    <dsp:sp modelId="{B2D7CA87-117B-4AFB-BE05-67FA09544FE2}">
      <dsp:nvSpPr>
        <dsp:cNvPr id="0" name=""/>
        <dsp:cNvSpPr/>
      </dsp:nvSpPr>
      <dsp:spPr>
        <a:xfrm rot="10800000">
          <a:off x="0" y="2021843"/>
          <a:ext cx="957852" cy="1019742"/>
        </a:xfrm>
        <a:prstGeom prst="upArrowCallout">
          <a:avLst>
            <a:gd name="adj1" fmla="val 5000"/>
            <a:gd name="adj2" fmla="val 10000"/>
            <a:gd name="adj3" fmla="val 15000"/>
            <a:gd name="adj4" fmla="val 64977"/>
          </a:avLst>
        </a:prstGeom>
        <a:gradFill rotWithShape="0">
          <a:gsLst>
            <a:gs pos="0">
              <a:schemeClr val="accent5">
                <a:hueOff val="-7488101"/>
                <a:satOff val="21189"/>
                <a:lumOff val="21470"/>
                <a:alphaOff val="0"/>
                <a:satMod val="103000"/>
                <a:lumMod val="102000"/>
                <a:tint val="94000"/>
              </a:schemeClr>
            </a:gs>
            <a:gs pos="50000">
              <a:schemeClr val="accent5">
                <a:hueOff val="-7488101"/>
                <a:satOff val="21189"/>
                <a:lumOff val="21470"/>
                <a:alphaOff val="0"/>
                <a:satMod val="110000"/>
                <a:lumMod val="100000"/>
                <a:shade val="100000"/>
              </a:schemeClr>
            </a:gs>
            <a:gs pos="100000">
              <a:schemeClr val="accent5">
                <a:hueOff val="-7488101"/>
                <a:satOff val="21189"/>
                <a:lumOff val="21470"/>
                <a:alphaOff val="0"/>
                <a:lumMod val="99000"/>
                <a:satMod val="120000"/>
                <a:shade val="78000"/>
              </a:schemeClr>
            </a:gs>
          </a:gsLst>
          <a:lin ang="5400000" scaled="0"/>
        </a:gradFill>
        <a:ln w="6350" cap="flat" cmpd="sng" algn="ctr">
          <a:solidFill>
            <a:schemeClr val="accent5">
              <a:hueOff val="-7488101"/>
              <a:satOff val="21189"/>
              <a:lumOff val="2147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122" tIns="64008" rIns="68122" bIns="64008" numCol="1" spcCol="1270" anchor="ctr" anchorCtr="0">
          <a:noAutofit/>
        </a:bodyPr>
        <a:lstStyle/>
        <a:p>
          <a:pPr marL="0" lvl="0" indent="0" algn="ctr" defTabSz="400050">
            <a:lnSpc>
              <a:spcPct val="90000"/>
            </a:lnSpc>
            <a:spcBef>
              <a:spcPct val="0"/>
            </a:spcBef>
            <a:spcAft>
              <a:spcPct val="35000"/>
            </a:spcAft>
            <a:buNone/>
          </a:pPr>
          <a:r>
            <a:rPr lang="en-US" sz="900" b="1" kern="1200"/>
            <a:t>November - March</a:t>
          </a:r>
        </a:p>
      </dsp:txBody>
      <dsp:txXfrm rot="-10800000">
        <a:off x="0" y="2021843"/>
        <a:ext cx="957852" cy="662832"/>
      </dsp:txXfrm>
    </dsp:sp>
    <dsp:sp modelId="{E6C87B54-E7B1-4067-AF8D-825D0D05BB79}">
      <dsp:nvSpPr>
        <dsp:cNvPr id="0" name=""/>
        <dsp:cNvSpPr/>
      </dsp:nvSpPr>
      <dsp:spPr>
        <a:xfrm>
          <a:off x="957851" y="2021843"/>
          <a:ext cx="2873556" cy="662832"/>
        </a:xfrm>
        <a:prstGeom prst="rect">
          <a:avLst/>
        </a:prstGeom>
        <a:solidFill>
          <a:schemeClr val="accent5">
            <a:tint val="40000"/>
            <a:alpha val="90000"/>
            <a:hueOff val="-7496344"/>
            <a:satOff val="36522"/>
            <a:lumOff val="4922"/>
            <a:alphaOff val="0"/>
          </a:schemeClr>
        </a:solidFill>
        <a:ln w="6350" cap="flat" cmpd="sng" algn="ctr">
          <a:solidFill>
            <a:schemeClr val="accent5">
              <a:tint val="40000"/>
              <a:alpha val="90000"/>
              <a:hueOff val="-7496344"/>
              <a:satOff val="36522"/>
              <a:lumOff val="492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289" tIns="114300" rIns="58289" bIns="114300" numCol="1" spcCol="1270" anchor="ctr" anchorCtr="0">
          <a:noAutofit/>
        </a:bodyPr>
        <a:lstStyle/>
        <a:p>
          <a:pPr marL="0" lvl="0" indent="0" algn="l" defTabSz="400050">
            <a:lnSpc>
              <a:spcPct val="90000"/>
            </a:lnSpc>
            <a:spcBef>
              <a:spcPct val="0"/>
            </a:spcBef>
            <a:spcAft>
              <a:spcPct val="35000"/>
            </a:spcAft>
            <a:buNone/>
          </a:pPr>
          <a:r>
            <a:rPr lang="en-US" sz="900" b="1" kern="1200"/>
            <a:t>Data is cleaned and analyzed, schools with errors are contacted</a:t>
          </a:r>
        </a:p>
      </dsp:txBody>
      <dsp:txXfrm>
        <a:off x="957851" y="2021843"/>
        <a:ext cx="2873556" cy="662832"/>
      </dsp:txXfrm>
    </dsp:sp>
    <dsp:sp modelId="{66152A6C-C5EC-406F-B94B-DB361951567F}">
      <dsp:nvSpPr>
        <dsp:cNvPr id="0" name=""/>
        <dsp:cNvSpPr/>
      </dsp:nvSpPr>
      <dsp:spPr>
        <a:xfrm rot="10800000">
          <a:off x="0" y="1012046"/>
          <a:ext cx="957852" cy="1019742"/>
        </a:xfrm>
        <a:prstGeom prst="upArrowCallout">
          <a:avLst>
            <a:gd name="adj1" fmla="val 5000"/>
            <a:gd name="adj2" fmla="val 10000"/>
            <a:gd name="adj3" fmla="val 15000"/>
            <a:gd name="adj4" fmla="val 64977"/>
          </a:avLst>
        </a:prstGeom>
        <a:gradFill rotWithShape="0">
          <a:gsLst>
            <a:gs pos="0">
              <a:schemeClr val="accent5">
                <a:hueOff val="-11232151"/>
                <a:satOff val="31784"/>
                <a:lumOff val="32206"/>
                <a:alphaOff val="0"/>
                <a:satMod val="103000"/>
                <a:lumMod val="102000"/>
                <a:tint val="94000"/>
              </a:schemeClr>
            </a:gs>
            <a:gs pos="50000">
              <a:schemeClr val="accent5">
                <a:hueOff val="-11232151"/>
                <a:satOff val="31784"/>
                <a:lumOff val="32206"/>
                <a:alphaOff val="0"/>
                <a:satMod val="110000"/>
                <a:lumMod val="100000"/>
                <a:shade val="100000"/>
              </a:schemeClr>
            </a:gs>
            <a:gs pos="100000">
              <a:schemeClr val="accent5">
                <a:hueOff val="-11232151"/>
                <a:satOff val="31784"/>
                <a:lumOff val="32206"/>
                <a:alphaOff val="0"/>
                <a:lumMod val="99000"/>
                <a:satMod val="120000"/>
                <a:shade val="78000"/>
              </a:schemeClr>
            </a:gs>
          </a:gsLst>
          <a:lin ang="5400000" scaled="0"/>
        </a:gradFill>
        <a:ln w="6350" cap="flat" cmpd="sng" algn="ctr">
          <a:solidFill>
            <a:schemeClr val="accent5">
              <a:hueOff val="-11232151"/>
              <a:satOff val="31784"/>
              <a:lumOff val="3220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122" tIns="64008" rIns="68122" bIns="64008" numCol="1" spcCol="1270" anchor="ctr" anchorCtr="0">
          <a:noAutofit/>
        </a:bodyPr>
        <a:lstStyle/>
        <a:p>
          <a:pPr marL="0" lvl="0" indent="0" algn="ctr" defTabSz="400050">
            <a:lnSpc>
              <a:spcPct val="90000"/>
            </a:lnSpc>
            <a:spcBef>
              <a:spcPct val="0"/>
            </a:spcBef>
            <a:spcAft>
              <a:spcPct val="35000"/>
            </a:spcAft>
            <a:buNone/>
          </a:pPr>
          <a:r>
            <a:rPr lang="en-US" sz="900" b="1" kern="1200"/>
            <a:t>Before 11/1 or Day 60</a:t>
          </a:r>
        </a:p>
      </dsp:txBody>
      <dsp:txXfrm rot="-10800000">
        <a:off x="0" y="1012046"/>
        <a:ext cx="957852" cy="662832"/>
      </dsp:txXfrm>
    </dsp:sp>
    <dsp:sp modelId="{7E7C2524-0FA4-4BAE-88A2-970588529429}">
      <dsp:nvSpPr>
        <dsp:cNvPr id="0" name=""/>
        <dsp:cNvSpPr/>
      </dsp:nvSpPr>
      <dsp:spPr>
        <a:xfrm>
          <a:off x="957851" y="1012046"/>
          <a:ext cx="2873556" cy="662832"/>
        </a:xfrm>
        <a:prstGeom prst="rect">
          <a:avLst/>
        </a:prstGeom>
        <a:solidFill>
          <a:schemeClr val="accent5">
            <a:tint val="40000"/>
            <a:alpha val="90000"/>
            <a:hueOff val="-11244516"/>
            <a:satOff val="54782"/>
            <a:lumOff val="7383"/>
            <a:alphaOff val="0"/>
          </a:schemeClr>
        </a:solidFill>
        <a:ln w="6350" cap="flat" cmpd="sng" algn="ctr">
          <a:solidFill>
            <a:schemeClr val="accent5">
              <a:tint val="40000"/>
              <a:alpha val="90000"/>
              <a:hueOff val="-11244516"/>
              <a:satOff val="54782"/>
              <a:lumOff val="738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289" tIns="114300" rIns="58289" bIns="114300" numCol="1" spcCol="1270" anchor="ctr" anchorCtr="0">
          <a:noAutofit/>
        </a:bodyPr>
        <a:lstStyle/>
        <a:p>
          <a:pPr marL="0" lvl="0" indent="0" algn="l" defTabSz="400050">
            <a:lnSpc>
              <a:spcPct val="90000"/>
            </a:lnSpc>
            <a:spcBef>
              <a:spcPct val="0"/>
            </a:spcBef>
            <a:spcAft>
              <a:spcPct val="35000"/>
            </a:spcAft>
            <a:buNone/>
          </a:pPr>
          <a:r>
            <a:rPr lang="en-US" sz="900" b="1" kern="1200"/>
            <a:t>Schools, colleges and universities submit a report to DHHS </a:t>
          </a:r>
        </a:p>
      </dsp:txBody>
      <dsp:txXfrm>
        <a:off x="957851" y="1012046"/>
        <a:ext cx="2873556" cy="662832"/>
      </dsp:txXfrm>
    </dsp:sp>
    <dsp:sp modelId="{F5A1A190-F143-4B71-A9ED-C9136ED30513}">
      <dsp:nvSpPr>
        <dsp:cNvPr id="0" name=""/>
        <dsp:cNvSpPr/>
      </dsp:nvSpPr>
      <dsp:spPr>
        <a:xfrm rot="10800000">
          <a:off x="0" y="2249"/>
          <a:ext cx="957852" cy="1019742"/>
        </a:xfrm>
        <a:prstGeom prst="upArrowCallout">
          <a:avLst>
            <a:gd name="adj1" fmla="val 5000"/>
            <a:gd name="adj2" fmla="val 10000"/>
            <a:gd name="adj3" fmla="val 15000"/>
            <a:gd name="adj4" fmla="val 64977"/>
          </a:avLst>
        </a:prstGeom>
        <a:gradFill rotWithShape="0">
          <a:gsLst>
            <a:gs pos="0">
              <a:schemeClr val="accent5">
                <a:hueOff val="-14976202"/>
                <a:satOff val="42378"/>
                <a:lumOff val="42941"/>
                <a:alphaOff val="0"/>
                <a:satMod val="103000"/>
                <a:lumMod val="102000"/>
                <a:tint val="94000"/>
              </a:schemeClr>
            </a:gs>
            <a:gs pos="50000">
              <a:schemeClr val="accent5">
                <a:hueOff val="-14976202"/>
                <a:satOff val="42378"/>
                <a:lumOff val="42941"/>
                <a:alphaOff val="0"/>
                <a:satMod val="110000"/>
                <a:lumMod val="100000"/>
                <a:shade val="100000"/>
              </a:schemeClr>
            </a:gs>
            <a:gs pos="100000">
              <a:schemeClr val="accent5">
                <a:hueOff val="-14976202"/>
                <a:satOff val="42378"/>
                <a:lumOff val="42941"/>
                <a:alphaOff val="0"/>
                <a:lumMod val="99000"/>
                <a:satMod val="120000"/>
                <a:shade val="78000"/>
              </a:schemeClr>
            </a:gs>
          </a:gsLst>
          <a:lin ang="5400000" scaled="0"/>
        </a:gradFill>
        <a:ln w="6350" cap="flat" cmpd="sng" algn="ctr">
          <a:solidFill>
            <a:schemeClr val="accent5">
              <a:hueOff val="-14976202"/>
              <a:satOff val="42378"/>
              <a:lumOff val="4294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122" tIns="64008" rIns="68122" bIns="64008" numCol="1" spcCol="1270" anchor="ctr" anchorCtr="0">
          <a:noAutofit/>
        </a:bodyPr>
        <a:lstStyle/>
        <a:p>
          <a:pPr marL="0" lvl="0" indent="0" algn="ctr" defTabSz="400050">
            <a:lnSpc>
              <a:spcPct val="90000"/>
            </a:lnSpc>
            <a:spcBef>
              <a:spcPct val="0"/>
            </a:spcBef>
            <a:spcAft>
              <a:spcPct val="35000"/>
            </a:spcAft>
            <a:buNone/>
          </a:pPr>
          <a:r>
            <a:rPr lang="en-US" sz="900" b="1" kern="1200"/>
            <a:t>Before school starts</a:t>
          </a:r>
        </a:p>
      </dsp:txBody>
      <dsp:txXfrm rot="-10800000">
        <a:off x="0" y="2249"/>
        <a:ext cx="957852" cy="662832"/>
      </dsp:txXfrm>
    </dsp:sp>
    <dsp:sp modelId="{81126186-72D1-44BA-98AA-04D2D0CA15B3}">
      <dsp:nvSpPr>
        <dsp:cNvPr id="0" name=""/>
        <dsp:cNvSpPr/>
      </dsp:nvSpPr>
      <dsp:spPr>
        <a:xfrm>
          <a:off x="957851" y="2249"/>
          <a:ext cx="2873556" cy="662832"/>
        </a:xfrm>
        <a:prstGeom prst="rect">
          <a:avLst/>
        </a:prstGeom>
        <a:solidFill>
          <a:schemeClr val="accent5">
            <a:tint val="40000"/>
            <a:alpha val="90000"/>
            <a:hueOff val="-14992688"/>
            <a:satOff val="73043"/>
            <a:lumOff val="9844"/>
            <a:alphaOff val="0"/>
          </a:schemeClr>
        </a:solidFill>
        <a:ln w="6350" cap="flat" cmpd="sng" algn="ctr">
          <a:solidFill>
            <a:schemeClr val="accent5">
              <a:tint val="40000"/>
              <a:alpha val="90000"/>
              <a:hueOff val="-14992688"/>
              <a:satOff val="73043"/>
              <a:lumOff val="984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289" tIns="114300" rIns="58289" bIns="114300" numCol="1" spcCol="1270" anchor="ctr" anchorCtr="0">
          <a:noAutofit/>
        </a:bodyPr>
        <a:lstStyle/>
        <a:p>
          <a:pPr marL="0" lvl="0" indent="0" algn="l" defTabSz="400050">
            <a:lnSpc>
              <a:spcPct val="90000"/>
            </a:lnSpc>
            <a:spcBef>
              <a:spcPct val="0"/>
            </a:spcBef>
            <a:spcAft>
              <a:spcPct val="35000"/>
            </a:spcAft>
            <a:buNone/>
          </a:pPr>
          <a:r>
            <a:rPr lang="en-US" sz="900" b="1" kern="1200"/>
            <a:t>Students submit vaccination records</a:t>
          </a:r>
        </a:p>
      </dsp:txBody>
      <dsp:txXfrm>
        <a:off x="957851" y="2249"/>
        <a:ext cx="2873556" cy="662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9AACF-30AE-4AA9-9C15-C7CACAAE58D5}">
      <dsp:nvSpPr>
        <dsp:cNvPr id="0" name=""/>
        <dsp:cNvSpPr/>
      </dsp:nvSpPr>
      <dsp:spPr>
        <a:xfrm>
          <a:off x="0" y="365"/>
          <a:ext cx="4136781" cy="8544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AF2225-6768-430D-9C18-29E891C956AE}">
      <dsp:nvSpPr>
        <dsp:cNvPr id="0" name=""/>
        <dsp:cNvSpPr/>
      </dsp:nvSpPr>
      <dsp:spPr>
        <a:xfrm>
          <a:off x="258460" y="192608"/>
          <a:ext cx="469927" cy="4699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DD1953-14B9-4365-9731-A1A190120E73}">
      <dsp:nvSpPr>
        <dsp:cNvPr id="0" name=""/>
        <dsp:cNvSpPr/>
      </dsp:nvSpPr>
      <dsp:spPr>
        <a:xfrm>
          <a:off x="986848" y="365"/>
          <a:ext cx="3149932" cy="854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426" tIns="90426" rIns="90426" bIns="90426" numCol="1" spcCol="1270" anchor="ctr" anchorCtr="0">
          <a:noAutofit/>
        </a:bodyPr>
        <a:lstStyle/>
        <a:p>
          <a:pPr marL="0" lvl="0" indent="0" algn="l" defTabSz="444500">
            <a:lnSpc>
              <a:spcPct val="100000"/>
            </a:lnSpc>
            <a:spcBef>
              <a:spcPct val="0"/>
            </a:spcBef>
            <a:spcAft>
              <a:spcPct val="35000"/>
            </a:spcAft>
            <a:buNone/>
          </a:pPr>
          <a:r>
            <a:rPr lang="en-US" sz="1000" b="1" kern="1200" dirty="0">
              <a:latin typeface="Calibri" panose="020F0502020204030204" pitchFamily="34" charset="0"/>
              <a:cs typeface="Calibri" panose="020F0502020204030204" pitchFamily="34" charset="0"/>
            </a:rPr>
            <a:t>School nurses (preferred) or administrators record student status on calendar day 30 following the first day of school. We provide worksheets, or a facility’s own internal systems can be used.</a:t>
          </a:r>
        </a:p>
      </dsp:txBody>
      <dsp:txXfrm>
        <a:off x="986848" y="365"/>
        <a:ext cx="3149932" cy="854414"/>
      </dsp:txXfrm>
    </dsp:sp>
    <dsp:sp modelId="{9B7C01D6-FE30-4E71-9764-01ADC361D206}">
      <dsp:nvSpPr>
        <dsp:cNvPr id="0" name=""/>
        <dsp:cNvSpPr/>
      </dsp:nvSpPr>
      <dsp:spPr>
        <a:xfrm>
          <a:off x="0" y="1068382"/>
          <a:ext cx="4136781" cy="8544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BE223F-626F-4493-BA8B-7621F79A5C6E}">
      <dsp:nvSpPr>
        <dsp:cNvPr id="0" name=""/>
        <dsp:cNvSpPr/>
      </dsp:nvSpPr>
      <dsp:spPr>
        <a:xfrm>
          <a:off x="258460" y="1260626"/>
          <a:ext cx="469927" cy="4699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FB4FB1-BC98-4757-86AE-8AA29D61E96A}">
      <dsp:nvSpPr>
        <dsp:cNvPr id="0" name=""/>
        <dsp:cNvSpPr/>
      </dsp:nvSpPr>
      <dsp:spPr>
        <a:xfrm>
          <a:off x="986848" y="1068382"/>
          <a:ext cx="3149932" cy="854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426" tIns="90426" rIns="90426" bIns="90426" numCol="1" spcCol="1270" anchor="ctr" anchorCtr="0">
          <a:noAutofit/>
        </a:bodyPr>
        <a:lstStyle/>
        <a:p>
          <a:pPr marL="0" lvl="0" indent="0" algn="l" defTabSz="444500">
            <a:lnSpc>
              <a:spcPct val="100000"/>
            </a:lnSpc>
            <a:spcBef>
              <a:spcPct val="0"/>
            </a:spcBef>
            <a:spcAft>
              <a:spcPct val="35000"/>
            </a:spcAft>
            <a:buNone/>
          </a:pPr>
          <a:r>
            <a:rPr lang="en-US" sz="1000" b="1" kern="1200">
              <a:solidFill>
                <a:schemeClr val="bg1"/>
              </a:solidFill>
              <a:latin typeface="Calibri" panose="020F0502020204030204" pitchFamily="34" charset="0"/>
              <a:cs typeface="Calibri" panose="020F0502020204030204" pitchFamily="34" charset="0"/>
              <a:hlinkClick xmlns:r="http://schemas.openxmlformats.org/officeDocument/2006/relationships" r:id="rId5">
                <a:extLst>
                  <a:ext uri="{A12FA001-AC4F-418D-AE19-62706E023703}">
                    <ahyp:hlinkClr xmlns:ahyp="http://schemas.microsoft.com/office/drawing/2018/hyperlinkcolor" val="tx"/>
                  </a:ext>
                </a:extLst>
              </a:hlinkClick>
            </a:rPr>
            <a:t>Reports are submitted online</a:t>
          </a:r>
          <a:r>
            <a:rPr lang="en-US" sz="1000" b="1" kern="1200">
              <a:solidFill>
                <a:schemeClr val="bg1"/>
              </a:solidFill>
              <a:latin typeface="Calibri" panose="020F0502020204030204" pitchFamily="34" charset="0"/>
              <a:cs typeface="Calibri" panose="020F0502020204030204" pitchFamily="34" charset="0"/>
            </a:rPr>
            <a:t>. Memos are emailed out to principals, registrars, and school health personnel each fall and include the link for reporting. Reporting information is also posted on </a:t>
          </a:r>
          <a:r>
            <a:rPr lang="en-US" sz="1000" b="1" kern="1200">
              <a:solidFill>
                <a:schemeClr val="bg1"/>
              </a:solidFill>
              <a:latin typeface="Calibri" panose="020F0502020204030204" pitchFamily="34" charset="0"/>
              <a:cs typeface="Calibri" panose="020F0502020204030204" pitchFamily="34" charset="0"/>
              <a:hlinkClick xmlns:r="http://schemas.openxmlformats.org/officeDocument/2006/relationships" r:id="rId6">
                <a:extLst>
                  <a:ext uri="{A12FA001-AC4F-418D-AE19-62706E023703}">
                    <ahyp:hlinkClr xmlns:ahyp="http://schemas.microsoft.com/office/drawing/2018/hyperlinkcolor" val="tx"/>
                  </a:ext>
                </a:extLst>
              </a:hlinkClick>
            </a:rPr>
            <a:t>our website</a:t>
          </a:r>
          <a:r>
            <a:rPr lang="en-US" sz="1000" b="1" kern="1200">
              <a:solidFill>
                <a:schemeClr val="bg1"/>
              </a:solidFill>
              <a:latin typeface="Calibri" panose="020F0502020204030204" pitchFamily="34" charset="0"/>
              <a:cs typeface="Calibri" panose="020F0502020204030204" pitchFamily="34" charset="0"/>
            </a:rPr>
            <a:t>.</a:t>
          </a:r>
        </a:p>
      </dsp:txBody>
      <dsp:txXfrm>
        <a:off x="986848" y="1068382"/>
        <a:ext cx="3149932" cy="854414"/>
      </dsp:txXfrm>
    </dsp:sp>
    <dsp:sp modelId="{C1DD7DA0-C370-4870-BD5A-C8E6B9C4B75E}">
      <dsp:nvSpPr>
        <dsp:cNvPr id="0" name=""/>
        <dsp:cNvSpPr/>
      </dsp:nvSpPr>
      <dsp:spPr>
        <a:xfrm>
          <a:off x="0" y="2136400"/>
          <a:ext cx="4136781" cy="85441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C48E5-7C1B-4C35-98C3-379C5EB11CAB}">
      <dsp:nvSpPr>
        <dsp:cNvPr id="0" name=""/>
        <dsp:cNvSpPr/>
      </dsp:nvSpPr>
      <dsp:spPr>
        <a:xfrm>
          <a:off x="258460" y="2328643"/>
          <a:ext cx="469927" cy="4699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5E1954-E796-406A-A62E-B5DD42C24916}">
      <dsp:nvSpPr>
        <dsp:cNvPr id="0" name=""/>
        <dsp:cNvSpPr/>
      </dsp:nvSpPr>
      <dsp:spPr>
        <a:xfrm>
          <a:off x="986848" y="2136400"/>
          <a:ext cx="3149932" cy="854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426" tIns="90426" rIns="90426" bIns="90426" numCol="1" spcCol="1270" anchor="ctr" anchorCtr="0">
          <a:noAutofit/>
        </a:bodyPr>
        <a:lstStyle/>
        <a:p>
          <a:pPr marL="0" lvl="0" indent="0" algn="l" defTabSz="444500">
            <a:lnSpc>
              <a:spcPct val="100000"/>
            </a:lnSpc>
            <a:spcBef>
              <a:spcPct val="0"/>
            </a:spcBef>
            <a:spcAft>
              <a:spcPct val="35000"/>
            </a:spcAft>
            <a:buNone/>
          </a:pPr>
          <a:r>
            <a:rPr lang="en-US" sz="1000" b="1" kern="1200" dirty="0">
              <a:latin typeface="Calibri" panose="020F0502020204030204" pitchFamily="34" charset="0"/>
              <a:cs typeface="Calibri" panose="020F0502020204030204" pitchFamily="34" charset="0"/>
            </a:rPr>
            <a:t>No late submissions are accepted. Local Health Departments are responsible for enforcement of the reporting requirement. </a:t>
          </a:r>
        </a:p>
      </dsp:txBody>
      <dsp:txXfrm>
        <a:off x="986848" y="2136400"/>
        <a:ext cx="3149932" cy="854414"/>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7/23/2026</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7/23/2026</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Reminder – the Commission for PH creates the rules (Administrative Code) to enforce the statutes. </a:t>
            </a:r>
          </a:p>
          <a:p>
            <a:r>
              <a:rPr lang="en-US" dirty="0"/>
              <a:t>These rules apply to all children, not just children in school – the AC is age-based but enforced through school attendance. </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023366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Reminder: annual reporting is based off of student data at the end of the 30 day grace period. It serves as a snapshot at that point in time – i.e. if changes to immunization status occur after that 30 day period, the data doesn’t show that. We know that exclusion after day 30 typically results in immunization, which isn’t captured through annual reporting. </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4289706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Note: refer to the law for specific caveats to each vaccine. For instance, Hib or PCV is not required if child is beyond 5</a:t>
            </a:r>
            <a:r>
              <a:rPr lang="en-US" baseline="30000" dirty="0"/>
              <a:t>th</a:t>
            </a:r>
            <a:r>
              <a:rPr lang="en-US" dirty="0"/>
              <a:t> birthday when initiating the series; some vaccines allow for proof of immunity.</a:t>
            </a:r>
          </a:p>
          <a:p>
            <a:r>
              <a:rPr lang="en-US" dirty="0"/>
              <a:t>Alternative schedules do not excuse or exempt children from the minimum </a:t>
            </a:r>
            <a:r>
              <a:rPr lang="en-US" dirty="0" err="1"/>
              <a:t>imm</a:t>
            </a:r>
            <a:r>
              <a:rPr lang="en-US" dirty="0"/>
              <a:t>. requirements </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28890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984150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Insurers have up to a year to implement ACIP changes</a:t>
            </a:r>
          </a:p>
          <a:p>
            <a:r>
              <a:rPr lang="en-US" dirty="0"/>
              <a:t>AHIP (America’s Health Insurance Plans) – May 2026 statement – AHIP member health plans will continue covering all ACIP-recommended vaccines with no cost-sharing through 2027. (https://www.ahip.org/news/press-releases/ahip-statement-on-vaccine-coverage) </a:t>
            </a:r>
          </a:p>
          <a:p>
            <a:r>
              <a:rPr lang="en-US" dirty="0"/>
              <a:t>-VFC resolution: </a:t>
            </a:r>
            <a:r>
              <a:rPr lang="en-US" sz="1200" b="0" dirty="0"/>
              <a:t>the operational guidance and contracting agreement needed to offer certain vaccines through VFC program</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638066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NC Immunization Update</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DPH | NCALHD Immunization Update | 7/23/26</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ph.ncdhhs.gov/programs/epidemiology/immunization/schools/rules-and-laws#Resources-3059"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hyperlink" Target="https://www.dph.ncdhhs.gov/programs/epidemiology/immunization/schools/rules-and-laws#Resources-3059"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ncrules.state.nc.us/ncac/title%2010a%20-%20health%20and%20human%20services/chapter%2041%20-%20epidemiology%20health/subchapter%20a/10a%20ncac%2041a%20.0401.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hyperlink" Target="https://www.dph.ncdhhs.gov/programs/epidemiology/immunization/schools/partners/school-reports" TargetMode="Externa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hyperlink" Target="https://www.cdc.gov/acip/about/acip-charter.html"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dph.ncdhhs.gov/programs/epidemiology/immunization/schools/rules-and-laws" TargetMode="External"/><Relationship Id="rId7" Type="http://schemas.openxmlformats.org/officeDocument/2006/relationships/hyperlink" Target="https://ncgov.servicenowservices.com/csm_vaccine" TargetMode="External"/><Relationship Id="rId2" Type="http://schemas.openxmlformats.org/officeDocument/2006/relationships/hyperlink" Target="https://www.dph.ncdhhs.gov/programs/epidemiology/immunization/schools" TargetMode="External"/><Relationship Id="rId1" Type="http://schemas.openxmlformats.org/officeDocument/2006/relationships/slideLayout" Target="../slideLayouts/slideLayout4.xml"/><Relationship Id="rId6" Type="http://schemas.openxmlformats.org/officeDocument/2006/relationships/hyperlink" Target="mailto:ncirhelp@dhhs.nc.gov" TargetMode="External"/><Relationship Id="rId5" Type="http://schemas.openxmlformats.org/officeDocument/2006/relationships/hyperlink" Target="https://www.dph.ncdhhs.gov/programs/epidemiology/immunization/data/kindergarten-dashboard" TargetMode="External"/><Relationship Id="rId4" Type="http://schemas.openxmlformats.org/officeDocument/2006/relationships/hyperlink" Target="https://www.dph.ncdhhs.gov/programs/epidemiology/immunization/schools/partners/school-repo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23C6AA-EE1E-9F54-7B25-8B81A9323F50}"/>
              </a:ext>
            </a:extLst>
          </p:cNvPr>
          <p:cNvSpPr>
            <a:spLocks noGrp="1"/>
          </p:cNvSpPr>
          <p:nvPr>
            <p:ph type="body" sz="quarter" idx="10"/>
          </p:nvPr>
        </p:nvSpPr>
        <p:spPr/>
        <p:txBody>
          <a:bodyPr/>
          <a:lstStyle/>
          <a:p>
            <a:r>
              <a:rPr lang="en-US" dirty="0"/>
              <a:t>Immunization Update</a:t>
            </a:r>
          </a:p>
          <a:p>
            <a:r>
              <a:rPr lang="en-US" dirty="0"/>
              <a:t>NCALHD Meeting</a:t>
            </a:r>
          </a:p>
        </p:txBody>
      </p:sp>
      <p:sp>
        <p:nvSpPr>
          <p:cNvPr id="4" name="Text Placeholder 3">
            <a:extLst>
              <a:ext uri="{FF2B5EF4-FFF2-40B4-BE49-F238E27FC236}">
                <a16:creationId xmlns:a16="http://schemas.microsoft.com/office/drawing/2014/main" id="{6B5E6066-EE7E-4793-B0C1-8261912CD0E7}"/>
              </a:ext>
            </a:extLst>
          </p:cNvPr>
          <p:cNvSpPr>
            <a:spLocks noGrp="1"/>
          </p:cNvSpPr>
          <p:nvPr>
            <p:ph type="body" sz="quarter" idx="12"/>
          </p:nvPr>
        </p:nvSpPr>
        <p:spPr>
          <a:xfrm>
            <a:off x="2768595" y="3583607"/>
            <a:ext cx="5774267" cy="488226"/>
          </a:xfrm>
        </p:spPr>
        <p:txBody>
          <a:bodyPr/>
          <a:lstStyle/>
          <a:p>
            <a:r>
              <a:rPr lang="en-US" dirty="0"/>
              <a:t>July 23, 2026</a:t>
            </a:r>
          </a:p>
        </p:txBody>
      </p:sp>
    </p:spTree>
    <p:extLst>
      <p:ext uri="{BB962C8B-B14F-4D97-AF65-F5344CB8AC3E}">
        <p14:creationId xmlns:p14="http://schemas.microsoft.com/office/powerpoint/2010/main" val="87754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1C30-5280-3382-021B-ACC2505CF3E0}"/>
              </a:ext>
            </a:extLst>
          </p:cNvPr>
          <p:cNvSpPr>
            <a:spLocks noGrp="1"/>
          </p:cNvSpPr>
          <p:nvPr>
            <p:ph type="title"/>
          </p:nvPr>
        </p:nvSpPr>
        <p:spPr>
          <a:xfrm>
            <a:off x="671025" y="500232"/>
            <a:ext cx="7843267" cy="548640"/>
          </a:xfrm>
        </p:spPr>
        <p:txBody>
          <a:bodyPr/>
          <a:lstStyle/>
          <a:p>
            <a:r>
              <a:rPr lang="en-US" dirty="0"/>
              <a:t>NC Immunization Law</a:t>
            </a:r>
          </a:p>
        </p:txBody>
      </p:sp>
      <p:sp>
        <p:nvSpPr>
          <p:cNvPr id="4" name="Text Placeholder 3">
            <a:extLst>
              <a:ext uri="{FF2B5EF4-FFF2-40B4-BE49-F238E27FC236}">
                <a16:creationId xmlns:a16="http://schemas.microsoft.com/office/drawing/2014/main" id="{E9B709D9-C91B-42AD-F3B2-7FBC1862A8DE}"/>
              </a:ext>
            </a:extLst>
          </p:cNvPr>
          <p:cNvSpPr>
            <a:spLocks noGrp="1"/>
          </p:cNvSpPr>
          <p:nvPr>
            <p:ph type="body" sz="quarter" idx="11"/>
          </p:nvPr>
        </p:nvSpPr>
        <p:spPr/>
        <p:txBody>
          <a:bodyPr/>
          <a:lstStyle/>
          <a:p>
            <a:r>
              <a:rPr lang="en-US" sz="800" dirty="0"/>
              <a:t>NC Rules and Laws on Immunizations: </a:t>
            </a:r>
            <a:r>
              <a:rPr lang="en-US" sz="800" dirty="0">
                <a:hlinkClick r:id="rId3"/>
              </a:rPr>
              <a:t>https://www.dph.ncdhhs.gov/programs/epidemiology/immunization/schools/rules-and-laws#Resources-3059</a:t>
            </a:r>
            <a:r>
              <a:rPr lang="en-US" sz="800" dirty="0"/>
              <a:t> </a:t>
            </a:r>
          </a:p>
        </p:txBody>
      </p:sp>
      <p:pic>
        <p:nvPicPr>
          <p:cNvPr id="6" name="Picture 5">
            <a:extLst>
              <a:ext uri="{FF2B5EF4-FFF2-40B4-BE49-F238E27FC236}">
                <a16:creationId xmlns:a16="http://schemas.microsoft.com/office/drawing/2014/main" id="{04A826E8-368B-A51A-A670-971CC1E4F7B5}"/>
              </a:ext>
            </a:extLst>
          </p:cNvPr>
          <p:cNvPicPr>
            <a:picLocks noChangeAspect="1"/>
          </p:cNvPicPr>
          <p:nvPr/>
        </p:nvPicPr>
        <p:blipFill>
          <a:blip r:embed="rId4"/>
          <a:srcRect b="9574"/>
          <a:stretch>
            <a:fillRect/>
          </a:stretch>
        </p:blipFill>
        <p:spPr>
          <a:xfrm>
            <a:off x="286690" y="1173875"/>
            <a:ext cx="4634599" cy="340691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9E9BEFCF-8A56-0058-0FB6-166DAC353D7E}"/>
              </a:ext>
            </a:extLst>
          </p:cNvPr>
          <p:cNvPicPr>
            <a:picLocks noChangeAspect="1"/>
          </p:cNvPicPr>
          <p:nvPr/>
        </p:nvPicPr>
        <p:blipFill>
          <a:blip r:embed="rId5"/>
          <a:stretch>
            <a:fillRect/>
          </a:stretch>
        </p:blipFill>
        <p:spPr>
          <a:xfrm>
            <a:off x="3575011" y="4257111"/>
            <a:ext cx="5387807" cy="17908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33782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AD807-7725-9130-C11D-1CF4F5F60100}"/>
              </a:ext>
            </a:extLst>
          </p:cNvPr>
          <p:cNvSpPr>
            <a:spLocks noGrp="1"/>
          </p:cNvSpPr>
          <p:nvPr>
            <p:ph type="title"/>
          </p:nvPr>
        </p:nvSpPr>
        <p:spPr>
          <a:xfrm>
            <a:off x="628650" y="500962"/>
            <a:ext cx="7843267" cy="548640"/>
          </a:xfrm>
        </p:spPr>
        <p:txBody>
          <a:bodyPr/>
          <a:lstStyle/>
          <a:p>
            <a:r>
              <a:rPr lang="en-US" dirty="0"/>
              <a:t>Key Points</a:t>
            </a:r>
          </a:p>
        </p:txBody>
      </p:sp>
      <p:sp>
        <p:nvSpPr>
          <p:cNvPr id="3" name="Text Placeholder 2">
            <a:extLst>
              <a:ext uri="{FF2B5EF4-FFF2-40B4-BE49-F238E27FC236}">
                <a16:creationId xmlns:a16="http://schemas.microsoft.com/office/drawing/2014/main" id="{864B261B-9324-ACEC-9ADC-7F8064C4B404}"/>
              </a:ext>
            </a:extLst>
          </p:cNvPr>
          <p:cNvSpPr>
            <a:spLocks noGrp="1"/>
          </p:cNvSpPr>
          <p:nvPr>
            <p:ph type="body" sz="quarter" idx="10"/>
          </p:nvPr>
        </p:nvSpPr>
        <p:spPr>
          <a:xfrm>
            <a:off x="628650" y="1138003"/>
            <a:ext cx="7888288" cy="5307436"/>
          </a:xfrm>
        </p:spPr>
        <p:txBody>
          <a:bodyPr/>
          <a:lstStyle/>
          <a:p>
            <a:r>
              <a:rPr lang="en-US" altLang="en-US" sz="1500" dirty="0"/>
              <a:t>Immunization required</a:t>
            </a:r>
            <a:r>
              <a:rPr lang="en-US" altLang="en-US" sz="1500" b="0" dirty="0"/>
              <a:t>: No child may attend school (Pre-K–12), whether public, private, or religious, or a licensed childcare facility without a certificate of required immunizations. </a:t>
            </a:r>
          </a:p>
          <a:p>
            <a:r>
              <a:rPr lang="en-US" altLang="en-US" sz="1500" b="0" dirty="0"/>
              <a:t>Students have a </a:t>
            </a:r>
            <a:r>
              <a:rPr lang="en-US" altLang="en-US" sz="1500" dirty="0"/>
              <a:t>grace period of 30 days from the first day of school </a:t>
            </a:r>
            <a:r>
              <a:rPr lang="en-US" altLang="en-US" sz="1500" b="0" dirty="0"/>
              <a:t>to submit a record or exemption, or they face exclusion.</a:t>
            </a:r>
          </a:p>
          <a:p>
            <a:r>
              <a:rPr lang="en-US" altLang="en-US" sz="1500" dirty="0"/>
              <a:t>Enforcement</a:t>
            </a:r>
            <a:r>
              <a:rPr lang="en-US" altLang="en-US" sz="1500" b="0" dirty="0"/>
              <a:t>: exclusion after 30 days of non-compliance</a:t>
            </a:r>
          </a:p>
          <a:p>
            <a:pPr lvl="1"/>
            <a:r>
              <a:rPr lang="en-US" sz="1500" dirty="0"/>
              <a:t>School Principal or Administrator: </a:t>
            </a:r>
          </a:p>
          <a:p>
            <a:pPr lvl="2"/>
            <a:r>
              <a:rPr lang="en-US" sz="1500" b="0" dirty="0"/>
              <a:t>Responsible for enforcing immunization laws for school entry and exclusion. </a:t>
            </a:r>
          </a:p>
          <a:p>
            <a:pPr lvl="2"/>
            <a:r>
              <a:rPr lang="en-US" sz="1500" b="0" dirty="0"/>
              <a:t>Annual Reporting</a:t>
            </a:r>
          </a:p>
          <a:p>
            <a:pPr lvl="1"/>
            <a:r>
              <a:rPr lang="en-US" sz="1500" dirty="0"/>
              <a:t>Local Health Director:</a:t>
            </a:r>
          </a:p>
          <a:p>
            <a:pPr lvl="2"/>
            <a:r>
              <a:rPr lang="en-US" sz="1500" b="0" dirty="0"/>
              <a:t>Responsible for enforcement in accordance with NC G.S. 130A-41. </a:t>
            </a:r>
            <a:endParaRPr lang="en-US" altLang="en-US" sz="1500" b="0" dirty="0"/>
          </a:p>
          <a:p>
            <a:r>
              <a:rPr lang="en-US" altLang="en-US" sz="1500" dirty="0"/>
              <a:t>Annual Reporting</a:t>
            </a:r>
            <a:r>
              <a:rPr lang="en-US" altLang="en-US" sz="1500" b="0" dirty="0"/>
              <a:t>: Schools must submit an immunization report to the Department by </a:t>
            </a:r>
            <a:r>
              <a:rPr lang="en-US" altLang="en-US" sz="1500" dirty="0"/>
              <a:t>November 1</a:t>
            </a:r>
            <a:r>
              <a:rPr lang="en-US" altLang="en-US" sz="1500" b="0" dirty="0"/>
              <a:t>. </a:t>
            </a:r>
          </a:p>
          <a:p>
            <a:r>
              <a:rPr lang="en-US" altLang="en-US" sz="1500" b="0" dirty="0"/>
              <a:t>Two allowable exemptions in NC: </a:t>
            </a:r>
            <a:r>
              <a:rPr lang="en-US" altLang="en-US" sz="1500" dirty="0"/>
              <a:t>medical</a:t>
            </a:r>
            <a:r>
              <a:rPr lang="en-US" altLang="en-US" sz="1500" b="0" dirty="0"/>
              <a:t> and </a:t>
            </a:r>
            <a:r>
              <a:rPr lang="en-US" altLang="en-US" sz="1500" dirty="0"/>
              <a:t>religious</a:t>
            </a:r>
            <a:r>
              <a:rPr lang="en-US" altLang="en-US" sz="1500" b="0" dirty="0"/>
              <a:t>. Philosophical exemptions are not permissible. </a:t>
            </a:r>
          </a:p>
          <a:p>
            <a:endParaRPr lang="en-US" altLang="en-US" sz="1800" b="0" dirty="0"/>
          </a:p>
          <a:p>
            <a:endParaRPr lang="en-US" sz="1800" b="0" dirty="0"/>
          </a:p>
        </p:txBody>
      </p:sp>
      <p:sp>
        <p:nvSpPr>
          <p:cNvPr id="4" name="Text Placeholder 3">
            <a:extLst>
              <a:ext uri="{FF2B5EF4-FFF2-40B4-BE49-F238E27FC236}">
                <a16:creationId xmlns:a16="http://schemas.microsoft.com/office/drawing/2014/main" id="{7C8783EC-3FDE-0ABE-03B1-0DA63902BF2F}"/>
              </a:ext>
            </a:extLst>
          </p:cNvPr>
          <p:cNvSpPr>
            <a:spLocks noGrp="1"/>
          </p:cNvSpPr>
          <p:nvPr>
            <p:ph type="body" sz="quarter" idx="11"/>
          </p:nvPr>
        </p:nvSpPr>
        <p:spPr>
          <a:xfrm>
            <a:off x="381000" y="6243108"/>
            <a:ext cx="8545285" cy="330200"/>
          </a:xfrm>
        </p:spPr>
        <p:txBody>
          <a:bodyPr/>
          <a:lstStyle/>
          <a:p>
            <a:r>
              <a:rPr lang="en-US" sz="900" dirty="0"/>
              <a:t>NC Rules and Laws on Immunizations: </a:t>
            </a:r>
            <a:r>
              <a:rPr lang="en-US" sz="900" dirty="0">
                <a:hlinkClick r:id="rId3"/>
              </a:rPr>
              <a:t>https://www.dph.ncdhhs.gov/programs/epidemiology/immunization/schools/rules-and-laws#Resources-3059</a:t>
            </a:r>
            <a:r>
              <a:rPr lang="en-US" sz="900" dirty="0"/>
              <a:t> </a:t>
            </a:r>
          </a:p>
        </p:txBody>
      </p:sp>
    </p:spTree>
    <p:extLst>
      <p:ext uri="{BB962C8B-B14F-4D97-AF65-F5344CB8AC3E}">
        <p14:creationId xmlns:p14="http://schemas.microsoft.com/office/powerpoint/2010/main" val="1908688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943" y="626982"/>
            <a:ext cx="7843267" cy="548640"/>
          </a:xfrm>
        </p:spPr>
        <p:txBody>
          <a:bodyPr/>
          <a:lstStyle/>
          <a:p>
            <a:r>
              <a:rPr lang="en-US" dirty="0"/>
              <a:t>NC K-12 Immunization Requirements</a:t>
            </a:r>
          </a:p>
        </p:txBody>
      </p:sp>
      <p:sp>
        <p:nvSpPr>
          <p:cNvPr id="7" name="Text Placeholder 6"/>
          <p:cNvSpPr>
            <a:spLocks noGrp="1"/>
          </p:cNvSpPr>
          <p:nvPr>
            <p:ph type="body" sz="quarter" idx="11"/>
          </p:nvPr>
        </p:nvSpPr>
        <p:spPr/>
        <p:txBody>
          <a:bodyPr/>
          <a:lstStyle/>
          <a:p>
            <a:r>
              <a:rPr lang="en-US" sz="900" dirty="0"/>
              <a:t>10A NCAC 41A.04.01: </a:t>
            </a:r>
            <a:r>
              <a:rPr lang="en-US" sz="900" dirty="0">
                <a:hlinkClick r:id="rId3"/>
              </a:rPr>
              <a:t>http://ncrules.state.nc.us/ncac/title%2010a%20-%20health%20and%20human%20services/chapter%2041%20-%20epidemiology%20health/subchapter%20a/10a%20ncac%2041a%20.0401.html</a:t>
            </a:r>
            <a:r>
              <a:rPr lang="en-US" sz="900" dirty="0"/>
              <a:t> </a:t>
            </a:r>
          </a:p>
        </p:txBody>
      </p:sp>
      <p:pic>
        <p:nvPicPr>
          <p:cNvPr id="8" name="Picture 7">
            <a:extLst>
              <a:ext uri="{FF2B5EF4-FFF2-40B4-BE49-F238E27FC236}">
                <a16:creationId xmlns:a16="http://schemas.microsoft.com/office/drawing/2014/main" id="{1AA31CC4-89AF-3628-3708-05F7CCAA42D9}"/>
              </a:ext>
            </a:extLst>
          </p:cNvPr>
          <p:cNvPicPr>
            <a:picLocks noChangeAspect="1"/>
          </p:cNvPicPr>
          <p:nvPr/>
        </p:nvPicPr>
        <p:blipFill>
          <a:blip r:embed="rId4"/>
          <a:stretch>
            <a:fillRect/>
          </a:stretch>
        </p:blipFill>
        <p:spPr>
          <a:xfrm>
            <a:off x="230089" y="1492863"/>
            <a:ext cx="4229628" cy="427349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6A9702FA-7266-45F4-4E58-283B14F3FECE}"/>
              </a:ext>
            </a:extLst>
          </p:cNvPr>
          <p:cNvPicPr>
            <a:picLocks noChangeAspect="1"/>
          </p:cNvPicPr>
          <p:nvPr/>
        </p:nvPicPr>
        <p:blipFill>
          <a:blip r:embed="rId5"/>
          <a:srcRect l="1039" t="2060" r="1437"/>
          <a:stretch>
            <a:fillRect/>
          </a:stretch>
        </p:blipFill>
        <p:spPr>
          <a:xfrm>
            <a:off x="4599576" y="1492863"/>
            <a:ext cx="4234419" cy="217496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286616DA-1048-A527-57CF-2B476481AED5}"/>
              </a:ext>
            </a:extLst>
          </p:cNvPr>
          <p:cNvPicPr>
            <a:picLocks noChangeAspect="1"/>
          </p:cNvPicPr>
          <p:nvPr/>
        </p:nvPicPr>
        <p:blipFill>
          <a:blip r:embed="rId6"/>
          <a:srcRect l="1853" t="3413" b="4692"/>
          <a:stretch>
            <a:fillRect/>
          </a:stretch>
        </p:blipFill>
        <p:spPr>
          <a:xfrm>
            <a:off x="4599576" y="4209931"/>
            <a:ext cx="4234419" cy="146311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8C13BEB7-754C-0696-68C4-9EE24D5C6167}"/>
              </a:ext>
            </a:extLst>
          </p:cNvPr>
          <p:cNvSpPr txBox="1"/>
          <p:nvPr/>
        </p:nvSpPr>
        <p:spPr>
          <a:xfrm>
            <a:off x="164775" y="1185086"/>
            <a:ext cx="2783699" cy="307777"/>
          </a:xfrm>
          <a:prstGeom prst="rect">
            <a:avLst/>
          </a:prstGeom>
          <a:noFill/>
        </p:spPr>
        <p:txBody>
          <a:bodyPr wrap="square" rtlCol="0">
            <a:spAutoFit/>
          </a:bodyPr>
          <a:lstStyle/>
          <a:p>
            <a:r>
              <a:rPr lang="en-US" sz="1400" b="1" dirty="0"/>
              <a:t>Kindergarten</a:t>
            </a:r>
          </a:p>
        </p:txBody>
      </p:sp>
      <p:sp>
        <p:nvSpPr>
          <p:cNvPr id="15" name="TextBox 14">
            <a:extLst>
              <a:ext uri="{FF2B5EF4-FFF2-40B4-BE49-F238E27FC236}">
                <a16:creationId xmlns:a16="http://schemas.microsoft.com/office/drawing/2014/main" id="{3BB3019C-13E6-36DC-CEB8-210DC6BAD496}"/>
              </a:ext>
            </a:extLst>
          </p:cNvPr>
          <p:cNvSpPr txBox="1"/>
          <p:nvPr/>
        </p:nvSpPr>
        <p:spPr>
          <a:xfrm>
            <a:off x="4518288" y="1212015"/>
            <a:ext cx="2783699" cy="307777"/>
          </a:xfrm>
          <a:prstGeom prst="rect">
            <a:avLst/>
          </a:prstGeom>
          <a:noFill/>
        </p:spPr>
        <p:txBody>
          <a:bodyPr wrap="square" rtlCol="0">
            <a:spAutoFit/>
          </a:bodyPr>
          <a:lstStyle/>
          <a:p>
            <a:r>
              <a:rPr lang="en-US" sz="1400" b="1" dirty="0"/>
              <a:t>7</a:t>
            </a:r>
            <a:r>
              <a:rPr lang="en-US" sz="1400" b="1" baseline="30000" dirty="0"/>
              <a:t>th</a:t>
            </a:r>
            <a:r>
              <a:rPr lang="en-US" sz="1400" b="1" dirty="0"/>
              <a:t> Grade</a:t>
            </a:r>
          </a:p>
        </p:txBody>
      </p:sp>
      <p:sp>
        <p:nvSpPr>
          <p:cNvPr id="17" name="TextBox 16">
            <a:extLst>
              <a:ext uri="{FF2B5EF4-FFF2-40B4-BE49-F238E27FC236}">
                <a16:creationId xmlns:a16="http://schemas.microsoft.com/office/drawing/2014/main" id="{0C6E7B90-4D05-034C-96D9-A8096D989A85}"/>
              </a:ext>
            </a:extLst>
          </p:cNvPr>
          <p:cNvSpPr txBox="1"/>
          <p:nvPr/>
        </p:nvSpPr>
        <p:spPr>
          <a:xfrm>
            <a:off x="4518289" y="3938506"/>
            <a:ext cx="2783699" cy="307777"/>
          </a:xfrm>
          <a:prstGeom prst="rect">
            <a:avLst/>
          </a:prstGeom>
          <a:noFill/>
        </p:spPr>
        <p:txBody>
          <a:bodyPr wrap="square" rtlCol="0">
            <a:spAutoFit/>
          </a:bodyPr>
          <a:lstStyle/>
          <a:p>
            <a:r>
              <a:rPr lang="en-US" sz="1400" b="1" dirty="0"/>
              <a:t>12</a:t>
            </a:r>
            <a:r>
              <a:rPr lang="en-US" sz="1400" b="1" baseline="30000" dirty="0"/>
              <a:t>th</a:t>
            </a:r>
            <a:r>
              <a:rPr lang="en-US" sz="1400" b="1" dirty="0"/>
              <a:t> Grade</a:t>
            </a:r>
          </a:p>
        </p:txBody>
      </p:sp>
    </p:spTree>
    <p:extLst>
      <p:ext uri="{BB962C8B-B14F-4D97-AF65-F5344CB8AC3E}">
        <p14:creationId xmlns:p14="http://schemas.microsoft.com/office/powerpoint/2010/main" val="953865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4481C-8F03-CAA9-8DF7-D67A50AF77BE}"/>
              </a:ext>
            </a:extLst>
          </p:cNvPr>
          <p:cNvSpPr>
            <a:spLocks noGrp="1"/>
          </p:cNvSpPr>
          <p:nvPr>
            <p:ph type="title"/>
          </p:nvPr>
        </p:nvSpPr>
        <p:spPr/>
        <p:txBody>
          <a:bodyPr/>
          <a:lstStyle/>
          <a:p>
            <a:r>
              <a:rPr lang="en-US" sz="3000" dirty="0"/>
              <a:t>NC Immunization Compliance Reporting</a:t>
            </a:r>
          </a:p>
        </p:txBody>
      </p:sp>
      <p:sp>
        <p:nvSpPr>
          <p:cNvPr id="4" name="Text Placeholder 3">
            <a:extLst>
              <a:ext uri="{FF2B5EF4-FFF2-40B4-BE49-F238E27FC236}">
                <a16:creationId xmlns:a16="http://schemas.microsoft.com/office/drawing/2014/main" id="{E17A8D59-287C-8EC1-040D-0C11B6D6A00A}"/>
              </a:ext>
            </a:extLst>
          </p:cNvPr>
          <p:cNvSpPr>
            <a:spLocks noGrp="1"/>
          </p:cNvSpPr>
          <p:nvPr>
            <p:ph type="body" sz="quarter" idx="11"/>
          </p:nvPr>
        </p:nvSpPr>
        <p:spPr/>
        <p:txBody>
          <a:bodyPr/>
          <a:lstStyle/>
          <a:p>
            <a:r>
              <a:rPr lang="en-US" sz="900" dirty="0"/>
              <a:t>Annual Required Immunization Reports for K-12 schools: </a:t>
            </a:r>
            <a:r>
              <a:rPr lang="en-US" sz="900" dirty="0">
                <a:hlinkClick r:id="rId3"/>
              </a:rPr>
              <a:t>https://www.dph.ncdhhs.gov/programs/epidemiology/immunization/schools/partners/school-reports</a:t>
            </a:r>
            <a:r>
              <a:rPr lang="en-US" sz="900" dirty="0"/>
              <a:t> </a:t>
            </a:r>
          </a:p>
        </p:txBody>
      </p:sp>
      <p:graphicFrame>
        <p:nvGraphicFramePr>
          <p:cNvPr id="6" name="Text Placeholder 5">
            <a:extLst>
              <a:ext uri="{FF2B5EF4-FFF2-40B4-BE49-F238E27FC236}">
                <a16:creationId xmlns:a16="http://schemas.microsoft.com/office/drawing/2014/main" id="{C3935711-5E3A-604E-B087-C380AB5107B7}"/>
              </a:ext>
            </a:extLst>
          </p:cNvPr>
          <p:cNvGraphicFramePr/>
          <p:nvPr>
            <p:extLst>
              <p:ext uri="{D42A27DB-BD31-4B8C-83A1-F6EECF244321}">
                <p14:modId xmlns:p14="http://schemas.microsoft.com/office/powerpoint/2010/main" val="4256825873"/>
              </p:ext>
            </p:extLst>
          </p:nvPr>
        </p:nvGraphicFramePr>
        <p:xfrm>
          <a:off x="371315" y="1280843"/>
          <a:ext cx="3831408" cy="47067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Text Placeholder 2">
            <a:extLst>
              <a:ext uri="{FF2B5EF4-FFF2-40B4-BE49-F238E27FC236}">
                <a16:creationId xmlns:a16="http://schemas.microsoft.com/office/drawing/2014/main" id="{0EC0AE2C-190A-3E50-FE0C-035C9FDEB721}"/>
              </a:ext>
            </a:extLst>
          </p:cNvPr>
          <p:cNvGraphicFramePr/>
          <p:nvPr>
            <p:extLst>
              <p:ext uri="{D42A27DB-BD31-4B8C-83A1-F6EECF244321}">
                <p14:modId xmlns:p14="http://schemas.microsoft.com/office/powerpoint/2010/main" val="2358359068"/>
              </p:ext>
            </p:extLst>
          </p:nvPr>
        </p:nvGraphicFramePr>
        <p:xfrm>
          <a:off x="4635904" y="1735843"/>
          <a:ext cx="4136781" cy="299118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0" name="TextBox 9">
            <a:extLst>
              <a:ext uri="{FF2B5EF4-FFF2-40B4-BE49-F238E27FC236}">
                <a16:creationId xmlns:a16="http://schemas.microsoft.com/office/drawing/2014/main" id="{F42B1759-19A2-03C9-0D9A-9103E7300AC9}"/>
              </a:ext>
            </a:extLst>
          </p:cNvPr>
          <p:cNvSpPr txBox="1"/>
          <p:nvPr/>
        </p:nvSpPr>
        <p:spPr>
          <a:xfrm>
            <a:off x="4635904" y="1428066"/>
            <a:ext cx="4083070" cy="307777"/>
          </a:xfrm>
          <a:prstGeom prst="rect">
            <a:avLst/>
          </a:prstGeom>
          <a:noFill/>
        </p:spPr>
        <p:txBody>
          <a:bodyPr wrap="square" rtlCol="0">
            <a:spAutoFit/>
          </a:bodyPr>
          <a:lstStyle/>
          <a:p>
            <a:r>
              <a:rPr lang="en-US" sz="1400" b="1" u="sng" dirty="0"/>
              <a:t>Annual Report Submission:</a:t>
            </a:r>
          </a:p>
        </p:txBody>
      </p:sp>
      <p:sp>
        <p:nvSpPr>
          <p:cNvPr id="12" name="Left Brace 11">
            <a:extLst>
              <a:ext uri="{FF2B5EF4-FFF2-40B4-BE49-F238E27FC236}">
                <a16:creationId xmlns:a16="http://schemas.microsoft.com/office/drawing/2014/main" id="{C20BD073-1522-8898-96A3-C84324AD00BA}"/>
              </a:ext>
            </a:extLst>
          </p:cNvPr>
          <p:cNvSpPr/>
          <p:nvPr/>
        </p:nvSpPr>
        <p:spPr>
          <a:xfrm>
            <a:off x="4202723" y="1735843"/>
            <a:ext cx="369277" cy="2999443"/>
          </a:xfrm>
          <a:prstGeom prst="leftBrace">
            <a:avLst>
              <a:gd name="adj1" fmla="val 8333"/>
              <a:gd name="adj2" fmla="val 31491"/>
            </a:avLst>
          </a:prstGeom>
          <a:ln w="19050"/>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74801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A533-0B71-5465-5AC4-32696A47992A}"/>
              </a:ext>
            </a:extLst>
          </p:cNvPr>
          <p:cNvSpPr>
            <a:spLocks noGrp="1"/>
          </p:cNvSpPr>
          <p:nvPr>
            <p:ph type="title"/>
          </p:nvPr>
        </p:nvSpPr>
        <p:spPr>
          <a:xfrm>
            <a:off x="673671" y="485889"/>
            <a:ext cx="7843267" cy="548640"/>
          </a:xfrm>
        </p:spPr>
        <p:txBody>
          <a:bodyPr/>
          <a:lstStyle/>
          <a:p>
            <a:r>
              <a:rPr lang="en-US" dirty="0"/>
              <a:t>HHS/CDC/ACIP Updates</a:t>
            </a:r>
          </a:p>
        </p:txBody>
      </p:sp>
      <p:sp>
        <p:nvSpPr>
          <p:cNvPr id="3" name="Text Placeholder 2">
            <a:extLst>
              <a:ext uri="{FF2B5EF4-FFF2-40B4-BE49-F238E27FC236}">
                <a16:creationId xmlns:a16="http://schemas.microsoft.com/office/drawing/2014/main" id="{C179ADD3-69E0-5479-E1B2-4830953DDF4F}"/>
              </a:ext>
            </a:extLst>
          </p:cNvPr>
          <p:cNvSpPr>
            <a:spLocks noGrp="1"/>
          </p:cNvSpPr>
          <p:nvPr>
            <p:ph type="body" sz="quarter" idx="10"/>
          </p:nvPr>
        </p:nvSpPr>
        <p:spPr>
          <a:xfrm>
            <a:off x="485946" y="1154272"/>
            <a:ext cx="8218715" cy="5070413"/>
          </a:xfrm>
        </p:spPr>
        <p:txBody>
          <a:bodyPr/>
          <a:lstStyle/>
          <a:p>
            <a:pPr fontAlgn="base"/>
            <a:r>
              <a:rPr lang="en-US" sz="1300" dirty="0">
                <a:solidFill>
                  <a:schemeClr val="tx2">
                    <a:lumMod val="60000"/>
                    <a:lumOff val="40000"/>
                  </a:schemeClr>
                </a:solidFill>
              </a:rPr>
              <a:t>June 2025</a:t>
            </a:r>
            <a:r>
              <a:rPr lang="en-US" sz="1300" dirty="0"/>
              <a:t>: </a:t>
            </a:r>
            <a:r>
              <a:rPr lang="en-US" sz="1300" b="0" dirty="0"/>
              <a:t>RFK Jr. terminated all 17 members of CDC’s ACIP</a:t>
            </a:r>
            <a:endParaRPr lang="en-US" sz="1300" dirty="0"/>
          </a:p>
          <a:p>
            <a:pPr fontAlgn="base"/>
            <a:r>
              <a:rPr lang="en-US" sz="1300" dirty="0">
                <a:solidFill>
                  <a:schemeClr val="tx2">
                    <a:lumMod val="60000"/>
                    <a:lumOff val="40000"/>
                  </a:schemeClr>
                </a:solidFill>
              </a:rPr>
              <a:t>July 2025</a:t>
            </a:r>
            <a:r>
              <a:rPr lang="en-US" sz="1300" dirty="0"/>
              <a:t>: </a:t>
            </a:r>
            <a:r>
              <a:rPr lang="en-US" sz="1300" b="0" dirty="0"/>
              <a:t>initial lawsuit filed by AAP, APHA and other key medical orgs; challenged unilateral changes to COVID vaccines recs and ACIP dismissals (lawsuit amended in January 2026)</a:t>
            </a:r>
          </a:p>
          <a:p>
            <a:pPr fontAlgn="base"/>
            <a:r>
              <a:rPr lang="en-US" sz="1300" dirty="0">
                <a:solidFill>
                  <a:schemeClr val="tx2">
                    <a:lumMod val="60000"/>
                    <a:lumOff val="40000"/>
                  </a:schemeClr>
                </a:solidFill>
              </a:rPr>
              <a:t>January 2026</a:t>
            </a:r>
            <a:r>
              <a:rPr lang="en-US" sz="1300" dirty="0"/>
              <a:t>: </a:t>
            </a:r>
            <a:r>
              <a:rPr lang="en-US" sz="1300" b="0" dirty="0"/>
              <a:t>RFK Jr. announced an end to broad recommendations for all children to be vaccinated against flu, rotavirus, Hep A, Hep B, MenACWY, and RSV. </a:t>
            </a:r>
          </a:p>
          <a:p>
            <a:pPr fontAlgn="base"/>
            <a:r>
              <a:rPr lang="en-US" sz="1300" dirty="0">
                <a:solidFill>
                  <a:schemeClr val="tx2">
                    <a:lumMod val="60000"/>
                    <a:lumOff val="40000"/>
                  </a:schemeClr>
                </a:solidFill>
              </a:rPr>
              <a:t>March 2026</a:t>
            </a:r>
            <a:r>
              <a:rPr lang="en-US" sz="1300" dirty="0"/>
              <a:t>: </a:t>
            </a:r>
          </a:p>
          <a:p>
            <a:pPr lvl="1" fontAlgn="base"/>
            <a:r>
              <a:rPr lang="en-US" sz="1300" b="0" dirty="0"/>
              <a:t>federal judge ruled that RFK Jr. violated federal procedures </a:t>
            </a:r>
          </a:p>
          <a:p>
            <a:pPr lvl="1" fontAlgn="base"/>
            <a:r>
              <a:rPr lang="en-US" sz="1300" b="0" dirty="0"/>
              <a:t>Froze all recommendations that the group had made </a:t>
            </a:r>
          </a:p>
          <a:p>
            <a:pPr lvl="1" fontAlgn="base"/>
            <a:r>
              <a:rPr lang="en-US" sz="1300" b="0" dirty="0"/>
              <a:t>Concluded that 13 tapped by RJK after he fired all 17 previous ACIP members had zero vaccine-related expertise and not qualified under ACIPs original charter</a:t>
            </a:r>
          </a:p>
          <a:p>
            <a:pPr fontAlgn="base"/>
            <a:r>
              <a:rPr lang="en-US" sz="1300" dirty="0">
                <a:solidFill>
                  <a:schemeClr val="tx2">
                    <a:lumMod val="60000"/>
                    <a:lumOff val="40000"/>
                  </a:schemeClr>
                </a:solidFill>
              </a:rPr>
              <a:t>Currently</a:t>
            </a:r>
            <a:r>
              <a:rPr lang="en-US" sz="1300" dirty="0"/>
              <a:t>:</a:t>
            </a:r>
          </a:p>
          <a:p>
            <a:pPr lvl="1" fontAlgn="base"/>
            <a:r>
              <a:rPr lang="en-US" sz="1300" b="0" dirty="0"/>
              <a:t>New </a:t>
            </a:r>
            <a:r>
              <a:rPr lang="en-US" sz="1300" b="0" dirty="0">
                <a:hlinkClick r:id="rId3"/>
              </a:rPr>
              <a:t>ACIP Charter</a:t>
            </a:r>
            <a:r>
              <a:rPr lang="en-US" sz="1300" b="0" dirty="0"/>
              <a:t> (6/24/26):  </a:t>
            </a:r>
          </a:p>
          <a:p>
            <a:pPr lvl="2" fontAlgn="base"/>
            <a:r>
              <a:rPr lang="en-US" sz="1300" b="0" dirty="0"/>
              <a:t>Broader focus on safety data and shifted committee governance to the CDC director, does not commit to a meeting schedule, and alters membership criteria</a:t>
            </a:r>
          </a:p>
          <a:p>
            <a:pPr lvl="1" fontAlgn="base"/>
            <a:r>
              <a:rPr lang="en-US" sz="1300" b="0" dirty="0"/>
              <a:t>HHS says ACIP cannot meet because of the court injunction. Impacts include:</a:t>
            </a:r>
          </a:p>
          <a:p>
            <a:pPr lvl="2" fontAlgn="base"/>
            <a:r>
              <a:rPr lang="en-US" sz="1300" b="0" dirty="0"/>
              <a:t>Insurance Coverage</a:t>
            </a:r>
          </a:p>
          <a:p>
            <a:pPr lvl="2" fontAlgn="base"/>
            <a:r>
              <a:rPr lang="en-US" sz="1300" b="0" dirty="0"/>
              <a:t>VFC program coverage - for new vaccines, ACIP rec precedes VFC resolution </a:t>
            </a:r>
          </a:p>
          <a:p>
            <a:pPr lvl="3" fontAlgn="base"/>
            <a:r>
              <a:rPr lang="en-US" sz="1300" b="0" dirty="0">
                <a:latin typeface="+mn-lt"/>
              </a:rPr>
              <a:t>Flu and COVID have evergreen VFC resolutions (already FDA approved, strain change only), </a:t>
            </a:r>
          </a:p>
          <a:p>
            <a:pPr lvl="2" fontAlgn="base"/>
            <a:r>
              <a:rPr lang="en-US" sz="1300" b="0" dirty="0">
                <a:latin typeface="+mn-lt"/>
              </a:rPr>
              <a:t>Some polices or rules are dependent on the actual ACIP rec. </a:t>
            </a:r>
          </a:p>
          <a:p>
            <a:pPr lvl="1" fontAlgn="base"/>
            <a:r>
              <a:rPr lang="en-US" sz="1300" b="0" dirty="0"/>
              <a:t>HHS is seeking expedited appeal, but for now injunction remains in place</a:t>
            </a:r>
            <a:br>
              <a:rPr lang="en-US" sz="1300" dirty="0"/>
            </a:br>
            <a:endParaRPr lang="en-US" sz="1300" b="0" dirty="0"/>
          </a:p>
        </p:txBody>
      </p:sp>
    </p:spTree>
    <p:extLst>
      <p:ext uri="{BB962C8B-B14F-4D97-AF65-F5344CB8AC3E}">
        <p14:creationId xmlns:p14="http://schemas.microsoft.com/office/powerpoint/2010/main" val="3349013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2D6ED-3DF4-19BA-4284-AAC1384B5940}"/>
              </a:ext>
            </a:extLst>
          </p:cNvPr>
          <p:cNvSpPr>
            <a:spLocks noGrp="1"/>
          </p:cNvSpPr>
          <p:nvPr>
            <p:ph type="title"/>
          </p:nvPr>
        </p:nvSpPr>
        <p:spPr/>
        <p:txBody>
          <a:bodyPr/>
          <a:lstStyle/>
          <a:p>
            <a:r>
              <a:rPr lang="en-US" sz="3000" dirty="0"/>
              <a:t>SY26-27 Immunization Guidance for LHDs</a:t>
            </a:r>
          </a:p>
        </p:txBody>
      </p:sp>
      <p:sp>
        <p:nvSpPr>
          <p:cNvPr id="3" name="Text Placeholder 2">
            <a:extLst>
              <a:ext uri="{FF2B5EF4-FFF2-40B4-BE49-F238E27FC236}">
                <a16:creationId xmlns:a16="http://schemas.microsoft.com/office/drawing/2014/main" id="{E5296C48-B4EC-691B-89DC-3024EA858970}"/>
              </a:ext>
            </a:extLst>
          </p:cNvPr>
          <p:cNvSpPr>
            <a:spLocks noGrp="1"/>
          </p:cNvSpPr>
          <p:nvPr>
            <p:ph type="body" sz="quarter" idx="10"/>
          </p:nvPr>
        </p:nvSpPr>
        <p:spPr/>
        <p:txBody>
          <a:bodyPr/>
          <a:lstStyle/>
          <a:p>
            <a:r>
              <a:rPr lang="en-US" sz="2000" b="0" dirty="0"/>
              <a:t>NC immunization requirements have </a:t>
            </a:r>
            <a:r>
              <a:rPr lang="en-US" sz="2000" b="0" u="sng" dirty="0"/>
              <a:t>not</a:t>
            </a:r>
            <a:r>
              <a:rPr lang="en-US" sz="2000" b="0" dirty="0"/>
              <a:t> changed; no plans to revise. </a:t>
            </a:r>
          </a:p>
          <a:p>
            <a:r>
              <a:rPr lang="en-US" sz="2000" b="0" dirty="0"/>
              <a:t>NC law aligns with AAP recommendations.</a:t>
            </a:r>
          </a:p>
          <a:p>
            <a:r>
              <a:rPr lang="en-US" sz="2000" b="0" dirty="0"/>
              <a:t>Reporting process remains unchanged; specific instructions and details are forthcoming (via memo and website).</a:t>
            </a:r>
          </a:p>
          <a:p>
            <a:r>
              <a:rPr lang="en-US" sz="2000" b="0" dirty="0"/>
              <a:t>Business as usual. </a:t>
            </a:r>
          </a:p>
        </p:txBody>
      </p:sp>
    </p:spTree>
    <p:extLst>
      <p:ext uri="{BB962C8B-B14F-4D97-AF65-F5344CB8AC3E}">
        <p14:creationId xmlns:p14="http://schemas.microsoft.com/office/powerpoint/2010/main" val="216147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939BA-B5FE-03E0-7A22-6A8FE6F5B0FA}"/>
              </a:ext>
            </a:extLst>
          </p:cNvPr>
          <p:cNvSpPr>
            <a:spLocks noGrp="1"/>
          </p:cNvSpPr>
          <p:nvPr>
            <p:ph type="title"/>
          </p:nvPr>
        </p:nvSpPr>
        <p:spPr>
          <a:xfrm>
            <a:off x="650366" y="504311"/>
            <a:ext cx="7843267" cy="548640"/>
          </a:xfrm>
        </p:spPr>
        <p:txBody>
          <a:bodyPr/>
          <a:lstStyle/>
          <a:p>
            <a:r>
              <a:rPr lang="en-US" dirty="0"/>
              <a:t>Immunization Resources</a:t>
            </a:r>
          </a:p>
        </p:txBody>
      </p:sp>
      <p:sp>
        <p:nvSpPr>
          <p:cNvPr id="3" name="Text Placeholder 2">
            <a:extLst>
              <a:ext uri="{FF2B5EF4-FFF2-40B4-BE49-F238E27FC236}">
                <a16:creationId xmlns:a16="http://schemas.microsoft.com/office/drawing/2014/main" id="{1DF24DB8-95A9-C049-2EE9-CAD524985721}"/>
              </a:ext>
            </a:extLst>
          </p:cNvPr>
          <p:cNvSpPr>
            <a:spLocks noGrp="1"/>
          </p:cNvSpPr>
          <p:nvPr>
            <p:ph type="body" sz="quarter" idx="10"/>
          </p:nvPr>
        </p:nvSpPr>
        <p:spPr>
          <a:xfrm>
            <a:off x="650366" y="1172694"/>
            <a:ext cx="3518464" cy="4795307"/>
          </a:xfrm>
        </p:spPr>
        <p:txBody>
          <a:bodyPr/>
          <a:lstStyle/>
          <a:p>
            <a:r>
              <a:rPr lang="en-US" sz="1400" dirty="0"/>
              <a:t>NC Immunization Branch Website</a:t>
            </a:r>
          </a:p>
          <a:p>
            <a:pPr lvl="1"/>
            <a:r>
              <a:rPr lang="en-US" sz="1400" b="0" dirty="0">
                <a:hlinkClick r:id="rId2"/>
              </a:rPr>
              <a:t>NC School and Child Care Immunization Requirements</a:t>
            </a:r>
            <a:endParaRPr lang="en-US" sz="1400" b="0" dirty="0"/>
          </a:p>
          <a:p>
            <a:pPr lvl="1"/>
            <a:r>
              <a:rPr lang="en-US" sz="1400" b="0" dirty="0">
                <a:hlinkClick r:id="rId3"/>
              </a:rPr>
              <a:t>NC Immunization Laws and Rules</a:t>
            </a:r>
            <a:endParaRPr lang="en-US" sz="1400" b="0" dirty="0"/>
          </a:p>
          <a:p>
            <a:pPr lvl="1"/>
            <a:r>
              <a:rPr lang="en-US" sz="1400" b="0" dirty="0">
                <a:hlinkClick r:id="rId4"/>
              </a:rPr>
              <a:t>Annual Required Immunization Reporting for K-12 Schools</a:t>
            </a:r>
            <a:endParaRPr lang="en-US" sz="1400" b="0" dirty="0"/>
          </a:p>
          <a:p>
            <a:pPr lvl="1"/>
            <a:r>
              <a:rPr lang="en-US" sz="1400" b="0" dirty="0">
                <a:hlinkClick r:id="rId5"/>
              </a:rPr>
              <a:t>NC Kindergarten Immunization Dashboard</a:t>
            </a:r>
            <a:endParaRPr lang="en-US" sz="1400" b="0" dirty="0"/>
          </a:p>
          <a:p>
            <a:pPr lvl="1"/>
            <a:r>
              <a:rPr lang="en-US" sz="1400" b="0" dirty="0">
                <a:hlinkClick r:id="rId4"/>
              </a:rPr>
              <a:t>Immunization Resources for NC Schools and Child Care Facilities</a:t>
            </a:r>
            <a:endParaRPr lang="en-US" sz="1400" b="0" dirty="0"/>
          </a:p>
          <a:p>
            <a:pPr lvl="2"/>
            <a:r>
              <a:rPr lang="en-US" sz="1400" b="0" dirty="0"/>
              <a:t>Garrett’s Law</a:t>
            </a:r>
          </a:p>
          <a:p>
            <a:pPr lvl="2"/>
            <a:r>
              <a:rPr lang="en-US" sz="1400" b="0" dirty="0"/>
              <a:t>Materials for parents</a:t>
            </a:r>
          </a:p>
          <a:p>
            <a:pPr lvl="2"/>
            <a:r>
              <a:rPr lang="en-US" sz="1400" b="0" dirty="0"/>
              <a:t>Materials for schools</a:t>
            </a:r>
          </a:p>
          <a:p>
            <a:r>
              <a:rPr lang="en-US" sz="1400" dirty="0"/>
              <a:t>Questions:</a:t>
            </a:r>
          </a:p>
          <a:p>
            <a:pPr lvl="1"/>
            <a:r>
              <a:rPr lang="en-US" sz="1400" b="0" dirty="0"/>
              <a:t>IB Nurse On-Call (law or clinical questions): 919-707-5575</a:t>
            </a:r>
          </a:p>
          <a:p>
            <a:pPr lvl="1"/>
            <a:r>
              <a:rPr lang="en-US" sz="1400" b="0" dirty="0"/>
              <a:t>NCIP Help Desk:</a:t>
            </a:r>
          </a:p>
          <a:p>
            <a:pPr lvl="2">
              <a:spcBef>
                <a:spcPts val="0"/>
              </a:spcBef>
            </a:pPr>
            <a:r>
              <a:rPr lang="en-US" sz="1400" b="0" dirty="0"/>
              <a:t>Phone: </a:t>
            </a:r>
            <a:r>
              <a:rPr lang="en-US" sz="1400" b="0" u="sng" dirty="0"/>
              <a:t>1-877-873-6247</a:t>
            </a:r>
            <a:endParaRPr lang="en-US" sz="1400" b="0" dirty="0"/>
          </a:p>
          <a:p>
            <a:pPr lvl="2">
              <a:spcBef>
                <a:spcPts val="0"/>
              </a:spcBef>
            </a:pPr>
            <a:r>
              <a:rPr lang="en-US" sz="1400" b="0" dirty="0"/>
              <a:t>Fax: 1-800-544-3058</a:t>
            </a:r>
          </a:p>
          <a:p>
            <a:pPr lvl="2">
              <a:spcBef>
                <a:spcPts val="0"/>
              </a:spcBef>
            </a:pPr>
            <a:r>
              <a:rPr lang="en-US" sz="1400" b="0" dirty="0"/>
              <a:t>Email: </a:t>
            </a:r>
            <a:r>
              <a:rPr lang="en-US" sz="1400" b="0" u="sng" dirty="0">
                <a:hlinkClick r:id="rId6"/>
              </a:rPr>
              <a:t>ncirhelp@dhhs.nc.gov</a:t>
            </a:r>
            <a:endParaRPr lang="en-US" sz="1400" b="0" u="sng" dirty="0"/>
          </a:p>
          <a:p>
            <a:pPr lvl="1">
              <a:spcBef>
                <a:spcPts val="0"/>
              </a:spcBef>
            </a:pPr>
            <a:r>
              <a:rPr lang="en-US" sz="1400" b="0" dirty="0">
                <a:hlinkClick r:id="rId7"/>
              </a:rPr>
              <a:t>ServiceNow Ticket</a:t>
            </a:r>
            <a:endParaRPr lang="en-US" sz="1000" b="0" dirty="0"/>
          </a:p>
        </p:txBody>
      </p:sp>
      <p:pic>
        <p:nvPicPr>
          <p:cNvPr id="6" name="Picture 5">
            <a:extLst>
              <a:ext uri="{FF2B5EF4-FFF2-40B4-BE49-F238E27FC236}">
                <a16:creationId xmlns:a16="http://schemas.microsoft.com/office/drawing/2014/main" id="{67895880-0A68-A517-63DE-4574D480066A}"/>
              </a:ext>
            </a:extLst>
          </p:cNvPr>
          <p:cNvPicPr>
            <a:picLocks noChangeAspect="1"/>
          </p:cNvPicPr>
          <p:nvPr/>
        </p:nvPicPr>
        <p:blipFill>
          <a:blip r:embed="rId8"/>
          <a:stretch>
            <a:fillRect/>
          </a:stretch>
        </p:blipFill>
        <p:spPr>
          <a:xfrm>
            <a:off x="4430142" y="1609428"/>
            <a:ext cx="4452600" cy="36391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6560184"/>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01328F97-0C8D-41C0-B0A6-7E3DCF99EF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B48B33-AA3E-4EC4-ACF7-C3335E382ED9}">
  <ds:schemaRefs>
    <ds:schemaRef ds:uri="http://schemas.microsoft.com/sharepoint/v3/contenttype/forms"/>
  </ds:schemaRefs>
</ds:datastoreItem>
</file>

<file path=customXml/itemProps3.xml><?xml version="1.0" encoding="utf-8"?>
<ds:datastoreItem xmlns:ds="http://schemas.openxmlformats.org/officeDocument/2006/customXml" ds:itemID="{89718502-AEB3-4DCC-AA32-6A2767BCFE06}">
  <ds:schemaRefs>
    <ds:schemaRef ds:uri="http://schemas.microsoft.com/office/infopath/2007/PartnerControls"/>
    <ds:schemaRef ds:uri="http://schemas.microsoft.com/office/2006/documentManagement/types"/>
    <ds:schemaRef ds:uri="bd78b2e4-9060-4309-b354-463fb93a4269"/>
    <ds:schemaRef ds:uri="http://schemas.openxmlformats.org/package/2006/metadata/core-properties"/>
    <ds:schemaRef ds:uri="ea8af748-1d0b-4554-b403-23c573964229"/>
    <ds:schemaRef ds:uri="http://www.w3.org/XML/1998/namespace"/>
    <ds:schemaRef ds:uri="http://schemas.microsoft.com/office/2006/metadata/properties"/>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5913</TotalTime>
  <Words>1059</Words>
  <Application>Microsoft Office PowerPoint</Application>
  <PresentationFormat>On-screen Show (4:3)</PresentationFormat>
  <Paragraphs>90</Paragraphs>
  <Slides>8</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Franklin Gothic Demi Cond</vt:lpstr>
      <vt:lpstr>Franklin Gothic Medium</vt:lpstr>
      <vt:lpstr>Franklin Gothic Medium Cond</vt:lpstr>
      <vt:lpstr>Gotham Bold</vt:lpstr>
      <vt:lpstr>Helvetica</vt:lpstr>
      <vt:lpstr>3_Office Theme</vt:lpstr>
      <vt:lpstr>PowerPoint Presentation</vt:lpstr>
      <vt:lpstr>NC Immunization Law</vt:lpstr>
      <vt:lpstr>Key Points</vt:lpstr>
      <vt:lpstr>NC K-12 Immunization Requirements</vt:lpstr>
      <vt:lpstr>NC Immunization Compliance Reporting</vt:lpstr>
      <vt:lpstr>HHS/CDC/ACIP Updates</vt:lpstr>
      <vt:lpstr>SY26-27 Immunization Guidance for LHDs</vt:lpstr>
      <vt:lpstr>Immunization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Karen Davis</cp:lastModifiedBy>
  <cp:revision>437</cp:revision>
  <cp:lastPrinted>2018-03-22T13:26:44Z</cp:lastPrinted>
  <dcterms:created xsi:type="dcterms:W3CDTF">2015-07-07T20:02:11Z</dcterms:created>
  <dcterms:modified xsi:type="dcterms:W3CDTF">2026-07-23T16:48:52Z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y fmtid="{D5CDD505-2E9C-101B-9397-08002B2CF9AE}" pid="3" name="MediaServiceImageTags">
    <vt:lpwstr/>
  </property>
</Properties>
</file>