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4"/>
    <p:sldMasterId id="2147483699" r:id="rId5"/>
  </p:sldMasterIdLst>
  <p:notesMasterIdLst>
    <p:notesMasterId r:id="rId30"/>
  </p:notesMasterIdLst>
  <p:handoutMasterIdLst>
    <p:handoutMasterId r:id="rId31"/>
  </p:handoutMasterIdLst>
  <p:sldIdLst>
    <p:sldId id="256" r:id="rId6"/>
    <p:sldId id="257" r:id="rId7"/>
    <p:sldId id="258" r:id="rId8"/>
    <p:sldId id="277" r:id="rId9"/>
    <p:sldId id="278" r:id="rId10"/>
    <p:sldId id="279" r:id="rId11"/>
    <p:sldId id="262" r:id="rId12"/>
    <p:sldId id="263" r:id="rId13"/>
    <p:sldId id="260" r:id="rId14"/>
    <p:sldId id="261" r:id="rId15"/>
    <p:sldId id="264" r:id="rId16"/>
    <p:sldId id="265" r:id="rId17"/>
    <p:sldId id="259" r:id="rId18"/>
    <p:sldId id="266" r:id="rId19"/>
    <p:sldId id="267" r:id="rId20"/>
    <p:sldId id="268" r:id="rId21"/>
    <p:sldId id="269" r:id="rId22"/>
    <p:sldId id="270" r:id="rId23"/>
    <p:sldId id="271" r:id="rId24"/>
    <p:sldId id="272" r:id="rId25"/>
    <p:sldId id="273" r:id="rId26"/>
    <p:sldId id="274" r:id="rId27"/>
    <p:sldId id="275" r:id="rId28"/>
    <p:sldId id="276" r:id="rId29"/>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79BC97F-6149-C1C0-CC9A-2F54C9D7C0D9}" name="Lovette, Beth" initials="LB" userId="S::beth.lovette@dhhs.nc.gov::82462333-ac11-4f86-acde-7a0fd20603e1" providerId="AD"/>
  <p188:author id="{041CF0B1-6BC9-DDAE-D238-0C74CB534ED6}" name="Shannon, Chelsea" initials="SC" userId="S::chelsea.shannon@dhhs.nc.gov::28cf21c9-78a4-4413-b1c9-e6928611cda4" providerId="AD"/>
  <p188:author id="{C17D53E3-A1A6-827D-839E-FD78C9C2C2F0}" name="Shannon, Chelsea" initials="SC" userId="S::Chelsea.Shannon@dhhs.nc.gov::28cf21c9-78a4-4413-b1c9-e6928611cda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Lerche, Julia K" initials="LJK" lastIdx="9" clrIdx="0"/>
  <p:cmAuthor id="2" name="Shannon, Chelsea" initials="SC" lastIdx="37" clrIdx="1">
    <p:extLst>
      <p:ext uri="{19B8F6BF-5375-455C-9EA6-DF929625EA0E}">
        <p15:presenceInfo xmlns:p15="http://schemas.microsoft.com/office/powerpoint/2012/main" userId="S::chelsea.shannon@dhhs.nc.gov::28cf21c9-78a4-4413-b1c9-e6928611cda4" providerId="AD"/>
      </p:ext>
    </p:extLst>
  </p:cmAuthor>
  <p:cmAuthor id="3" name="Lovette, Beth" initials="LB" lastIdx="7" clrIdx="2">
    <p:extLst>
      <p:ext uri="{19B8F6BF-5375-455C-9EA6-DF929625EA0E}">
        <p15:presenceInfo xmlns:p15="http://schemas.microsoft.com/office/powerpoint/2012/main" userId="S::beth.lovette@dhhs.nc.gov::82462333-ac11-4f86-acde-7a0fd20603e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5365E"/>
    <a:srgbClr val="657E32"/>
    <a:srgbClr val="94B6C7"/>
    <a:srgbClr val="E9F0F3"/>
    <a:srgbClr val="DBE7EC"/>
    <a:srgbClr val="CEDDEC"/>
    <a:srgbClr val="E4EEF4"/>
    <a:srgbClr val="288DC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64" autoAdjust="0"/>
    <p:restoredTop sz="93681" autoAdjust="0"/>
  </p:normalViewPr>
  <p:slideViewPr>
    <p:cSldViewPr snapToGrid="0">
      <p:cViewPr varScale="1">
        <p:scale>
          <a:sx n="80" d="100"/>
          <a:sy n="80" d="100"/>
        </p:scale>
        <p:origin x="1690" y="53"/>
      </p:cViewPr>
      <p:guideLst>
        <p:guide orient="horz" pos="2160"/>
        <p:guide pos="2880"/>
      </p:guideLst>
    </p:cSldViewPr>
  </p:slideViewPr>
  <p:outlineViewPr>
    <p:cViewPr>
      <p:scale>
        <a:sx n="33" d="100"/>
        <a:sy n="33" d="100"/>
      </p:scale>
      <p:origin x="0" y="-7374"/>
    </p:cViewPr>
  </p:outlineViewPr>
  <p:notesTextViewPr>
    <p:cViewPr>
      <p:scale>
        <a:sx n="1" d="1"/>
        <a:sy n="1" d="1"/>
      </p:scale>
      <p:origin x="0" y="0"/>
    </p:cViewPr>
  </p:notesTextViewPr>
  <p:notesViewPr>
    <p:cSldViewPr snapToGrid="0">
      <p:cViewPr>
        <p:scale>
          <a:sx n="1" d="2"/>
          <a:sy n="1" d="2"/>
        </p:scale>
        <p:origin x="2684" y="6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37" Type="http://schemas.microsoft.com/office/2018/10/relationships/authors" Target="author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9" y="0"/>
            <a:ext cx="3038475" cy="463550"/>
          </a:xfrm>
          <a:prstGeom prst="rect">
            <a:avLst/>
          </a:prstGeom>
        </p:spPr>
        <p:txBody>
          <a:bodyPr vert="horz" lIns="91759" tIns="45880" rIns="91759" bIns="45880" rtlCol="0"/>
          <a:lstStyle>
            <a:lvl1pPr algn="l">
              <a:defRPr sz="1200"/>
            </a:lvl1pPr>
          </a:lstStyle>
          <a:p>
            <a:endParaRPr lang="en-US"/>
          </a:p>
        </p:txBody>
      </p:sp>
      <p:sp>
        <p:nvSpPr>
          <p:cNvPr id="3" name="Date Placeholder 2"/>
          <p:cNvSpPr>
            <a:spLocks noGrp="1"/>
          </p:cNvSpPr>
          <p:nvPr>
            <p:ph type="dt" sz="quarter" idx="1"/>
          </p:nvPr>
        </p:nvSpPr>
        <p:spPr>
          <a:xfrm>
            <a:off x="3970345" y="0"/>
            <a:ext cx="3038475" cy="463550"/>
          </a:xfrm>
          <a:prstGeom prst="rect">
            <a:avLst/>
          </a:prstGeom>
        </p:spPr>
        <p:txBody>
          <a:bodyPr vert="horz" lIns="91759" tIns="45880" rIns="91759" bIns="45880" rtlCol="0"/>
          <a:lstStyle>
            <a:lvl1pPr algn="r">
              <a:defRPr sz="1200"/>
            </a:lvl1pPr>
          </a:lstStyle>
          <a:p>
            <a:fld id="{A9B734D9-FBB7-4B85-86A2-24E15EDE55E0}" type="datetimeFigureOut">
              <a:rPr lang="en-US" smtClean="0"/>
              <a:t>5/20/2026</a:t>
            </a:fld>
            <a:endParaRPr lang="en-US"/>
          </a:p>
        </p:txBody>
      </p:sp>
      <p:sp>
        <p:nvSpPr>
          <p:cNvPr id="4" name="Footer Placeholder 3"/>
          <p:cNvSpPr>
            <a:spLocks noGrp="1"/>
          </p:cNvSpPr>
          <p:nvPr>
            <p:ph type="ftr" sz="quarter" idx="2"/>
          </p:nvPr>
        </p:nvSpPr>
        <p:spPr>
          <a:xfrm>
            <a:off x="9" y="8772526"/>
            <a:ext cx="3038475" cy="463550"/>
          </a:xfrm>
          <a:prstGeom prst="rect">
            <a:avLst/>
          </a:prstGeom>
        </p:spPr>
        <p:txBody>
          <a:bodyPr vert="horz" lIns="91759" tIns="45880" rIns="91759" bIns="45880" rtlCol="0" anchor="b"/>
          <a:lstStyle>
            <a:lvl1pPr algn="l">
              <a:defRPr sz="1200"/>
            </a:lvl1pPr>
          </a:lstStyle>
          <a:p>
            <a:endParaRPr lang="en-US"/>
          </a:p>
        </p:txBody>
      </p:sp>
      <p:sp>
        <p:nvSpPr>
          <p:cNvPr id="5" name="Slide Number Placeholder 4"/>
          <p:cNvSpPr>
            <a:spLocks noGrp="1"/>
          </p:cNvSpPr>
          <p:nvPr>
            <p:ph type="sldNum" sz="quarter" idx="3"/>
          </p:nvPr>
        </p:nvSpPr>
        <p:spPr>
          <a:xfrm>
            <a:off x="3970345" y="8772526"/>
            <a:ext cx="3038475" cy="463550"/>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3408"/>
          </a:xfrm>
          <a:prstGeom prst="rect">
            <a:avLst/>
          </a:prstGeom>
        </p:spPr>
        <p:txBody>
          <a:bodyPr vert="horz" lIns="93155" tIns="46576" rIns="93155" bIns="46576" rtlCol="0"/>
          <a:lstStyle>
            <a:lvl1pPr algn="l">
              <a:defRPr sz="1200"/>
            </a:lvl1pPr>
          </a:lstStyle>
          <a:p>
            <a:endParaRPr lang="en-US"/>
          </a:p>
        </p:txBody>
      </p:sp>
      <p:sp>
        <p:nvSpPr>
          <p:cNvPr id="3" name="Date Placeholder 2"/>
          <p:cNvSpPr>
            <a:spLocks noGrp="1"/>
          </p:cNvSpPr>
          <p:nvPr>
            <p:ph type="dt" idx="1"/>
          </p:nvPr>
        </p:nvSpPr>
        <p:spPr>
          <a:xfrm>
            <a:off x="3970939" y="7"/>
            <a:ext cx="3037840" cy="463408"/>
          </a:xfrm>
          <a:prstGeom prst="rect">
            <a:avLst/>
          </a:prstGeom>
        </p:spPr>
        <p:txBody>
          <a:bodyPr vert="horz" lIns="93155" tIns="46576" rIns="93155" bIns="46576" rtlCol="0"/>
          <a:lstStyle>
            <a:lvl1pPr algn="r">
              <a:defRPr sz="1200"/>
            </a:lvl1pPr>
          </a:lstStyle>
          <a:p>
            <a:fld id="{E3FD6F98-055A-4837-90F2-8E5F6821A1BB}" type="datetimeFigureOut">
              <a:rPr lang="en-US" smtClean="0"/>
              <a:t>5/20/2026</a:t>
            </a:fld>
            <a:endParaRPr lang="en-US"/>
          </a:p>
        </p:txBody>
      </p:sp>
      <p:sp>
        <p:nvSpPr>
          <p:cNvPr id="4" name="Slide Image Placeholder 3"/>
          <p:cNvSpPr>
            <a:spLocks noGrp="1" noRot="1" noChangeAspect="1"/>
          </p:cNvSpPr>
          <p:nvPr>
            <p:ph type="sldImg" idx="2"/>
          </p:nvPr>
        </p:nvSpPr>
        <p:spPr>
          <a:xfrm>
            <a:off x="1427163" y="1154113"/>
            <a:ext cx="4156075" cy="3116262"/>
          </a:xfrm>
          <a:prstGeom prst="rect">
            <a:avLst/>
          </a:prstGeom>
          <a:noFill/>
          <a:ln w="12700">
            <a:solidFill>
              <a:prstClr val="black"/>
            </a:solidFill>
          </a:ln>
        </p:spPr>
        <p:txBody>
          <a:bodyPr vert="horz" lIns="93155" tIns="46576" rIns="93155" bIns="46576" rtlCol="0" anchor="ctr"/>
          <a:lstStyle/>
          <a:p>
            <a:endParaRPr lang="en-US"/>
          </a:p>
        </p:txBody>
      </p:sp>
      <p:sp>
        <p:nvSpPr>
          <p:cNvPr id="5" name="Notes Placeholder 4"/>
          <p:cNvSpPr>
            <a:spLocks noGrp="1"/>
          </p:cNvSpPr>
          <p:nvPr>
            <p:ph type="body" sz="quarter" idx="3"/>
          </p:nvPr>
        </p:nvSpPr>
        <p:spPr>
          <a:xfrm>
            <a:off x="701040" y="4444868"/>
            <a:ext cx="5608320" cy="3636705"/>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77"/>
            <a:ext cx="3037840" cy="463407"/>
          </a:xfrm>
          <a:prstGeom prst="rect">
            <a:avLst/>
          </a:prstGeom>
        </p:spPr>
        <p:txBody>
          <a:bodyPr vert="horz" lIns="93155" tIns="46576" rIns="93155" bIns="46576" rtlCol="0" anchor="b"/>
          <a:lstStyle>
            <a:lvl1pPr algn="l">
              <a:defRPr sz="1200"/>
            </a:lvl1pPr>
          </a:lstStyle>
          <a:p>
            <a:endParaRPr lang="en-US"/>
          </a:p>
        </p:txBody>
      </p:sp>
      <p:sp>
        <p:nvSpPr>
          <p:cNvPr id="7" name="Slide Number Placeholder 6"/>
          <p:cNvSpPr>
            <a:spLocks noGrp="1"/>
          </p:cNvSpPr>
          <p:nvPr>
            <p:ph type="sldNum" sz="quarter" idx="5"/>
          </p:nvPr>
        </p:nvSpPr>
        <p:spPr>
          <a:xfrm>
            <a:off x="3970939" y="8772677"/>
            <a:ext cx="3037840" cy="463407"/>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28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Quality Improvement Council</a:t>
            </a:r>
          </a:p>
        </p:txBody>
      </p:sp>
      <p:sp>
        <p:nvSpPr>
          <p:cNvPr id="16" name="Text Placeholder 15"/>
          <p:cNvSpPr>
            <a:spLocks noGrp="1"/>
          </p:cNvSpPr>
          <p:nvPr>
            <p:ph type="body" sz="quarter" idx="1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endParaRPr lang="en-US"/>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June 23, 2022</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DEFAUL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25283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Agreement Addenda Project QI Project</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Chelsea Gailey</a:t>
            </a:r>
          </a:p>
          <a:p>
            <a:pPr lvl="0"/>
            <a:r>
              <a:rPr lang="en-US"/>
              <a:t>Performance Improvement Manager</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February 16, 2022</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spTree>
    <p:extLst>
      <p:ext uri="{BB962C8B-B14F-4D97-AF65-F5344CB8AC3E}">
        <p14:creationId xmlns:p14="http://schemas.microsoft.com/office/powerpoint/2010/main" val="39805686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Agreement Addenda Project QI Project</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Chelsea Gailey</a:t>
            </a:r>
          </a:p>
          <a:p>
            <a:pPr lvl="0"/>
            <a:r>
              <a:rPr lang="en-US"/>
              <a:t>Performance Improvement Manager</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March 14, 2022</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Tree>
    <p:extLst>
      <p:ext uri="{BB962C8B-B14F-4D97-AF65-F5344CB8AC3E}">
        <p14:creationId xmlns:p14="http://schemas.microsoft.com/office/powerpoint/2010/main" val="3319922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Agreement Addenda Project QI Project</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Chelsea Gailey</a:t>
            </a:r>
          </a:p>
          <a:p>
            <a:pPr lvl="0"/>
            <a:r>
              <a:rPr lang="en-US"/>
              <a:t>Performance Improvement Manager</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February 16, 2022</a:t>
            </a:r>
          </a:p>
        </p:txBody>
      </p:sp>
    </p:spTree>
    <p:extLst>
      <p:ext uri="{BB962C8B-B14F-4D97-AF65-F5344CB8AC3E}">
        <p14:creationId xmlns:p14="http://schemas.microsoft.com/office/powerpoint/2010/main" val="183131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9110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12" name="Content Placeholder 11"/>
          <p:cNvSpPr>
            <a:spLocks noGrp="1"/>
          </p:cNvSpPr>
          <p:nvPr>
            <p:ph sz="quarter" idx="14" hasCustomPrompt="1"/>
          </p:nvPr>
        </p:nvSpPr>
        <p:spPr>
          <a:xfrm>
            <a:off x="522287" y="2539716"/>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603444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910830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0373760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1463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650" y="2067904"/>
            <a:ext cx="2017011" cy="1990847"/>
          </a:xfrm>
          <a:prstGeom prst="rect">
            <a:avLst/>
          </a:prstGeom>
        </p:spPr>
      </p:pic>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Agreement Addenda Project QI Project</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Chelsea Gailey</a:t>
            </a:r>
          </a:p>
          <a:p>
            <a:pPr lvl="0"/>
            <a:r>
              <a:rPr lang="en-US"/>
              <a:t>Performance Improvement Manager</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March 14, 2022</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186001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381868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111"/>
        <p:cNvGrpSpPr/>
        <p:nvPr/>
      </p:nvGrpSpPr>
      <p:grpSpPr>
        <a:xfrm>
          <a:off x="0" y="0"/>
          <a:ext cx="0" cy="0"/>
          <a:chOff x="0" y="0"/>
          <a:chExt cx="0" cy="0"/>
        </a:xfrm>
      </p:grpSpPr>
    </p:spTree>
    <p:extLst>
      <p:ext uri="{BB962C8B-B14F-4D97-AF65-F5344CB8AC3E}">
        <p14:creationId xmlns:p14="http://schemas.microsoft.com/office/powerpoint/2010/main" val="1524117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6" y="2061985"/>
            <a:ext cx="2023733" cy="1998871"/>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a:t>Agreement Addenda Project QI Project</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Chelsea Gailey</a:t>
            </a:r>
          </a:p>
          <a:p>
            <a:pPr lvl="0"/>
            <a:r>
              <a:rPr lang="en-US"/>
              <a:t>Performance Improvement Manager</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February 16, 2022</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bullets</a:t>
            </a:r>
          </a:p>
          <a:p>
            <a:pPr lvl="1"/>
            <a:r>
              <a:rPr lang="en-US"/>
              <a:t> Bullet 2</a:t>
            </a:r>
          </a:p>
          <a:p>
            <a:pPr lvl="2"/>
            <a:r>
              <a:rPr lang="en-US"/>
              <a:t>Bullet 3</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a:t>Click to add bullet</a:t>
            </a:r>
          </a:p>
          <a:p>
            <a:pPr lvl="1"/>
            <a:r>
              <a:rPr lang="en-US"/>
              <a:t> Bullet 2</a:t>
            </a:r>
          </a:p>
          <a:p>
            <a:pPr lvl="2"/>
            <a:r>
              <a:rPr lang="en-US"/>
              <a:t>Bullet 3</a:t>
            </a:r>
          </a:p>
        </p:txBody>
      </p:sp>
      <p:sp>
        <p:nvSpPr>
          <p:cNvPr id="12" name="Content Placeholder 11"/>
          <p:cNvSpPr>
            <a:spLocks noGrp="1"/>
          </p:cNvSpPr>
          <p:nvPr>
            <p:ph sz="quarter" idx="14" hasCustomPrompt="1"/>
          </p:nvPr>
        </p:nvSpPr>
        <p:spPr>
          <a:xfrm>
            <a:off x="522287" y="2539716"/>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a:solidFill>
                <a:schemeClr val="accent3">
                  <a:lumMod val="75000"/>
                </a:schemeClr>
              </a:solidFill>
              <a:latin typeface="Gotham Bold" charset="0"/>
              <a:ea typeface="Gotham Bold" charset="0"/>
              <a:cs typeface="Gotham Bold" charset="0"/>
            </a:endParaRP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a:t>Click to add bullets</a:t>
            </a:r>
          </a:p>
          <a:p>
            <a:pPr lvl="1"/>
            <a:r>
              <a:rPr lang="en-US"/>
              <a:t>Bullet 2</a:t>
            </a:r>
          </a:p>
          <a:p>
            <a:pPr lvl="2"/>
            <a:r>
              <a:rPr lang="en-US"/>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latin typeface="Arial" panose="020B0604020202020204" pitchFamily="34" charset="0"/>
                <a:cs typeface="Arial" panose="020B0604020202020204" pitchFamily="34" charset="0"/>
              </a:rPr>
              <a:t>NCDHHS, Division of Public Health | </a:t>
            </a:r>
            <a:r>
              <a:rPr lang="en-US" sz="900" b="1" i="0" kern="1200" baseline="0" dirty="0">
                <a:solidFill>
                  <a:srgbClr val="15365E"/>
                </a:solidFill>
                <a:latin typeface="Arial" panose="020B0604020202020204" pitchFamily="34" charset="0"/>
                <a:cs typeface="Arial" panose="020B0604020202020204" pitchFamily="34" charset="0"/>
              </a:rPr>
              <a:t>AA 117 NCALHD Presentation May 2026</a:t>
            </a:r>
            <a:endParaRPr lang="en-US" b="1" i="0" dirty="0">
              <a:latin typeface="Arial" panose="020B0604020202020204" pitchFamily="34" charset="0"/>
              <a:cs typeface="Arial" panose="020B0604020202020204" pitchFamily="34" charset="0"/>
            </a:endParaRP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 id="2147483711" r:id="rId11"/>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ext Placeholder 8"/>
          <p:cNvSpPr txBox="1">
            <a:spLocks/>
          </p:cNvSpPr>
          <p:nvPr userDrawn="1"/>
        </p:nvSpPr>
        <p:spPr>
          <a:xfrm>
            <a:off x="522287" y="6603332"/>
            <a:ext cx="7994651" cy="266700"/>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baseline="0">
                <a:solidFill>
                  <a:srgbClr val="15365E"/>
                </a:solidFill>
                <a:latin typeface="Gotham Bold" charset="0"/>
                <a:ea typeface="Gotham Bold" charset="0"/>
                <a:cs typeface="Gotham Bold" charset="0"/>
              </a:defRPr>
            </a:lvl1pPr>
            <a:lvl2pPr marL="3429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2pPr>
            <a:lvl3pPr marL="6858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3pPr>
            <a:lvl4pPr marL="10287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4pPr>
            <a:lvl5pPr marL="1371600" indent="0" algn="l" defTabSz="685800" rtl="0" eaLnBrk="1" latinLnBrk="0" hangingPunct="1">
              <a:lnSpc>
                <a:spcPct val="90000"/>
              </a:lnSpc>
              <a:spcBef>
                <a:spcPts val="375"/>
              </a:spcBef>
              <a:buFont typeface="Arial" panose="020B0604020202020204" pitchFamily="34" charset="0"/>
              <a:buNone/>
              <a:defRPr sz="1000" b="1" i="0" kern="1200">
                <a:solidFill>
                  <a:schemeClr val="tx1"/>
                </a:solidFill>
                <a:latin typeface="Franklin Gothic Medium Cond" panose="020B0606030402020204" pitchFamily="34"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i="0" dirty="0">
                <a:latin typeface="Arial" panose="020B0604020202020204" pitchFamily="34" charset="0"/>
                <a:cs typeface="Arial" panose="020B0604020202020204" pitchFamily="34" charset="0"/>
              </a:rPr>
              <a:t>NCDHHS, Division of Public Health | </a:t>
            </a:r>
            <a:r>
              <a:rPr lang="en-US" sz="900" b="1" i="0" kern="1200" baseline="0" dirty="0">
                <a:solidFill>
                  <a:srgbClr val="15365E"/>
                </a:solidFill>
                <a:latin typeface="Arial" panose="020B0604020202020204" pitchFamily="34" charset="0"/>
                <a:cs typeface="Arial" panose="020B0604020202020204" pitchFamily="34" charset="0"/>
              </a:rPr>
              <a:t>AA 117 NCALHD Presentation February 2026</a:t>
            </a:r>
            <a:endParaRPr lang="en-US" b="1" i="0" dirty="0">
              <a:latin typeface="Arial" panose="020B0604020202020204" pitchFamily="34" charset="0"/>
              <a:cs typeface="Arial" panose="020B0604020202020204" pitchFamily="34" charset="0"/>
            </a:endParaRPr>
          </a:p>
        </p:txBody>
      </p:sp>
      <p:sp>
        <p:nvSpPr>
          <p:cNvPr id="5" name="Text Placeholder 13"/>
          <p:cNvSpPr txBox="1">
            <a:spLocks/>
          </p:cNvSpPr>
          <p:nvPr userDrawn="1"/>
        </p:nvSpPr>
        <p:spPr>
          <a:xfrm>
            <a:off x="8627269" y="6600157"/>
            <a:ext cx="406400" cy="269875"/>
          </a:xfrm>
          <a:prstGeom prst="rect">
            <a:avLst/>
          </a:prstGeom>
        </p:spPr>
        <p:txBody>
          <a:bodyPr>
            <a:noAutofit/>
          </a:bodyPr>
          <a:lstStyle>
            <a:lvl1pPr marL="0" indent="0" algn="l" defTabSz="685800" rtl="0" eaLnBrk="1" latinLnBrk="0" hangingPunct="1">
              <a:lnSpc>
                <a:spcPct val="100000"/>
              </a:lnSpc>
              <a:spcBef>
                <a:spcPts val="0"/>
              </a:spcBef>
              <a:buFont typeface="Arial" panose="020B0604020202020204" pitchFamily="34" charset="0"/>
              <a:buNone/>
              <a:defRPr sz="900" b="0" i="0" kern="1200">
                <a:solidFill>
                  <a:srgbClr val="15365E"/>
                </a:solidFill>
                <a:latin typeface="Gotham Bold" charset="0"/>
                <a:ea typeface="Gotham Bold" charset="0"/>
                <a:cs typeface="Gotham Bold"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fld id="{0ED8F5E8-15B1-AB47-A7E0-4212F4A2D8F9}" type="slidenum">
              <a:rPr lang="en-US" b="1" i="0" smtClean="0">
                <a:latin typeface="Arial" panose="020B0604020202020204" pitchFamily="34" charset="0"/>
                <a:cs typeface="Arial" panose="020B0604020202020204" pitchFamily="34" charset="0"/>
              </a:rPr>
              <a:pPr/>
              <a:t>‹#›</a:t>
            </a:fld>
            <a:endParaRPr lang="en-US" b="1" i="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2861750"/>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hf hdr="0" dt="0"/>
  <p:txStyles>
    <p:titleStyle>
      <a:lvl1pPr algn="l" defTabSz="685800" rtl="0" eaLnBrk="1" latinLnBrk="0" hangingPunct="1">
        <a:lnSpc>
          <a:spcPct val="90000"/>
        </a:lnSpc>
        <a:spcBef>
          <a:spcPct val="0"/>
        </a:spcBef>
        <a:buNone/>
        <a:defRPr sz="3300" b="1" i="0"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4671BE6F-C6E8-6599-B0DC-ACD197D64F18}"/>
              </a:ext>
            </a:extLst>
          </p:cNvPr>
          <p:cNvSpPr>
            <a:spLocks noGrp="1"/>
          </p:cNvSpPr>
          <p:nvPr>
            <p:ph type="body" sz="quarter" idx="10"/>
          </p:nvPr>
        </p:nvSpPr>
        <p:spPr/>
        <p:txBody>
          <a:bodyPr/>
          <a:lstStyle/>
          <a:p>
            <a:r>
              <a:rPr lang="en-US" dirty="0"/>
              <a:t>Activity 117 </a:t>
            </a:r>
            <a:r>
              <a:rPr lang="en-US" dirty="0">
                <a:ea typeface="Calibri" pitchFamily="34" charset="-122"/>
                <a:cs typeface="Calibri" pitchFamily="34" charset="-120"/>
              </a:rPr>
              <a:t>LHD Workforce and Infrastructure Support</a:t>
            </a:r>
            <a:endParaRPr lang="en-US" dirty="0"/>
          </a:p>
          <a:p>
            <a:endParaRPr lang="en-US" dirty="0"/>
          </a:p>
        </p:txBody>
      </p:sp>
      <p:sp>
        <p:nvSpPr>
          <p:cNvPr id="3" name="Text Placeholder 2">
            <a:extLst>
              <a:ext uri="{FF2B5EF4-FFF2-40B4-BE49-F238E27FC236}">
                <a16:creationId xmlns:a16="http://schemas.microsoft.com/office/drawing/2014/main" id="{FFF4560B-2AA2-5839-DF65-0A517ED52563}"/>
              </a:ext>
            </a:extLst>
          </p:cNvPr>
          <p:cNvSpPr>
            <a:spLocks noGrp="1"/>
          </p:cNvSpPr>
          <p:nvPr>
            <p:ph type="body" sz="quarter" idx="11"/>
          </p:nvPr>
        </p:nvSpPr>
        <p:spPr/>
        <p:txBody>
          <a:bodyPr/>
          <a:lstStyle/>
          <a:p>
            <a:r>
              <a:rPr lang="en-US" dirty="0"/>
              <a:t>NCALHD May 2026</a:t>
            </a:r>
          </a:p>
        </p:txBody>
      </p:sp>
      <p:sp>
        <p:nvSpPr>
          <p:cNvPr id="4" name="Text Placeholder 3">
            <a:extLst>
              <a:ext uri="{FF2B5EF4-FFF2-40B4-BE49-F238E27FC236}">
                <a16:creationId xmlns:a16="http://schemas.microsoft.com/office/drawing/2014/main" id="{3DB55E72-DCA8-1D9A-5D30-19E713904437}"/>
              </a:ext>
            </a:extLst>
          </p:cNvPr>
          <p:cNvSpPr>
            <a:spLocks noGrp="1"/>
          </p:cNvSpPr>
          <p:nvPr>
            <p:ph type="body" sz="quarter" idx="12"/>
          </p:nvPr>
        </p:nvSpPr>
        <p:spPr/>
        <p:txBody>
          <a:bodyPr>
            <a:normAutofit fontScale="55000" lnSpcReduction="20000"/>
          </a:bodyPr>
          <a:lstStyle/>
          <a:p>
            <a:r>
              <a:rPr lang="en-US" dirty="0"/>
              <a:t>LHD Support Team</a:t>
            </a:r>
          </a:p>
          <a:p>
            <a:r>
              <a:rPr lang="en-US" dirty="0"/>
              <a:t>Doug Urland, Chelsea Shannon, Parris Drakeford</a:t>
            </a:r>
          </a:p>
        </p:txBody>
      </p:sp>
    </p:spTree>
    <p:extLst>
      <p:ext uri="{BB962C8B-B14F-4D97-AF65-F5344CB8AC3E}">
        <p14:creationId xmlns:p14="http://schemas.microsoft.com/office/powerpoint/2010/main" val="2980196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3"/>
          <p:cNvSpPr/>
          <p:nvPr/>
        </p:nvSpPr>
        <p:spPr>
          <a:xfrm>
            <a:off x="8730234" y="5760720"/>
            <a:ext cx="274320" cy="171450"/>
          </a:xfrm>
          <a:prstGeom prst="rect">
            <a:avLst/>
          </a:prstGeom>
          <a:noFill/>
          <a:ln/>
        </p:spPr>
        <p:txBody>
          <a:bodyPr wrap="square" rtlCol="0" anchor="ctr"/>
          <a:lstStyle/>
          <a:p>
            <a:pPr algn="r"/>
            <a:r>
              <a:rPr lang="en-US" sz="675" dirty="0">
                <a:solidFill>
                  <a:srgbClr val="718096"/>
                </a:solidFill>
                <a:latin typeface="Calibri" pitchFamily="34" charset="0"/>
                <a:ea typeface="Calibri" pitchFamily="34" charset="-122"/>
                <a:cs typeface="Calibri" pitchFamily="34" charset="-120"/>
              </a:rPr>
              <a:t>6</a:t>
            </a:r>
            <a:endParaRPr lang="en-US" sz="675" dirty="0"/>
          </a:p>
        </p:txBody>
      </p:sp>
      <p:sp>
        <p:nvSpPr>
          <p:cNvPr id="6" name="Text 4"/>
          <p:cNvSpPr/>
          <p:nvPr/>
        </p:nvSpPr>
        <p:spPr>
          <a:xfrm>
            <a:off x="282171" y="850439"/>
            <a:ext cx="82296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What Makes a Great Success Story</a:t>
            </a:r>
            <a:endParaRPr lang="en-US" sz="2000" dirty="0"/>
          </a:p>
        </p:txBody>
      </p:sp>
      <p:sp>
        <p:nvSpPr>
          <p:cNvPr id="7" name="Text 5"/>
          <p:cNvSpPr/>
          <p:nvPr/>
        </p:nvSpPr>
        <p:spPr>
          <a:xfrm>
            <a:off x="282171" y="1227629"/>
            <a:ext cx="8229600" cy="240030"/>
          </a:xfrm>
          <a:prstGeom prst="rect">
            <a:avLst/>
          </a:prstGeom>
          <a:noFill/>
          <a:ln/>
        </p:spPr>
        <p:txBody>
          <a:bodyPr wrap="square" lIns="0" tIns="0" rIns="0" bIns="0" rtlCol="0" anchor="ctr"/>
          <a:lstStyle/>
          <a:p>
            <a:r>
              <a:rPr lang="en-US" sz="1200" i="1" dirty="0">
                <a:solidFill>
                  <a:srgbClr val="718096"/>
                </a:solidFill>
                <a:latin typeface="Calibri" pitchFamily="34" charset="0"/>
                <a:ea typeface="Calibri" pitchFamily="34" charset="-122"/>
                <a:cs typeface="Calibri" pitchFamily="34" charset="-120"/>
              </a:rPr>
              <a:t>Help us share the impact of AA 117. Here is what to include in your story.</a:t>
            </a:r>
            <a:endParaRPr lang="en-US" sz="1200" dirty="0"/>
          </a:p>
        </p:txBody>
      </p:sp>
      <p:sp>
        <p:nvSpPr>
          <p:cNvPr id="8" name="Shape 6"/>
          <p:cNvSpPr/>
          <p:nvPr/>
        </p:nvSpPr>
        <p:spPr>
          <a:xfrm>
            <a:off x="282171" y="193732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9" name="Text 7"/>
          <p:cNvSpPr/>
          <p:nvPr/>
        </p:nvSpPr>
        <p:spPr>
          <a:xfrm>
            <a:off x="282171" y="193732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10" name="Text 8"/>
          <p:cNvSpPr/>
          <p:nvPr/>
        </p:nvSpPr>
        <p:spPr>
          <a:xfrm>
            <a:off x="865101" y="192361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Show Real Results</a:t>
            </a:r>
            <a:endParaRPr lang="en-US" sz="1200" dirty="0"/>
          </a:p>
        </p:txBody>
      </p:sp>
      <p:sp>
        <p:nvSpPr>
          <p:cNvPr id="11" name="Text 9"/>
          <p:cNvSpPr/>
          <p:nvPr/>
        </p:nvSpPr>
        <p:spPr>
          <a:xfrm>
            <a:off x="865101" y="218421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Share what changed because of the work. Did wait times drop? Were more clinic days added? Were more staff trained? Specific changes are best.</a:t>
            </a:r>
            <a:endParaRPr lang="en-US" sz="1200" dirty="0"/>
          </a:p>
        </p:txBody>
      </p:sp>
      <p:sp>
        <p:nvSpPr>
          <p:cNvPr id="12" name="Shape 10"/>
          <p:cNvSpPr/>
          <p:nvPr/>
        </p:nvSpPr>
        <p:spPr>
          <a:xfrm>
            <a:off x="4534131" y="193732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13" name="Text 11"/>
          <p:cNvSpPr/>
          <p:nvPr/>
        </p:nvSpPr>
        <p:spPr>
          <a:xfrm>
            <a:off x="4534131" y="193732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4" name="Text 12"/>
          <p:cNvSpPr/>
          <p:nvPr/>
        </p:nvSpPr>
        <p:spPr>
          <a:xfrm>
            <a:off x="5117061" y="192361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Use Numbers</a:t>
            </a:r>
            <a:endParaRPr lang="en-US" sz="1200" dirty="0"/>
          </a:p>
        </p:txBody>
      </p:sp>
      <p:sp>
        <p:nvSpPr>
          <p:cNvPr id="15" name="Text 13"/>
          <p:cNvSpPr/>
          <p:nvPr/>
        </p:nvSpPr>
        <p:spPr>
          <a:xfrm>
            <a:off x="5117061" y="218421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Numbers tell the story. How many clients did you serve? How many positions did you fill? How many staff did you train?</a:t>
            </a:r>
            <a:endParaRPr lang="en-US" sz="1200" dirty="0"/>
          </a:p>
        </p:txBody>
      </p:sp>
      <p:sp>
        <p:nvSpPr>
          <p:cNvPr id="16" name="Shape 14"/>
          <p:cNvSpPr/>
          <p:nvPr/>
        </p:nvSpPr>
        <p:spPr>
          <a:xfrm>
            <a:off x="282171" y="310318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17" name="Text 15"/>
          <p:cNvSpPr/>
          <p:nvPr/>
        </p:nvSpPr>
        <p:spPr>
          <a:xfrm>
            <a:off x="282171" y="310318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8" name="Text 16"/>
          <p:cNvSpPr/>
          <p:nvPr/>
        </p:nvSpPr>
        <p:spPr>
          <a:xfrm>
            <a:off x="865101" y="308947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Connect to the Funding</a:t>
            </a:r>
            <a:endParaRPr lang="en-US" sz="1200" dirty="0"/>
          </a:p>
        </p:txBody>
      </p:sp>
      <p:sp>
        <p:nvSpPr>
          <p:cNvPr id="19" name="Text 17"/>
          <p:cNvSpPr/>
          <p:nvPr/>
        </p:nvSpPr>
        <p:spPr>
          <a:xfrm>
            <a:off x="865101" y="335007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Show how AA 117 money made it happen. What did you hire, train, or buy that would not have happened without it?</a:t>
            </a:r>
            <a:endParaRPr lang="en-US" sz="1200" dirty="0"/>
          </a:p>
        </p:txBody>
      </p:sp>
      <p:sp>
        <p:nvSpPr>
          <p:cNvPr id="20" name="Shape 18"/>
          <p:cNvSpPr/>
          <p:nvPr/>
        </p:nvSpPr>
        <p:spPr>
          <a:xfrm>
            <a:off x="4534131" y="310318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21" name="Text 19"/>
          <p:cNvSpPr/>
          <p:nvPr/>
        </p:nvSpPr>
        <p:spPr>
          <a:xfrm>
            <a:off x="4534131" y="310318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22" name="Text 20"/>
          <p:cNvSpPr/>
          <p:nvPr/>
        </p:nvSpPr>
        <p:spPr>
          <a:xfrm>
            <a:off x="5117061" y="308947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Who You Helped</a:t>
            </a:r>
            <a:endParaRPr lang="en-US" sz="1200" dirty="0"/>
          </a:p>
        </p:txBody>
      </p:sp>
      <p:sp>
        <p:nvSpPr>
          <p:cNvPr id="23" name="Text 21"/>
          <p:cNvSpPr/>
          <p:nvPr/>
        </p:nvSpPr>
        <p:spPr>
          <a:xfrm>
            <a:off x="5117061" y="335007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Name who benefits. Pregnant teens, WIC families, rural residents, people getting septic permits, or people exposed to a disease.</a:t>
            </a:r>
            <a:endParaRPr lang="en-US" sz="1200" dirty="0"/>
          </a:p>
        </p:txBody>
      </p:sp>
      <p:sp>
        <p:nvSpPr>
          <p:cNvPr id="24" name="Shape 22"/>
          <p:cNvSpPr/>
          <p:nvPr/>
        </p:nvSpPr>
        <p:spPr>
          <a:xfrm>
            <a:off x="282171" y="426904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25" name="Text 23"/>
          <p:cNvSpPr/>
          <p:nvPr/>
        </p:nvSpPr>
        <p:spPr>
          <a:xfrm>
            <a:off x="282171" y="426904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26" name="Text 24"/>
          <p:cNvSpPr/>
          <p:nvPr/>
        </p:nvSpPr>
        <p:spPr>
          <a:xfrm>
            <a:off x="865101" y="425533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Lasting Impact</a:t>
            </a:r>
            <a:endParaRPr lang="en-US" sz="1200" dirty="0"/>
          </a:p>
        </p:txBody>
      </p:sp>
      <p:sp>
        <p:nvSpPr>
          <p:cNvPr id="27" name="Text 25"/>
          <p:cNvSpPr/>
          <p:nvPr/>
        </p:nvSpPr>
        <p:spPr>
          <a:xfrm>
            <a:off x="865101" y="451593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What stays after the funding ends? Staff you kept? New ways of working? Skills your team gained? Stronger systems?</a:t>
            </a:r>
            <a:endParaRPr lang="en-US" sz="1200" dirty="0"/>
          </a:p>
        </p:txBody>
      </p:sp>
      <p:sp>
        <p:nvSpPr>
          <p:cNvPr id="28" name="Shape 26"/>
          <p:cNvSpPr/>
          <p:nvPr/>
        </p:nvSpPr>
        <p:spPr>
          <a:xfrm>
            <a:off x="4534131" y="4269048"/>
            <a:ext cx="480060" cy="480060"/>
          </a:xfrm>
          <a:prstGeom prst="ellipse">
            <a:avLst/>
          </a:prstGeom>
          <a:solidFill>
            <a:srgbClr val="0F6E7E"/>
          </a:solidFill>
          <a:ln w="12700">
            <a:solidFill>
              <a:srgbClr val="0F6E7E"/>
            </a:solidFill>
            <a:prstDash val="solid"/>
          </a:ln>
        </p:spPr>
        <p:txBody>
          <a:bodyPr/>
          <a:lstStyle/>
          <a:p>
            <a:endParaRPr lang="en-US" sz="1200"/>
          </a:p>
        </p:txBody>
      </p:sp>
      <p:sp>
        <p:nvSpPr>
          <p:cNvPr id="29" name="Text 27"/>
          <p:cNvSpPr/>
          <p:nvPr/>
        </p:nvSpPr>
        <p:spPr>
          <a:xfrm>
            <a:off x="4534131" y="4269048"/>
            <a:ext cx="480060" cy="48006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30" name="Text 28"/>
          <p:cNvSpPr/>
          <p:nvPr/>
        </p:nvSpPr>
        <p:spPr>
          <a:xfrm>
            <a:off x="5117061" y="4255332"/>
            <a:ext cx="3429000" cy="274320"/>
          </a:xfrm>
          <a:prstGeom prst="rect">
            <a:avLst/>
          </a:prstGeom>
          <a:noFill/>
          <a:ln/>
        </p:spPr>
        <p:txBody>
          <a:bodyPr wrap="square" lIns="0" tIns="0" rIns="0" bIns="0" rtlCol="0" anchor="ctr"/>
          <a:lstStyle/>
          <a:p>
            <a:r>
              <a:rPr lang="en-US" sz="1200" b="1" dirty="0">
                <a:solidFill>
                  <a:srgbClr val="1F3A52"/>
                </a:solidFill>
                <a:latin typeface="Calibri" pitchFamily="34" charset="0"/>
                <a:ea typeface="Calibri" pitchFamily="34" charset="-122"/>
                <a:cs typeface="Calibri" pitchFamily="34" charset="-120"/>
              </a:rPr>
              <a:t>Share!</a:t>
            </a:r>
            <a:endParaRPr lang="en-US" sz="1200" dirty="0"/>
          </a:p>
        </p:txBody>
      </p:sp>
      <p:sp>
        <p:nvSpPr>
          <p:cNvPr id="31" name="Text 29"/>
          <p:cNvSpPr/>
          <p:nvPr/>
        </p:nvSpPr>
        <p:spPr>
          <a:xfrm>
            <a:off x="5117061" y="4515936"/>
            <a:ext cx="3429000" cy="788670"/>
          </a:xfrm>
          <a:prstGeom prst="rect">
            <a:avLst/>
          </a:prstGeom>
          <a:noFill/>
          <a:ln/>
        </p:spPr>
        <p:txBody>
          <a:bodyPr wrap="square" lIns="0" tIns="0" rIns="0" bIns="0" rtlCol="0" anchor="t"/>
          <a:lstStyle/>
          <a:p>
            <a:pPr>
              <a:lnSpc>
                <a:spcPct val="120000"/>
              </a:lnSpc>
            </a:pPr>
            <a:r>
              <a:rPr lang="en-US" sz="1200" dirty="0">
                <a:solidFill>
                  <a:srgbClr val="2D3748"/>
                </a:solidFill>
                <a:latin typeface="Calibri" pitchFamily="34" charset="0"/>
                <a:ea typeface="Calibri" pitchFamily="34" charset="-122"/>
                <a:cs typeface="Calibri" pitchFamily="34" charset="-120"/>
              </a:rPr>
              <a:t>Share what was hard and what you learned. Honest stories build trust and help other health departments.</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411480" y="706374"/>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Wrapping Up the Fiscal Year</a:t>
            </a:r>
            <a:endParaRPr lang="en-US" sz="2100" dirty="0"/>
          </a:p>
        </p:txBody>
      </p:sp>
      <p:sp>
        <p:nvSpPr>
          <p:cNvPr id="10" name="Text 8"/>
          <p:cNvSpPr/>
          <p:nvPr/>
        </p:nvSpPr>
        <p:spPr>
          <a:xfrm>
            <a:off x="411480" y="2005965"/>
            <a:ext cx="8318754" cy="240030"/>
          </a:xfrm>
          <a:prstGeom prst="rect">
            <a:avLst/>
          </a:prstGeom>
          <a:noFill/>
          <a:ln/>
        </p:spPr>
        <p:txBody>
          <a:bodyPr wrap="square" lIns="0" tIns="0" rIns="0" bIns="0" rtlCol="0" anchor="ctr"/>
          <a:lstStyle/>
          <a:p>
            <a:r>
              <a:rPr lang="en-US" sz="1200" b="1" kern="0" spc="150" dirty="0">
                <a:solidFill>
                  <a:srgbClr val="0B5460"/>
                </a:solidFill>
                <a:latin typeface="Calibri" pitchFamily="34" charset="0"/>
                <a:ea typeface="Calibri" pitchFamily="34" charset="-122"/>
                <a:cs typeface="Calibri" pitchFamily="34" charset="-120"/>
              </a:rPr>
              <a:t>What we need from each LHD</a:t>
            </a:r>
            <a:endParaRPr lang="en-US" sz="1200" dirty="0"/>
          </a:p>
        </p:txBody>
      </p:sp>
      <p:sp>
        <p:nvSpPr>
          <p:cNvPr id="11" name="Shape 9"/>
          <p:cNvSpPr/>
          <p:nvPr/>
        </p:nvSpPr>
        <p:spPr>
          <a:xfrm>
            <a:off x="411480" y="2348865"/>
            <a:ext cx="2777490" cy="1909652"/>
          </a:xfrm>
          <a:prstGeom prst="rect">
            <a:avLst/>
          </a:prstGeom>
          <a:solidFill>
            <a:srgbClr val="F8FAFB"/>
          </a:solidFill>
          <a:ln w="12700">
            <a:solidFill>
              <a:srgbClr val="E2E8F0"/>
            </a:solidFill>
            <a:prstDash val="solid"/>
          </a:ln>
        </p:spPr>
        <p:txBody>
          <a:bodyPr/>
          <a:lstStyle/>
          <a:p>
            <a:endParaRPr lang="en-US" sz="1600"/>
          </a:p>
        </p:txBody>
      </p:sp>
      <p:sp>
        <p:nvSpPr>
          <p:cNvPr id="12" name="Shape 10"/>
          <p:cNvSpPr/>
          <p:nvPr/>
        </p:nvSpPr>
        <p:spPr>
          <a:xfrm>
            <a:off x="411480" y="2348865"/>
            <a:ext cx="2777490" cy="54864"/>
          </a:xfrm>
          <a:prstGeom prst="rect">
            <a:avLst/>
          </a:prstGeom>
          <a:solidFill>
            <a:srgbClr val="0F6E7E"/>
          </a:solidFill>
          <a:ln w="12700">
            <a:solidFill>
              <a:srgbClr val="0F6E7E"/>
            </a:solidFill>
            <a:prstDash val="solid"/>
          </a:ln>
        </p:spPr>
        <p:txBody>
          <a:bodyPr/>
          <a:lstStyle/>
          <a:p>
            <a:endParaRPr lang="en-US" sz="1600"/>
          </a:p>
        </p:txBody>
      </p:sp>
      <p:sp>
        <p:nvSpPr>
          <p:cNvPr id="13" name="Shape 11"/>
          <p:cNvSpPr/>
          <p:nvPr/>
        </p:nvSpPr>
        <p:spPr>
          <a:xfrm>
            <a:off x="617220" y="2588895"/>
            <a:ext cx="480060" cy="480060"/>
          </a:xfrm>
          <a:prstGeom prst="ellipse">
            <a:avLst/>
          </a:prstGeom>
          <a:solidFill>
            <a:srgbClr val="E5F1F2"/>
          </a:solidFill>
          <a:ln w="19050">
            <a:solidFill>
              <a:srgbClr val="0F6E7E"/>
            </a:solidFill>
            <a:prstDash val="solid"/>
          </a:ln>
        </p:spPr>
        <p:txBody>
          <a:bodyPr/>
          <a:lstStyle/>
          <a:p>
            <a:endParaRPr lang="en-US" sz="1600"/>
          </a:p>
        </p:txBody>
      </p:sp>
      <p:sp>
        <p:nvSpPr>
          <p:cNvPr id="14" name="Text 12"/>
          <p:cNvSpPr/>
          <p:nvPr/>
        </p:nvSpPr>
        <p:spPr>
          <a:xfrm>
            <a:off x="617220" y="2588895"/>
            <a:ext cx="480060" cy="480060"/>
          </a:xfrm>
          <a:prstGeom prst="rect">
            <a:avLst/>
          </a:prstGeom>
          <a:noFill/>
          <a:ln/>
        </p:spPr>
        <p:txBody>
          <a:bodyPr wrap="square" lIns="0" tIns="0" rIns="0" bIns="0" rtlCol="0" anchor="ctr"/>
          <a:lstStyle/>
          <a:p>
            <a:pPr algn="ctr"/>
            <a:r>
              <a:rPr lang="en-US" sz="2400" b="1" dirty="0">
                <a:solidFill>
                  <a:srgbClr val="0B5460"/>
                </a:solidFill>
                <a:latin typeface="Calibri" pitchFamily="34" charset="0"/>
                <a:ea typeface="Calibri" pitchFamily="34" charset="-122"/>
                <a:cs typeface="Calibri" pitchFamily="34" charset="-120"/>
              </a:rPr>
              <a:t>$</a:t>
            </a:r>
            <a:endParaRPr lang="en-US" sz="2400" dirty="0"/>
          </a:p>
        </p:txBody>
      </p:sp>
      <p:sp>
        <p:nvSpPr>
          <p:cNvPr id="15" name="Text 13"/>
          <p:cNvSpPr/>
          <p:nvPr/>
        </p:nvSpPr>
        <p:spPr>
          <a:xfrm>
            <a:off x="617220" y="3171825"/>
            <a:ext cx="2434590" cy="342900"/>
          </a:xfrm>
          <a:prstGeom prst="rect">
            <a:avLst/>
          </a:prstGeom>
          <a:noFill/>
          <a:ln/>
        </p:spPr>
        <p:txBody>
          <a:bodyPr wrap="square" lIns="0" tIns="0" rIns="0" bIns="0" rtlCol="0" anchor="ctr"/>
          <a:lstStyle/>
          <a:p>
            <a:r>
              <a:rPr lang="en-US" sz="1400" b="1" dirty="0">
                <a:solidFill>
                  <a:srgbClr val="1F3A52"/>
                </a:solidFill>
                <a:latin typeface="Calibri" pitchFamily="34" charset="0"/>
                <a:ea typeface="Calibri" pitchFamily="34" charset="-122"/>
                <a:cs typeface="Calibri" pitchFamily="34" charset="-120"/>
              </a:rPr>
              <a:t>All SFY26 Financial Reports</a:t>
            </a:r>
            <a:endParaRPr lang="en-US" sz="1400" dirty="0"/>
          </a:p>
        </p:txBody>
      </p:sp>
      <p:sp>
        <p:nvSpPr>
          <p:cNvPr id="16" name="Text 14"/>
          <p:cNvSpPr/>
          <p:nvPr/>
        </p:nvSpPr>
        <p:spPr>
          <a:xfrm>
            <a:off x="582930" y="3514725"/>
            <a:ext cx="2606040" cy="514350"/>
          </a:xfrm>
          <a:prstGeom prst="rect">
            <a:avLst/>
          </a:prstGeom>
          <a:noFill/>
          <a:ln/>
        </p:spPr>
        <p:txBody>
          <a:bodyPr wrap="square" lIns="0" tIns="0" rIns="0" bIns="0" rtlCol="0" anchor="t"/>
          <a:lstStyle/>
          <a:p>
            <a:pPr>
              <a:lnSpc>
                <a:spcPct val="120000"/>
              </a:lnSpc>
            </a:pPr>
            <a:r>
              <a:rPr lang="en-US" sz="1000" dirty="0">
                <a:solidFill>
                  <a:srgbClr val="2D3748"/>
                </a:solidFill>
                <a:latin typeface="Calibri" pitchFamily="34" charset="0"/>
                <a:ea typeface="Calibri" pitchFamily="34" charset="-122"/>
                <a:cs typeface="Calibri" pitchFamily="34" charset="-120"/>
              </a:rPr>
              <a:t>Every monthly financial report from July 2025 through May 2026 must be submitted. April 2026 reports were due May 24. May reports are due June 24.</a:t>
            </a:r>
            <a:endParaRPr lang="en-US" sz="1000" dirty="0"/>
          </a:p>
        </p:txBody>
      </p:sp>
      <p:sp>
        <p:nvSpPr>
          <p:cNvPr id="17" name="Shape 15"/>
          <p:cNvSpPr/>
          <p:nvPr/>
        </p:nvSpPr>
        <p:spPr>
          <a:xfrm>
            <a:off x="3291840" y="2348865"/>
            <a:ext cx="2777490" cy="1909652"/>
          </a:xfrm>
          <a:prstGeom prst="rect">
            <a:avLst/>
          </a:prstGeom>
          <a:solidFill>
            <a:srgbClr val="F8FAFB"/>
          </a:solidFill>
          <a:ln w="12700">
            <a:solidFill>
              <a:srgbClr val="E2E8F0"/>
            </a:solidFill>
            <a:prstDash val="solid"/>
          </a:ln>
        </p:spPr>
        <p:txBody>
          <a:bodyPr/>
          <a:lstStyle/>
          <a:p>
            <a:endParaRPr lang="en-US" sz="1600"/>
          </a:p>
        </p:txBody>
      </p:sp>
      <p:sp>
        <p:nvSpPr>
          <p:cNvPr id="18" name="Shape 16"/>
          <p:cNvSpPr/>
          <p:nvPr/>
        </p:nvSpPr>
        <p:spPr>
          <a:xfrm>
            <a:off x="3291840" y="2348865"/>
            <a:ext cx="2777490" cy="54864"/>
          </a:xfrm>
          <a:prstGeom prst="rect">
            <a:avLst/>
          </a:prstGeom>
          <a:solidFill>
            <a:srgbClr val="0F6E7E"/>
          </a:solidFill>
          <a:ln w="12700">
            <a:solidFill>
              <a:srgbClr val="0F6E7E"/>
            </a:solidFill>
            <a:prstDash val="solid"/>
          </a:ln>
        </p:spPr>
        <p:txBody>
          <a:bodyPr/>
          <a:lstStyle/>
          <a:p>
            <a:endParaRPr lang="en-US" sz="1600"/>
          </a:p>
        </p:txBody>
      </p:sp>
      <p:sp>
        <p:nvSpPr>
          <p:cNvPr id="19" name="Shape 17"/>
          <p:cNvSpPr/>
          <p:nvPr/>
        </p:nvSpPr>
        <p:spPr>
          <a:xfrm>
            <a:off x="3497580" y="2588895"/>
            <a:ext cx="480060" cy="480060"/>
          </a:xfrm>
          <a:prstGeom prst="ellipse">
            <a:avLst/>
          </a:prstGeom>
          <a:solidFill>
            <a:srgbClr val="E5F1F2"/>
          </a:solidFill>
          <a:ln w="19050">
            <a:solidFill>
              <a:srgbClr val="0F6E7E"/>
            </a:solidFill>
            <a:prstDash val="solid"/>
          </a:ln>
        </p:spPr>
        <p:txBody>
          <a:bodyPr/>
          <a:lstStyle/>
          <a:p>
            <a:endParaRPr lang="en-US" sz="1600"/>
          </a:p>
        </p:txBody>
      </p:sp>
      <p:sp>
        <p:nvSpPr>
          <p:cNvPr id="20" name="Text 18"/>
          <p:cNvSpPr/>
          <p:nvPr/>
        </p:nvSpPr>
        <p:spPr>
          <a:xfrm>
            <a:off x="3497580" y="2588895"/>
            <a:ext cx="480060" cy="480060"/>
          </a:xfrm>
          <a:prstGeom prst="rect">
            <a:avLst/>
          </a:prstGeom>
          <a:noFill/>
          <a:ln/>
        </p:spPr>
        <p:txBody>
          <a:bodyPr wrap="square" lIns="0" tIns="0" rIns="0" bIns="0" rtlCol="0" anchor="ctr"/>
          <a:lstStyle/>
          <a:p>
            <a:pPr algn="ctr"/>
            <a:r>
              <a:rPr lang="en-US" sz="2400" b="1" dirty="0">
                <a:solidFill>
                  <a:srgbClr val="0B5460"/>
                </a:solidFill>
                <a:latin typeface="Calibri" pitchFamily="34" charset="0"/>
                <a:ea typeface="Calibri" pitchFamily="34" charset="-122"/>
                <a:cs typeface="Calibri" pitchFamily="34" charset="-120"/>
              </a:rPr>
              <a:t>Q</a:t>
            </a:r>
            <a:endParaRPr lang="en-US" sz="2400" dirty="0"/>
          </a:p>
        </p:txBody>
      </p:sp>
      <p:sp>
        <p:nvSpPr>
          <p:cNvPr id="21" name="Text 19"/>
          <p:cNvSpPr/>
          <p:nvPr/>
        </p:nvSpPr>
        <p:spPr>
          <a:xfrm>
            <a:off x="3497580" y="3171825"/>
            <a:ext cx="2434590" cy="342900"/>
          </a:xfrm>
          <a:prstGeom prst="rect">
            <a:avLst/>
          </a:prstGeom>
          <a:noFill/>
          <a:ln/>
        </p:spPr>
        <p:txBody>
          <a:bodyPr wrap="square" lIns="0" tIns="0" rIns="0" bIns="0" rtlCol="0" anchor="ctr"/>
          <a:lstStyle/>
          <a:p>
            <a:r>
              <a:rPr lang="en-US" sz="1400" b="1" dirty="0">
                <a:solidFill>
                  <a:srgbClr val="1F3A52"/>
                </a:solidFill>
                <a:latin typeface="Calibri" pitchFamily="34" charset="0"/>
                <a:ea typeface="Calibri" pitchFamily="34" charset="-122"/>
                <a:cs typeface="Calibri" pitchFamily="34" charset="-120"/>
              </a:rPr>
              <a:t>All SFY26 Performance Reports</a:t>
            </a:r>
            <a:endParaRPr lang="en-US" sz="1400" dirty="0"/>
          </a:p>
        </p:txBody>
      </p:sp>
      <p:sp>
        <p:nvSpPr>
          <p:cNvPr id="22" name="Text 20"/>
          <p:cNvSpPr/>
          <p:nvPr/>
        </p:nvSpPr>
        <p:spPr>
          <a:xfrm>
            <a:off x="3497580" y="3514725"/>
            <a:ext cx="2434590" cy="514350"/>
          </a:xfrm>
          <a:prstGeom prst="rect">
            <a:avLst/>
          </a:prstGeom>
          <a:noFill/>
          <a:ln/>
        </p:spPr>
        <p:txBody>
          <a:bodyPr wrap="square" lIns="0" tIns="0" rIns="0" bIns="0" rtlCol="0" anchor="t"/>
          <a:lstStyle/>
          <a:p>
            <a:pPr>
              <a:lnSpc>
                <a:spcPct val="120000"/>
              </a:lnSpc>
            </a:pPr>
            <a:r>
              <a:rPr lang="en-US" sz="1000" dirty="0">
                <a:solidFill>
                  <a:srgbClr val="2D3748"/>
                </a:solidFill>
                <a:latin typeface="Calibri" pitchFamily="34" charset="0"/>
                <a:ea typeface="Calibri" pitchFamily="34" charset="-122"/>
                <a:cs typeface="Calibri" pitchFamily="34" charset="-120"/>
              </a:rPr>
              <a:t>Q1, Q2, and Q3 performance reports for SFY26 must be submitted. Q4 (March–May 2026) will be due shortly after the quarter closes.</a:t>
            </a:r>
            <a:endParaRPr lang="en-US" sz="1000" dirty="0"/>
          </a:p>
        </p:txBody>
      </p:sp>
      <p:sp>
        <p:nvSpPr>
          <p:cNvPr id="23" name="Shape 21"/>
          <p:cNvSpPr/>
          <p:nvPr/>
        </p:nvSpPr>
        <p:spPr>
          <a:xfrm>
            <a:off x="6172200" y="2348865"/>
            <a:ext cx="2777490" cy="1909652"/>
          </a:xfrm>
          <a:prstGeom prst="rect">
            <a:avLst/>
          </a:prstGeom>
          <a:solidFill>
            <a:srgbClr val="F8FAFB"/>
          </a:solidFill>
          <a:ln w="12700">
            <a:solidFill>
              <a:srgbClr val="E2E8F0"/>
            </a:solidFill>
            <a:prstDash val="solid"/>
          </a:ln>
        </p:spPr>
        <p:txBody>
          <a:bodyPr/>
          <a:lstStyle/>
          <a:p>
            <a:endParaRPr lang="en-US" sz="1600"/>
          </a:p>
        </p:txBody>
      </p:sp>
      <p:sp>
        <p:nvSpPr>
          <p:cNvPr id="24" name="Shape 22"/>
          <p:cNvSpPr/>
          <p:nvPr/>
        </p:nvSpPr>
        <p:spPr>
          <a:xfrm>
            <a:off x="6172200" y="2348865"/>
            <a:ext cx="2777490" cy="54864"/>
          </a:xfrm>
          <a:prstGeom prst="rect">
            <a:avLst/>
          </a:prstGeom>
          <a:solidFill>
            <a:srgbClr val="0F6E7E"/>
          </a:solidFill>
          <a:ln w="12700">
            <a:solidFill>
              <a:srgbClr val="0F6E7E"/>
            </a:solidFill>
            <a:prstDash val="solid"/>
          </a:ln>
        </p:spPr>
        <p:txBody>
          <a:bodyPr/>
          <a:lstStyle/>
          <a:p>
            <a:endParaRPr lang="en-US" sz="1600"/>
          </a:p>
        </p:txBody>
      </p:sp>
      <p:sp>
        <p:nvSpPr>
          <p:cNvPr id="25" name="Shape 23"/>
          <p:cNvSpPr/>
          <p:nvPr/>
        </p:nvSpPr>
        <p:spPr>
          <a:xfrm>
            <a:off x="6377940" y="2588895"/>
            <a:ext cx="480060" cy="480060"/>
          </a:xfrm>
          <a:prstGeom prst="ellipse">
            <a:avLst/>
          </a:prstGeom>
          <a:solidFill>
            <a:srgbClr val="E5F1F2"/>
          </a:solidFill>
          <a:ln w="19050">
            <a:solidFill>
              <a:srgbClr val="0F6E7E"/>
            </a:solidFill>
            <a:prstDash val="solid"/>
          </a:ln>
        </p:spPr>
        <p:txBody>
          <a:bodyPr/>
          <a:lstStyle/>
          <a:p>
            <a:endParaRPr lang="en-US" sz="1600"/>
          </a:p>
        </p:txBody>
      </p:sp>
      <p:sp>
        <p:nvSpPr>
          <p:cNvPr id="26" name="Text 24"/>
          <p:cNvSpPr/>
          <p:nvPr/>
        </p:nvSpPr>
        <p:spPr>
          <a:xfrm>
            <a:off x="6377940" y="2588895"/>
            <a:ext cx="480060" cy="480060"/>
          </a:xfrm>
          <a:prstGeom prst="rect">
            <a:avLst/>
          </a:prstGeom>
          <a:noFill/>
          <a:ln/>
        </p:spPr>
        <p:txBody>
          <a:bodyPr wrap="square" lIns="0" tIns="0" rIns="0" bIns="0" rtlCol="0" anchor="ctr"/>
          <a:lstStyle/>
          <a:p>
            <a:pPr algn="ctr"/>
            <a:r>
              <a:rPr lang="en-US" sz="2400" b="1" dirty="0">
                <a:solidFill>
                  <a:srgbClr val="0B5460"/>
                </a:solidFill>
                <a:latin typeface="Calibri" pitchFamily="34" charset="0"/>
                <a:ea typeface="Calibri" pitchFamily="34" charset="-122"/>
                <a:cs typeface="Calibri" pitchFamily="34" charset="-120"/>
              </a:rPr>
              <a:t>→</a:t>
            </a:r>
            <a:endParaRPr lang="en-US" sz="2400" dirty="0"/>
          </a:p>
        </p:txBody>
      </p:sp>
      <p:sp>
        <p:nvSpPr>
          <p:cNvPr id="27" name="Text 25"/>
          <p:cNvSpPr/>
          <p:nvPr/>
        </p:nvSpPr>
        <p:spPr>
          <a:xfrm>
            <a:off x="6377940" y="3171825"/>
            <a:ext cx="2434590" cy="342900"/>
          </a:xfrm>
          <a:prstGeom prst="rect">
            <a:avLst/>
          </a:prstGeom>
          <a:noFill/>
          <a:ln/>
        </p:spPr>
        <p:txBody>
          <a:bodyPr wrap="square" lIns="0" tIns="0" rIns="0" bIns="0" rtlCol="0" anchor="ctr"/>
          <a:lstStyle/>
          <a:p>
            <a:r>
              <a:rPr lang="en-US" sz="1400" b="1" dirty="0">
                <a:solidFill>
                  <a:srgbClr val="1F3A52"/>
                </a:solidFill>
                <a:latin typeface="Calibri" pitchFamily="34" charset="0"/>
                <a:ea typeface="Calibri" pitchFamily="34" charset="-122"/>
                <a:cs typeface="Calibri" pitchFamily="34" charset="-120"/>
              </a:rPr>
              <a:t>Confirm Your T-Minus Plan</a:t>
            </a:r>
            <a:endParaRPr lang="en-US" sz="1400" dirty="0"/>
          </a:p>
        </p:txBody>
      </p:sp>
      <p:sp>
        <p:nvSpPr>
          <p:cNvPr id="28" name="Text 26"/>
          <p:cNvSpPr/>
          <p:nvPr/>
        </p:nvSpPr>
        <p:spPr>
          <a:xfrm>
            <a:off x="6377940" y="3514725"/>
            <a:ext cx="2434590" cy="514350"/>
          </a:xfrm>
          <a:prstGeom prst="rect">
            <a:avLst/>
          </a:prstGeom>
          <a:noFill/>
          <a:ln/>
        </p:spPr>
        <p:txBody>
          <a:bodyPr wrap="square" lIns="0" tIns="0" rIns="0" bIns="0" rtlCol="0" anchor="t"/>
          <a:lstStyle/>
          <a:p>
            <a:pPr>
              <a:lnSpc>
                <a:spcPct val="120000"/>
              </a:lnSpc>
            </a:pPr>
            <a:r>
              <a:rPr lang="en-US" sz="1000" dirty="0">
                <a:solidFill>
                  <a:srgbClr val="2D3748"/>
                </a:solidFill>
                <a:latin typeface="Calibri" pitchFamily="34" charset="0"/>
                <a:ea typeface="Calibri" pitchFamily="34" charset="-122"/>
                <a:cs typeface="Calibri" pitchFamily="34" charset="-120"/>
              </a:rPr>
              <a:t>Review your remaining balance against your multi-year plan. If pacing has slipped, reach out to the LHD Support Team for technical assistance.</a:t>
            </a:r>
            <a:endParaRPr lang="en-US" sz="1000" dirty="0"/>
          </a:p>
        </p:txBody>
      </p:sp>
      <p:sp>
        <p:nvSpPr>
          <p:cNvPr id="29" name="Shape 27"/>
          <p:cNvSpPr/>
          <p:nvPr/>
        </p:nvSpPr>
        <p:spPr>
          <a:xfrm>
            <a:off x="411480" y="4834890"/>
            <a:ext cx="8318754" cy="445770"/>
          </a:xfrm>
          <a:prstGeom prst="rect">
            <a:avLst/>
          </a:prstGeom>
          <a:solidFill>
            <a:srgbClr val="FFFFFF"/>
          </a:solidFill>
          <a:ln w="19050">
            <a:solidFill>
              <a:srgbClr val="1F3A52"/>
            </a:solidFill>
            <a:prstDash val="solid"/>
          </a:ln>
        </p:spPr>
        <p:txBody>
          <a:bodyPr/>
          <a:lstStyle/>
          <a:p>
            <a:endParaRPr lang="en-US" sz="1600"/>
          </a:p>
        </p:txBody>
      </p:sp>
      <p:sp>
        <p:nvSpPr>
          <p:cNvPr id="30" name="Text 28"/>
          <p:cNvSpPr/>
          <p:nvPr/>
        </p:nvSpPr>
        <p:spPr>
          <a:xfrm>
            <a:off x="582930" y="4830560"/>
            <a:ext cx="7975854" cy="377190"/>
          </a:xfrm>
          <a:prstGeom prst="rect">
            <a:avLst/>
          </a:prstGeom>
          <a:noFill/>
          <a:ln/>
        </p:spPr>
        <p:txBody>
          <a:bodyPr wrap="square" lIns="0" tIns="0" rIns="0" bIns="0" rtlCol="0" anchor="ctr"/>
          <a:lstStyle/>
          <a:p>
            <a:pPr>
              <a:lnSpc>
                <a:spcPct val="120000"/>
              </a:lnSpc>
            </a:pPr>
            <a:r>
              <a:rPr lang="en-US" sz="1050" b="1" dirty="0">
                <a:solidFill>
                  <a:srgbClr val="1F3A52"/>
                </a:solidFill>
              </a:rPr>
              <a:t>DPH leadership will receive a comprehensive AA 117 update in June.  </a:t>
            </a:r>
            <a:r>
              <a:rPr lang="en-US" sz="1000" dirty="0">
                <a:solidFill>
                  <a:srgbClr val="2D3748"/>
                </a:solidFill>
              </a:rPr>
              <a:t>Reports submitted after that report is generated will not be reflected in what leadership provides to CDC.</a:t>
            </a:r>
            <a:endParaRPr lang="en-US" sz="10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1"/>
          <p:cNvSpPr/>
          <p:nvPr/>
        </p:nvSpPr>
        <p:spPr>
          <a:xfrm>
            <a:off x="0" y="2640330"/>
            <a:ext cx="9141714" cy="411480"/>
          </a:xfrm>
          <a:prstGeom prst="rect">
            <a:avLst/>
          </a:prstGeom>
          <a:noFill/>
          <a:ln/>
        </p:spPr>
        <p:txBody>
          <a:bodyPr wrap="square" lIns="0" tIns="0" rIns="0" bIns="0" rtlCol="0" anchor="ctr"/>
          <a:lstStyle/>
          <a:p>
            <a:pPr algn="ctr"/>
            <a:r>
              <a:rPr lang="en-US" sz="2000" b="1" kern="0" spc="600" dirty="0">
                <a:solidFill>
                  <a:srgbClr val="657E32"/>
                </a:solidFill>
                <a:latin typeface="Calibri" pitchFamily="34" charset="0"/>
                <a:ea typeface="Calibri" pitchFamily="34" charset="-122"/>
                <a:cs typeface="Calibri" pitchFamily="34" charset="-120"/>
              </a:rPr>
              <a:t>APPENDIX</a:t>
            </a:r>
            <a:endParaRPr lang="en-US" sz="2000" dirty="0">
              <a:solidFill>
                <a:srgbClr val="657E32"/>
              </a:solidFill>
            </a:endParaRPr>
          </a:p>
        </p:txBody>
      </p:sp>
      <p:sp>
        <p:nvSpPr>
          <p:cNvPr id="4" name="Text 2"/>
          <p:cNvSpPr/>
          <p:nvPr/>
        </p:nvSpPr>
        <p:spPr>
          <a:xfrm>
            <a:off x="0" y="3394710"/>
            <a:ext cx="9141714" cy="548640"/>
          </a:xfrm>
          <a:prstGeom prst="rect">
            <a:avLst/>
          </a:prstGeom>
          <a:noFill/>
          <a:ln/>
        </p:spPr>
        <p:txBody>
          <a:bodyPr wrap="square" lIns="0" tIns="0" rIns="0" bIns="0" rtlCol="0" anchor="ctr"/>
          <a:lstStyle/>
          <a:p>
            <a:pPr algn="ctr"/>
            <a:r>
              <a:rPr lang="en-US" sz="3000" b="1" dirty="0">
                <a:solidFill>
                  <a:srgbClr val="FFFFFF"/>
                </a:solidFill>
                <a:latin typeface="Calibri" pitchFamily="34" charset="0"/>
                <a:ea typeface="Calibri" pitchFamily="34" charset="-122"/>
                <a:cs typeface="Calibri" pitchFamily="34" charset="-120"/>
              </a:rPr>
              <a:t>Regional Spending Overview</a:t>
            </a:r>
            <a:endParaRPr lang="en-US" sz="3000" dirty="0"/>
          </a:p>
        </p:txBody>
      </p:sp>
      <p:sp>
        <p:nvSpPr>
          <p:cNvPr id="5" name="Text 3"/>
          <p:cNvSpPr/>
          <p:nvPr/>
        </p:nvSpPr>
        <p:spPr>
          <a:xfrm>
            <a:off x="0" y="4080510"/>
            <a:ext cx="9141714" cy="342900"/>
          </a:xfrm>
          <a:prstGeom prst="rect">
            <a:avLst/>
          </a:prstGeom>
          <a:noFill/>
          <a:ln/>
        </p:spPr>
        <p:txBody>
          <a:bodyPr wrap="square" lIns="0" tIns="0" rIns="0" bIns="0" rtlCol="0" anchor="ctr"/>
          <a:lstStyle/>
          <a:p>
            <a:pPr algn="ctr"/>
            <a:r>
              <a:rPr lang="en-US" i="1" dirty="0">
                <a:solidFill>
                  <a:srgbClr val="15365E"/>
                </a:solidFill>
                <a:latin typeface="Calibri" pitchFamily="34" charset="0"/>
                <a:ea typeface="Calibri" pitchFamily="34" charset="-122"/>
                <a:cs typeface="Calibri" pitchFamily="34" charset="-120"/>
              </a:rPr>
              <a:t>FY 2025-2026 (July 2025 – May 2026)  |  Combined original and supplemental funding</a:t>
            </a:r>
            <a:endParaRPr lang="en-US" dirty="0">
              <a:solidFill>
                <a:srgbClr val="15365E"/>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411480" y="1303020"/>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Regional Spending Comparison</a:t>
            </a:r>
            <a:endParaRPr lang="en-US" sz="2100" dirty="0"/>
          </a:p>
        </p:txBody>
      </p:sp>
      <p:sp>
        <p:nvSpPr>
          <p:cNvPr id="9" name="Text 7"/>
          <p:cNvSpPr/>
          <p:nvPr/>
        </p:nvSpPr>
        <p:spPr>
          <a:xfrm>
            <a:off x="891540" y="2160270"/>
            <a:ext cx="1371600" cy="205740"/>
          </a:xfrm>
          <a:prstGeom prst="rect">
            <a:avLst/>
          </a:prstGeom>
          <a:noFill/>
          <a:ln/>
        </p:spPr>
        <p:txBody>
          <a:bodyPr wrap="square" lIns="0" tIns="0" rIns="0" bIns="0" rtlCol="0" anchor="ctr"/>
          <a:lstStyle/>
          <a:p>
            <a:r>
              <a:rPr lang="en-US" sz="900" b="1" kern="0" spc="75" dirty="0">
                <a:solidFill>
                  <a:srgbClr val="718096"/>
                </a:solidFill>
                <a:latin typeface="Calibri" pitchFamily="34" charset="0"/>
                <a:ea typeface="Calibri" pitchFamily="34" charset="-122"/>
                <a:cs typeface="Calibri" pitchFamily="34" charset="-120"/>
              </a:rPr>
              <a:t>REGION</a:t>
            </a:r>
            <a:endParaRPr lang="en-US" sz="900" dirty="0"/>
          </a:p>
        </p:txBody>
      </p:sp>
      <p:sp>
        <p:nvSpPr>
          <p:cNvPr id="10" name="Text 8"/>
          <p:cNvSpPr/>
          <p:nvPr/>
        </p:nvSpPr>
        <p:spPr>
          <a:xfrm>
            <a:off x="2331720" y="2160270"/>
            <a:ext cx="3017520" cy="205740"/>
          </a:xfrm>
          <a:prstGeom prst="rect">
            <a:avLst/>
          </a:prstGeom>
          <a:noFill/>
          <a:ln/>
        </p:spPr>
        <p:txBody>
          <a:bodyPr wrap="square" lIns="0" tIns="0" rIns="0" bIns="0" rtlCol="0" anchor="ctr"/>
          <a:lstStyle/>
          <a:p>
            <a:r>
              <a:rPr lang="en-US" sz="900" b="1" kern="0" spc="75" dirty="0">
                <a:solidFill>
                  <a:srgbClr val="718096"/>
                </a:solidFill>
                <a:latin typeface="Calibri" pitchFamily="34" charset="0"/>
                <a:ea typeface="Calibri" pitchFamily="34" charset="-122"/>
                <a:cs typeface="Calibri" pitchFamily="34" charset="-120"/>
              </a:rPr>
              <a:t>% SPENT</a:t>
            </a:r>
            <a:endParaRPr lang="en-US" sz="900" dirty="0"/>
          </a:p>
        </p:txBody>
      </p:sp>
      <p:sp>
        <p:nvSpPr>
          <p:cNvPr id="11" name="Text 9"/>
          <p:cNvSpPr/>
          <p:nvPr/>
        </p:nvSpPr>
        <p:spPr>
          <a:xfrm>
            <a:off x="5349240" y="2160270"/>
            <a:ext cx="891540" cy="205740"/>
          </a:xfrm>
          <a:prstGeom prst="rect">
            <a:avLst/>
          </a:prstGeom>
          <a:noFill/>
          <a:ln/>
        </p:spPr>
        <p:txBody>
          <a:bodyPr wrap="square" lIns="0" tIns="0" rIns="0" bIns="0" rtlCol="0" anchor="ctr"/>
          <a:lstStyle/>
          <a:p>
            <a:pPr algn="r"/>
            <a:r>
              <a:rPr lang="en-US" sz="900" b="1" kern="0" spc="75" dirty="0">
                <a:solidFill>
                  <a:srgbClr val="718096"/>
                </a:solidFill>
                <a:latin typeface="Calibri" pitchFamily="34" charset="0"/>
                <a:ea typeface="Calibri" pitchFamily="34" charset="-122"/>
                <a:cs typeface="Calibri" pitchFamily="34" charset="-120"/>
              </a:rPr>
              <a:t>BUDGET</a:t>
            </a:r>
            <a:endParaRPr lang="en-US" sz="900" dirty="0"/>
          </a:p>
        </p:txBody>
      </p:sp>
      <p:sp>
        <p:nvSpPr>
          <p:cNvPr id="12" name="Text 10"/>
          <p:cNvSpPr/>
          <p:nvPr/>
        </p:nvSpPr>
        <p:spPr>
          <a:xfrm>
            <a:off x="411480" y="243459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1</a:t>
            </a:r>
            <a:endParaRPr lang="en-US" sz="1050" dirty="0"/>
          </a:p>
        </p:txBody>
      </p:sp>
      <p:sp>
        <p:nvSpPr>
          <p:cNvPr id="13" name="Text 11"/>
          <p:cNvSpPr/>
          <p:nvPr/>
        </p:nvSpPr>
        <p:spPr>
          <a:xfrm>
            <a:off x="891540" y="243459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9</a:t>
            </a:r>
            <a:endParaRPr lang="en-US" sz="1050" dirty="0"/>
          </a:p>
        </p:txBody>
      </p:sp>
      <p:sp>
        <p:nvSpPr>
          <p:cNvPr id="14" name="Shape 12"/>
          <p:cNvSpPr/>
          <p:nvPr/>
        </p:nvSpPr>
        <p:spPr>
          <a:xfrm>
            <a:off x="2331720" y="250317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15" name="Shape 13"/>
          <p:cNvSpPr/>
          <p:nvPr/>
        </p:nvSpPr>
        <p:spPr>
          <a:xfrm>
            <a:off x="2331720" y="2503170"/>
            <a:ext cx="2610804" cy="137160"/>
          </a:xfrm>
          <a:prstGeom prst="rect">
            <a:avLst/>
          </a:prstGeom>
          <a:solidFill>
            <a:srgbClr val="5A8A6F"/>
          </a:solidFill>
          <a:ln w="12700">
            <a:solidFill>
              <a:srgbClr val="5A8A6F"/>
            </a:solidFill>
            <a:prstDash val="solid"/>
          </a:ln>
        </p:spPr>
        <p:txBody>
          <a:bodyPr/>
          <a:lstStyle/>
          <a:p>
            <a:endParaRPr lang="en-US" sz="1600"/>
          </a:p>
        </p:txBody>
      </p:sp>
      <p:sp>
        <p:nvSpPr>
          <p:cNvPr id="16" name="Text 14"/>
          <p:cNvSpPr/>
          <p:nvPr/>
        </p:nvSpPr>
        <p:spPr>
          <a:xfrm>
            <a:off x="5280660" y="243459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45.3%</a:t>
            </a:r>
            <a:endParaRPr lang="en-US" sz="1050" dirty="0"/>
          </a:p>
        </p:txBody>
      </p:sp>
      <p:sp>
        <p:nvSpPr>
          <p:cNvPr id="17" name="Text 15"/>
          <p:cNvSpPr/>
          <p:nvPr/>
        </p:nvSpPr>
        <p:spPr>
          <a:xfrm>
            <a:off x="5349240" y="243459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$1.12M</a:t>
            </a:r>
            <a:endParaRPr lang="en-US" sz="1000" dirty="0"/>
          </a:p>
        </p:txBody>
      </p:sp>
      <p:sp>
        <p:nvSpPr>
          <p:cNvPr id="18" name="Text 16"/>
          <p:cNvSpPr/>
          <p:nvPr/>
        </p:nvSpPr>
        <p:spPr>
          <a:xfrm>
            <a:off x="411480" y="274320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a:t>
            </a:r>
            <a:endParaRPr lang="en-US" sz="1050" dirty="0"/>
          </a:p>
        </p:txBody>
      </p:sp>
      <p:sp>
        <p:nvSpPr>
          <p:cNvPr id="19" name="Text 17"/>
          <p:cNvSpPr/>
          <p:nvPr/>
        </p:nvSpPr>
        <p:spPr>
          <a:xfrm>
            <a:off x="891540" y="274320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10</a:t>
            </a:r>
            <a:endParaRPr lang="en-US" sz="1050" dirty="0"/>
          </a:p>
        </p:txBody>
      </p:sp>
      <p:sp>
        <p:nvSpPr>
          <p:cNvPr id="20" name="Shape 18"/>
          <p:cNvSpPr/>
          <p:nvPr/>
        </p:nvSpPr>
        <p:spPr>
          <a:xfrm>
            <a:off x="2331720" y="281178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21" name="Shape 19"/>
          <p:cNvSpPr/>
          <p:nvPr/>
        </p:nvSpPr>
        <p:spPr>
          <a:xfrm>
            <a:off x="2331720" y="2811780"/>
            <a:ext cx="2352202" cy="137160"/>
          </a:xfrm>
          <a:prstGeom prst="rect">
            <a:avLst/>
          </a:prstGeom>
          <a:solidFill>
            <a:srgbClr val="0F6E7E"/>
          </a:solidFill>
          <a:ln w="12700">
            <a:solidFill>
              <a:srgbClr val="0F6E7E"/>
            </a:solidFill>
            <a:prstDash val="solid"/>
          </a:ln>
        </p:spPr>
        <p:txBody>
          <a:bodyPr/>
          <a:lstStyle/>
          <a:p>
            <a:endParaRPr lang="en-US" sz="1600"/>
          </a:p>
        </p:txBody>
      </p:sp>
      <p:sp>
        <p:nvSpPr>
          <p:cNvPr id="22" name="Text 20"/>
          <p:cNvSpPr/>
          <p:nvPr/>
        </p:nvSpPr>
        <p:spPr>
          <a:xfrm>
            <a:off x="5280660" y="274320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40.8%</a:t>
            </a:r>
            <a:endParaRPr lang="en-US" sz="1050" dirty="0"/>
          </a:p>
        </p:txBody>
      </p:sp>
      <p:sp>
        <p:nvSpPr>
          <p:cNvPr id="23" name="Text 21"/>
          <p:cNvSpPr/>
          <p:nvPr/>
        </p:nvSpPr>
        <p:spPr>
          <a:xfrm>
            <a:off x="5349240" y="274320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$1.78M</a:t>
            </a:r>
            <a:endParaRPr lang="en-US" sz="1000" dirty="0"/>
          </a:p>
        </p:txBody>
      </p:sp>
      <p:sp>
        <p:nvSpPr>
          <p:cNvPr id="24" name="Text 22"/>
          <p:cNvSpPr/>
          <p:nvPr/>
        </p:nvSpPr>
        <p:spPr>
          <a:xfrm>
            <a:off x="411480" y="305181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3</a:t>
            </a:r>
            <a:endParaRPr lang="en-US" sz="1050" dirty="0"/>
          </a:p>
        </p:txBody>
      </p:sp>
      <p:sp>
        <p:nvSpPr>
          <p:cNvPr id="25" name="Text 23"/>
          <p:cNvSpPr/>
          <p:nvPr/>
        </p:nvSpPr>
        <p:spPr>
          <a:xfrm>
            <a:off x="891540" y="305181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1</a:t>
            </a:r>
            <a:endParaRPr lang="en-US" sz="1050" dirty="0"/>
          </a:p>
        </p:txBody>
      </p:sp>
      <p:sp>
        <p:nvSpPr>
          <p:cNvPr id="26" name="Shape 24"/>
          <p:cNvSpPr/>
          <p:nvPr/>
        </p:nvSpPr>
        <p:spPr>
          <a:xfrm>
            <a:off x="2331720" y="312039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27" name="Shape 25"/>
          <p:cNvSpPr/>
          <p:nvPr/>
        </p:nvSpPr>
        <p:spPr>
          <a:xfrm>
            <a:off x="2331720" y="3120390"/>
            <a:ext cx="1727578" cy="137160"/>
          </a:xfrm>
          <a:prstGeom prst="rect">
            <a:avLst/>
          </a:prstGeom>
          <a:solidFill>
            <a:srgbClr val="0F6E7E"/>
          </a:solidFill>
          <a:ln w="12700">
            <a:solidFill>
              <a:srgbClr val="0F6E7E"/>
            </a:solidFill>
            <a:prstDash val="solid"/>
          </a:ln>
        </p:spPr>
        <p:txBody>
          <a:bodyPr/>
          <a:lstStyle/>
          <a:p>
            <a:endParaRPr lang="en-US" sz="1600"/>
          </a:p>
        </p:txBody>
      </p:sp>
      <p:sp>
        <p:nvSpPr>
          <p:cNvPr id="28" name="Text 26"/>
          <p:cNvSpPr/>
          <p:nvPr/>
        </p:nvSpPr>
        <p:spPr>
          <a:xfrm>
            <a:off x="5280660" y="305181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30.0%</a:t>
            </a:r>
            <a:endParaRPr lang="en-US" sz="1050" dirty="0"/>
          </a:p>
        </p:txBody>
      </p:sp>
      <p:sp>
        <p:nvSpPr>
          <p:cNvPr id="29" name="Text 27"/>
          <p:cNvSpPr/>
          <p:nvPr/>
        </p:nvSpPr>
        <p:spPr>
          <a:xfrm>
            <a:off x="5349240" y="305181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$440K</a:t>
            </a:r>
            <a:endParaRPr lang="en-US" sz="1000" dirty="0"/>
          </a:p>
        </p:txBody>
      </p:sp>
      <p:sp>
        <p:nvSpPr>
          <p:cNvPr id="30" name="Text 28"/>
          <p:cNvSpPr/>
          <p:nvPr/>
        </p:nvSpPr>
        <p:spPr>
          <a:xfrm>
            <a:off x="411480" y="336042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4</a:t>
            </a:r>
            <a:endParaRPr lang="en-US" sz="1050" dirty="0"/>
          </a:p>
        </p:txBody>
      </p:sp>
      <p:sp>
        <p:nvSpPr>
          <p:cNvPr id="31" name="Text 29"/>
          <p:cNvSpPr/>
          <p:nvPr/>
        </p:nvSpPr>
        <p:spPr>
          <a:xfrm>
            <a:off x="891540" y="336042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5</a:t>
            </a:r>
            <a:endParaRPr lang="en-US" sz="1050" dirty="0"/>
          </a:p>
        </p:txBody>
      </p:sp>
      <p:sp>
        <p:nvSpPr>
          <p:cNvPr id="32" name="Shape 30"/>
          <p:cNvSpPr/>
          <p:nvPr/>
        </p:nvSpPr>
        <p:spPr>
          <a:xfrm>
            <a:off x="2331720" y="342900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33" name="Shape 31"/>
          <p:cNvSpPr/>
          <p:nvPr/>
        </p:nvSpPr>
        <p:spPr>
          <a:xfrm>
            <a:off x="2331720" y="3429000"/>
            <a:ext cx="1643581" cy="137160"/>
          </a:xfrm>
          <a:prstGeom prst="rect">
            <a:avLst/>
          </a:prstGeom>
          <a:solidFill>
            <a:srgbClr val="0F6E7E"/>
          </a:solidFill>
          <a:ln w="12700">
            <a:solidFill>
              <a:srgbClr val="0F6E7E"/>
            </a:solidFill>
            <a:prstDash val="solid"/>
          </a:ln>
        </p:spPr>
        <p:txBody>
          <a:bodyPr/>
          <a:lstStyle/>
          <a:p>
            <a:endParaRPr lang="en-US" sz="1600"/>
          </a:p>
        </p:txBody>
      </p:sp>
      <p:sp>
        <p:nvSpPr>
          <p:cNvPr id="34" name="Text 32"/>
          <p:cNvSpPr/>
          <p:nvPr/>
        </p:nvSpPr>
        <p:spPr>
          <a:xfrm>
            <a:off x="5280660" y="336042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28.5%</a:t>
            </a:r>
            <a:endParaRPr lang="en-US" sz="1050" dirty="0"/>
          </a:p>
        </p:txBody>
      </p:sp>
      <p:sp>
        <p:nvSpPr>
          <p:cNvPr id="35" name="Text 33"/>
          <p:cNvSpPr/>
          <p:nvPr/>
        </p:nvSpPr>
        <p:spPr>
          <a:xfrm>
            <a:off x="5349240" y="336042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$4.44M</a:t>
            </a:r>
            <a:endParaRPr lang="en-US" sz="1000" dirty="0"/>
          </a:p>
        </p:txBody>
      </p:sp>
      <p:sp>
        <p:nvSpPr>
          <p:cNvPr id="36" name="Text 34"/>
          <p:cNvSpPr/>
          <p:nvPr/>
        </p:nvSpPr>
        <p:spPr>
          <a:xfrm>
            <a:off x="411480" y="366903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5</a:t>
            </a:r>
            <a:endParaRPr lang="en-US" sz="1050" dirty="0"/>
          </a:p>
        </p:txBody>
      </p:sp>
      <p:sp>
        <p:nvSpPr>
          <p:cNvPr id="37" name="Text 35"/>
          <p:cNvSpPr/>
          <p:nvPr/>
        </p:nvSpPr>
        <p:spPr>
          <a:xfrm>
            <a:off x="891540" y="366903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2</a:t>
            </a:r>
            <a:endParaRPr lang="en-US" sz="1050" dirty="0"/>
          </a:p>
        </p:txBody>
      </p:sp>
      <p:sp>
        <p:nvSpPr>
          <p:cNvPr id="38" name="Shape 36"/>
          <p:cNvSpPr/>
          <p:nvPr/>
        </p:nvSpPr>
        <p:spPr>
          <a:xfrm>
            <a:off x="2331720" y="373761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39" name="Shape 37"/>
          <p:cNvSpPr/>
          <p:nvPr/>
        </p:nvSpPr>
        <p:spPr>
          <a:xfrm>
            <a:off x="2331720" y="3737610"/>
            <a:ext cx="1631262" cy="137160"/>
          </a:xfrm>
          <a:prstGeom prst="rect">
            <a:avLst/>
          </a:prstGeom>
          <a:solidFill>
            <a:srgbClr val="0F6E7E"/>
          </a:solidFill>
          <a:ln w="12700">
            <a:solidFill>
              <a:srgbClr val="0F6E7E"/>
            </a:solidFill>
            <a:prstDash val="solid"/>
          </a:ln>
        </p:spPr>
        <p:txBody>
          <a:bodyPr/>
          <a:lstStyle/>
          <a:p>
            <a:endParaRPr lang="en-US" sz="1600"/>
          </a:p>
        </p:txBody>
      </p:sp>
      <p:sp>
        <p:nvSpPr>
          <p:cNvPr id="40" name="Text 38"/>
          <p:cNvSpPr/>
          <p:nvPr/>
        </p:nvSpPr>
        <p:spPr>
          <a:xfrm>
            <a:off x="5280660" y="366903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28.3%</a:t>
            </a:r>
            <a:endParaRPr lang="en-US" sz="1050" dirty="0"/>
          </a:p>
        </p:txBody>
      </p:sp>
      <p:sp>
        <p:nvSpPr>
          <p:cNvPr id="41" name="Text 39"/>
          <p:cNvSpPr/>
          <p:nvPr/>
        </p:nvSpPr>
        <p:spPr>
          <a:xfrm>
            <a:off x="5349240" y="366903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$1.40M</a:t>
            </a:r>
            <a:endParaRPr lang="en-US" sz="1000" dirty="0"/>
          </a:p>
        </p:txBody>
      </p:sp>
      <p:sp>
        <p:nvSpPr>
          <p:cNvPr id="42" name="Text 40"/>
          <p:cNvSpPr/>
          <p:nvPr/>
        </p:nvSpPr>
        <p:spPr>
          <a:xfrm>
            <a:off x="411480" y="397764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6</a:t>
            </a:r>
            <a:endParaRPr lang="en-US" sz="1050" dirty="0"/>
          </a:p>
        </p:txBody>
      </p:sp>
      <p:sp>
        <p:nvSpPr>
          <p:cNvPr id="43" name="Text 41"/>
          <p:cNvSpPr/>
          <p:nvPr/>
        </p:nvSpPr>
        <p:spPr>
          <a:xfrm>
            <a:off x="891540" y="397764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4</a:t>
            </a:r>
            <a:endParaRPr lang="en-US" sz="1050" dirty="0"/>
          </a:p>
        </p:txBody>
      </p:sp>
      <p:sp>
        <p:nvSpPr>
          <p:cNvPr id="44" name="Shape 42"/>
          <p:cNvSpPr/>
          <p:nvPr/>
        </p:nvSpPr>
        <p:spPr>
          <a:xfrm>
            <a:off x="2331720" y="404622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45" name="Shape 43"/>
          <p:cNvSpPr/>
          <p:nvPr/>
        </p:nvSpPr>
        <p:spPr>
          <a:xfrm>
            <a:off x="2331720" y="4046220"/>
            <a:ext cx="1514236" cy="137160"/>
          </a:xfrm>
          <a:prstGeom prst="rect">
            <a:avLst/>
          </a:prstGeom>
          <a:solidFill>
            <a:srgbClr val="0F6E7E"/>
          </a:solidFill>
          <a:ln w="12700">
            <a:solidFill>
              <a:srgbClr val="0F6E7E"/>
            </a:solidFill>
            <a:prstDash val="solid"/>
          </a:ln>
        </p:spPr>
        <p:txBody>
          <a:bodyPr/>
          <a:lstStyle/>
          <a:p>
            <a:endParaRPr lang="en-US" sz="1600"/>
          </a:p>
        </p:txBody>
      </p:sp>
      <p:sp>
        <p:nvSpPr>
          <p:cNvPr id="46" name="Text 44"/>
          <p:cNvSpPr/>
          <p:nvPr/>
        </p:nvSpPr>
        <p:spPr>
          <a:xfrm>
            <a:off x="5280660" y="397764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26.3%</a:t>
            </a:r>
            <a:endParaRPr lang="en-US" sz="1050" dirty="0"/>
          </a:p>
        </p:txBody>
      </p:sp>
      <p:sp>
        <p:nvSpPr>
          <p:cNvPr id="47" name="Text 45"/>
          <p:cNvSpPr/>
          <p:nvPr/>
        </p:nvSpPr>
        <p:spPr>
          <a:xfrm>
            <a:off x="5349240" y="397764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$3.22M</a:t>
            </a:r>
            <a:endParaRPr lang="en-US" sz="1000" dirty="0"/>
          </a:p>
        </p:txBody>
      </p:sp>
      <p:sp>
        <p:nvSpPr>
          <p:cNvPr id="48" name="Text 46"/>
          <p:cNvSpPr/>
          <p:nvPr/>
        </p:nvSpPr>
        <p:spPr>
          <a:xfrm>
            <a:off x="411480" y="428625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7</a:t>
            </a:r>
            <a:endParaRPr lang="en-US" sz="1050" dirty="0"/>
          </a:p>
        </p:txBody>
      </p:sp>
      <p:sp>
        <p:nvSpPr>
          <p:cNvPr id="49" name="Text 47"/>
          <p:cNvSpPr/>
          <p:nvPr/>
        </p:nvSpPr>
        <p:spPr>
          <a:xfrm>
            <a:off x="891540" y="428625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6</a:t>
            </a:r>
            <a:endParaRPr lang="en-US" sz="1050" dirty="0"/>
          </a:p>
        </p:txBody>
      </p:sp>
      <p:sp>
        <p:nvSpPr>
          <p:cNvPr id="50" name="Shape 48"/>
          <p:cNvSpPr/>
          <p:nvPr/>
        </p:nvSpPr>
        <p:spPr>
          <a:xfrm>
            <a:off x="2331720" y="435483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51" name="Shape 49"/>
          <p:cNvSpPr/>
          <p:nvPr/>
        </p:nvSpPr>
        <p:spPr>
          <a:xfrm>
            <a:off x="2331721" y="4354830"/>
            <a:ext cx="1489559" cy="137160"/>
          </a:xfrm>
          <a:prstGeom prst="rect">
            <a:avLst/>
          </a:prstGeom>
          <a:solidFill>
            <a:srgbClr val="0F6E7E"/>
          </a:solidFill>
          <a:ln w="12700">
            <a:solidFill>
              <a:srgbClr val="0F6E7E"/>
            </a:solidFill>
            <a:prstDash val="solid"/>
          </a:ln>
        </p:spPr>
        <p:txBody>
          <a:bodyPr/>
          <a:lstStyle/>
          <a:p>
            <a:endParaRPr lang="en-US" sz="1600"/>
          </a:p>
        </p:txBody>
      </p:sp>
      <p:sp>
        <p:nvSpPr>
          <p:cNvPr id="52" name="Text 50"/>
          <p:cNvSpPr/>
          <p:nvPr/>
        </p:nvSpPr>
        <p:spPr>
          <a:xfrm>
            <a:off x="5280660" y="428625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25.9%</a:t>
            </a:r>
            <a:endParaRPr lang="en-US" sz="1050" dirty="0"/>
          </a:p>
        </p:txBody>
      </p:sp>
      <p:sp>
        <p:nvSpPr>
          <p:cNvPr id="53" name="Text 51"/>
          <p:cNvSpPr/>
          <p:nvPr/>
        </p:nvSpPr>
        <p:spPr>
          <a:xfrm>
            <a:off x="5349240" y="428625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$1.87M</a:t>
            </a:r>
            <a:endParaRPr lang="en-US" sz="1000" dirty="0"/>
          </a:p>
        </p:txBody>
      </p:sp>
      <p:sp>
        <p:nvSpPr>
          <p:cNvPr id="54" name="Text 52"/>
          <p:cNvSpPr/>
          <p:nvPr/>
        </p:nvSpPr>
        <p:spPr>
          <a:xfrm>
            <a:off x="411480" y="459486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8</a:t>
            </a:r>
            <a:endParaRPr lang="en-US" sz="1050" dirty="0"/>
          </a:p>
        </p:txBody>
      </p:sp>
      <p:sp>
        <p:nvSpPr>
          <p:cNvPr id="55" name="Text 53"/>
          <p:cNvSpPr/>
          <p:nvPr/>
        </p:nvSpPr>
        <p:spPr>
          <a:xfrm>
            <a:off x="891540" y="459486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8</a:t>
            </a:r>
            <a:endParaRPr lang="en-US" sz="1050" dirty="0"/>
          </a:p>
        </p:txBody>
      </p:sp>
      <p:sp>
        <p:nvSpPr>
          <p:cNvPr id="56" name="Shape 54"/>
          <p:cNvSpPr/>
          <p:nvPr/>
        </p:nvSpPr>
        <p:spPr>
          <a:xfrm>
            <a:off x="2331720" y="466344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57" name="Shape 55"/>
          <p:cNvSpPr/>
          <p:nvPr/>
        </p:nvSpPr>
        <p:spPr>
          <a:xfrm>
            <a:off x="2331721" y="4663440"/>
            <a:ext cx="1307138" cy="137160"/>
          </a:xfrm>
          <a:prstGeom prst="rect">
            <a:avLst/>
          </a:prstGeom>
          <a:solidFill>
            <a:srgbClr val="0F6E7E"/>
          </a:solidFill>
          <a:ln w="12700">
            <a:solidFill>
              <a:srgbClr val="0F6E7E"/>
            </a:solidFill>
            <a:prstDash val="solid"/>
          </a:ln>
        </p:spPr>
        <p:txBody>
          <a:bodyPr/>
          <a:lstStyle/>
          <a:p>
            <a:endParaRPr lang="en-US" sz="1600"/>
          </a:p>
        </p:txBody>
      </p:sp>
      <p:sp>
        <p:nvSpPr>
          <p:cNvPr id="58" name="Text 56"/>
          <p:cNvSpPr/>
          <p:nvPr/>
        </p:nvSpPr>
        <p:spPr>
          <a:xfrm>
            <a:off x="5280660" y="459486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22.7%</a:t>
            </a:r>
            <a:endParaRPr lang="en-US" sz="1050" dirty="0"/>
          </a:p>
        </p:txBody>
      </p:sp>
      <p:sp>
        <p:nvSpPr>
          <p:cNvPr id="59" name="Text 57"/>
          <p:cNvSpPr/>
          <p:nvPr/>
        </p:nvSpPr>
        <p:spPr>
          <a:xfrm>
            <a:off x="5349240" y="459486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$2.91M</a:t>
            </a:r>
            <a:endParaRPr lang="en-US" sz="1000" dirty="0"/>
          </a:p>
        </p:txBody>
      </p:sp>
      <p:sp>
        <p:nvSpPr>
          <p:cNvPr id="60" name="Text 58"/>
          <p:cNvSpPr/>
          <p:nvPr/>
        </p:nvSpPr>
        <p:spPr>
          <a:xfrm>
            <a:off x="411480" y="490347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9</a:t>
            </a:r>
            <a:endParaRPr lang="en-US" sz="1050" dirty="0"/>
          </a:p>
        </p:txBody>
      </p:sp>
      <p:sp>
        <p:nvSpPr>
          <p:cNvPr id="61" name="Text 59"/>
          <p:cNvSpPr/>
          <p:nvPr/>
        </p:nvSpPr>
        <p:spPr>
          <a:xfrm>
            <a:off x="891540" y="490347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3</a:t>
            </a:r>
            <a:endParaRPr lang="en-US" sz="1050" dirty="0"/>
          </a:p>
        </p:txBody>
      </p:sp>
      <p:sp>
        <p:nvSpPr>
          <p:cNvPr id="62" name="Shape 60"/>
          <p:cNvSpPr/>
          <p:nvPr/>
        </p:nvSpPr>
        <p:spPr>
          <a:xfrm>
            <a:off x="2331720" y="497205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63" name="Shape 61"/>
          <p:cNvSpPr/>
          <p:nvPr/>
        </p:nvSpPr>
        <p:spPr>
          <a:xfrm>
            <a:off x="2331720" y="4972050"/>
            <a:ext cx="1093865" cy="137160"/>
          </a:xfrm>
          <a:prstGeom prst="rect">
            <a:avLst/>
          </a:prstGeom>
          <a:solidFill>
            <a:srgbClr val="0F6E7E"/>
          </a:solidFill>
          <a:ln w="12700">
            <a:solidFill>
              <a:srgbClr val="0F6E7E"/>
            </a:solidFill>
            <a:prstDash val="solid"/>
          </a:ln>
        </p:spPr>
        <p:txBody>
          <a:bodyPr/>
          <a:lstStyle/>
          <a:p>
            <a:endParaRPr lang="en-US" sz="1600"/>
          </a:p>
        </p:txBody>
      </p:sp>
      <p:sp>
        <p:nvSpPr>
          <p:cNvPr id="64" name="Text 62"/>
          <p:cNvSpPr/>
          <p:nvPr/>
        </p:nvSpPr>
        <p:spPr>
          <a:xfrm>
            <a:off x="5280660" y="490347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19.0%</a:t>
            </a:r>
            <a:endParaRPr lang="en-US" sz="1050" dirty="0"/>
          </a:p>
        </p:txBody>
      </p:sp>
      <p:sp>
        <p:nvSpPr>
          <p:cNvPr id="65" name="Text 63"/>
          <p:cNvSpPr/>
          <p:nvPr/>
        </p:nvSpPr>
        <p:spPr>
          <a:xfrm>
            <a:off x="5349240" y="490347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$2.59M</a:t>
            </a:r>
            <a:endParaRPr lang="en-US" sz="1000" dirty="0"/>
          </a:p>
        </p:txBody>
      </p:sp>
      <p:sp>
        <p:nvSpPr>
          <p:cNvPr id="66" name="Text 64"/>
          <p:cNvSpPr/>
          <p:nvPr/>
        </p:nvSpPr>
        <p:spPr>
          <a:xfrm>
            <a:off x="411480" y="5212080"/>
            <a:ext cx="41148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10</a:t>
            </a:r>
            <a:endParaRPr lang="en-US" sz="1050" dirty="0"/>
          </a:p>
        </p:txBody>
      </p:sp>
      <p:sp>
        <p:nvSpPr>
          <p:cNvPr id="67" name="Text 65"/>
          <p:cNvSpPr/>
          <p:nvPr/>
        </p:nvSpPr>
        <p:spPr>
          <a:xfrm>
            <a:off x="891540" y="5212080"/>
            <a:ext cx="137160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Region 7</a:t>
            </a:r>
            <a:endParaRPr lang="en-US" sz="1050" dirty="0"/>
          </a:p>
        </p:txBody>
      </p:sp>
      <p:sp>
        <p:nvSpPr>
          <p:cNvPr id="68" name="Shape 66"/>
          <p:cNvSpPr/>
          <p:nvPr/>
        </p:nvSpPr>
        <p:spPr>
          <a:xfrm>
            <a:off x="2331720" y="5280660"/>
            <a:ext cx="2880360" cy="137160"/>
          </a:xfrm>
          <a:prstGeom prst="rect">
            <a:avLst/>
          </a:prstGeom>
          <a:solidFill>
            <a:srgbClr val="EDF2F4"/>
          </a:solidFill>
          <a:ln w="12700">
            <a:solidFill>
              <a:srgbClr val="EDF2F4"/>
            </a:solidFill>
            <a:prstDash val="solid"/>
          </a:ln>
        </p:spPr>
        <p:txBody>
          <a:bodyPr/>
          <a:lstStyle/>
          <a:p>
            <a:endParaRPr lang="en-US" sz="1600"/>
          </a:p>
        </p:txBody>
      </p:sp>
      <p:sp>
        <p:nvSpPr>
          <p:cNvPr id="69" name="Shape 67"/>
          <p:cNvSpPr/>
          <p:nvPr/>
        </p:nvSpPr>
        <p:spPr>
          <a:xfrm>
            <a:off x="2331720" y="5280660"/>
            <a:ext cx="933450" cy="137160"/>
          </a:xfrm>
          <a:prstGeom prst="rect">
            <a:avLst/>
          </a:prstGeom>
          <a:solidFill>
            <a:srgbClr val="C77B47"/>
          </a:solidFill>
          <a:ln w="12700">
            <a:solidFill>
              <a:srgbClr val="C77B47"/>
            </a:solidFill>
            <a:prstDash val="solid"/>
          </a:ln>
        </p:spPr>
        <p:txBody>
          <a:bodyPr/>
          <a:lstStyle/>
          <a:p>
            <a:endParaRPr lang="en-US" sz="1600"/>
          </a:p>
        </p:txBody>
      </p:sp>
      <p:sp>
        <p:nvSpPr>
          <p:cNvPr id="70" name="Text 68"/>
          <p:cNvSpPr/>
          <p:nvPr/>
        </p:nvSpPr>
        <p:spPr>
          <a:xfrm>
            <a:off x="5280660" y="5212080"/>
            <a:ext cx="480060" cy="274320"/>
          </a:xfrm>
          <a:prstGeom prst="rect">
            <a:avLst/>
          </a:prstGeom>
          <a:noFill/>
          <a:ln/>
        </p:spPr>
        <p:txBody>
          <a:bodyPr wrap="square" lIns="0" tIns="0" rIns="0" bIns="0" rtlCol="0" anchor="ctr"/>
          <a:lstStyle/>
          <a:p>
            <a:r>
              <a:rPr lang="en-US" sz="1050" b="1" dirty="0">
                <a:solidFill>
                  <a:srgbClr val="2D3748"/>
                </a:solidFill>
                <a:latin typeface="Calibri" pitchFamily="34" charset="0"/>
                <a:ea typeface="Calibri" pitchFamily="34" charset="-122"/>
                <a:cs typeface="Calibri" pitchFamily="34" charset="-120"/>
              </a:rPr>
              <a:t>16.2%</a:t>
            </a:r>
            <a:endParaRPr lang="en-US" sz="1050" dirty="0"/>
          </a:p>
        </p:txBody>
      </p:sp>
      <p:sp>
        <p:nvSpPr>
          <p:cNvPr id="71" name="Text 69"/>
          <p:cNvSpPr/>
          <p:nvPr/>
        </p:nvSpPr>
        <p:spPr>
          <a:xfrm>
            <a:off x="5349240" y="5212080"/>
            <a:ext cx="891540" cy="274320"/>
          </a:xfrm>
          <a:prstGeom prst="rect">
            <a:avLst/>
          </a:prstGeom>
          <a:noFill/>
          <a:ln/>
        </p:spPr>
        <p:txBody>
          <a:bodyPr wrap="square" lIns="0" tIns="0" rIns="0" bIns="0" rtlCol="0" anchor="ctr"/>
          <a:lstStyle/>
          <a:p>
            <a:pPr algn="r"/>
            <a:r>
              <a:rPr lang="en-US" sz="1000" dirty="0">
                <a:solidFill>
                  <a:srgbClr val="718096"/>
                </a:solidFill>
                <a:latin typeface="Calibri" pitchFamily="34" charset="0"/>
                <a:ea typeface="Calibri" pitchFamily="34" charset="-122"/>
                <a:cs typeface="Calibri" pitchFamily="34" charset="-120"/>
              </a:rPr>
              <a:t>$2.13M</a:t>
            </a:r>
            <a:endParaRPr lang="en-US" sz="1000" dirty="0"/>
          </a:p>
        </p:txBody>
      </p:sp>
      <p:sp>
        <p:nvSpPr>
          <p:cNvPr id="72" name="Shape 70"/>
          <p:cNvSpPr/>
          <p:nvPr/>
        </p:nvSpPr>
        <p:spPr>
          <a:xfrm>
            <a:off x="6652260" y="2160270"/>
            <a:ext cx="2125980" cy="1097280"/>
          </a:xfrm>
          <a:prstGeom prst="rect">
            <a:avLst/>
          </a:prstGeom>
          <a:solidFill>
            <a:srgbClr val="EFF7F1"/>
          </a:solidFill>
          <a:ln w="19050">
            <a:solidFill>
              <a:srgbClr val="5A8A6F"/>
            </a:solidFill>
            <a:prstDash val="solid"/>
          </a:ln>
        </p:spPr>
        <p:txBody>
          <a:bodyPr/>
          <a:lstStyle/>
          <a:p>
            <a:endParaRPr lang="en-US" sz="1600"/>
          </a:p>
        </p:txBody>
      </p:sp>
      <p:sp>
        <p:nvSpPr>
          <p:cNvPr id="73" name="Text 71"/>
          <p:cNvSpPr/>
          <p:nvPr/>
        </p:nvSpPr>
        <p:spPr>
          <a:xfrm>
            <a:off x="6652260" y="2228850"/>
            <a:ext cx="2125980" cy="205740"/>
          </a:xfrm>
          <a:prstGeom prst="rect">
            <a:avLst/>
          </a:prstGeom>
          <a:noFill/>
          <a:ln/>
        </p:spPr>
        <p:txBody>
          <a:bodyPr wrap="square" lIns="0" tIns="0" rIns="0" bIns="0" rtlCol="0" anchor="ctr"/>
          <a:lstStyle/>
          <a:p>
            <a:pPr algn="ctr"/>
            <a:r>
              <a:rPr lang="en-US" sz="1000" b="1" kern="0" spc="150" dirty="0">
                <a:solidFill>
                  <a:srgbClr val="5A8A6F"/>
                </a:solidFill>
                <a:latin typeface="Calibri" pitchFamily="34" charset="0"/>
                <a:ea typeface="Calibri" pitchFamily="34" charset="-122"/>
                <a:cs typeface="Calibri" pitchFamily="34" charset="-120"/>
              </a:rPr>
              <a:t>LEADING</a:t>
            </a:r>
            <a:endParaRPr lang="en-US" sz="1000" dirty="0"/>
          </a:p>
        </p:txBody>
      </p:sp>
      <p:sp>
        <p:nvSpPr>
          <p:cNvPr id="74" name="Text 72"/>
          <p:cNvSpPr/>
          <p:nvPr/>
        </p:nvSpPr>
        <p:spPr>
          <a:xfrm>
            <a:off x="6652260" y="2434590"/>
            <a:ext cx="2125980" cy="308610"/>
          </a:xfrm>
          <a:prstGeom prst="rect">
            <a:avLst/>
          </a:prstGeom>
          <a:noFill/>
          <a:ln/>
        </p:spPr>
        <p:txBody>
          <a:bodyPr wrap="square" lIns="0" tIns="0" rIns="0" bIns="0" rtlCol="0" anchor="ctr"/>
          <a:lstStyle/>
          <a:p>
            <a:pPr algn="ctr"/>
            <a:r>
              <a:rPr lang="en-US" sz="2400" b="1" dirty="0">
                <a:solidFill>
                  <a:srgbClr val="1F3A52"/>
                </a:solidFill>
                <a:latin typeface="Calibri" pitchFamily="34" charset="0"/>
                <a:ea typeface="Calibri" pitchFamily="34" charset="-122"/>
                <a:cs typeface="Calibri" pitchFamily="34" charset="-120"/>
              </a:rPr>
              <a:t>Region 9</a:t>
            </a:r>
            <a:endParaRPr lang="en-US" sz="2400" dirty="0"/>
          </a:p>
        </p:txBody>
      </p:sp>
      <p:sp>
        <p:nvSpPr>
          <p:cNvPr id="75" name="Text 73"/>
          <p:cNvSpPr/>
          <p:nvPr/>
        </p:nvSpPr>
        <p:spPr>
          <a:xfrm>
            <a:off x="6652260" y="2743200"/>
            <a:ext cx="2125980" cy="240030"/>
          </a:xfrm>
          <a:prstGeom prst="rect">
            <a:avLst/>
          </a:prstGeom>
          <a:noFill/>
          <a:ln/>
        </p:spPr>
        <p:txBody>
          <a:bodyPr wrap="square" lIns="0" tIns="0" rIns="0" bIns="0" rtlCol="0" anchor="ctr"/>
          <a:lstStyle/>
          <a:p>
            <a:pPr algn="ctr"/>
            <a:r>
              <a:rPr lang="en-US" sz="1050" b="1" dirty="0">
                <a:solidFill>
                  <a:srgbClr val="2D3748"/>
                </a:solidFill>
                <a:latin typeface="Calibri" pitchFamily="34" charset="0"/>
                <a:ea typeface="Calibri" pitchFamily="34" charset="-122"/>
                <a:cs typeface="Calibri" pitchFamily="34" charset="-120"/>
              </a:rPr>
              <a:t>45.3% spent</a:t>
            </a:r>
            <a:endParaRPr lang="en-US" sz="1050" dirty="0"/>
          </a:p>
        </p:txBody>
      </p:sp>
      <p:sp>
        <p:nvSpPr>
          <p:cNvPr id="76" name="Text 74"/>
          <p:cNvSpPr/>
          <p:nvPr/>
        </p:nvSpPr>
        <p:spPr>
          <a:xfrm>
            <a:off x="6652260" y="2983230"/>
            <a:ext cx="2125980" cy="240030"/>
          </a:xfrm>
          <a:prstGeom prst="rect">
            <a:avLst/>
          </a:prstGeom>
          <a:noFill/>
          <a:ln/>
        </p:spPr>
        <p:txBody>
          <a:bodyPr wrap="square" lIns="0" tIns="0" rIns="0" bIns="0" rtlCol="0" anchor="ctr"/>
          <a:lstStyle/>
          <a:p>
            <a:pPr algn="ctr"/>
            <a:r>
              <a:rPr lang="en-US" sz="1000" i="1" dirty="0">
                <a:solidFill>
                  <a:srgbClr val="718096"/>
                </a:solidFill>
                <a:latin typeface="Calibri" pitchFamily="34" charset="0"/>
                <a:ea typeface="Calibri" pitchFamily="34" charset="-122"/>
                <a:cs typeface="Calibri" pitchFamily="34" charset="-120"/>
              </a:rPr>
              <a:t>Lead: Albemarle Regional</a:t>
            </a:r>
            <a:endParaRPr lang="en-US" sz="1000" dirty="0"/>
          </a:p>
        </p:txBody>
      </p:sp>
      <p:sp>
        <p:nvSpPr>
          <p:cNvPr id="77" name="Shape 75"/>
          <p:cNvSpPr/>
          <p:nvPr/>
        </p:nvSpPr>
        <p:spPr>
          <a:xfrm>
            <a:off x="6652260" y="3394710"/>
            <a:ext cx="2125980" cy="1097280"/>
          </a:xfrm>
          <a:prstGeom prst="rect">
            <a:avLst/>
          </a:prstGeom>
          <a:solidFill>
            <a:srgbClr val="FDF6F0"/>
          </a:solidFill>
          <a:ln w="19050">
            <a:solidFill>
              <a:srgbClr val="C77B47"/>
            </a:solidFill>
            <a:prstDash val="solid"/>
          </a:ln>
        </p:spPr>
        <p:txBody>
          <a:bodyPr/>
          <a:lstStyle/>
          <a:p>
            <a:endParaRPr lang="en-US" sz="1600"/>
          </a:p>
        </p:txBody>
      </p:sp>
      <p:sp>
        <p:nvSpPr>
          <p:cNvPr id="78" name="Text 76"/>
          <p:cNvSpPr/>
          <p:nvPr/>
        </p:nvSpPr>
        <p:spPr>
          <a:xfrm>
            <a:off x="6652260" y="3463290"/>
            <a:ext cx="2125980" cy="205740"/>
          </a:xfrm>
          <a:prstGeom prst="rect">
            <a:avLst/>
          </a:prstGeom>
          <a:noFill/>
          <a:ln/>
        </p:spPr>
        <p:txBody>
          <a:bodyPr wrap="square" lIns="0" tIns="0" rIns="0" bIns="0" rtlCol="0" anchor="ctr"/>
          <a:lstStyle/>
          <a:p>
            <a:pPr algn="ctr"/>
            <a:r>
              <a:rPr lang="en-US" sz="1000" b="1" kern="0" spc="150" dirty="0">
                <a:solidFill>
                  <a:srgbClr val="C77B47"/>
                </a:solidFill>
                <a:latin typeface="Calibri" pitchFamily="34" charset="0"/>
                <a:ea typeface="Calibri" pitchFamily="34" charset="-122"/>
                <a:cs typeface="Calibri" pitchFamily="34" charset="-120"/>
              </a:rPr>
              <a:t>LAGGING</a:t>
            </a:r>
            <a:endParaRPr lang="en-US" sz="1000" dirty="0"/>
          </a:p>
        </p:txBody>
      </p:sp>
      <p:sp>
        <p:nvSpPr>
          <p:cNvPr id="79" name="Text 77"/>
          <p:cNvSpPr/>
          <p:nvPr/>
        </p:nvSpPr>
        <p:spPr>
          <a:xfrm>
            <a:off x="6652260" y="3669030"/>
            <a:ext cx="2125980" cy="308610"/>
          </a:xfrm>
          <a:prstGeom prst="rect">
            <a:avLst/>
          </a:prstGeom>
          <a:noFill/>
          <a:ln/>
        </p:spPr>
        <p:txBody>
          <a:bodyPr wrap="square" lIns="0" tIns="0" rIns="0" bIns="0" rtlCol="0" anchor="ctr"/>
          <a:lstStyle/>
          <a:p>
            <a:pPr algn="ctr"/>
            <a:r>
              <a:rPr lang="en-US" sz="2400" b="1" dirty="0">
                <a:solidFill>
                  <a:srgbClr val="1F3A52"/>
                </a:solidFill>
                <a:latin typeface="Calibri" pitchFamily="34" charset="0"/>
                <a:ea typeface="Calibri" pitchFamily="34" charset="-122"/>
                <a:cs typeface="Calibri" pitchFamily="34" charset="-120"/>
              </a:rPr>
              <a:t>Region 7</a:t>
            </a:r>
            <a:endParaRPr lang="en-US" sz="2400" dirty="0"/>
          </a:p>
        </p:txBody>
      </p:sp>
      <p:sp>
        <p:nvSpPr>
          <p:cNvPr id="80" name="Text 78"/>
          <p:cNvSpPr/>
          <p:nvPr/>
        </p:nvSpPr>
        <p:spPr>
          <a:xfrm>
            <a:off x="6652260" y="3977640"/>
            <a:ext cx="2125980" cy="240030"/>
          </a:xfrm>
          <a:prstGeom prst="rect">
            <a:avLst/>
          </a:prstGeom>
          <a:noFill/>
          <a:ln/>
        </p:spPr>
        <p:txBody>
          <a:bodyPr wrap="square" lIns="0" tIns="0" rIns="0" bIns="0" rtlCol="0" anchor="ctr"/>
          <a:lstStyle/>
          <a:p>
            <a:pPr algn="ctr"/>
            <a:r>
              <a:rPr lang="en-US" sz="1050" b="1" dirty="0">
                <a:solidFill>
                  <a:srgbClr val="2D3748"/>
                </a:solidFill>
                <a:latin typeface="Calibri" pitchFamily="34" charset="0"/>
                <a:ea typeface="Calibri" pitchFamily="34" charset="-122"/>
                <a:cs typeface="Calibri" pitchFamily="34" charset="-120"/>
              </a:rPr>
              <a:t>16.2% spent</a:t>
            </a:r>
            <a:endParaRPr lang="en-US" sz="1050" dirty="0"/>
          </a:p>
        </p:txBody>
      </p:sp>
      <p:sp>
        <p:nvSpPr>
          <p:cNvPr id="81" name="Text 79"/>
          <p:cNvSpPr/>
          <p:nvPr/>
        </p:nvSpPr>
        <p:spPr>
          <a:xfrm>
            <a:off x="6652260" y="4217670"/>
            <a:ext cx="2125980" cy="240030"/>
          </a:xfrm>
          <a:prstGeom prst="rect">
            <a:avLst/>
          </a:prstGeom>
          <a:noFill/>
          <a:ln/>
        </p:spPr>
        <p:txBody>
          <a:bodyPr wrap="square" lIns="0" tIns="0" rIns="0" bIns="0" rtlCol="0" anchor="ctr"/>
          <a:lstStyle/>
          <a:p>
            <a:pPr algn="ctr"/>
            <a:r>
              <a:rPr lang="en-US" sz="1000" i="1" dirty="0">
                <a:solidFill>
                  <a:srgbClr val="718096"/>
                </a:solidFill>
                <a:latin typeface="Calibri" pitchFamily="34" charset="0"/>
                <a:ea typeface="Calibri" pitchFamily="34" charset="-122"/>
                <a:cs typeface="Calibri" pitchFamily="34" charset="-120"/>
              </a:rPr>
              <a:t>Lead: Granville-Vance</a:t>
            </a:r>
            <a:endParaRPr lang="en-US" sz="1000" dirty="0"/>
          </a:p>
        </p:txBody>
      </p:sp>
      <p:sp>
        <p:nvSpPr>
          <p:cNvPr id="82" name="Text 80"/>
          <p:cNvSpPr/>
          <p:nvPr/>
        </p:nvSpPr>
        <p:spPr>
          <a:xfrm>
            <a:off x="6652260" y="4594860"/>
            <a:ext cx="2125980" cy="822960"/>
          </a:xfrm>
          <a:prstGeom prst="rect">
            <a:avLst/>
          </a:prstGeom>
          <a:noFill/>
          <a:ln/>
        </p:spPr>
        <p:txBody>
          <a:bodyPr wrap="square" lIns="0" tIns="0" rIns="0" bIns="0" rtlCol="0" anchor="ctr"/>
          <a:lstStyle/>
          <a:p>
            <a:pPr algn="ctr"/>
            <a:r>
              <a:rPr lang="en-US" sz="900" b="1" kern="0" spc="75" dirty="0">
                <a:solidFill>
                  <a:srgbClr val="718096"/>
                </a:solidFill>
              </a:rPr>
              <a:t>Statewide</a:t>
            </a:r>
            <a:endParaRPr lang="en-US" sz="900" dirty="0"/>
          </a:p>
          <a:p>
            <a:pPr algn="ctr"/>
            <a:r>
              <a:rPr lang="en-US" b="1" dirty="0">
                <a:solidFill>
                  <a:srgbClr val="1F3A52"/>
                </a:solidFill>
              </a:rPr>
              <a:t>26.7%</a:t>
            </a:r>
            <a:endParaRPr lang="en-US" sz="900" dirty="0"/>
          </a:p>
          <a:p>
            <a:pPr algn="ctr"/>
            <a:r>
              <a:rPr lang="en-US" sz="900" i="1" dirty="0">
                <a:solidFill>
                  <a:srgbClr val="718096"/>
                </a:solidFill>
              </a:rPr>
              <a:t>spent through May</a:t>
            </a:r>
            <a:endParaRPr lang="en-US" sz="900" dirty="0"/>
          </a:p>
        </p:txBody>
      </p:sp>
      <p:sp>
        <p:nvSpPr>
          <p:cNvPr id="2" name="Text 5">
            <a:extLst>
              <a:ext uri="{FF2B5EF4-FFF2-40B4-BE49-F238E27FC236}">
                <a16:creationId xmlns:a16="http://schemas.microsoft.com/office/drawing/2014/main" id="{4647024F-48BF-1925-D7D4-137E092397D3}"/>
              </a:ext>
            </a:extLst>
          </p:cNvPr>
          <p:cNvSpPr/>
          <p:nvPr/>
        </p:nvSpPr>
        <p:spPr>
          <a:xfrm>
            <a:off x="411480" y="1645920"/>
            <a:ext cx="8229600" cy="240030"/>
          </a:xfrm>
          <a:prstGeom prst="rect">
            <a:avLst/>
          </a:prstGeom>
          <a:noFill/>
          <a:ln/>
        </p:spPr>
        <p:txBody>
          <a:bodyPr wrap="square" lIns="0" tIns="0" rIns="0" bIns="0" rtlCol="0" anchor="ctr"/>
          <a:lstStyle/>
          <a:p>
            <a:r>
              <a:rPr lang="en-US" sz="975" i="1" dirty="0">
                <a:solidFill>
                  <a:srgbClr val="718096"/>
                </a:solidFill>
                <a:latin typeface="Calibri" pitchFamily="34" charset="0"/>
                <a:ea typeface="Calibri" pitchFamily="34" charset="-122"/>
                <a:cs typeface="Calibri" pitchFamily="34" charset="-120"/>
              </a:rPr>
              <a:t>AA 117 Spend grouped by 118 Regions</a:t>
            </a:r>
            <a:endParaRPr lang="en-US" sz="975"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1  |  Lead LHD: Transylvania</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$132,012</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$440,201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30.0%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Macon</a:t>
            </a:r>
            <a:endParaRPr lang="en-US" sz="900" dirty="0"/>
          </a:p>
        </p:txBody>
      </p:sp>
      <p:sp>
        <p:nvSpPr>
          <p:cNvPr id="16" name="Shape 14"/>
          <p:cNvSpPr/>
          <p:nvPr/>
        </p:nvSpPr>
        <p:spPr>
          <a:xfrm>
            <a:off x="1508760" y="2304288"/>
            <a:ext cx="1812913"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990755"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8" y="2304288"/>
            <a:ext cx="922175"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$51,774</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$42,963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54.6%</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Transylvania</a:t>
            </a:r>
            <a:endParaRPr lang="en-US" sz="900" dirty="0"/>
          </a:p>
        </p:txBody>
      </p:sp>
      <p:sp>
        <p:nvSpPr>
          <p:cNvPr id="22" name="Shape 20"/>
          <p:cNvSpPr/>
          <p:nvPr/>
        </p:nvSpPr>
        <p:spPr>
          <a:xfrm>
            <a:off x="1508760" y="2647188"/>
            <a:ext cx="1935347"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951253"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549908" y="2647188"/>
            <a:ext cx="882673"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$49,709</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$51,426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49.2%</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Cherokee</a:t>
            </a:r>
            <a:endParaRPr lang="en-US" sz="900" dirty="0"/>
          </a:p>
        </p:txBody>
      </p:sp>
      <p:sp>
        <p:nvSpPr>
          <p:cNvPr id="28" name="Shape 26"/>
          <p:cNvSpPr/>
          <p:nvPr/>
        </p:nvSpPr>
        <p:spPr>
          <a:xfrm>
            <a:off x="1508761" y="2990088"/>
            <a:ext cx="306620"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1" y="2990088"/>
            <a:ext cx="306620"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856528"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$16,023</a:t>
            </a:r>
            <a:endParaRPr lang="en-US" sz="800" dirty="0"/>
          </a:p>
        </p:txBody>
      </p:sp>
      <p:sp>
        <p:nvSpPr>
          <p:cNvPr id="31" name="Text 29"/>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5A8A6F"/>
                </a:solidFill>
                <a:latin typeface="Calibri" pitchFamily="34" charset="0"/>
                <a:ea typeface="Calibri" pitchFamily="34" charset="-122"/>
                <a:cs typeface="Calibri" pitchFamily="34" charset="-120"/>
              </a:rPr>
              <a:t>100.0%</a:t>
            </a:r>
            <a:endParaRPr lang="en-US" sz="900" dirty="0"/>
          </a:p>
        </p:txBody>
      </p:sp>
      <p:sp>
        <p:nvSpPr>
          <p:cNvPr id="32" name="Text 30"/>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Swain</a:t>
            </a:r>
            <a:endParaRPr lang="en-US" sz="900" dirty="0"/>
          </a:p>
        </p:txBody>
      </p:sp>
      <p:sp>
        <p:nvSpPr>
          <p:cNvPr id="33" name="Shape 31"/>
          <p:cNvSpPr/>
          <p:nvPr/>
        </p:nvSpPr>
        <p:spPr>
          <a:xfrm>
            <a:off x="1508760" y="3332988"/>
            <a:ext cx="301932" cy="192024"/>
          </a:xfrm>
          <a:prstGeom prst="rect">
            <a:avLst/>
          </a:prstGeom>
          <a:solidFill>
            <a:srgbClr val="B8D9DD"/>
          </a:solidFill>
          <a:ln w="12700">
            <a:solidFill>
              <a:srgbClr val="B8D9DD"/>
            </a:solidFill>
            <a:prstDash val="solid"/>
          </a:ln>
        </p:spPr>
        <p:txBody>
          <a:bodyPr/>
          <a:lstStyle/>
          <a:p>
            <a:endParaRPr lang="en-US" sz="1400"/>
          </a:p>
        </p:txBody>
      </p:sp>
      <p:sp>
        <p:nvSpPr>
          <p:cNvPr id="34" name="Shape 32"/>
          <p:cNvSpPr/>
          <p:nvPr/>
        </p:nvSpPr>
        <p:spPr>
          <a:xfrm>
            <a:off x="1508761" y="3332988"/>
            <a:ext cx="189575" cy="192024"/>
          </a:xfrm>
          <a:prstGeom prst="rect">
            <a:avLst/>
          </a:prstGeom>
          <a:solidFill>
            <a:srgbClr val="0F6E7E"/>
          </a:solidFill>
          <a:ln w="12700">
            <a:solidFill>
              <a:srgbClr val="0F6E7E"/>
            </a:solidFill>
            <a:prstDash val="solid"/>
          </a:ln>
        </p:spPr>
        <p:txBody>
          <a:bodyPr/>
          <a:lstStyle/>
          <a:p>
            <a:endParaRPr lang="en-US" sz="1400"/>
          </a:p>
        </p:txBody>
      </p:sp>
      <p:sp>
        <p:nvSpPr>
          <p:cNvPr id="35" name="Text 33"/>
          <p:cNvSpPr/>
          <p:nvPr/>
        </p:nvSpPr>
        <p:spPr>
          <a:xfrm>
            <a:off x="1739483"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$9,907</a:t>
            </a:r>
            <a:endParaRPr lang="en-US" sz="800" dirty="0"/>
          </a:p>
        </p:txBody>
      </p:sp>
      <p:sp>
        <p:nvSpPr>
          <p:cNvPr id="36" name="Text 34"/>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$5,871 rem.</a:t>
            </a:r>
            <a:endParaRPr lang="en-US" sz="800" dirty="0"/>
          </a:p>
        </p:txBody>
      </p:sp>
      <p:sp>
        <p:nvSpPr>
          <p:cNvPr id="37" name="Text 35"/>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62.8%</a:t>
            </a:r>
            <a:endParaRPr lang="en-US" sz="900" dirty="0"/>
          </a:p>
        </p:txBody>
      </p:sp>
      <p:sp>
        <p:nvSpPr>
          <p:cNvPr id="38" name="Text 36"/>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Clay</a:t>
            </a:r>
            <a:endParaRPr lang="en-US" sz="900" dirty="0"/>
          </a:p>
        </p:txBody>
      </p:sp>
      <p:sp>
        <p:nvSpPr>
          <p:cNvPr id="39" name="Shape 37"/>
          <p:cNvSpPr/>
          <p:nvPr/>
        </p:nvSpPr>
        <p:spPr>
          <a:xfrm>
            <a:off x="1508760" y="3675888"/>
            <a:ext cx="134394" cy="192024"/>
          </a:xfrm>
          <a:prstGeom prst="rect">
            <a:avLst/>
          </a:prstGeom>
          <a:solidFill>
            <a:srgbClr val="B8D9DD"/>
          </a:solidFill>
          <a:ln w="12700">
            <a:solidFill>
              <a:srgbClr val="B8D9DD"/>
            </a:solidFill>
            <a:prstDash val="solid"/>
          </a:ln>
        </p:spPr>
        <p:txBody>
          <a:bodyPr/>
          <a:lstStyle/>
          <a:p>
            <a:endParaRPr lang="en-US" sz="1400"/>
          </a:p>
        </p:txBody>
      </p:sp>
      <p:sp>
        <p:nvSpPr>
          <p:cNvPr id="40" name="Shape 38"/>
          <p:cNvSpPr/>
          <p:nvPr/>
        </p:nvSpPr>
        <p:spPr>
          <a:xfrm>
            <a:off x="1508761" y="3675888"/>
            <a:ext cx="63770" cy="192024"/>
          </a:xfrm>
          <a:prstGeom prst="rect">
            <a:avLst/>
          </a:prstGeom>
          <a:solidFill>
            <a:srgbClr val="0F6E7E"/>
          </a:solidFill>
          <a:ln w="12700">
            <a:solidFill>
              <a:srgbClr val="0F6E7E"/>
            </a:solidFill>
            <a:prstDash val="solid"/>
          </a:ln>
        </p:spPr>
        <p:txBody>
          <a:bodyPr/>
          <a:lstStyle/>
          <a:p>
            <a:endParaRPr lang="en-US" sz="1400"/>
          </a:p>
        </p:txBody>
      </p:sp>
      <p:sp>
        <p:nvSpPr>
          <p:cNvPr id="41" name="Text 39"/>
          <p:cNvSpPr/>
          <p:nvPr/>
        </p:nvSpPr>
        <p:spPr>
          <a:xfrm>
            <a:off x="1613678"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$3,332</a:t>
            </a:r>
            <a:endParaRPr lang="en-US" sz="800" dirty="0"/>
          </a:p>
        </p:txBody>
      </p:sp>
      <p:sp>
        <p:nvSpPr>
          <p:cNvPr id="42" name="Text 40"/>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$3,691 rem.</a:t>
            </a:r>
            <a:endParaRPr lang="en-US" sz="800" dirty="0"/>
          </a:p>
        </p:txBody>
      </p:sp>
      <p:sp>
        <p:nvSpPr>
          <p:cNvPr id="43" name="Text 41"/>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47.4%</a:t>
            </a:r>
            <a:endParaRPr lang="en-US" sz="900" dirty="0"/>
          </a:p>
        </p:txBody>
      </p:sp>
      <p:sp>
        <p:nvSpPr>
          <p:cNvPr id="44" name="Text 42"/>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Haywood</a:t>
            </a:r>
            <a:endParaRPr lang="en-US" sz="900" dirty="0"/>
          </a:p>
        </p:txBody>
      </p:sp>
      <p:sp>
        <p:nvSpPr>
          <p:cNvPr id="45" name="Shape 43"/>
          <p:cNvSpPr/>
          <p:nvPr/>
        </p:nvSpPr>
        <p:spPr>
          <a:xfrm>
            <a:off x="1508760" y="40187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46" name="Shape 44"/>
          <p:cNvSpPr/>
          <p:nvPr/>
        </p:nvSpPr>
        <p:spPr>
          <a:xfrm>
            <a:off x="1508761" y="4018788"/>
            <a:ext cx="21050" cy="192024"/>
          </a:xfrm>
          <a:prstGeom prst="rect">
            <a:avLst/>
          </a:prstGeom>
          <a:solidFill>
            <a:srgbClr val="0F6E7E"/>
          </a:solidFill>
          <a:ln w="12700">
            <a:solidFill>
              <a:srgbClr val="0F6E7E"/>
            </a:solidFill>
            <a:prstDash val="solid"/>
          </a:ln>
        </p:spPr>
        <p:txBody>
          <a:bodyPr/>
          <a:lstStyle/>
          <a:p>
            <a:endParaRPr lang="en-US" sz="1400"/>
          </a:p>
        </p:txBody>
      </p:sp>
      <p:sp>
        <p:nvSpPr>
          <p:cNvPr id="47" name="Text 45"/>
          <p:cNvSpPr/>
          <p:nvPr/>
        </p:nvSpPr>
        <p:spPr>
          <a:xfrm>
            <a:off x="1570958"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$1,100</a:t>
            </a:r>
            <a:endParaRPr lang="en-US" sz="800" dirty="0"/>
          </a:p>
        </p:txBody>
      </p:sp>
      <p:sp>
        <p:nvSpPr>
          <p:cNvPr id="48" name="Text 46"/>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$170,921 rem.</a:t>
            </a:r>
            <a:endParaRPr lang="en-US" sz="800" dirty="0"/>
          </a:p>
        </p:txBody>
      </p:sp>
      <p:sp>
        <p:nvSpPr>
          <p:cNvPr id="49" name="Text 47"/>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0.6%</a:t>
            </a:r>
            <a:endParaRPr lang="en-US" sz="900" dirty="0"/>
          </a:p>
        </p:txBody>
      </p:sp>
      <p:sp>
        <p:nvSpPr>
          <p:cNvPr id="50" name="Text 48"/>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Graham</a:t>
            </a:r>
            <a:endParaRPr lang="en-US" sz="900" dirty="0"/>
          </a:p>
        </p:txBody>
      </p:sp>
      <p:sp>
        <p:nvSpPr>
          <p:cNvPr id="51" name="Shape 49"/>
          <p:cNvSpPr/>
          <p:nvPr/>
        </p:nvSpPr>
        <p:spPr>
          <a:xfrm>
            <a:off x="1508760" y="4361688"/>
            <a:ext cx="205658" cy="192024"/>
          </a:xfrm>
          <a:prstGeom prst="rect">
            <a:avLst/>
          </a:prstGeom>
          <a:solidFill>
            <a:srgbClr val="B8D9DD"/>
          </a:solidFill>
          <a:ln w="12700">
            <a:solidFill>
              <a:srgbClr val="B8D9DD"/>
            </a:solidFill>
            <a:prstDash val="solid"/>
          </a:ln>
        </p:spPr>
        <p:txBody>
          <a:bodyPr/>
          <a:lstStyle/>
          <a:p>
            <a:endParaRPr lang="en-US" sz="1400"/>
          </a:p>
        </p:txBody>
      </p:sp>
      <p:sp>
        <p:nvSpPr>
          <p:cNvPr id="52" name="Text 50"/>
          <p:cNvSpPr/>
          <p:nvPr/>
        </p:nvSpPr>
        <p:spPr>
          <a:xfrm>
            <a:off x="1553093"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$166</a:t>
            </a:r>
            <a:endParaRPr lang="en-US" sz="800" dirty="0"/>
          </a:p>
        </p:txBody>
      </p:sp>
      <p:sp>
        <p:nvSpPr>
          <p:cNvPr id="53" name="Text 51"/>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$10,581 rem.</a:t>
            </a:r>
            <a:endParaRPr lang="en-US" sz="800" dirty="0"/>
          </a:p>
        </p:txBody>
      </p:sp>
      <p:sp>
        <p:nvSpPr>
          <p:cNvPr id="54" name="Text 52"/>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1.5%</a:t>
            </a:r>
            <a:endParaRPr lang="en-US" sz="900" dirty="0"/>
          </a:p>
        </p:txBody>
      </p:sp>
      <p:sp>
        <p:nvSpPr>
          <p:cNvPr id="55" name="Text 53"/>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Jackson</a:t>
            </a:r>
            <a:endParaRPr lang="en-US" sz="900" dirty="0"/>
          </a:p>
        </p:txBody>
      </p:sp>
      <p:sp>
        <p:nvSpPr>
          <p:cNvPr id="56" name="Shape 54"/>
          <p:cNvSpPr/>
          <p:nvPr/>
        </p:nvSpPr>
        <p:spPr>
          <a:xfrm>
            <a:off x="1508761" y="4704588"/>
            <a:ext cx="435101" cy="192024"/>
          </a:xfrm>
          <a:prstGeom prst="rect">
            <a:avLst/>
          </a:prstGeom>
          <a:solidFill>
            <a:srgbClr val="B8D9DD"/>
          </a:solidFill>
          <a:ln w="12700">
            <a:solidFill>
              <a:srgbClr val="B8D9DD"/>
            </a:solidFill>
            <a:prstDash val="solid"/>
          </a:ln>
        </p:spPr>
        <p:txBody>
          <a:bodyPr/>
          <a:lstStyle/>
          <a:p>
            <a:endParaRPr lang="en-US" sz="1400"/>
          </a:p>
        </p:txBody>
      </p:sp>
      <p:sp>
        <p:nvSpPr>
          <p:cNvPr id="57" name="Text 55"/>
          <p:cNvSpPr/>
          <p:nvPr/>
        </p:nvSpPr>
        <p:spPr>
          <a:xfrm>
            <a:off x="1549908"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58" name="Text 56"/>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$22,737 rem.</a:t>
            </a:r>
            <a:endParaRPr lang="en-US" sz="800" dirty="0"/>
          </a:p>
        </p:txBody>
      </p:sp>
      <p:sp>
        <p:nvSpPr>
          <p:cNvPr id="59" name="Text 57"/>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0" name="Shape 58"/>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61" name="Text 59"/>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62" name="Shape 60"/>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63" name="Text 61"/>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64" name="Text 62"/>
          <p:cNvSpPr/>
          <p:nvPr/>
        </p:nvSpPr>
        <p:spPr>
          <a:xfrm>
            <a:off x="2918691" y="6230493"/>
            <a:ext cx="5928129" cy="137160"/>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2  |  Lead LHD: Foothills Health District</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$397,246</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$1.40M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28.3%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Buncombe</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1217235"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8" y="2304288"/>
            <a:ext cx="1148655"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$194,587</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$331,645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37.0%</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Foothills</a:t>
            </a:r>
            <a:endParaRPr lang="en-US" sz="900" dirty="0"/>
          </a:p>
        </p:txBody>
      </p:sp>
      <p:sp>
        <p:nvSpPr>
          <p:cNvPr id="22" name="Shape 20"/>
          <p:cNvSpPr/>
          <p:nvPr/>
        </p:nvSpPr>
        <p:spPr>
          <a:xfrm>
            <a:off x="1508760" y="2647188"/>
            <a:ext cx="411080"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411080"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960988"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$65,715</a:t>
            </a:r>
            <a:endParaRPr lang="en-US" sz="800" dirty="0"/>
          </a:p>
        </p:txBody>
      </p:sp>
      <p:sp>
        <p:nvSpPr>
          <p:cNvPr id="25" name="Text 23"/>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5A8A6F"/>
                </a:solidFill>
                <a:latin typeface="Calibri" pitchFamily="34" charset="0"/>
                <a:ea typeface="Calibri" pitchFamily="34" charset="-122"/>
                <a:cs typeface="Calibri" pitchFamily="34" charset="-120"/>
              </a:rPr>
              <a:t>100.0%</a:t>
            </a:r>
            <a:endParaRPr lang="en-US" sz="900" dirty="0"/>
          </a:p>
        </p:txBody>
      </p:sp>
      <p:sp>
        <p:nvSpPr>
          <p:cNvPr id="26" name="Text 24"/>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Polk</a:t>
            </a:r>
            <a:endParaRPr lang="en-US" sz="900" dirty="0"/>
          </a:p>
        </p:txBody>
      </p:sp>
      <p:sp>
        <p:nvSpPr>
          <p:cNvPr id="27" name="Shape 25"/>
          <p:cNvSpPr/>
          <p:nvPr/>
        </p:nvSpPr>
        <p:spPr>
          <a:xfrm>
            <a:off x="1508761" y="2990088"/>
            <a:ext cx="502697" cy="192024"/>
          </a:xfrm>
          <a:prstGeom prst="rect">
            <a:avLst/>
          </a:prstGeom>
          <a:solidFill>
            <a:srgbClr val="B8D9DD"/>
          </a:solidFill>
          <a:ln w="12700">
            <a:solidFill>
              <a:srgbClr val="B8D9DD"/>
            </a:solidFill>
            <a:prstDash val="solid"/>
          </a:ln>
        </p:spPr>
        <p:txBody>
          <a:bodyPr/>
          <a:lstStyle/>
          <a:p>
            <a:endParaRPr lang="en-US" sz="1400"/>
          </a:p>
        </p:txBody>
      </p:sp>
      <p:sp>
        <p:nvSpPr>
          <p:cNvPr id="28" name="Shape 26"/>
          <p:cNvSpPr/>
          <p:nvPr/>
        </p:nvSpPr>
        <p:spPr>
          <a:xfrm>
            <a:off x="1508761" y="2990088"/>
            <a:ext cx="284510" cy="192024"/>
          </a:xfrm>
          <a:prstGeom prst="rect">
            <a:avLst/>
          </a:prstGeom>
          <a:solidFill>
            <a:srgbClr val="0F6E7E"/>
          </a:solidFill>
          <a:ln w="12700">
            <a:solidFill>
              <a:srgbClr val="0F6E7E"/>
            </a:solidFill>
            <a:prstDash val="solid"/>
          </a:ln>
        </p:spPr>
        <p:txBody>
          <a:bodyPr/>
          <a:lstStyle/>
          <a:p>
            <a:endParaRPr lang="en-US" sz="1400"/>
          </a:p>
        </p:txBody>
      </p:sp>
      <p:sp>
        <p:nvSpPr>
          <p:cNvPr id="29" name="Text 27"/>
          <p:cNvSpPr/>
          <p:nvPr/>
        </p:nvSpPr>
        <p:spPr>
          <a:xfrm>
            <a:off x="1834418"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$45,482</a:t>
            </a:r>
            <a:endParaRPr lang="en-US" sz="800" dirty="0"/>
          </a:p>
        </p:txBody>
      </p:sp>
      <p:sp>
        <p:nvSpPr>
          <p:cNvPr id="30" name="Text 28"/>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$34,879 rem.</a:t>
            </a:r>
            <a:endParaRPr lang="en-US" sz="800" dirty="0"/>
          </a:p>
        </p:txBody>
      </p:sp>
      <p:sp>
        <p:nvSpPr>
          <p:cNvPr id="31" name="Text 29"/>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56.6%</a:t>
            </a:r>
            <a:endParaRPr lang="en-US" sz="900" dirty="0"/>
          </a:p>
        </p:txBody>
      </p:sp>
      <p:sp>
        <p:nvSpPr>
          <p:cNvPr id="32" name="Text 30"/>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Burke</a:t>
            </a:r>
            <a:endParaRPr lang="en-US" sz="900" dirty="0"/>
          </a:p>
        </p:txBody>
      </p:sp>
      <p:sp>
        <p:nvSpPr>
          <p:cNvPr id="33" name="Shape 31"/>
          <p:cNvSpPr/>
          <p:nvPr/>
        </p:nvSpPr>
        <p:spPr>
          <a:xfrm>
            <a:off x="1508760" y="3332988"/>
            <a:ext cx="1181788" cy="192024"/>
          </a:xfrm>
          <a:prstGeom prst="rect">
            <a:avLst/>
          </a:prstGeom>
          <a:solidFill>
            <a:srgbClr val="B8D9DD"/>
          </a:solidFill>
          <a:ln w="12700">
            <a:solidFill>
              <a:srgbClr val="B8D9DD"/>
            </a:solidFill>
            <a:prstDash val="solid"/>
          </a:ln>
        </p:spPr>
        <p:txBody>
          <a:bodyPr/>
          <a:lstStyle/>
          <a:p>
            <a:endParaRPr lang="en-US" sz="1400"/>
          </a:p>
        </p:txBody>
      </p:sp>
      <p:sp>
        <p:nvSpPr>
          <p:cNvPr id="34" name="Shape 32"/>
          <p:cNvSpPr/>
          <p:nvPr/>
        </p:nvSpPr>
        <p:spPr>
          <a:xfrm>
            <a:off x="1508760" y="3332988"/>
            <a:ext cx="266471" cy="192024"/>
          </a:xfrm>
          <a:prstGeom prst="rect">
            <a:avLst/>
          </a:prstGeom>
          <a:solidFill>
            <a:srgbClr val="0F6E7E"/>
          </a:solidFill>
          <a:ln w="12700">
            <a:solidFill>
              <a:srgbClr val="0F6E7E"/>
            </a:solidFill>
            <a:prstDash val="solid"/>
          </a:ln>
        </p:spPr>
        <p:txBody>
          <a:bodyPr/>
          <a:lstStyle/>
          <a:p>
            <a:endParaRPr lang="en-US" sz="1400"/>
          </a:p>
        </p:txBody>
      </p:sp>
      <p:sp>
        <p:nvSpPr>
          <p:cNvPr id="35" name="Text 33"/>
          <p:cNvSpPr/>
          <p:nvPr/>
        </p:nvSpPr>
        <p:spPr>
          <a:xfrm>
            <a:off x="1816379"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$42,598</a:t>
            </a:r>
            <a:endParaRPr lang="en-US" sz="800" dirty="0"/>
          </a:p>
        </p:txBody>
      </p:sp>
      <p:sp>
        <p:nvSpPr>
          <p:cNvPr id="36" name="Text 34"/>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$146,322 rem.</a:t>
            </a:r>
            <a:endParaRPr lang="en-US" sz="800" dirty="0"/>
          </a:p>
        </p:txBody>
      </p:sp>
      <p:sp>
        <p:nvSpPr>
          <p:cNvPr id="37" name="Text 35"/>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22.5%</a:t>
            </a:r>
            <a:endParaRPr lang="en-US" sz="900" dirty="0"/>
          </a:p>
        </p:txBody>
      </p:sp>
      <p:sp>
        <p:nvSpPr>
          <p:cNvPr id="38" name="Text 36"/>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Henderson</a:t>
            </a:r>
            <a:endParaRPr lang="en-US" sz="900" dirty="0"/>
          </a:p>
        </p:txBody>
      </p:sp>
      <p:sp>
        <p:nvSpPr>
          <p:cNvPr id="39" name="Shape 37"/>
          <p:cNvSpPr/>
          <p:nvPr/>
        </p:nvSpPr>
        <p:spPr>
          <a:xfrm>
            <a:off x="1508760" y="3675888"/>
            <a:ext cx="2340499" cy="192024"/>
          </a:xfrm>
          <a:prstGeom prst="rect">
            <a:avLst/>
          </a:prstGeom>
          <a:solidFill>
            <a:srgbClr val="B8D9DD"/>
          </a:solidFill>
          <a:ln w="12700">
            <a:solidFill>
              <a:srgbClr val="B8D9DD"/>
            </a:solidFill>
            <a:prstDash val="solid"/>
          </a:ln>
        </p:spPr>
        <p:txBody>
          <a:bodyPr/>
          <a:lstStyle/>
          <a:p>
            <a:endParaRPr lang="en-US" sz="1400"/>
          </a:p>
        </p:txBody>
      </p:sp>
      <p:sp>
        <p:nvSpPr>
          <p:cNvPr id="40" name="Shape 38"/>
          <p:cNvSpPr/>
          <p:nvPr/>
        </p:nvSpPr>
        <p:spPr>
          <a:xfrm>
            <a:off x="1508761" y="3675888"/>
            <a:ext cx="256433" cy="192024"/>
          </a:xfrm>
          <a:prstGeom prst="rect">
            <a:avLst/>
          </a:prstGeom>
          <a:solidFill>
            <a:srgbClr val="0F6E7E"/>
          </a:solidFill>
          <a:ln w="12700">
            <a:solidFill>
              <a:srgbClr val="0F6E7E"/>
            </a:solidFill>
            <a:prstDash val="solid"/>
          </a:ln>
        </p:spPr>
        <p:txBody>
          <a:bodyPr/>
          <a:lstStyle/>
          <a:p>
            <a:endParaRPr lang="en-US" sz="1400"/>
          </a:p>
        </p:txBody>
      </p:sp>
      <p:sp>
        <p:nvSpPr>
          <p:cNvPr id="41" name="Text 39"/>
          <p:cNvSpPr/>
          <p:nvPr/>
        </p:nvSpPr>
        <p:spPr>
          <a:xfrm>
            <a:off x="1806341"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$40,993</a:t>
            </a:r>
            <a:endParaRPr lang="en-US" sz="800" dirty="0"/>
          </a:p>
        </p:txBody>
      </p:sp>
      <p:sp>
        <p:nvSpPr>
          <p:cNvPr id="42" name="Text 40"/>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$333,158 rem.</a:t>
            </a:r>
            <a:endParaRPr lang="en-US" sz="800" dirty="0"/>
          </a:p>
        </p:txBody>
      </p:sp>
      <p:sp>
        <p:nvSpPr>
          <p:cNvPr id="43" name="Text 41"/>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11.0%</a:t>
            </a:r>
            <a:endParaRPr lang="en-US" sz="900" dirty="0"/>
          </a:p>
        </p:txBody>
      </p:sp>
      <p:sp>
        <p:nvSpPr>
          <p:cNvPr id="44" name="Text 42"/>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Caldwell</a:t>
            </a:r>
            <a:endParaRPr lang="en-US" sz="900" dirty="0"/>
          </a:p>
        </p:txBody>
      </p:sp>
      <p:sp>
        <p:nvSpPr>
          <p:cNvPr id="45" name="Shape 43"/>
          <p:cNvSpPr/>
          <p:nvPr/>
        </p:nvSpPr>
        <p:spPr>
          <a:xfrm>
            <a:off x="1508760" y="4018788"/>
            <a:ext cx="713821" cy="192024"/>
          </a:xfrm>
          <a:prstGeom prst="rect">
            <a:avLst/>
          </a:prstGeom>
          <a:solidFill>
            <a:srgbClr val="B8D9DD"/>
          </a:solidFill>
          <a:ln w="12700">
            <a:solidFill>
              <a:srgbClr val="B8D9DD"/>
            </a:solidFill>
            <a:prstDash val="solid"/>
          </a:ln>
        </p:spPr>
        <p:txBody>
          <a:bodyPr/>
          <a:lstStyle/>
          <a:p>
            <a:endParaRPr lang="en-US" sz="1400"/>
          </a:p>
        </p:txBody>
      </p:sp>
      <p:sp>
        <p:nvSpPr>
          <p:cNvPr id="46" name="Shape 44"/>
          <p:cNvSpPr/>
          <p:nvPr/>
        </p:nvSpPr>
        <p:spPr>
          <a:xfrm>
            <a:off x="1508761" y="4018788"/>
            <a:ext cx="48890" cy="192024"/>
          </a:xfrm>
          <a:prstGeom prst="rect">
            <a:avLst/>
          </a:prstGeom>
          <a:solidFill>
            <a:srgbClr val="0F6E7E"/>
          </a:solidFill>
          <a:ln w="12700">
            <a:solidFill>
              <a:srgbClr val="0F6E7E"/>
            </a:solidFill>
            <a:prstDash val="solid"/>
          </a:ln>
        </p:spPr>
        <p:txBody>
          <a:bodyPr/>
          <a:lstStyle/>
          <a:p>
            <a:endParaRPr lang="en-US" sz="1400"/>
          </a:p>
        </p:txBody>
      </p:sp>
      <p:sp>
        <p:nvSpPr>
          <p:cNvPr id="47" name="Text 45"/>
          <p:cNvSpPr/>
          <p:nvPr/>
        </p:nvSpPr>
        <p:spPr>
          <a:xfrm>
            <a:off x="1598798"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$7,816</a:t>
            </a:r>
            <a:endParaRPr lang="en-US" sz="800" dirty="0"/>
          </a:p>
        </p:txBody>
      </p:sp>
      <p:sp>
        <p:nvSpPr>
          <p:cNvPr id="48" name="Text 46"/>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$106,295 rem.</a:t>
            </a:r>
            <a:endParaRPr lang="en-US" sz="800" dirty="0"/>
          </a:p>
        </p:txBody>
      </p:sp>
      <p:sp>
        <p:nvSpPr>
          <p:cNvPr id="49" name="Text 47"/>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6.8%</a:t>
            </a:r>
            <a:endParaRPr lang="en-US" sz="900" dirty="0"/>
          </a:p>
        </p:txBody>
      </p:sp>
      <p:sp>
        <p:nvSpPr>
          <p:cNvPr id="50" name="Text 48"/>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Madison</a:t>
            </a:r>
            <a:endParaRPr lang="en-US" sz="900" dirty="0"/>
          </a:p>
        </p:txBody>
      </p:sp>
      <p:sp>
        <p:nvSpPr>
          <p:cNvPr id="51" name="Shape 49"/>
          <p:cNvSpPr/>
          <p:nvPr/>
        </p:nvSpPr>
        <p:spPr>
          <a:xfrm>
            <a:off x="1508761" y="4361688"/>
            <a:ext cx="111773" cy="192024"/>
          </a:xfrm>
          <a:prstGeom prst="rect">
            <a:avLst/>
          </a:prstGeom>
          <a:solidFill>
            <a:srgbClr val="B8D9DD"/>
          </a:solidFill>
          <a:ln w="12700">
            <a:solidFill>
              <a:srgbClr val="B8D9DD"/>
            </a:solidFill>
            <a:prstDash val="solid"/>
          </a:ln>
        </p:spPr>
        <p:txBody>
          <a:bodyPr/>
          <a:lstStyle/>
          <a:p>
            <a:endParaRPr lang="en-US" sz="1400"/>
          </a:p>
        </p:txBody>
      </p:sp>
      <p:sp>
        <p:nvSpPr>
          <p:cNvPr id="52" name="Text 50"/>
          <p:cNvSpPr/>
          <p:nvPr/>
        </p:nvSpPr>
        <p:spPr>
          <a:xfrm>
            <a:off x="1550256"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$56</a:t>
            </a:r>
            <a:endParaRPr lang="en-US" sz="800" dirty="0"/>
          </a:p>
        </p:txBody>
      </p:sp>
      <p:sp>
        <p:nvSpPr>
          <p:cNvPr id="53" name="Text 51"/>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$17,812 rem.</a:t>
            </a:r>
            <a:endParaRPr lang="en-US" sz="800" dirty="0"/>
          </a:p>
        </p:txBody>
      </p:sp>
      <p:sp>
        <p:nvSpPr>
          <p:cNvPr id="54" name="Text 52"/>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0.3%</a:t>
            </a:r>
            <a:endParaRPr lang="en-US" sz="900" dirty="0"/>
          </a:p>
        </p:txBody>
      </p:sp>
      <p:sp>
        <p:nvSpPr>
          <p:cNvPr id="55" name="Text 53"/>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Toe River</a:t>
            </a:r>
            <a:endParaRPr lang="en-US" sz="900" dirty="0"/>
          </a:p>
        </p:txBody>
      </p:sp>
      <p:sp>
        <p:nvSpPr>
          <p:cNvPr id="56" name="Shape 54"/>
          <p:cNvSpPr/>
          <p:nvPr/>
        </p:nvSpPr>
        <p:spPr>
          <a:xfrm>
            <a:off x="1508760" y="4704588"/>
            <a:ext cx="141875" cy="192024"/>
          </a:xfrm>
          <a:prstGeom prst="rect">
            <a:avLst/>
          </a:prstGeom>
          <a:solidFill>
            <a:srgbClr val="B8D9DD"/>
          </a:solidFill>
          <a:ln w="12700">
            <a:solidFill>
              <a:srgbClr val="B8D9DD"/>
            </a:solidFill>
            <a:prstDash val="solid"/>
          </a:ln>
        </p:spPr>
        <p:txBody>
          <a:bodyPr/>
          <a:lstStyle/>
          <a:p>
            <a:endParaRPr lang="en-US" sz="1400"/>
          </a:p>
        </p:txBody>
      </p:sp>
      <p:sp>
        <p:nvSpPr>
          <p:cNvPr id="57" name="Text 55"/>
          <p:cNvSpPr/>
          <p:nvPr/>
        </p:nvSpPr>
        <p:spPr>
          <a:xfrm>
            <a:off x="1549908"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58" name="Text 56"/>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$22,680 rem.</a:t>
            </a:r>
            <a:endParaRPr lang="en-US" sz="800" dirty="0"/>
          </a:p>
        </p:txBody>
      </p:sp>
      <p:sp>
        <p:nvSpPr>
          <p:cNvPr id="59" name="Text 57"/>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0" name="Text 58"/>
          <p:cNvSpPr/>
          <p:nvPr/>
        </p:nvSpPr>
        <p:spPr>
          <a:xfrm>
            <a:off x="411480" y="49720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Yancey</a:t>
            </a:r>
            <a:endParaRPr lang="en-US" sz="900" dirty="0"/>
          </a:p>
        </p:txBody>
      </p:sp>
      <p:sp>
        <p:nvSpPr>
          <p:cNvPr id="61" name="Shape 59"/>
          <p:cNvSpPr/>
          <p:nvPr/>
        </p:nvSpPr>
        <p:spPr>
          <a:xfrm>
            <a:off x="1508760" y="5047488"/>
            <a:ext cx="102870" cy="192024"/>
          </a:xfrm>
          <a:prstGeom prst="rect">
            <a:avLst/>
          </a:prstGeom>
          <a:solidFill>
            <a:srgbClr val="B8D9DD"/>
          </a:solidFill>
          <a:ln w="12700">
            <a:solidFill>
              <a:srgbClr val="B8D9DD"/>
            </a:solidFill>
            <a:prstDash val="solid"/>
          </a:ln>
        </p:spPr>
        <p:txBody>
          <a:bodyPr/>
          <a:lstStyle/>
          <a:p>
            <a:endParaRPr lang="en-US" sz="1400"/>
          </a:p>
        </p:txBody>
      </p:sp>
      <p:sp>
        <p:nvSpPr>
          <p:cNvPr id="62" name="Text 60"/>
          <p:cNvSpPr/>
          <p:nvPr/>
        </p:nvSpPr>
        <p:spPr>
          <a:xfrm>
            <a:off x="1549908" y="50474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63" name="Text 61"/>
          <p:cNvSpPr/>
          <p:nvPr/>
        </p:nvSpPr>
        <p:spPr>
          <a:xfrm>
            <a:off x="4903470" y="49720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$12,815 rem.</a:t>
            </a:r>
            <a:endParaRPr lang="en-US" sz="800" dirty="0"/>
          </a:p>
        </p:txBody>
      </p:sp>
      <p:sp>
        <p:nvSpPr>
          <p:cNvPr id="64" name="Text 62"/>
          <p:cNvSpPr/>
          <p:nvPr/>
        </p:nvSpPr>
        <p:spPr>
          <a:xfrm>
            <a:off x="6035040" y="49720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5" name="Shape 63"/>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66" name="Text 64"/>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67" name="Shape 65"/>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68" name="Text 66"/>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69" name="Text 67"/>
          <p:cNvSpPr/>
          <p:nvPr/>
        </p:nvSpPr>
        <p:spPr>
          <a:xfrm>
            <a:off x="2690548" y="6275509"/>
            <a:ext cx="6156272" cy="136721"/>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3  |  Lead LHD: App Health</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$490,984</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$2.59M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19.0%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App Health</a:t>
            </a:r>
            <a:endParaRPr lang="en-US" sz="900" dirty="0"/>
          </a:p>
        </p:txBody>
      </p:sp>
      <p:sp>
        <p:nvSpPr>
          <p:cNvPr id="16" name="Shape 14"/>
          <p:cNvSpPr/>
          <p:nvPr/>
        </p:nvSpPr>
        <p:spPr>
          <a:xfrm>
            <a:off x="1508760" y="2304288"/>
            <a:ext cx="590761"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414005"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963913" y="23042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$141,478</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$60,403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70.1%</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Davidson</a:t>
            </a:r>
            <a:endParaRPr lang="en-US" sz="900" dirty="0"/>
          </a:p>
        </p:txBody>
      </p:sp>
      <p:sp>
        <p:nvSpPr>
          <p:cNvPr id="22" name="Shape 20"/>
          <p:cNvSpPr/>
          <p:nvPr/>
        </p:nvSpPr>
        <p:spPr>
          <a:xfrm>
            <a:off x="1508761" y="2647188"/>
            <a:ext cx="1586942"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1" y="2647188"/>
            <a:ext cx="203276"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753184"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$69,466</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$472,841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12.8%</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Forsyth</a:t>
            </a:r>
            <a:endParaRPr lang="en-US" sz="900" dirty="0"/>
          </a:p>
        </p:txBody>
      </p:sp>
      <p:sp>
        <p:nvSpPr>
          <p:cNvPr id="28" name="Shape 26"/>
          <p:cNvSpPr/>
          <p:nvPr/>
        </p:nvSpPr>
        <p:spPr>
          <a:xfrm>
            <a:off x="1508760" y="29900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90088"/>
            <a:ext cx="197441"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747349"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$67,472</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$1,057,451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6.0%</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Surry</a:t>
            </a:r>
            <a:endParaRPr lang="en-US" sz="900" dirty="0"/>
          </a:p>
        </p:txBody>
      </p:sp>
      <p:sp>
        <p:nvSpPr>
          <p:cNvPr id="34" name="Shape 32"/>
          <p:cNvSpPr/>
          <p:nvPr/>
        </p:nvSpPr>
        <p:spPr>
          <a:xfrm>
            <a:off x="1508760" y="3332988"/>
            <a:ext cx="511818"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32988"/>
            <a:ext cx="187182"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737090"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$63,966</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$110,938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36.6%</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Wilkes</a:t>
            </a:r>
            <a:endParaRPr lang="en-US" sz="900" dirty="0"/>
          </a:p>
        </p:txBody>
      </p:sp>
      <p:sp>
        <p:nvSpPr>
          <p:cNvPr id="40" name="Shape 38"/>
          <p:cNvSpPr/>
          <p:nvPr/>
        </p:nvSpPr>
        <p:spPr>
          <a:xfrm>
            <a:off x="1508760" y="3675888"/>
            <a:ext cx="758767"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75888"/>
            <a:ext cx="147873"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697781"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$50,533</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$208,761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19.5%</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Davie</a:t>
            </a:r>
            <a:endParaRPr lang="en-US" sz="900" dirty="0"/>
          </a:p>
        </p:txBody>
      </p:sp>
      <p:sp>
        <p:nvSpPr>
          <p:cNvPr id="46" name="Shape 44"/>
          <p:cNvSpPr/>
          <p:nvPr/>
        </p:nvSpPr>
        <p:spPr>
          <a:xfrm>
            <a:off x="1508760" y="4018788"/>
            <a:ext cx="367245"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4018788"/>
            <a:ext cx="146554"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696462"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$50,082</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$75,417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39.9%</a:t>
            </a:r>
            <a:endParaRPr lang="en-US" sz="900" dirty="0"/>
          </a:p>
        </p:txBody>
      </p:sp>
      <p:sp>
        <p:nvSpPr>
          <p:cNvPr id="51" name="Text 49"/>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Yadkin</a:t>
            </a:r>
            <a:endParaRPr lang="en-US" sz="900" dirty="0"/>
          </a:p>
        </p:txBody>
      </p:sp>
      <p:sp>
        <p:nvSpPr>
          <p:cNvPr id="52" name="Shape 50"/>
          <p:cNvSpPr/>
          <p:nvPr/>
        </p:nvSpPr>
        <p:spPr>
          <a:xfrm>
            <a:off x="1508761" y="4361688"/>
            <a:ext cx="405140" cy="192024"/>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0" y="4361688"/>
            <a:ext cx="140427" cy="192024"/>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690335"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$47,988</a:t>
            </a:r>
            <a:endParaRPr lang="en-US" sz="800" dirty="0"/>
          </a:p>
        </p:txBody>
      </p:sp>
      <p:sp>
        <p:nvSpPr>
          <p:cNvPr id="55" name="Text 53"/>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$90,461 rem.</a:t>
            </a:r>
            <a:endParaRPr lang="en-US" sz="800" dirty="0"/>
          </a:p>
        </p:txBody>
      </p:sp>
      <p:sp>
        <p:nvSpPr>
          <p:cNvPr id="56" name="Text 54"/>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34.7%</a:t>
            </a:r>
            <a:endParaRPr lang="en-US" sz="900" dirty="0"/>
          </a:p>
        </p:txBody>
      </p:sp>
      <p:sp>
        <p:nvSpPr>
          <p:cNvPr id="57" name="Text 55"/>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Stokes</a:t>
            </a:r>
            <a:endParaRPr lang="en-US" sz="900" dirty="0"/>
          </a:p>
        </p:txBody>
      </p:sp>
      <p:sp>
        <p:nvSpPr>
          <p:cNvPr id="58" name="Shape 56"/>
          <p:cNvSpPr/>
          <p:nvPr/>
        </p:nvSpPr>
        <p:spPr>
          <a:xfrm>
            <a:off x="1508760" y="4704588"/>
            <a:ext cx="102870" cy="192024"/>
          </a:xfrm>
          <a:prstGeom prst="rect">
            <a:avLst/>
          </a:prstGeom>
          <a:solidFill>
            <a:srgbClr val="B8D9DD"/>
          </a:solidFill>
          <a:ln w="12700">
            <a:solidFill>
              <a:srgbClr val="B8D9DD"/>
            </a:solidFill>
            <a:prstDash val="solid"/>
          </a:ln>
        </p:spPr>
        <p:txBody>
          <a:bodyPr/>
          <a:lstStyle/>
          <a:p>
            <a:endParaRPr lang="en-US" sz="1400"/>
          </a:p>
        </p:txBody>
      </p:sp>
      <p:sp>
        <p:nvSpPr>
          <p:cNvPr id="59" name="Text 57"/>
          <p:cNvSpPr/>
          <p:nvPr/>
        </p:nvSpPr>
        <p:spPr>
          <a:xfrm>
            <a:off x="1549908"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60" name="Text 58"/>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$18,457 rem.</a:t>
            </a:r>
            <a:endParaRPr lang="en-US" sz="800" dirty="0"/>
          </a:p>
        </p:txBody>
      </p:sp>
      <p:sp>
        <p:nvSpPr>
          <p:cNvPr id="61" name="Text 59"/>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2" name="Shape 60"/>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63" name="Text 61"/>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64" name="Shape 62"/>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65" name="Text 63"/>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66" name="Text 64"/>
          <p:cNvSpPr/>
          <p:nvPr/>
        </p:nvSpPr>
        <p:spPr>
          <a:xfrm>
            <a:off x="2718293" y="6179058"/>
            <a:ext cx="6071031" cy="157734"/>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4  |  Lead LHD: CHA</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$845,934</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$3.22M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26.3%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Rowan</a:t>
            </a:r>
            <a:endParaRPr lang="en-US" sz="900" dirty="0"/>
          </a:p>
        </p:txBody>
      </p:sp>
      <p:sp>
        <p:nvSpPr>
          <p:cNvPr id="16" name="Shape 14"/>
          <p:cNvSpPr/>
          <p:nvPr/>
        </p:nvSpPr>
        <p:spPr>
          <a:xfrm>
            <a:off x="1508760" y="2304288"/>
            <a:ext cx="2491547" cy="181737"/>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833945" cy="181737"/>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8" y="2304288"/>
            <a:ext cx="765365" cy="181737"/>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$163,147</a:t>
            </a:r>
            <a:endParaRPr lang="en-US" sz="800" dirty="0"/>
          </a:p>
        </p:txBody>
      </p:sp>
      <p:sp>
        <p:nvSpPr>
          <p:cNvPr id="19" name="Text 17"/>
          <p:cNvSpPr/>
          <p:nvPr/>
        </p:nvSpPr>
        <p:spPr>
          <a:xfrm>
            <a:off x="4903470" y="2228850"/>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$324,282 rem.</a:t>
            </a:r>
            <a:endParaRPr lang="en-US" sz="800" dirty="0"/>
          </a:p>
        </p:txBody>
      </p:sp>
      <p:sp>
        <p:nvSpPr>
          <p:cNvPr id="20" name="Text 18"/>
          <p:cNvSpPr/>
          <p:nvPr/>
        </p:nvSpPr>
        <p:spPr>
          <a:xfrm>
            <a:off x="6035040" y="2228850"/>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33.5%</a:t>
            </a:r>
            <a:endParaRPr lang="en-US" sz="900" dirty="0"/>
          </a:p>
        </p:txBody>
      </p:sp>
      <p:sp>
        <p:nvSpPr>
          <p:cNvPr id="21" name="Text 19"/>
          <p:cNvSpPr/>
          <p:nvPr/>
        </p:nvSpPr>
        <p:spPr>
          <a:xfrm>
            <a:off x="411480" y="2561463"/>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Gaston</a:t>
            </a:r>
            <a:endParaRPr lang="en-US" sz="900" dirty="0"/>
          </a:p>
        </p:txBody>
      </p:sp>
      <p:sp>
        <p:nvSpPr>
          <p:cNvPr id="22" name="Shape 20"/>
          <p:cNvSpPr/>
          <p:nvPr/>
        </p:nvSpPr>
        <p:spPr>
          <a:xfrm>
            <a:off x="1508761" y="2636901"/>
            <a:ext cx="2772710" cy="181737"/>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36901"/>
            <a:ext cx="830457" cy="181737"/>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549908" y="2636901"/>
            <a:ext cx="761877" cy="181737"/>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$162,465</a:t>
            </a:r>
            <a:endParaRPr lang="en-US" sz="800" dirty="0"/>
          </a:p>
        </p:txBody>
      </p:sp>
      <p:sp>
        <p:nvSpPr>
          <p:cNvPr id="25" name="Text 23"/>
          <p:cNvSpPr/>
          <p:nvPr/>
        </p:nvSpPr>
        <p:spPr>
          <a:xfrm>
            <a:off x="4903470" y="2561463"/>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$379,969 rem.</a:t>
            </a:r>
            <a:endParaRPr lang="en-US" sz="800" dirty="0"/>
          </a:p>
        </p:txBody>
      </p:sp>
      <p:sp>
        <p:nvSpPr>
          <p:cNvPr id="26" name="Text 24"/>
          <p:cNvSpPr/>
          <p:nvPr/>
        </p:nvSpPr>
        <p:spPr>
          <a:xfrm>
            <a:off x="6035040" y="2561463"/>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30.0%</a:t>
            </a:r>
            <a:endParaRPr lang="en-US" sz="900" dirty="0"/>
          </a:p>
        </p:txBody>
      </p:sp>
      <p:sp>
        <p:nvSpPr>
          <p:cNvPr id="27" name="Text 25"/>
          <p:cNvSpPr/>
          <p:nvPr/>
        </p:nvSpPr>
        <p:spPr>
          <a:xfrm>
            <a:off x="411480" y="2894076"/>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Catawba</a:t>
            </a:r>
            <a:endParaRPr lang="en-US" sz="900" dirty="0"/>
          </a:p>
        </p:txBody>
      </p:sp>
      <p:sp>
        <p:nvSpPr>
          <p:cNvPr id="28" name="Shape 26"/>
          <p:cNvSpPr/>
          <p:nvPr/>
        </p:nvSpPr>
        <p:spPr>
          <a:xfrm>
            <a:off x="1508761" y="2969514"/>
            <a:ext cx="2055950" cy="181737"/>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69514"/>
            <a:ext cx="666185" cy="181737"/>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549908" y="2969514"/>
            <a:ext cx="597605" cy="181737"/>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$130,328</a:t>
            </a:r>
            <a:endParaRPr lang="en-US" sz="800" dirty="0"/>
          </a:p>
        </p:txBody>
      </p:sp>
      <p:sp>
        <p:nvSpPr>
          <p:cNvPr id="31" name="Text 29"/>
          <p:cNvSpPr/>
          <p:nvPr/>
        </p:nvSpPr>
        <p:spPr>
          <a:xfrm>
            <a:off x="4903470" y="2894076"/>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$271,884 rem.</a:t>
            </a:r>
            <a:endParaRPr lang="en-US" sz="800" dirty="0"/>
          </a:p>
        </p:txBody>
      </p:sp>
      <p:sp>
        <p:nvSpPr>
          <p:cNvPr id="32" name="Text 30"/>
          <p:cNvSpPr/>
          <p:nvPr/>
        </p:nvSpPr>
        <p:spPr>
          <a:xfrm>
            <a:off x="6035040" y="2894076"/>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32.4%</a:t>
            </a:r>
            <a:endParaRPr lang="en-US" sz="900" dirty="0"/>
          </a:p>
        </p:txBody>
      </p:sp>
      <p:sp>
        <p:nvSpPr>
          <p:cNvPr id="33" name="Text 31"/>
          <p:cNvSpPr/>
          <p:nvPr/>
        </p:nvSpPr>
        <p:spPr>
          <a:xfrm>
            <a:off x="411480" y="3226689"/>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Stanly</a:t>
            </a:r>
            <a:endParaRPr lang="en-US" sz="900" dirty="0"/>
          </a:p>
        </p:txBody>
      </p:sp>
      <p:sp>
        <p:nvSpPr>
          <p:cNvPr id="34" name="Shape 32"/>
          <p:cNvSpPr/>
          <p:nvPr/>
        </p:nvSpPr>
        <p:spPr>
          <a:xfrm>
            <a:off x="1508760" y="3302127"/>
            <a:ext cx="1187074" cy="181737"/>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02127"/>
            <a:ext cx="523235" cy="181737"/>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2073143" y="3302127"/>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$102,362</a:t>
            </a:r>
            <a:endParaRPr lang="en-US" sz="800" dirty="0"/>
          </a:p>
        </p:txBody>
      </p:sp>
      <p:sp>
        <p:nvSpPr>
          <p:cNvPr id="37" name="Text 35"/>
          <p:cNvSpPr/>
          <p:nvPr/>
        </p:nvSpPr>
        <p:spPr>
          <a:xfrm>
            <a:off x="4903470" y="3226689"/>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$129,869 rem.</a:t>
            </a:r>
            <a:endParaRPr lang="en-US" sz="800" dirty="0"/>
          </a:p>
        </p:txBody>
      </p:sp>
      <p:sp>
        <p:nvSpPr>
          <p:cNvPr id="38" name="Text 36"/>
          <p:cNvSpPr/>
          <p:nvPr/>
        </p:nvSpPr>
        <p:spPr>
          <a:xfrm>
            <a:off x="6035040" y="3226689"/>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44.1%</a:t>
            </a:r>
            <a:endParaRPr lang="en-US" sz="900" dirty="0"/>
          </a:p>
        </p:txBody>
      </p:sp>
      <p:sp>
        <p:nvSpPr>
          <p:cNvPr id="39" name="Text 37"/>
          <p:cNvSpPr/>
          <p:nvPr/>
        </p:nvSpPr>
        <p:spPr>
          <a:xfrm>
            <a:off x="411480" y="3559302"/>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Iredell</a:t>
            </a:r>
            <a:endParaRPr lang="en-US" sz="900" dirty="0"/>
          </a:p>
        </p:txBody>
      </p:sp>
      <p:sp>
        <p:nvSpPr>
          <p:cNvPr id="40" name="Shape 38"/>
          <p:cNvSpPr/>
          <p:nvPr/>
        </p:nvSpPr>
        <p:spPr>
          <a:xfrm>
            <a:off x="1508761" y="3634740"/>
            <a:ext cx="1136990" cy="181737"/>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34740"/>
            <a:ext cx="515964" cy="181737"/>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2065872" y="3634740"/>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$100,940</a:t>
            </a:r>
            <a:endParaRPr lang="en-US" sz="800" dirty="0"/>
          </a:p>
        </p:txBody>
      </p:sp>
      <p:sp>
        <p:nvSpPr>
          <p:cNvPr id="43" name="Text 41"/>
          <p:cNvSpPr/>
          <p:nvPr/>
        </p:nvSpPr>
        <p:spPr>
          <a:xfrm>
            <a:off x="4903470" y="3559302"/>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$121,493 rem.</a:t>
            </a:r>
            <a:endParaRPr lang="en-US" sz="800" dirty="0"/>
          </a:p>
        </p:txBody>
      </p:sp>
      <p:sp>
        <p:nvSpPr>
          <p:cNvPr id="44" name="Text 42"/>
          <p:cNvSpPr/>
          <p:nvPr/>
        </p:nvSpPr>
        <p:spPr>
          <a:xfrm>
            <a:off x="6035040" y="3559302"/>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45.4%</a:t>
            </a:r>
            <a:endParaRPr lang="en-US" sz="900" dirty="0"/>
          </a:p>
        </p:txBody>
      </p:sp>
      <p:sp>
        <p:nvSpPr>
          <p:cNvPr id="45" name="Text 43"/>
          <p:cNvSpPr/>
          <p:nvPr/>
        </p:nvSpPr>
        <p:spPr>
          <a:xfrm>
            <a:off x="411480" y="3891915"/>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Alexander</a:t>
            </a:r>
            <a:endParaRPr lang="en-US" sz="900" dirty="0"/>
          </a:p>
        </p:txBody>
      </p:sp>
      <p:sp>
        <p:nvSpPr>
          <p:cNvPr id="46" name="Shape 44"/>
          <p:cNvSpPr/>
          <p:nvPr/>
        </p:nvSpPr>
        <p:spPr>
          <a:xfrm>
            <a:off x="1508761" y="3967353"/>
            <a:ext cx="863228" cy="181737"/>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3967353"/>
            <a:ext cx="433742" cy="181737"/>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983650" y="3967353"/>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$84,854</a:t>
            </a:r>
            <a:endParaRPr lang="en-US" sz="800" dirty="0"/>
          </a:p>
        </p:txBody>
      </p:sp>
      <p:sp>
        <p:nvSpPr>
          <p:cNvPr id="49" name="Text 47"/>
          <p:cNvSpPr/>
          <p:nvPr/>
        </p:nvSpPr>
        <p:spPr>
          <a:xfrm>
            <a:off x="4903470" y="3891915"/>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$84,022 rem.</a:t>
            </a:r>
            <a:endParaRPr lang="en-US" sz="800" dirty="0"/>
          </a:p>
        </p:txBody>
      </p:sp>
      <p:sp>
        <p:nvSpPr>
          <p:cNvPr id="50" name="Text 48"/>
          <p:cNvSpPr/>
          <p:nvPr/>
        </p:nvSpPr>
        <p:spPr>
          <a:xfrm>
            <a:off x="6035040" y="3891915"/>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50.2%</a:t>
            </a:r>
            <a:endParaRPr lang="en-US" sz="900" dirty="0"/>
          </a:p>
        </p:txBody>
      </p:sp>
      <p:sp>
        <p:nvSpPr>
          <p:cNvPr id="51" name="Text 49"/>
          <p:cNvSpPr/>
          <p:nvPr/>
        </p:nvSpPr>
        <p:spPr>
          <a:xfrm>
            <a:off x="411480" y="4224528"/>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Cleveland</a:t>
            </a:r>
            <a:endParaRPr lang="en-US" sz="900" dirty="0"/>
          </a:p>
        </p:txBody>
      </p:sp>
      <p:sp>
        <p:nvSpPr>
          <p:cNvPr id="52" name="Shape 50"/>
          <p:cNvSpPr/>
          <p:nvPr/>
        </p:nvSpPr>
        <p:spPr>
          <a:xfrm>
            <a:off x="1508760" y="4299966"/>
            <a:ext cx="965118" cy="181737"/>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1" y="4299966"/>
            <a:ext cx="319556" cy="181737"/>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869464" y="4299966"/>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$62,516</a:t>
            </a:r>
            <a:endParaRPr lang="en-US" sz="800" dirty="0"/>
          </a:p>
        </p:txBody>
      </p:sp>
      <p:sp>
        <p:nvSpPr>
          <p:cNvPr id="55" name="Text 53"/>
          <p:cNvSpPr/>
          <p:nvPr/>
        </p:nvSpPr>
        <p:spPr>
          <a:xfrm>
            <a:off x="4903470" y="4224528"/>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$126,293 rem.</a:t>
            </a:r>
            <a:endParaRPr lang="en-US" sz="800" dirty="0"/>
          </a:p>
        </p:txBody>
      </p:sp>
      <p:sp>
        <p:nvSpPr>
          <p:cNvPr id="56" name="Text 54"/>
          <p:cNvSpPr/>
          <p:nvPr/>
        </p:nvSpPr>
        <p:spPr>
          <a:xfrm>
            <a:off x="6035040" y="4224528"/>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33.1%</a:t>
            </a:r>
            <a:endParaRPr lang="en-US" sz="900" dirty="0"/>
          </a:p>
        </p:txBody>
      </p:sp>
      <p:sp>
        <p:nvSpPr>
          <p:cNvPr id="57" name="Text 55"/>
          <p:cNvSpPr/>
          <p:nvPr/>
        </p:nvSpPr>
        <p:spPr>
          <a:xfrm>
            <a:off x="411480" y="4557141"/>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Lincoln</a:t>
            </a:r>
            <a:endParaRPr lang="en-US" sz="900" dirty="0"/>
          </a:p>
        </p:txBody>
      </p:sp>
      <p:sp>
        <p:nvSpPr>
          <p:cNvPr id="58" name="Shape 56"/>
          <p:cNvSpPr/>
          <p:nvPr/>
        </p:nvSpPr>
        <p:spPr>
          <a:xfrm>
            <a:off x="1508760" y="4632579"/>
            <a:ext cx="1316035" cy="181737"/>
          </a:xfrm>
          <a:prstGeom prst="rect">
            <a:avLst/>
          </a:prstGeom>
          <a:solidFill>
            <a:srgbClr val="B8D9DD"/>
          </a:solidFill>
          <a:ln w="12700">
            <a:solidFill>
              <a:srgbClr val="B8D9DD"/>
            </a:solidFill>
            <a:prstDash val="solid"/>
          </a:ln>
        </p:spPr>
        <p:txBody>
          <a:bodyPr/>
          <a:lstStyle/>
          <a:p>
            <a:endParaRPr lang="en-US" sz="1400"/>
          </a:p>
        </p:txBody>
      </p:sp>
      <p:sp>
        <p:nvSpPr>
          <p:cNvPr id="59" name="Shape 57"/>
          <p:cNvSpPr/>
          <p:nvPr/>
        </p:nvSpPr>
        <p:spPr>
          <a:xfrm>
            <a:off x="1508761" y="4632579"/>
            <a:ext cx="201002" cy="181737"/>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1750910" y="4632579"/>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$39,323</a:t>
            </a:r>
            <a:endParaRPr lang="en-US" sz="800" dirty="0"/>
          </a:p>
        </p:txBody>
      </p:sp>
      <p:sp>
        <p:nvSpPr>
          <p:cNvPr id="61" name="Text 59"/>
          <p:cNvSpPr/>
          <p:nvPr/>
        </p:nvSpPr>
        <p:spPr>
          <a:xfrm>
            <a:off x="4903470" y="4557141"/>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$218,137 rem.</a:t>
            </a:r>
            <a:endParaRPr lang="en-US" sz="800" dirty="0"/>
          </a:p>
        </p:txBody>
      </p:sp>
      <p:sp>
        <p:nvSpPr>
          <p:cNvPr id="62" name="Text 60"/>
          <p:cNvSpPr/>
          <p:nvPr/>
        </p:nvSpPr>
        <p:spPr>
          <a:xfrm>
            <a:off x="6035040" y="4557141"/>
            <a:ext cx="480060" cy="332613"/>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15.3%</a:t>
            </a:r>
            <a:endParaRPr lang="en-US" sz="900" dirty="0"/>
          </a:p>
        </p:txBody>
      </p:sp>
      <p:sp>
        <p:nvSpPr>
          <p:cNvPr id="63" name="Text 61"/>
          <p:cNvSpPr/>
          <p:nvPr/>
        </p:nvSpPr>
        <p:spPr>
          <a:xfrm>
            <a:off x="411480" y="4889754"/>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Cabarrus</a:t>
            </a:r>
            <a:endParaRPr lang="en-US" sz="900" dirty="0"/>
          </a:p>
        </p:txBody>
      </p:sp>
      <p:sp>
        <p:nvSpPr>
          <p:cNvPr id="64" name="Shape 62"/>
          <p:cNvSpPr/>
          <p:nvPr/>
        </p:nvSpPr>
        <p:spPr>
          <a:xfrm>
            <a:off x="1508761" y="4965192"/>
            <a:ext cx="369947" cy="181737"/>
          </a:xfrm>
          <a:prstGeom prst="rect">
            <a:avLst/>
          </a:prstGeom>
          <a:solidFill>
            <a:srgbClr val="B8D9DD"/>
          </a:solidFill>
          <a:ln w="12700">
            <a:solidFill>
              <a:srgbClr val="B8D9DD"/>
            </a:solidFill>
            <a:prstDash val="solid"/>
          </a:ln>
        </p:spPr>
        <p:txBody>
          <a:bodyPr/>
          <a:lstStyle/>
          <a:p>
            <a:endParaRPr lang="en-US" sz="1400"/>
          </a:p>
        </p:txBody>
      </p:sp>
      <p:sp>
        <p:nvSpPr>
          <p:cNvPr id="65" name="Text 63"/>
          <p:cNvSpPr/>
          <p:nvPr/>
        </p:nvSpPr>
        <p:spPr>
          <a:xfrm>
            <a:off x="1549908" y="4965192"/>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66" name="Text 64"/>
          <p:cNvSpPr/>
          <p:nvPr/>
        </p:nvSpPr>
        <p:spPr>
          <a:xfrm>
            <a:off x="4903470" y="4889754"/>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$72,374 rem.</a:t>
            </a:r>
            <a:endParaRPr lang="en-US" sz="800" dirty="0"/>
          </a:p>
        </p:txBody>
      </p:sp>
      <p:sp>
        <p:nvSpPr>
          <p:cNvPr id="67" name="Text 65"/>
          <p:cNvSpPr/>
          <p:nvPr/>
        </p:nvSpPr>
        <p:spPr>
          <a:xfrm>
            <a:off x="6035040" y="4889754"/>
            <a:ext cx="480060" cy="332613"/>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8" name="Text 66"/>
          <p:cNvSpPr/>
          <p:nvPr/>
        </p:nvSpPr>
        <p:spPr>
          <a:xfrm>
            <a:off x="411480" y="5222367"/>
            <a:ext cx="1028700" cy="332613"/>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Union</a:t>
            </a:r>
            <a:endParaRPr lang="en-US" sz="900" dirty="0"/>
          </a:p>
        </p:txBody>
      </p:sp>
      <p:sp>
        <p:nvSpPr>
          <p:cNvPr id="69" name="Shape 67"/>
          <p:cNvSpPr/>
          <p:nvPr/>
        </p:nvSpPr>
        <p:spPr>
          <a:xfrm>
            <a:off x="1508760" y="5297805"/>
            <a:ext cx="3291840" cy="181737"/>
          </a:xfrm>
          <a:prstGeom prst="rect">
            <a:avLst/>
          </a:prstGeom>
          <a:solidFill>
            <a:srgbClr val="B8D9DD"/>
          </a:solidFill>
          <a:ln w="12700">
            <a:solidFill>
              <a:srgbClr val="B8D9DD"/>
            </a:solidFill>
            <a:prstDash val="solid"/>
          </a:ln>
        </p:spPr>
        <p:txBody>
          <a:bodyPr/>
          <a:lstStyle/>
          <a:p>
            <a:endParaRPr lang="en-US" sz="1400"/>
          </a:p>
        </p:txBody>
      </p:sp>
      <p:sp>
        <p:nvSpPr>
          <p:cNvPr id="70" name="Text 68"/>
          <p:cNvSpPr/>
          <p:nvPr/>
        </p:nvSpPr>
        <p:spPr>
          <a:xfrm>
            <a:off x="1549908" y="5297805"/>
            <a:ext cx="754380" cy="181737"/>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71" name="Text 69"/>
          <p:cNvSpPr/>
          <p:nvPr/>
        </p:nvSpPr>
        <p:spPr>
          <a:xfrm>
            <a:off x="4903470" y="5222367"/>
            <a:ext cx="1028700" cy="332613"/>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$643,993 rem.</a:t>
            </a:r>
            <a:endParaRPr lang="en-US" sz="800" dirty="0"/>
          </a:p>
        </p:txBody>
      </p:sp>
      <p:sp>
        <p:nvSpPr>
          <p:cNvPr id="72" name="Text 70"/>
          <p:cNvSpPr/>
          <p:nvPr/>
        </p:nvSpPr>
        <p:spPr>
          <a:xfrm>
            <a:off x="6035040" y="5222367"/>
            <a:ext cx="480060" cy="332613"/>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73" name="Shape 71"/>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74" name="Text 72"/>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75" name="Shape 73"/>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76" name="Text 74"/>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77" name="Text 75"/>
          <p:cNvSpPr/>
          <p:nvPr/>
        </p:nvSpPr>
        <p:spPr>
          <a:xfrm>
            <a:off x="2505290" y="6227064"/>
            <a:ext cx="6078543" cy="171450"/>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5  |  Lead LHD: Guilford</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$1.27M</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$4.44M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28.5%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Guilford</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1114509"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8" y="2304288"/>
            <a:ext cx="1045929"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$433,960</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$847,796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33.9%</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Durham</a:t>
            </a:r>
            <a:endParaRPr lang="en-US" sz="900" dirty="0"/>
          </a:p>
        </p:txBody>
      </p:sp>
      <p:sp>
        <p:nvSpPr>
          <p:cNvPr id="22" name="Shape 20"/>
          <p:cNvSpPr/>
          <p:nvPr/>
        </p:nvSpPr>
        <p:spPr>
          <a:xfrm>
            <a:off x="1508760" y="2647188"/>
            <a:ext cx="2353256"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632011"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549908" y="2647188"/>
            <a:ext cx="563431"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$246,088</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$670,208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26.9%</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Alamance</a:t>
            </a:r>
            <a:endParaRPr lang="en-US" sz="900" dirty="0"/>
          </a:p>
        </p:txBody>
      </p:sp>
      <p:sp>
        <p:nvSpPr>
          <p:cNvPr id="28" name="Shape 26"/>
          <p:cNvSpPr/>
          <p:nvPr/>
        </p:nvSpPr>
        <p:spPr>
          <a:xfrm>
            <a:off x="1508761" y="2990088"/>
            <a:ext cx="1436309"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90088"/>
            <a:ext cx="448328"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998236"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$174,567</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$384,694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31.2%</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Randolph</a:t>
            </a:r>
            <a:endParaRPr lang="en-US" sz="900" dirty="0"/>
          </a:p>
        </p:txBody>
      </p:sp>
      <p:sp>
        <p:nvSpPr>
          <p:cNvPr id="34" name="Shape 32"/>
          <p:cNvSpPr/>
          <p:nvPr/>
        </p:nvSpPr>
        <p:spPr>
          <a:xfrm>
            <a:off x="1508761" y="3332988"/>
            <a:ext cx="1287542"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32988"/>
            <a:ext cx="295724"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845632"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$115,147</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$386,188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23.0%</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Orange</a:t>
            </a:r>
            <a:endParaRPr lang="en-US" sz="900" dirty="0"/>
          </a:p>
        </p:txBody>
      </p:sp>
      <p:sp>
        <p:nvSpPr>
          <p:cNvPr id="40" name="Shape 38"/>
          <p:cNvSpPr/>
          <p:nvPr/>
        </p:nvSpPr>
        <p:spPr>
          <a:xfrm>
            <a:off x="1508760" y="3675888"/>
            <a:ext cx="794027"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1" y="3675888"/>
            <a:ext cx="214961"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764869"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$83,700</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$225,473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27.1%</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Person</a:t>
            </a:r>
            <a:endParaRPr lang="en-US" sz="900" dirty="0"/>
          </a:p>
        </p:txBody>
      </p:sp>
      <p:sp>
        <p:nvSpPr>
          <p:cNvPr id="46" name="Shape 44"/>
          <p:cNvSpPr/>
          <p:nvPr/>
        </p:nvSpPr>
        <p:spPr>
          <a:xfrm>
            <a:off x="1508761" y="4018788"/>
            <a:ext cx="521576"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4018788"/>
            <a:ext cx="205110"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755018"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$79,864</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$123,224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39.3%</a:t>
            </a:r>
            <a:endParaRPr lang="en-US" sz="900" dirty="0"/>
          </a:p>
        </p:txBody>
      </p:sp>
      <p:sp>
        <p:nvSpPr>
          <p:cNvPr id="51" name="Text 49"/>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Rockingham</a:t>
            </a:r>
            <a:endParaRPr lang="en-US" sz="900" dirty="0"/>
          </a:p>
        </p:txBody>
      </p:sp>
      <p:sp>
        <p:nvSpPr>
          <p:cNvPr id="52" name="Shape 50"/>
          <p:cNvSpPr/>
          <p:nvPr/>
        </p:nvSpPr>
        <p:spPr>
          <a:xfrm>
            <a:off x="1508760" y="4361688"/>
            <a:ext cx="756058" cy="192024"/>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0" y="4361688"/>
            <a:ext cx="193269" cy="192024"/>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743177"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$75,254</a:t>
            </a:r>
            <a:endParaRPr lang="en-US" sz="800" dirty="0"/>
          </a:p>
        </p:txBody>
      </p:sp>
      <p:sp>
        <p:nvSpPr>
          <p:cNvPr id="55" name="Text 53"/>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$219,135 rem.</a:t>
            </a:r>
            <a:endParaRPr lang="en-US" sz="800" dirty="0"/>
          </a:p>
        </p:txBody>
      </p:sp>
      <p:sp>
        <p:nvSpPr>
          <p:cNvPr id="56" name="Text 54"/>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25.6%</a:t>
            </a:r>
            <a:endParaRPr lang="en-US" sz="900" dirty="0"/>
          </a:p>
        </p:txBody>
      </p:sp>
      <p:sp>
        <p:nvSpPr>
          <p:cNvPr id="57" name="Text 55"/>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Chatham</a:t>
            </a:r>
            <a:endParaRPr lang="en-US" sz="900" dirty="0"/>
          </a:p>
        </p:txBody>
      </p:sp>
      <p:sp>
        <p:nvSpPr>
          <p:cNvPr id="58" name="Shape 56"/>
          <p:cNvSpPr/>
          <p:nvPr/>
        </p:nvSpPr>
        <p:spPr>
          <a:xfrm>
            <a:off x="1508761" y="4704588"/>
            <a:ext cx="636614" cy="192024"/>
          </a:xfrm>
          <a:prstGeom prst="rect">
            <a:avLst/>
          </a:prstGeom>
          <a:solidFill>
            <a:srgbClr val="B8D9DD"/>
          </a:solidFill>
          <a:ln w="12700">
            <a:solidFill>
              <a:srgbClr val="B8D9DD"/>
            </a:solidFill>
            <a:prstDash val="solid"/>
          </a:ln>
        </p:spPr>
        <p:txBody>
          <a:bodyPr/>
          <a:lstStyle/>
          <a:p>
            <a:endParaRPr lang="en-US" sz="1400"/>
          </a:p>
        </p:txBody>
      </p:sp>
      <p:sp>
        <p:nvSpPr>
          <p:cNvPr id="59" name="Shape 57"/>
          <p:cNvSpPr/>
          <p:nvPr/>
        </p:nvSpPr>
        <p:spPr>
          <a:xfrm>
            <a:off x="1508760" y="4704588"/>
            <a:ext cx="120241" cy="192024"/>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1670149"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$46,819</a:t>
            </a:r>
            <a:endParaRPr lang="en-US" sz="800" dirty="0"/>
          </a:p>
        </p:txBody>
      </p:sp>
      <p:sp>
        <p:nvSpPr>
          <p:cNvPr id="61" name="Text 59"/>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$201,062 rem.</a:t>
            </a:r>
            <a:endParaRPr lang="en-US" sz="800" dirty="0"/>
          </a:p>
        </p:txBody>
      </p:sp>
      <p:sp>
        <p:nvSpPr>
          <p:cNvPr id="62" name="Text 60"/>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18.9%</a:t>
            </a:r>
            <a:endParaRPr lang="en-US" sz="900" dirty="0"/>
          </a:p>
        </p:txBody>
      </p:sp>
      <p:sp>
        <p:nvSpPr>
          <p:cNvPr id="63" name="Text 61"/>
          <p:cNvSpPr/>
          <p:nvPr/>
        </p:nvSpPr>
        <p:spPr>
          <a:xfrm>
            <a:off x="411480" y="49720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Caswell</a:t>
            </a:r>
            <a:endParaRPr lang="en-US" sz="900" dirty="0"/>
          </a:p>
        </p:txBody>
      </p:sp>
      <p:sp>
        <p:nvSpPr>
          <p:cNvPr id="64" name="Shape 62"/>
          <p:cNvSpPr/>
          <p:nvPr/>
        </p:nvSpPr>
        <p:spPr>
          <a:xfrm>
            <a:off x="1508761" y="5047488"/>
            <a:ext cx="334961" cy="192024"/>
          </a:xfrm>
          <a:prstGeom prst="rect">
            <a:avLst/>
          </a:prstGeom>
          <a:solidFill>
            <a:srgbClr val="B8D9DD"/>
          </a:solidFill>
          <a:ln w="12700">
            <a:solidFill>
              <a:srgbClr val="B8D9DD"/>
            </a:solidFill>
            <a:prstDash val="solid"/>
          </a:ln>
        </p:spPr>
        <p:txBody>
          <a:bodyPr/>
          <a:lstStyle/>
          <a:p>
            <a:endParaRPr lang="en-US" sz="1400"/>
          </a:p>
        </p:txBody>
      </p:sp>
      <p:sp>
        <p:nvSpPr>
          <p:cNvPr id="65" name="Shape 63"/>
          <p:cNvSpPr/>
          <p:nvPr/>
        </p:nvSpPr>
        <p:spPr>
          <a:xfrm>
            <a:off x="1508761" y="5047488"/>
            <a:ext cx="31838" cy="192024"/>
          </a:xfrm>
          <a:prstGeom prst="rect">
            <a:avLst/>
          </a:prstGeom>
          <a:solidFill>
            <a:srgbClr val="0F6E7E"/>
          </a:solidFill>
          <a:ln w="12700">
            <a:solidFill>
              <a:srgbClr val="0F6E7E"/>
            </a:solidFill>
            <a:prstDash val="solid"/>
          </a:ln>
        </p:spPr>
        <p:txBody>
          <a:bodyPr/>
          <a:lstStyle/>
          <a:p>
            <a:endParaRPr lang="en-US" sz="1400"/>
          </a:p>
        </p:txBody>
      </p:sp>
      <p:sp>
        <p:nvSpPr>
          <p:cNvPr id="66" name="Text 64"/>
          <p:cNvSpPr/>
          <p:nvPr/>
        </p:nvSpPr>
        <p:spPr>
          <a:xfrm>
            <a:off x="1581746" y="50474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$12,397</a:t>
            </a:r>
            <a:endParaRPr lang="en-US" sz="800" dirty="0"/>
          </a:p>
        </p:txBody>
      </p:sp>
      <p:sp>
        <p:nvSpPr>
          <p:cNvPr id="67" name="Text 65"/>
          <p:cNvSpPr/>
          <p:nvPr/>
        </p:nvSpPr>
        <p:spPr>
          <a:xfrm>
            <a:off x="4903470" y="49720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$118,028 rem.</a:t>
            </a:r>
            <a:endParaRPr lang="en-US" sz="800" dirty="0"/>
          </a:p>
        </p:txBody>
      </p:sp>
      <p:sp>
        <p:nvSpPr>
          <p:cNvPr id="68" name="Text 66"/>
          <p:cNvSpPr/>
          <p:nvPr/>
        </p:nvSpPr>
        <p:spPr>
          <a:xfrm>
            <a:off x="6035040" y="49720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9.5%</a:t>
            </a:r>
            <a:endParaRPr lang="en-US" sz="900" dirty="0"/>
          </a:p>
        </p:txBody>
      </p:sp>
      <p:sp>
        <p:nvSpPr>
          <p:cNvPr id="69" name="Shape 67"/>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70" name="Text 68"/>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71" name="Shape 69"/>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72" name="Text 70"/>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73" name="Text 71"/>
          <p:cNvSpPr/>
          <p:nvPr/>
        </p:nvSpPr>
        <p:spPr>
          <a:xfrm>
            <a:off x="2623269" y="6257924"/>
            <a:ext cx="6083620" cy="188595"/>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1000" b="1" kern="0" spc="113" dirty="0">
                <a:solidFill>
                  <a:srgbClr val="718096"/>
                </a:solidFill>
                <a:latin typeface="Calibri" pitchFamily="34" charset="0"/>
                <a:ea typeface="Calibri" pitchFamily="34" charset="-122"/>
                <a:cs typeface="Calibri" pitchFamily="34" charset="-120"/>
              </a:rPr>
              <a:t>Region 6  |  Lead LHD: Cumberland</a:t>
            </a:r>
            <a:endParaRPr lang="en-US" sz="1000"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$482,594</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$1.87M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25.9%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Cumberland</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1" y="2304288"/>
            <a:ext cx="941606"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9" y="2304288"/>
            <a:ext cx="873026"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$181,052</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$451,902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28.6%</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Moore</a:t>
            </a:r>
            <a:endParaRPr lang="en-US" sz="900" dirty="0"/>
          </a:p>
        </p:txBody>
      </p:sp>
      <p:sp>
        <p:nvSpPr>
          <p:cNvPr id="22" name="Shape 20"/>
          <p:cNvSpPr/>
          <p:nvPr/>
        </p:nvSpPr>
        <p:spPr>
          <a:xfrm>
            <a:off x="1508760" y="2647188"/>
            <a:ext cx="1398640"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469866"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2019774"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$90,346</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$178,584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33.6%</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Richmond</a:t>
            </a:r>
            <a:endParaRPr lang="en-US" sz="900" dirty="0"/>
          </a:p>
        </p:txBody>
      </p:sp>
      <p:sp>
        <p:nvSpPr>
          <p:cNvPr id="28" name="Shape 26"/>
          <p:cNvSpPr/>
          <p:nvPr/>
        </p:nvSpPr>
        <p:spPr>
          <a:xfrm>
            <a:off x="1508761" y="2990088"/>
            <a:ext cx="910205"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1" y="2990088"/>
            <a:ext cx="352157"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902065"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$67,713</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$107,301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38.7%</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Harnett</a:t>
            </a:r>
            <a:endParaRPr lang="en-US" sz="900" dirty="0"/>
          </a:p>
        </p:txBody>
      </p:sp>
      <p:sp>
        <p:nvSpPr>
          <p:cNvPr id="34" name="Shape 32"/>
          <p:cNvSpPr/>
          <p:nvPr/>
        </p:nvSpPr>
        <p:spPr>
          <a:xfrm>
            <a:off x="1508760" y="3332988"/>
            <a:ext cx="809290"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32988"/>
            <a:ext cx="209693"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759601"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$40,320</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$115,290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25.9%</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Hoke</a:t>
            </a:r>
            <a:endParaRPr lang="en-US" sz="900" dirty="0"/>
          </a:p>
        </p:txBody>
      </p:sp>
      <p:sp>
        <p:nvSpPr>
          <p:cNvPr id="40" name="Shape 38"/>
          <p:cNvSpPr/>
          <p:nvPr/>
        </p:nvSpPr>
        <p:spPr>
          <a:xfrm>
            <a:off x="1508760" y="3675888"/>
            <a:ext cx="1218475"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75888"/>
            <a:ext cx="190648"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740556"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$36,658</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$197,630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15.6%</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Lee</a:t>
            </a:r>
            <a:endParaRPr lang="en-US" sz="900" dirty="0"/>
          </a:p>
        </p:txBody>
      </p:sp>
      <p:sp>
        <p:nvSpPr>
          <p:cNvPr id="46" name="Shape 44"/>
          <p:cNvSpPr/>
          <p:nvPr/>
        </p:nvSpPr>
        <p:spPr>
          <a:xfrm>
            <a:off x="1508760" y="4018788"/>
            <a:ext cx="421209"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4018788"/>
            <a:ext cx="158282"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708190"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$30,434</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$50,556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37.6%</a:t>
            </a:r>
            <a:endParaRPr lang="en-US" sz="900" dirty="0"/>
          </a:p>
        </p:txBody>
      </p:sp>
      <p:sp>
        <p:nvSpPr>
          <p:cNvPr id="51" name="Text 49"/>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Montgomery</a:t>
            </a:r>
            <a:endParaRPr lang="en-US" sz="900" dirty="0"/>
          </a:p>
        </p:txBody>
      </p:sp>
      <p:sp>
        <p:nvSpPr>
          <p:cNvPr id="52" name="Shape 50"/>
          <p:cNvSpPr/>
          <p:nvPr/>
        </p:nvSpPr>
        <p:spPr>
          <a:xfrm>
            <a:off x="1508760" y="4361688"/>
            <a:ext cx="309440" cy="192024"/>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0" y="4361688"/>
            <a:ext cx="95833" cy="192024"/>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645741"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$18,427</a:t>
            </a:r>
            <a:endParaRPr lang="en-US" sz="800" dirty="0"/>
          </a:p>
        </p:txBody>
      </p:sp>
      <p:sp>
        <p:nvSpPr>
          <p:cNvPr id="55" name="Text 53"/>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$41,072 rem.</a:t>
            </a:r>
            <a:endParaRPr lang="en-US" sz="800" dirty="0"/>
          </a:p>
        </p:txBody>
      </p:sp>
      <p:sp>
        <p:nvSpPr>
          <p:cNvPr id="56" name="Text 54"/>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31.0%</a:t>
            </a:r>
            <a:endParaRPr lang="en-US" sz="900" dirty="0"/>
          </a:p>
        </p:txBody>
      </p:sp>
      <p:sp>
        <p:nvSpPr>
          <p:cNvPr id="57" name="Text 55"/>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Scotland</a:t>
            </a:r>
            <a:endParaRPr lang="en-US" sz="900" dirty="0"/>
          </a:p>
        </p:txBody>
      </p:sp>
      <p:sp>
        <p:nvSpPr>
          <p:cNvPr id="58" name="Shape 56"/>
          <p:cNvSpPr/>
          <p:nvPr/>
        </p:nvSpPr>
        <p:spPr>
          <a:xfrm>
            <a:off x="1508760" y="4704588"/>
            <a:ext cx="1229522" cy="192024"/>
          </a:xfrm>
          <a:prstGeom prst="rect">
            <a:avLst/>
          </a:prstGeom>
          <a:solidFill>
            <a:srgbClr val="B8D9DD"/>
          </a:solidFill>
          <a:ln w="12700">
            <a:solidFill>
              <a:srgbClr val="B8D9DD"/>
            </a:solidFill>
            <a:prstDash val="solid"/>
          </a:ln>
        </p:spPr>
        <p:txBody>
          <a:bodyPr/>
          <a:lstStyle/>
          <a:p>
            <a:endParaRPr lang="en-US" sz="1400"/>
          </a:p>
        </p:txBody>
      </p:sp>
      <p:sp>
        <p:nvSpPr>
          <p:cNvPr id="59" name="Shape 57"/>
          <p:cNvSpPr/>
          <p:nvPr/>
        </p:nvSpPr>
        <p:spPr>
          <a:xfrm>
            <a:off x="1508761" y="4704588"/>
            <a:ext cx="91772" cy="192024"/>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1641680"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$17,646</a:t>
            </a:r>
            <a:endParaRPr lang="en-US" sz="800" dirty="0"/>
          </a:p>
        </p:txBody>
      </p:sp>
      <p:sp>
        <p:nvSpPr>
          <p:cNvPr id="61" name="Text 59"/>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$218,766 rem.</a:t>
            </a:r>
            <a:endParaRPr lang="en-US" sz="800" dirty="0"/>
          </a:p>
        </p:txBody>
      </p:sp>
      <p:sp>
        <p:nvSpPr>
          <p:cNvPr id="62" name="Text 60"/>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7.5%</a:t>
            </a:r>
            <a:endParaRPr lang="en-US" sz="900" dirty="0"/>
          </a:p>
        </p:txBody>
      </p:sp>
      <p:sp>
        <p:nvSpPr>
          <p:cNvPr id="63" name="Text 61"/>
          <p:cNvSpPr/>
          <p:nvPr/>
        </p:nvSpPr>
        <p:spPr>
          <a:xfrm>
            <a:off x="411480" y="49720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Anson</a:t>
            </a:r>
            <a:endParaRPr lang="en-US" sz="900" dirty="0"/>
          </a:p>
        </p:txBody>
      </p:sp>
      <p:sp>
        <p:nvSpPr>
          <p:cNvPr id="64" name="Shape 62"/>
          <p:cNvSpPr/>
          <p:nvPr/>
        </p:nvSpPr>
        <p:spPr>
          <a:xfrm>
            <a:off x="1508760" y="5047488"/>
            <a:ext cx="117995" cy="192024"/>
          </a:xfrm>
          <a:prstGeom prst="rect">
            <a:avLst/>
          </a:prstGeom>
          <a:solidFill>
            <a:srgbClr val="B8D9DD"/>
          </a:solidFill>
          <a:ln w="12700">
            <a:solidFill>
              <a:srgbClr val="B8D9DD"/>
            </a:solidFill>
            <a:prstDash val="solid"/>
          </a:ln>
        </p:spPr>
        <p:txBody>
          <a:bodyPr/>
          <a:lstStyle/>
          <a:p>
            <a:endParaRPr lang="en-US" sz="1400"/>
          </a:p>
        </p:txBody>
      </p:sp>
      <p:sp>
        <p:nvSpPr>
          <p:cNvPr id="65" name="Text 63"/>
          <p:cNvSpPr/>
          <p:nvPr/>
        </p:nvSpPr>
        <p:spPr>
          <a:xfrm>
            <a:off x="1549908" y="50474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66" name="Text 64"/>
          <p:cNvSpPr/>
          <p:nvPr/>
        </p:nvSpPr>
        <p:spPr>
          <a:xfrm>
            <a:off x="4903470" y="49720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$22,688 rem.</a:t>
            </a:r>
            <a:endParaRPr lang="en-US" sz="800" dirty="0"/>
          </a:p>
        </p:txBody>
      </p:sp>
      <p:sp>
        <p:nvSpPr>
          <p:cNvPr id="67" name="Text 65"/>
          <p:cNvSpPr/>
          <p:nvPr/>
        </p:nvSpPr>
        <p:spPr>
          <a:xfrm>
            <a:off x="6035040" y="49720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68" name="Shape 66"/>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69" name="Text 67"/>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70" name="Shape 68"/>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71" name="Text 69"/>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72" name="Text 70"/>
          <p:cNvSpPr/>
          <p:nvPr/>
        </p:nvSpPr>
        <p:spPr>
          <a:xfrm>
            <a:off x="2738282" y="6155990"/>
            <a:ext cx="5998418" cy="192024"/>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hape 5"/>
          <p:cNvSpPr/>
          <p:nvPr/>
        </p:nvSpPr>
        <p:spPr>
          <a:xfrm>
            <a:off x="723900" y="142401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8" name="Text 6"/>
          <p:cNvSpPr/>
          <p:nvPr/>
        </p:nvSpPr>
        <p:spPr>
          <a:xfrm>
            <a:off x="723900" y="142401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1</a:t>
            </a:r>
            <a:endParaRPr lang="en-US" sz="1200" dirty="0"/>
          </a:p>
        </p:txBody>
      </p:sp>
      <p:sp>
        <p:nvSpPr>
          <p:cNvPr id="9" name="Text 7"/>
          <p:cNvSpPr/>
          <p:nvPr/>
        </p:nvSpPr>
        <p:spPr>
          <a:xfrm>
            <a:off x="1203960" y="1383434"/>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AA 117 Overview</a:t>
            </a:r>
            <a:endParaRPr lang="en-US" sz="1400" dirty="0"/>
          </a:p>
        </p:txBody>
      </p:sp>
      <p:sp>
        <p:nvSpPr>
          <p:cNvPr id="10" name="Shape 8"/>
          <p:cNvSpPr/>
          <p:nvPr/>
        </p:nvSpPr>
        <p:spPr>
          <a:xfrm>
            <a:off x="723900" y="186978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11" name="Text 9"/>
          <p:cNvSpPr/>
          <p:nvPr/>
        </p:nvSpPr>
        <p:spPr>
          <a:xfrm>
            <a:off x="723900" y="186978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2</a:t>
            </a:r>
            <a:endParaRPr lang="en-US" sz="1200" dirty="0"/>
          </a:p>
        </p:txBody>
      </p:sp>
      <p:sp>
        <p:nvSpPr>
          <p:cNvPr id="13" name="Shape 11"/>
          <p:cNvSpPr/>
          <p:nvPr/>
        </p:nvSpPr>
        <p:spPr>
          <a:xfrm>
            <a:off x="723900" y="231555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14" name="Text 12"/>
          <p:cNvSpPr/>
          <p:nvPr/>
        </p:nvSpPr>
        <p:spPr>
          <a:xfrm>
            <a:off x="723900" y="231555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3</a:t>
            </a:r>
            <a:endParaRPr lang="en-US" sz="1200" dirty="0"/>
          </a:p>
        </p:txBody>
      </p:sp>
      <p:sp>
        <p:nvSpPr>
          <p:cNvPr id="15" name="Text 13"/>
          <p:cNvSpPr/>
          <p:nvPr/>
        </p:nvSpPr>
        <p:spPr>
          <a:xfrm>
            <a:off x="1224534" y="3200168"/>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Success Stories from the Field</a:t>
            </a:r>
            <a:endParaRPr lang="en-US" sz="1400" dirty="0"/>
          </a:p>
        </p:txBody>
      </p:sp>
      <p:sp>
        <p:nvSpPr>
          <p:cNvPr id="16" name="Shape 14"/>
          <p:cNvSpPr/>
          <p:nvPr/>
        </p:nvSpPr>
        <p:spPr>
          <a:xfrm>
            <a:off x="723900" y="276132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17" name="Text 15"/>
          <p:cNvSpPr/>
          <p:nvPr/>
        </p:nvSpPr>
        <p:spPr>
          <a:xfrm>
            <a:off x="723900" y="276132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4</a:t>
            </a:r>
            <a:endParaRPr lang="en-US" sz="1200" dirty="0"/>
          </a:p>
        </p:txBody>
      </p:sp>
      <p:sp>
        <p:nvSpPr>
          <p:cNvPr id="18" name="Text 16"/>
          <p:cNvSpPr/>
          <p:nvPr/>
        </p:nvSpPr>
        <p:spPr>
          <a:xfrm>
            <a:off x="1224534" y="3645938"/>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What Makes a Great Success Story</a:t>
            </a:r>
            <a:endParaRPr lang="en-US" sz="1400" dirty="0"/>
          </a:p>
        </p:txBody>
      </p:sp>
      <p:sp>
        <p:nvSpPr>
          <p:cNvPr id="19" name="Shape 17"/>
          <p:cNvSpPr/>
          <p:nvPr/>
        </p:nvSpPr>
        <p:spPr>
          <a:xfrm>
            <a:off x="723900" y="320709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20" name="Text 18"/>
          <p:cNvSpPr/>
          <p:nvPr/>
        </p:nvSpPr>
        <p:spPr>
          <a:xfrm>
            <a:off x="723900" y="320709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5</a:t>
            </a:r>
            <a:endParaRPr lang="en-US" sz="1200" dirty="0"/>
          </a:p>
        </p:txBody>
      </p:sp>
      <p:sp>
        <p:nvSpPr>
          <p:cNvPr id="21" name="Text 19"/>
          <p:cNvSpPr/>
          <p:nvPr/>
        </p:nvSpPr>
        <p:spPr>
          <a:xfrm>
            <a:off x="1224534" y="2329122"/>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Health Departments with Less than 10% Spend</a:t>
            </a:r>
            <a:endParaRPr lang="en-US" sz="1400" dirty="0"/>
          </a:p>
        </p:txBody>
      </p:sp>
      <p:sp>
        <p:nvSpPr>
          <p:cNvPr id="22" name="Shape 20"/>
          <p:cNvSpPr/>
          <p:nvPr/>
        </p:nvSpPr>
        <p:spPr>
          <a:xfrm>
            <a:off x="723900" y="3652866"/>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23" name="Text 21"/>
          <p:cNvSpPr/>
          <p:nvPr/>
        </p:nvSpPr>
        <p:spPr>
          <a:xfrm>
            <a:off x="723900" y="3652866"/>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6</a:t>
            </a:r>
            <a:endParaRPr lang="en-US" sz="1200" dirty="0"/>
          </a:p>
        </p:txBody>
      </p:sp>
      <p:sp>
        <p:nvSpPr>
          <p:cNvPr id="24" name="Text 22"/>
          <p:cNvSpPr/>
          <p:nvPr/>
        </p:nvSpPr>
        <p:spPr>
          <a:xfrm>
            <a:off x="1224534" y="2759536"/>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Health Departments Under-Reporting Performance</a:t>
            </a:r>
            <a:endParaRPr lang="en-US" sz="1400" dirty="0"/>
          </a:p>
        </p:txBody>
      </p:sp>
      <p:sp>
        <p:nvSpPr>
          <p:cNvPr id="27" name="Text 25"/>
          <p:cNvSpPr/>
          <p:nvPr/>
        </p:nvSpPr>
        <p:spPr>
          <a:xfrm>
            <a:off x="1224534" y="4091708"/>
            <a:ext cx="7200900" cy="411480"/>
          </a:xfrm>
          <a:prstGeom prst="rect">
            <a:avLst/>
          </a:prstGeom>
          <a:noFill/>
          <a:ln/>
        </p:spPr>
        <p:txBody>
          <a:bodyPr wrap="square" lIns="0" tIns="0" rIns="0" bIns="0" rtlCol="0" anchor="ctr"/>
          <a:lstStyle/>
          <a:p>
            <a:r>
              <a:rPr lang="en-US" sz="1400" dirty="0">
                <a:latin typeface="Calibri" panose="020F0502020204030204" pitchFamily="34" charset="0"/>
                <a:ea typeface="Calibri" panose="020F0502020204030204" pitchFamily="34" charset="0"/>
                <a:cs typeface="Calibri" panose="020F0502020204030204" pitchFamily="34" charset="0"/>
              </a:rPr>
              <a:t>Wrapping Up the Fiscal Year</a:t>
            </a:r>
          </a:p>
        </p:txBody>
      </p:sp>
      <p:sp>
        <p:nvSpPr>
          <p:cNvPr id="28" name="Shape 26"/>
          <p:cNvSpPr/>
          <p:nvPr/>
        </p:nvSpPr>
        <p:spPr>
          <a:xfrm>
            <a:off x="723900" y="4098521"/>
            <a:ext cx="342900" cy="342900"/>
          </a:xfrm>
          <a:prstGeom prst="ellipse">
            <a:avLst/>
          </a:prstGeom>
          <a:solidFill>
            <a:srgbClr val="0F6E7E"/>
          </a:solidFill>
          <a:ln w="12700">
            <a:solidFill>
              <a:srgbClr val="0F6E7E"/>
            </a:solidFill>
            <a:prstDash val="solid"/>
          </a:ln>
        </p:spPr>
        <p:txBody>
          <a:bodyPr/>
          <a:lstStyle/>
          <a:p>
            <a:endParaRPr lang="en-US" sz="1350"/>
          </a:p>
        </p:txBody>
      </p:sp>
      <p:sp>
        <p:nvSpPr>
          <p:cNvPr id="29" name="Text 27"/>
          <p:cNvSpPr/>
          <p:nvPr/>
        </p:nvSpPr>
        <p:spPr>
          <a:xfrm>
            <a:off x="723900" y="4098521"/>
            <a:ext cx="342900" cy="342900"/>
          </a:xfrm>
          <a:prstGeom prst="rect">
            <a:avLst/>
          </a:prstGeom>
          <a:noFill/>
          <a:ln/>
        </p:spPr>
        <p:txBody>
          <a:bodyPr wrap="square" lIns="0" tIns="0" rIns="0" bIns="0" rtlCol="0" anchor="ctr"/>
          <a:lstStyle/>
          <a:p>
            <a:pPr algn="ctr"/>
            <a:r>
              <a:rPr lang="en-US" sz="1200" b="1" dirty="0">
                <a:solidFill>
                  <a:srgbClr val="FFFFFF"/>
                </a:solidFill>
                <a:latin typeface="Calibri" pitchFamily="34" charset="0"/>
                <a:ea typeface="Calibri" pitchFamily="34" charset="-122"/>
                <a:cs typeface="Calibri" pitchFamily="34" charset="-120"/>
              </a:rPr>
              <a:t>7</a:t>
            </a:r>
            <a:endParaRPr lang="en-US" sz="1200" dirty="0"/>
          </a:p>
        </p:txBody>
      </p:sp>
      <p:sp>
        <p:nvSpPr>
          <p:cNvPr id="30" name="Text 28"/>
          <p:cNvSpPr/>
          <p:nvPr/>
        </p:nvSpPr>
        <p:spPr>
          <a:xfrm>
            <a:off x="1203960" y="4501398"/>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Appendix — Regional Spending Detail</a:t>
            </a:r>
            <a:endParaRPr lang="en-US" sz="1400" dirty="0"/>
          </a:p>
        </p:txBody>
      </p:sp>
      <p:sp>
        <p:nvSpPr>
          <p:cNvPr id="33" name="Text 4">
            <a:extLst>
              <a:ext uri="{FF2B5EF4-FFF2-40B4-BE49-F238E27FC236}">
                <a16:creationId xmlns:a16="http://schemas.microsoft.com/office/drawing/2014/main" id="{C603258A-642B-40E1-8D5D-F48C43BE9855}"/>
              </a:ext>
            </a:extLst>
          </p:cNvPr>
          <p:cNvSpPr/>
          <p:nvPr/>
        </p:nvSpPr>
        <p:spPr>
          <a:xfrm>
            <a:off x="383309" y="805815"/>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Agenda</a:t>
            </a:r>
            <a:endParaRPr lang="en-US" sz="2100" dirty="0"/>
          </a:p>
        </p:txBody>
      </p:sp>
      <p:sp>
        <p:nvSpPr>
          <p:cNvPr id="2" name="Text 28">
            <a:extLst>
              <a:ext uri="{FF2B5EF4-FFF2-40B4-BE49-F238E27FC236}">
                <a16:creationId xmlns:a16="http://schemas.microsoft.com/office/drawing/2014/main" id="{1BA7FB13-CB7C-1A45-8C6C-E8240F5F779E}"/>
              </a:ext>
            </a:extLst>
          </p:cNvPr>
          <p:cNvSpPr/>
          <p:nvPr/>
        </p:nvSpPr>
        <p:spPr>
          <a:xfrm>
            <a:off x="1224534" y="1869786"/>
            <a:ext cx="7200900" cy="411480"/>
          </a:xfrm>
          <a:prstGeom prst="rect">
            <a:avLst/>
          </a:prstGeom>
          <a:noFill/>
          <a:ln/>
        </p:spPr>
        <p:txBody>
          <a:bodyPr wrap="square" lIns="0" tIns="0" rIns="0" bIns="0" rtlCol="0" anchor="ctr"/>
          <a:lstStyle/>
          <a:p>
            <a:r>
              <a:rPr lang="en-US" sz="1400" dirty="0">
                <a:solidFill>
                  <a:srgbClr val="2D3748"/>
                </a:solidFill>
                <a:latin typeface="Calibri" pitchFamily="34" charset="0"/>
                <a:ea typeface="Calibri" pitchFamily="34" charset="-122"/>
                <a:cs typeface="Calibri" pitchFamily="34" charset="-120"/>
              </a:rPr>
              <a:t>T-minus Information</a:t>
            </a:r>
            <a:endParaRPr lang="en-US" sz="1400" dirty="0"/>
          </a:p>
        </p:txBody>
      </p:sp>
      <p:sp>
        <p:nvSpPr>
          <p:cNvPr id="3" name="Shape 26">
            <a:extLst>
              <a:ext uri="{FF2B5EF4-FFF2-40B4-BE49-F238E27FC236}">
                <a16:creationId xmlns:a16="http://schemas.microsoft.com/office/drawing/2014/main" id="{DBD9EDDB-332E-5398-53AD-B26EE7103705}"/>
              </a:ext>
            </a:extLst>
          </p:cNvPr>
          <p:cNvSpPr/>
          <p:nvPr/>
        </p:nvSpPr>
        <p:spPr>
          <a:xfrm>
            <a:off x="723900" y="4573270"/>
            <a:ext cx="342900" cy="342900"/>
          </a:xfrm>
          <a:prstGeom prst="ellipse">
            <a:avLst/>
          </a:prstGeom>
          <a:solidFill>
            <a:srgbClr val="0F6E7E"/>
          </a:solidFill>
          <a:ln w="12700">
            <a:solidFill>
              <a:srgbClr val="0F6E7E"/>
            </a:solidFill>
            <a:prstDash val="solid"/>
          </a:ln>
        </p:spPr>
        <p:txBody>
          <a:bodyPr anchor="ctr"/>
          <a:lstStyle/>
          <a:p>
            <a:r>
              <a:rPr lang="en-US" sz="1350" b="1" dirty="0">
                <a:solidFill>
                  <a:schemeClr val="bg1"/>
                </a:solidFill>
                <a:latin typeface="Calibri" panose="020F0502020204030204" pitchFamily="34" charset="0"/>
                <a:ea typeface="Calibri" panose="020F0502020204030204" pitchFamily="34" charset="0"/>
                <a:cs typeface="Calibri" panose="020F0502020204030204" pitchFamily="34" charset="0"/>
              </a:rPr>
              <a:t>8</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1000" b="1" kern="0" spc="113" dirty="0">
                <a:solidFill>
                  <a:srgbClr val="718096"/>
                </a:solidFill>
                <a:latin typeface="Calibri" pitchFamily="34" charset="0"/>
                <a:ea typeface="Calibri" pitchFamily="34" charset="-122"/>
                <a:cs typeface="Calibri" pitchFamily="34" charset="-120"/>
              </a:rPr>
              <a:t>Region 7  |  Lead LHD: Granville-Vance</a:t>
            </a:r>
            <a:endParaRPr lang="en-US" sz="1000"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$344,847</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$2.13M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16.2%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Gran-Vance</a:t>
            </a:r>
            <a:endParaRPr lang="en-US" sz="900" dirty="0"/>
          </a:p>
        </p:txBody>
      </p:sp>
      <p:sp>
        <p:nvSpPr>
          <p:cNvPr id="16" name="Shape 14"/>
          <p:cNvSpPr/>
          <p:nvPr/>
        </p:nvSpPr>
        <p:spPr>
          <a:xfrm>
            <a:off x="1508761" y="2304288"/>
            <a:ext cx="2479559"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1" y="2304288"/>
            <a:ext cx="807941"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9" y="2304288"/>
            <a:ext cx="739361"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$135,912</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$281,200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32.6%</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Warren</a:t>
            </a:r>
            <a:endParaRPr lang="en-US" sz="900" dirty="0"/>
          </a:p>
        </p:txBody>
      </p:sp>
      <p:sp>
        <p:nvSpPr>
          <p:cNvPr id="22" name="Shape 20"/>
          <p:cNvSpPr/>
          <p:nvPr/>
        </p:nvSpPr>
        <p:spPr>
          <a:xfrm>
            <a:off x="1508760" y="2647188"/>
            <a:ext cx="1060824"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463503"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2013411"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$77,971</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$100,481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43.7%</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Johnston</a:t>
            </a:r>
            <a:endParaRPr lang="en-US" sz="900" dirty="0"/>
          </a:p>
        </p:txBody>
      </p:sp>
      <p:sp>
        <p:nvSpPr>
          <p:cNvPr id="28" name="Shape 26"/>
          <p:cNvSpPr/>
          <p:nvPr/>
        </p:nvSpPr>
        <p:spPr>
          <a:xfrm>
            <a:off x="1508760" y="29900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90088"/>
            <a:ext cx="361316"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911224"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$60,781</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$492,973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11.0%</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Franklin</a:t>
            </a:r>
            <a:endParaRPr lang="en-US" sz="900" dirty="0"/>
          </a:p>
        </p:txBody>
      </p:sp>
      <p:sp>
        <p:nvSpPr>
          <p:cNvPr id="34" name="Shape 32"/>
          <p:cNvSpPr/>
          <p:nvPr/>
        </p:nvSpPr>
        <p:spPr>
          <a:xfrm>
            <a:off x="1508760" y="3332988"/>
            <a:ext cx="1387182"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1" y="3332988"/>
            <a:ext cx="217886"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767794"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$36,653</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$196,699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15.7%</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Wilson</a:t>
            </a:r>
            <a:endParaRPr lang="en-US" sz="900" dirty="0"/>
          </a:p>
        </p:txBody>
      </p:sp>
      <p:sp>
        <p:nvSpPr>
          <p:cNvPr id="40" name="Shape 38"/>
          <p:cNvSpPr/>
          <p:nvPr/>
        </p:nvSpPr>
        <p:spPr>
          <a:xfrm>
            <a:off x="1508760" y="3675888"/>
            <a:ext cx="2259230"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75888"/>
            <a:ext cx="149789"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699697"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$25,197</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$354,851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6.6%</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Nash</a:t>
            </a:r>
            <a:endParaRPr lang="en-US" sz="900" dirty="0"/>
          </a:p>
        </p:txBody>
      </p:sp>
      <p:sp>
        <p:nvSpPr>
          <p:cNvPr id="46" name="Shape 44"/>
          <p:cNvSpPr/>
          <p:nvPr/>
        </p:nvSpPr>
        <p:spPr>
          <a:xfrm>
            <a:off x="1508760" y="4018788"/>
            <a:ext cx="2172623"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4018788"/>
            <a:ext cx="49537"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599445"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$8,333</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$357,146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2.3%</a:t>
            </a:r>
            <a:endParaRPr lang="en-US" sz="900" dirty="0"/>
          </a:p>
        </p:txBody>
      </p:sp>
      <p:sp>
        <p:nvSpPr>
          <p:cNvPr id="51" name="Shape 49"/>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52" name="Text 50"/>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53" name="Shape 51"/>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54" name="Text 52"/>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55" name="Text 53"/>
          <p:cNvSpPr/>
          <p:nvPr/>
        </p:nvSpPr>
        <p:spPr>
          <a:xfrm>
            <a:off x="2665604" y="5994054"/>
            <a:ext cx="6059638" cy="192024"/>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1000" b="1" kern="0" spc="113" dirty="0">
                <a:solidFill>
                  <a:srgbClr val="718096"/>
                </a:solidFill>
                <a:latin typeface="Calibri" pitchFamily="34" charset="0"/>
                <a:ea typeface="Calibri" pitchFamily="34" charset="-122"/>
                <a:cs typeface="Calibri" pitchFamily="34" charset="-120"/>
              </a:rPr>
              <a:t>Region 8  |  Lead LHD: Duplin</a:t>
            </a:r>
            <a:endParaRPr lang="en-US" sz="1000"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$659,256</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$2.91M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22.7%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Onslow</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0" y="2304288"/>
            <a:ext cx="1744538"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8" y="2304288"/>
            <a:ext cx="1675958"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$312,360</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$277,045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53.0%</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Bladen</a:t>
            </a:r>
            <a:endParaRPr lang="en-US" sz="900" dirty="0"/>
          </a:p>
        </p:txBody>
      </p:sp>
      <p:sp>
        <p:nvSpPr>
          <p:cNvPr id="22" name="Shape 20"/>
          <p:cNvSpPr/>
          <p:nvPr/>
        </p:nvSpPr>
        <p:spPr>
          <a:xfrm>
            <a:off x="1508760" y="2647188"/>
            <a:ext cx="859904"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549410"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2099318"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$98,372</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$55,594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63.9%</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Robeson</a:t>
            </a:r>
            <a:endParaRPr lang="en-US" sz="900" dirty="0"/>
          </a:p>
        </p:txBody>
      </p:sp>
      <p:sp>
        <p:nvSpPr>
          <p:cNvPr id="28" name="Shape 26"/>
          <p:cNvSpPr/>
          <p:nvPr/>
        </p:nvSpPr>
        <p:spPr>
          <a:xfrm>
            <a:off x="1508760" y="2990088"/>
            <a:ext cx="1211101"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90088"/>
            <a:ext cx="418847"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968755"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$74,995</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$141,853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34.6%</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Duplin</a:t>
            </a:r>
            <a:endParaRPr lang="en-US" sz="900" dirty="0"/>
          </a:p>
        </p:txBody>
      </p:sp>
      <p:sp>
        <p:nvSpPr>
          <p:cNvPr id="34" name="Shape 32"/>
          <p:cNvSpPr/>
          <p:nvPr/>
        </p:nvSpPr>
        <p:spPr>
          <a:xfrm>
            <a:off x="1508760" y="3332988"/>
            <a:ext cx="1573714"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32988"/>
            <a:ext cx="415498"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965406"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$74,395</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$207,379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26.4%</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Brunswick</a:t>
            </a:r>
            <a:endParaRPr lang="en-US" sz="900" dirty="0"/>
          </a:p>
        </p:txBody>
      </p:sp>
      <p:sp>
        <p:nvSpPr>
          <p:cNvPr id="40" name="Shape 38"/>
          <p:cNvSpPr/>
          <p:nvPr/>
        </p:nvSpPr>
        <p:spPr>
          <a:xfrm>
            <a:off x="1508760" y="3675888"/>
            <a:ext cx="2595109"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75888"/>
            <a:ext cx="267194"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817102"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$47,841</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$416,814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10.3%</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New Hanover</a:t>
            </a:r>
            <a:endParaRPr lang="en-US" sz="900" dirty="0"/>
          </a:p>
        </p:txBody>
      </p:sp>
      <p:sp>
        <p:nvSpPr>
          <p:cNvPr id="46" name="Shape 44"/>
          <p:cNvSpPr/>
          <p:nvPr/>
        </p:nvSpPr>
        <p:spPr>
          <a:xfrm>
            <a:off x="1508761" y="4018788"/>
            <a:ext cx="3227132"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1" y="4018788"/>
            <a:ext cx="143732"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693640"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$25,735</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$552,084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4.5%</a:t>
            </a:r>
            <a:endParaRPr lang="en-US" sz="900" dirty="0"/>
          </a:p>
        </p:txBody>
      </p:sp>
      <p:sp>
        <p:nvSpPr>
          <p:cNvPr id="51" name="Text 49"/>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Sampson</a:t>
            </a:r>
            <a:endParaRPr lang="en-US" sz="900" dirty="0"/>
          </a:p>
        </p:txBody>
      </p:sp>
      <p:sp>
        <p:nvSpPr>
          <p:cNvPr id="52" name="Shape 50"/>
          <p:cNvSpPr/>
          <p:nvPr/>
        </p:nvSpPr>
        <p:spPr>
          <a:xfrm>
            <a:off x="1508760" y="4361688"/>
            <a:ext cx="1825426" cy="192024"/>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0" y="4361688"/>
            <a:ext cx="98582" cy="192024"/>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648490"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$17,651</a:t>
            </a:r>
            <a:endParaRPr lang="en-US" sz="800" dirty="0"/>
          </a:p>
        </p:txBody>
      </p:sp>
      <p:sp>
        <p:nvSpPr>
          <p:cNvPr id="55" name="Text 53"/>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$309,192 rem.</a:t>
            </a:r>
            <a:endParaRPr lang="en-US" sz="800" dirty="0"/>
          </a:p>
        </p:txBody>
      </p:sp>
      <p:sp>
        <p:nvSpPr>
          <p:cNvPr id="56" name="Text 54"/>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5.4%</a:t>
            </a:r>
            <a:endParaRPr lang="en-US" sz="900" dirty="0"/>
          </a:p>
        </p:txBody>
      </p:sp>
      <p:sp>
        <p:nvSpPr>
          <p:cNvPr id="57" name="Text 55"/>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Columbus</a:t>
            </a:r>
            <a:endParaRPr lang="en-US" sz="900" dirty="0"/>
          </a:p>
        </p:txBody>
      </p:sp>
      <p:sp>
        <p:nvSpPr>
          <p:cNvPr id="58" name="Shape 56"/>
          <p:cNvSpPr/>
          <p:nvPr/>
        </p:nvSpPr>
        <p:spPr>
          <a:xfrm>
            <a:off x="1508761" y="4704588"/>
            <a:ext cx="368282" cy="192024"/>
          </a:xfrm>
          <a:prstGeom prst="rect">
            <a:avLst/>
          </a:prstGeom>
          <a:solidFill>
            <a:srgbClr val="B8D9DD"/>
          </a:solidFill>
          <a:ln w="12700">
            <a:solidFill>
              <a:srgbClr val="B8D9DD"/>
            </a:solidFill>
            <a:prstDash val="solid"/>
          </a:ln>
        </p:spPr>
        <p:txBody>
          <a:bodyPr/>
          <a:lstStyle/>
          <a:p>
            <a:endParaRPr lang="en-US" sz="1400"/>
          </a:p>
        </p:txBody>
      </p:sp>
      <p:sp>
        <p:nvSpPr>
          <p:cNvPr id="59" name="Shape 57"/>
          <p:cNvSpPr/>
          <p:nvPr/>
        </p:nvSpPr>
        <p:spPr>
          <a:xfrm>
            <a:off x="1508760" y="4704588"/>
            <a:ext cx="36135" cy="192024"/>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1586043"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$6,470</a:t>
            </a:r>
            <a:endParaRPr lang="en-US" sz="800" dirty="0"/>
          </a:p>
        </p:txBody>
      </p:sp>
      <p:sp>
        <p:nvSpPr>
          <p:cNvPr id="61" name="Text 59"/>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$59,471 rem.</a:t>
            </a:r>
            <a:endParaRPr lang="en-US" sz="800" dirty="0"/>
          </a:p>
        </p:txBody>
      </p:sp>
      <p:sp>
        <p:nvSpPr>
          <p:cNvPr id="62" name="Text 60"/>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9.8%</a:t>
            </a:r>
            <a:endParaRPr lang="en-US" sz="900" dirty="0"/>
          </a:p>
        </p:txBody>
      </p:sp>
      <p:sp>
        <p:nvSpPr>
          <p:cNvPr id="63" name="Text 61"/>
          <p:cNvSpPr/>
          <p:nvPr/>
        </p:nvSpPr>
        <p:spPr>
          <a:xfrm>
            <a:off x="411480" y="49720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Pender</a:t>
            </a:r>
            <a:endParaRPr lang="en-US" sz="900" dirty="0"/>
          </a:p>
        </p:txBody>
      </p:sp>
      <p:sp>
        <p:nvSpPr>
          <p:cNvPr id="64" name="Shape 62"/>
          <p:cNvSpPr/>
          <p:nvPr/>
        </p:nvSpPr>
        <p:spPr>
          <a:xfrm>
            <a:off x="1508761" y="5047488"/>
            <a:ext cx="1274351" cy="192024"/>
          </a:xfrm>
          <a:prstGeom prst="rect">
            <a:avLst/>
          </a:prstGeom>
          <a:solidFill>
            <a:srgbClr val="B8D9DD"/>
          </a:solidFill>
          <a:ln w="12700">
            <a:solidFill>
              <a:srgbClr val="B8D9DD"/>
            </a:solidFill>
            <a:prstDash val="solid"/>
          </a:ln>
        </p:spPr>
        <p:txBody>
          <a:bodyPr/>
          <a:lstStyle/>
          <a:p>
            <a:endParaRPr lang="en-US" sz="1400"/>
          </a:p>
        </p:txBody>
      </p:sp>
      <p:sp>
        <p:nvSpPr>
          <p:cNvPr id="65" name="Shape 63"/>
          <p:cNvSpPr/>
          <p:nvPr/>
        </p:nvSpPr>
        <p:spPr>
          <a:xfrm>
            <a:off x="1508761" y="5047488"/>
            <a:ext cx="8027" cy="192024"/>
          </a:xfrm>
          <a:prstGeom prst="rect">
            <a:avLst/>
          </a:prstGeom>
          <a:solidFill>
            <a:srgbClr val="0F6E7E"/>
          </a:solidFill>
          <a:ln w="12700">
            <a:solidFill>
              <a:srgbClr val="0F6E7E"/>
            </a:solidFill>
            <a:prstDash val="solid"/>
          </a:ln>
        </p:spPr>
        <p:txBody>
          <a:bodyPr/>
          <a:lstStyle/>
          <a:p>
            <a:endParaRPr lang="en-US" sz="1400"/>
          </a:p>
        </p:txBody>
      </p:sp>
      <p:sp>
        <p:nvSpPr>
          <p:cNvPr id="66" name="Text 64"/>
          <p:cNvSpPr/>
          <p:nvPr/>
        </p:nvSpPr>
        <p:spPr>
          <a:xfrm>
            <a:off x="1557935" y="50474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$1,437</a:t>
            </a:r>
            <a:endParaRPr lang="en-US" sz="800" dirty="0"/>
          </a:p>
        </p:txBody>
      </p:sp>
      <p:sp>
        <p:nvSpPr>
          <p:cNvPr id="67" name="Text 65"/>
          <p:cNvSpPr/>
          <p:nvPr/>
        </p:nvSpPr>
        <p:spPr>
          <a:xfrm>
            <a:off x="4903470" y="49720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$226,736 rem.</a:t>
            </a:r>
            <a:endParaRPr lang="en-US" sz="800" dirty="0"/>
          </a:p>
        </p:txBody>
      </p:sp>
      <p:sp>
        <p:nvSpPr>
          <p:cNvPr id="68" name="Text 66"/>
          <p:cNvSpPr/>
          <p:nvPr/>
        </p:nvSpPr>
        <p:spPr>
          <a:xfrm>
            <a:off x="6035040" y="49720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0.6%</a:t>
            </a:r>
            <a:endParaRPr lang="en-US" sz="900" dirty="0"/>
          </a:p>
        </p:txBody>
      </p:sp>
      <p:sp>
        <p:nvSpPr>
          <p:cNvPr id="69" name="Shape 67"/>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70" name="Text 68"/>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71" name="Shape 69"/>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72" name="Text 70"/>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73" name="Text 71"/>
          <p:cNvSpPr/>
          <p:nvPr/>
        </p:nvSpPr>
        <p:spPr>
          <a:xfrm>
            <a:off x="2719786" y="6103782"/>
            <a:ext cx="6127034" cy="240030"/>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76147"/>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9  |  Lead LHD: Albemarle Regional Health Services</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$507,680</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$1.12M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45.3%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Albemarle Reg</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1" y="2304288"/>
            <a:ext cx="1415534"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9" y="2304288"/>
            <a:ext cx="1346954"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$294,130</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$389,872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43.0%</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Hyde</a:t>
            </a:r>
            <a:endParaRPr lang="en-US" sz="900" dirty="0"/>
          </a:p>
        </p:txBody>
      </p:sp>
      <p:sp>
        <p:nvSpPr>
          <p:cNvPr id="22" name="Shape 20"/>
          <p:cNvSpPr/>
          <p:nvPr/>
        </p:nvSpPr>
        <p:spPr>
          <a:xfrm>
            <a:off x="1508760" y="2647188"/>
            <a:ext cx="510436"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0" y="2647188"/>
            <a:ext cx="436063"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985971" y="26471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$90,608</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$15,454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5A8A6F"/>
                </a:solidFill>
                <a:latin typeface="Calibri" pitchFamily="34" charset="0"/>
                <a:ea typeface="Calibri" pitchFamily="34" charset="-122"/>
                <a:cs typeface="Calibri" pitchFamily="34" charset="-120"/>
              </a:rPr>
              <a:t>85.4%</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Edgecombe</a:t>
            </a:r>
            <a:endParaRPr lang="en-US" sz="900" dirty="0"/>
          </a:p>
        </p:txBody>
      </p:sp>
      <p:sp>
        <p:nvSpPr>
          <p:cNvPr id="28" name="Shape 26"/>
          <p:cNvSpPr/>
          <p:nvPr/>
        </p:nvSpPr>
        <p:spPr>
          <a:xfrm>
            <a:off x="1508760" y="2990088"/>
            <a:ext cx="616872"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1" y="2990088"/>
            <a:ext cx="357761"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1907669"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$74,338</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$53,840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58.0%</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Halifax</a:t>
            </a:r>
            <a:endParaRPr lang="en-US" sz="900" dirty="0"/>
          </a:p>
        </p:txBody>
      </p:sp>
      <p:sp>
        <p:nvSpPr>
          <p:cNvPr id="34" name="Shape 32"/>
          <p:cNvSpPr/>
          <p:nvPr/>
        </p:nvSpPr>
        <p:spPr>
          <a:xfrm>
            <a:off x="1508760" y="3332988"/>
            <a:ext cx="481580"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1" y="3332988"/>
            <a:ext cx="192044"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1741952"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$39,904</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$60,162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39.9%</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Northampton</a:t>
            </a:r>
            <a:endParaRPr lang="en-US" sz="900" dirty="0"/>
          </a:p>
        </p:txBody>
      </p:sp>
      <p:sp>
        <p:nvSpPr>
          <p:cNvPr id="40" name="Shape 38"/>
          <p:cNvSpPr/>
          <p:nvPr/>
        </p:nvSpPr>
        <p:spPr>
          <a:xfrm>
            <a:off x="1508761" y="3675888"/>
            <a:ext cx="179183"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1" y="3675888"/>
            <a:ext cx="41867"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1591775"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$8,699</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$28,533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23.4%</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Dare</a:t>
            </a:r>
            <a:endParaRPr lang="en-US" sz="900" dirty="0"/>
          </a:p>
        </p:txBody>
      </p:sp>
      <p:sp>
        <p:nvSpPr>
          <p:cNvPr id="46" name="Shape 44"/>
          <p:cNvSpPr/>
          <p:nvPr/>
        </p:nvSpPr>
        <p:spPr>
          <a:xfrm>
            <a:off x="1508760" y="4018788"/>
            <a:ext cx="102870" cy="192024"/>
          </a:xfrm>
          <a:prstGeom prst="rect">
            <a:avLst/>
          </a:prstGeom>
          <a:solidFill>
            <a:srgbClr val="B8D9DD"/>
          </a:solidFill>
          <a:ln w="12700">
            <a:solidFill>
              <a:srgbClr val="B8D9DD"/>
            </a:solidFill>
            <a:prstDash val="solid"/>
          </a:ln>
        </p:spPr>
        <p:txBody>
          <a:bodyPr/>
          <a:lstStyle/>
          <a:p>
            <a:endParaRPr lang="en-US" sz="1400"/>
          </a:p>
        </p:txBody>
      </p:sp>
      <p:sp>
        <p:nvSpPr>
          <p:cNvPr id="47" name="Text 45"/>
          <p:cNvSpPr/>
          <p:nvPr/>
        </p:nvSpPr>
        <p:spPr>
          <a:xfrm>
            <a:off x="1549908"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48" name="Text 46"/>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$14,448 rem.</a:t>
            </a:r>
            <a:endParaRPr lang="en-US" sz="800" dirty="0"/>
          </a:p>
        </p:txBody>
      </p:sp>
      <p:sp>
        <p:nvSpPr>
          <p:cNvPr id="49" name="Text 47"/>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50" name="Text 48"/>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Mar-Tyr-Wash</a:t>
            </a:r>
            <a:endParaRPr lang="en-US" sz="900" dirty="0"/>
          </a:p>
        </p:txBody>
      </p:sp>
      <p:sp>
        <p:nvSpPr>
          <p:cNvPr id="51" name="Shape 49"/>
          <p:cNvSpPr/>
          <p:nvPr/>
        </p:nvSpPr>
        <p:spPr>
          <a:xfrm>
            <a:off x="1508760" y="4361688"/>
            <a:ext cx="241613" cy="192024"/>
          </a:xfrm>
          <a:prstGeom prst="rect">
            <a:avLst/>
          </a:prstGeom>
          <a:solidFill>
            <a:srgbClr val="B8D9DD"/>
          </a:solidFill>
          <a:ln w="12700">
            <a:solidFill>
              <a:srgbClr val="B8D9DD"/>
            </a:solidFill>
            <a:prstDash val="solid"/>
          </a:ln>
        </p:spPr>
        <p:txBody>
          <a:bodyPr/>
          <a:lstStyle/>
          <a:p>
            <a:endParaRPr lang="en-US" sz="1400"/>
          </a:p>
        </p:txBody>
      </p:sp>
      <p:sp>
        <p:nvSpPr>
          <p:cNvPr id="52" name="Text 50"/>
          <p:cNvSpPr/>
          <p:nvPr/>
        </p:nvSpPr>
        <p:spPr>
          <a:xfrm>
            <a:off x="1549908"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$0</a:t>
            </a:r>
            <a:endParaRPr lang="en-US" sz="800" dirty="0"/>
          </a:p>
        </p:txBody>
      </p:sp>
      <p:sp>
        <p:nvSpPr>
          <p:cNvPr id="53" name="Text 51"/>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$50,204 rem.</a:t>
            </a:r>
            <a:endParaRPr lang="en-US" sz="800" dirty="0"/>
          </a:p>
        </p:txBody>
      </p:sp>
      <p:sp>
        <p:nvSpPr>
          <p:cNvPr id="54" name="Text 52"/>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C77B47"/>
                </a:solidFill>
                <a:latin typeface="Calibri" pitchFamily="34" charset="0"/>
                <a:ea typeface="Calibri" pitchFamily="34" charset="-122"/>
                <a:cs typeface="Calibri" pitchFamily="34" charset="-120"/>
              </a:rPr>
              <a:t>0.0%</a:t>
            </a:r>
            <a:endParaRPr lang="en-US" sz="900" dirty="0"/>
          </a:p>
        </p:txBody>
      </p:sp>
      <p:sp>
        <p:nvSpPr>
          <p:cNvPr id="55" name="Shape 53"/>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56" name="Text 54"/>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57" name="Shape 55"/>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58" name="Text 56"/>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59" name="Text 57"/>
          <p:cNvSpPr/>
          <p:nvPr/>
        </p:nvSpPr>
        <p:spPr>
          <a:xfrm>
            <a:off x="2740351" y="6041898"/>
            <a:ext cx="6209339" cy="171450"/>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6172200" cy="240030"/>
          </a:xfrm>
          <a:prstGeom prst="rect">
            <a:avLst/>
          </a:prstGeom>
          <a:noFill/>
          <a:ln/>
        </p:spPr>
        <p:txBody>
          <a:bodyPr wrap="square" lIns="0" tIns="0" rIns="0" bIns="0" rtlCol="0" anchor="ctr"/>
          <a:lstStyle/>
          <a:p>
            <a:r>
              <a:rPr lang="en-US" sz="975" b="1" kern="0" spc="113" dirty="0">
                <a:solidFill>
                  <a:srgbClr val="718096"/>
                </a:solidFill>
                <a:latin typeface="Calibri" pitchFamily="34" charset="0"/>
                <a:ea typeface="Calibri" pitchFamily="34" charset="-122"/>
                <a:cs typeface="Calibri" pitchFamily="34" charset="-120"/>
              </a:rPr>
              <a:t>Region 10  |  Lead LHD: Pitt County</a:t>
            </a:r>
            <a:endParaRPr lang="en-US" sz="975" dirty="0"/>
          </a:p>
        </p:txBody>
      </p:sp>
      <p:sp>
        <p:nvSpPr>
          <p:cNvPr id="7" name="Text 5"/>
          <p:cNvSpPr/>
          <p:nvPr/>
        </p:nvSpPr>
        <p:spPr>
          <a:xfrm>
            <a:off x="411480" y="1543050"/>
            <a:ext cx="6172200" cy="377190"/>
          </a:xfrm>
          <a:prstGeom prst="rect">
            <a:avLst/>
          </a:prstGeom>
          <a:noFill/>
          <a:ln/>
        </p:spPr>
        <p:txBody>
          <a:bodyPr wrap="square" lIns="0" tIns="0" rIns="0" bIns="0" rtlCol="0" anchor="ctr"/>
          <a:lstStyle/>
          <a:p>
            <a:r>
              <a:rPr lang="en-US" sz="2000" b="1" dirty="0">
                <a:solidFill>
                  <a:srgbClr val="1F3A52"/>
                </a:solidFill>
                <a:latin typeface="Calibri" pitchFamily="34" charset="0"/>
                <a:ea typeface="Calibri" pitchFamily="34" charset="-122"/>
                <a:cs typeface="Calibri" pitchFamily="34" charset="-120"/>
              </a:rPr>
              <a:t>Regional Spending Overview</a:t>
            </a:r>
            <a:endParaRPr lang="en-US" sz="2000" dirty="0"/>
          </a:p>
        </p:txBody>
      </p:sp>
      <p:sp>
        <p:nvSpPr>
          <p:cNvPr id="8" name="Text 6"/>
          <p:cNvSpPr/>
          <p:nvPr/>
        </p:nvSpPr>
        <p:spPr>
          <a:xfrm>
            <a:off x="411480" y="1920240"/>
            <a:ext cx="6172200" cy="20574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FY 2025-2026 (July 2025 – May 2026)</a:t>
            </a:r>
            <a:endParaRPr lang="en-US" sz="1000" dirty="0"/>
          </a:p>
        </p:txBody>
      </p:sp>
      <p:sp>
        <p:nvSpPr>
          <p:cNvPr id="9" name="Shape 7"/>
          <p:cNvSpPr/>
          <p:nvPr/>
        </p:nvSpPr>
        <p:spPr>
          <a:xfrm>
            <a:off x="6858000" y="1440180"/>
            <a:ext cx="1920240" cy="1028700"/>
          </a:xfrm>
          <a:prstGeom prst="rect">
            <a:avLst/>
          </a:prstGeom>
          <a:solidFill>
            <a:srgbClr val="0F6E7E"/>
          </a:solidFill>
          <a:ln w="12700">
            <a:solidFill>
              <a:srgbClr val="0F6E7E"/>
            </a:solidFill>
            <a:prstDash val="solid"/>
          </a:ln>
        </p:spPr>
        <p:txBody>
          <a:bodyPr/>
          <a:lstStyle/>
          <a:p>
            <a:endParaRPr lang="en-US" sz="1400"/>
          </a:p>
        </p:txBody>
      </p:sp>
      <p:sp>
        <p:nvSpPr>
          <p:cNvPr id="10" name="Text 8"/>
          <p:cNvSpPr/>
          <p:nvPr/>
        </p:nvSpPr>
        <p:spPr>
          <a:xfrm>
            <a:off x="6858000" y="1508760"/>
            <a:ext cx="1920240" cy="205740"/>
          </a:xfrm>
          <a:prstGeom prst="rect">
            <a:avLst/>
          </a:prstGeom>
          <a:noFill/>
          <a:ln/>
        </p:spPr>
        <p:txBody>
          <a:bodyPr wrap="square" lIns="0" tIns="0" rIns="0" bIns="0" rtlCol="0" anchor="ctr"/>
          <a:lstStyle/>
          <a:p>
            <a:pPr algn="ctr"/>
            <a:r>
              <a:rPr lang="en-US" sz="900" b="1" kern="0" spc="75" dirty="0">
                <a:solidFill>
                  <a:srgbClr val="FFFFFF"/>
                </a:solidFill>
                <a:latin typeface="Calibri" pitchFamily="34" charset="0"/>
                <a:ea typeface="Calibri" pitchFamily="34" charset="-122"/>
                <a:cs typeface="Calibri" pitchFamily="34" charset="-120"/>
              </a:rPr>
              <a:t>Total Reported</a:t>
            </a:r>
            <a:endParaRPr lang="en-US" sz="900" dirty="0"/>
          </a:p>
        </p:txBody>
      </p:sp>
      <p:sp>
        <p:nvSpPr>
          <p:cNvPr id="11" name="Text 9"/>
          <p:cNvSpPr/>
          <p:nvPr/>
        </p:nvSpPr>
        <p:spPr>
          <a:xfrm>
            <a:off x="6858000" y="1714500"/>
            <a:ext cx="1920240" cy="44577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$727,859</a:t>
            </a:r>
            <a:endParaRPr lang="en-US" sz="2800" dirty="0"/>
          </a:p>
        </p:txBody>
      </p:sp>
      <p:sp>
        <p:nvSpPr>
          <p:cNvPr id="12" name="Text 10"/>
          <p:cNvSpPr/>
          <p:nvPr/>
        </p:nvSpPr>
        <p:spPr>
          <a:xfrm>
            <a:off x="6858000" y="2160270"/>
            <a:ext cx="1920240" cy="240030"/>
          </a:xfrm>
          <a:prstGeom prst="rect">
            <a:avLst/>
          </a:prstGeom>
          <a:noFill/>
          <a:ln/>
        </p:spPr>
        <p:txBody>
          <a:bodyPr wrap="square" lIns="0" tIns="0" rIns="0" bIns="0" rtlCol="0" anchor="ctr"/>
          <a:lstStyle/>
          <a:p>
            <a:pPr algn="ctr"/>
            <a:r>
              <a:rPr lang="en-US" sz="800" dirty="0">
                <a:solidFill>
                  <a:srgbClr val="FFFFFF"/>
                </a:solidFill>
                <a:latin typeface="Calibri" pitchFamily="34" charset="0"/>
                <a:ea typeface="Calibri" pitchFamily="34" charset="-122"/>
                <a:cs typeface="Calibri" pitchFamily="34" charset="-120"/>
              </a:rPr>
              <a:t>of $1.78M budget</a:t>
            </a:r>
            <a:endParaRPr lang="en-US" sz="800" dirty="0"/>
          </a:p>
        </p:txBody>
      </p:sp>
      <p:sp>
        <p:nvSpPr>
          <p:cNvPr id="13" name="Text 11"/>
          <p:cNvSpPr/>
          <p:nvPr/>
        </p:nvSpPr>
        <p:spPr>
          <a:xfrm>
            <a:off x="6858000" y="2606040"/>
            <a:ext cx="1920240" cy="205740"/>
          </a:xfrm>
          <a:prstGeom prst="rect">
            <a:avLst/>
          </a:prstGeom>
          <a:noFill/>
          <a:ln/>
        </p:spPr>
        <p:txBody>
          <a:bodyPr wrap="square" lIns="0" tIns="0" rIns="0" bIns="0" rtlCol="0" anchor="ctr"/>
          <a:lstStyle/>
          <a:p>
            <a:pPr algn="ctr"/>
            <a:r>
              <a:rPr lang="en-US" sz="1000" b="1" dirty="0">
                <a:solidFill>
                  <a:srgbClr val="2D3748"/>
                </a:solidFill>
                <a:latin typeface="Calibri" pitchFamily="34" charset="0"/>
                <a:ea typeface="Calibri" pitchFamily="34" charset="-122"/>
                <a:cs typeface="Calibri" pitchFamily="34" charset="-120"/>
              </a:rPr>
              <a:t>40.8% spent through May</a:t>
            </a:r>
            <a:endParaRPr lang="en-US" sz="1000" dirty="0"/>
          </a:p>
        </p:txBody>
      </p:sp>
      <p:sp>
        <p:nvSpPr>
          <p:cNvPr id="14" name="Text 12"/>
          <p:cNvSpPr/>
          <p:nvPr/>
        </p:nvSpPr>
        <p:spPr>
          <a:xfrm>
            <a:off x="6858000" y="2811780"/>
            <a:ext cx="1920240" cy="205740"/>
          </a:xfrm>
          <a:prstGeom prst="rect">
            <a:avLst/>
          </a:prstGeom>
          <a:noFill/>
          <a:ln/>
        </p:spPr>
        <p:txBody>
          <a:bodyPr wrap="square" lIns="0" tIns="0" rIns="0" bIns="0" rtlCol="0" anchor="ctr"/>
          <a:lstStyle/>
          <a:p>
            <a:pPr algn="ctr"/>
            <a:r>
              <a:rPr lang="en-US" sz="900" i="1" dirty="0">
                <a:solidFill>
                  <a:srgbClr val="718096"/>
                </a:solidFill>
                <a:latin typeface="Calibri" pitchFamily="34" charset="0"/>
                <a:ea typeface="Calibri" pitchFamily="34" charset="-122"/>
                <a:cs typeface="Calibri" pitchFamily="34" charset="-120"/>
              </a:rPr>
              <a:t>92% of fiscal year complete</a:t>
            </a:r>
            <a:endParaRPr lang="en-US" sz="900" dirty="0"/>
          </a:p>
        </p:txBody>
      </p:sp>
      <p:sp>
        <p:nvSpPr>
          <p:cNvPr id="15" name="Text 13"/>
          <p:cNvSpPr/>
          <p:nvPr/>
        </p:nvSpPr>
        <p:spPr>
          <a:xfrm>
            <a:off x="411480" y="22288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Pitt</a:t>
            </a:r>
            <a:endParaRPr lang="en-US" sz="900" dirty="0"/>
          </a:p>
        </p:txBody>
      </p:sp>
      <p:sp>
        <p:nvSpPr>
          <p:cNvPr id="16" name="Shape 14"/>
          <p:cNvSpPr/>
          <p:nvPr/>
        </p:nvSpPr>
        <p:spPr>
          <a:xfrm>
            <a:off x="1508760" y="2304288"/>
            <a:ext cx="3291840" cy="192024"/>
          </a:xfrm>
          <a:prstGeom prst="rect">
            <a:avLst/>
          </a:prstGeom>
          <a:solidFill>
            <a:srgbClr val="B8D9DD"/>
          </a:solidFill>
          <a:ln w="12700">
            <a:solidFill>
              <a:srgbClr val="B8D9DD"/>
            </a:solidFill>
            <a:prstDash val="solid"/>
          </a:ln>
        </p:spPr>
        <p:txBody>
          <a:bodyPr/>
          <a:lstStyle/>
          <a:p>
            <a:endParaRPr lang="en-US" sz="1400"/>
          </a:p>
        </p:txBody>
      </p:sp>
      <p:sp>
        <p:nvSpPr>
          <p:cNvPr id="17" name="Shape 15"/>
          <p:cNvSpPr/>
          <p:nvPr/>
        </p:nvSpPr>
        <p:spPr>
          <a:xfrm>
            <a:off x="1508761" y="2304288"/>
            <a:ext cx="1596599" cy="192024"/>
          </a:xfrm>
          <a:prstGeom prst="rect">
            <a:avLst/>
          </a:prstGeom>
          <a:solidFill>
            <a:srgbClr val="0F6E7E"/>
          </a:solidFill>
          <a:ln w="12700">
            <a:solidFill>
              <a:srgbClr val="0F6E7E"/>
            </a:solidFill>
            <a:prstDash val="solid"/>
          </a:ln>
        </p:spPr>
        <p:txBody>
          <a:bodyPr/>
          <a:lstStyle/>
          <a:p>
            <a:endParaRPr lang="en-US" sz="1400"/>
          </a:p>
        </p:txBody>
      </p:sp>
      <p:sp>
        <p:nvSpPr>
          <p:cNvPr id="18" name="Text 16"/>
          <p:cNvSpPr/>
          <p:nvPr/>
        </p:nvSpPr>
        <p:spPr>
          <a:xfrm>
            <a:off x="1549909" y="2304288"/>
            <a:ext cx="1528019"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$251,971</a:t>
            </a:r>
            <a:endParaRPr lang="en-US" sz="800" dirty="0"/>
          </a:p>
        </p:txBody>
      </p:sp>
      <p:sp>
        <p:nvSpPr>
          <p:cNvPr id="19" name="Text 17"/>
          <p:cNvSpPr/>
          <p:nvPr/>
        </p:nvSpPr>
        <p:spPr>
          <a:xfrm>
            <a:off x="4903470" y="22288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$267,538 rem.</a:t>
            </a:r>
            <a:endParaRPr lang="en-US" sz="800" dirty="0"/>
          </a:p>
        </p:txBody>
      </p:sp>
      <p:sp>
        <p:nvSpPr>
          <p:cNvPr id="20" name="Text 18"/>
          <p:cNvSpPr/>
          <p:nvPr/>
        </p:nvSpPr>
        <p:spPr>
          <a:xfrm>
            <a:off x="6035040" y="22288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48.5%</a:t>
            </a:r>
            <a:endParaRPr lang="en-US" sz="900" dirty="0"/>
          </a:p>
        </p:txBody>
      </p:sp>
      <p:sp>
        <p:nvSpPr>
          <p:cNvPr id="21" name="Text 19"/>
          <p:cNvSpPr/>
          <p:nvPr/>
        </p:nvSpPr>
        <p:spPr>
          <a:xfrm>
            <a:off x="411480" y="25717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Craven</a:t>
            </a:r>
            <a:endParaRPr lang="en-US" sz="900" dirty="0"/>
          </a:p>
        </p:txBody>
      </p:sp>
      <p:sp>
        <p:nvSpPr>
          <p:cNvPr id="22" name="Shape 20"/>
          <p:cNvSpPr/>
          <p:nvPr/>
        </p:nvSpPr>
        <p:spPr>
          <a:xfrm>
            <a:off x="1508761" y="2647188"/>
            <a:ext cx="921965" cy="192024"/>
          </a:xfrm>
          <a:prstGeom prst="rect">
            <a:avLst/>
          </a:prstGeom>
          <a:solidFill>
            <a:srgbClr val="B8D9DD"/>
          </a:solidFill>
          <a:ln w="12700">
            <a:solidFill>
              <a:srgbClr val="B8D9DD"/>
            </a:solidFill>
            <a:prstDash val="solid"/>
          </a:ln>
        </p:spPr>
        <p:txBody>
          <a:bodyPr/>
          <a:lstStyle/>
          <a:p>
            <a:endParaRPr lang="en-US" sz="1400"/>
          </a:p>
        </p:txBody>
      </p:sp>
      <p:sp>
        <p:nvSpPr>
          <p:cNvPr id="23" name="Shape 21"/>
          <p:cNvSpPr/>
          <p:nvPr/>
        </p:nvSpPr>
        <p:spPr>
          <a:xfrm>
            <a:off x="1508761" y="2647188"/>
            <a:ext cx="633644" cy="192024"/>
          </a:xfrm>
          <a:prstGeom prst="rect">
            <a:avLst/>
          </a:prstGeom>
          <a:solidFill>
            <a:srgbClr val="0F6E7E"/>
          </a:solidFill>
          <a:ln w="12700">
            <a:solidFill>
              <a:srgbClr val="0F6E7E"/>
            </a:solidFill>
            <a:prstDash val="solid"/>
          </a:ln>
        </p:spPr>
        <p:txBody>
          <a:bodyPr/>
          <a:lstStyle/>
          <a:p>
            <a:endParaRPr lang="en-US" sz="1400"/>
          </a:p>
        </p:txBody>
      </p:sp>
      <p:sp>
        <p:nvSpPr>
          <p:cNvPr id="24" name="Text 22"/>
          <p:cNvSpPr/>
          <p:nvPr/>
        </p:nvSpPr>
        <p:spPr>
          <a:xfrm>
            <a:off x="1549909" y="2647188"/>
            <a:ext cx="565064" cy="192024"/>
          </a:xfrm>
          <a:prstGeom prst="rect">
            <a:avLst/>
          </a:prstGeom>
          <a:noFill/>
          <a:ln/>
        </p:spPr>
        <p:txBody>
          <a:bodyPr wrap="square" lIns="0" tIns="0" rIns="0" bIns="0" rtlCol="0" anchor="ctr"/>
          <a:lstStyle/>
          <a:p>
            <a:r>
              <a:rPr lang="en-US" sz="800" b="1" dirty="0">
                <a:solidFill>
                  <a:srgbClr val="FFFFFF"/>
                </a:solidFill>
                <a:latin typeface="Calibri" pitchFamily="34" charset="0"/>
                <a:ea typeface="Calibri" pitchFamily="34" charset="-122"/>
                <a:cs typeface="Calibri" pitchFamily="34" charset="-120"/>
              </a:rPr>
              <a:t>$100,000</a:t>
            </a:r>
            <a:endParaRPr lang="en-US" sz="800" dirty="0"/>
          </a:p>
        </p:txBody>
      </p:sp>
      <p:sp>
        <p:nvSpPr>
          <p:cNvPr id="25" name="Text 23"/>
          <p:cNvSpPr/>
          <p:nvPr/>
        </p:nvSpPr>
        <p:spPr>
          <a:xfrm>
            <a:off x="4903470" y="25717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$45,502 rem.</a:t>
            </a:r>
            <a:endParaRPr lang="en-US" sz="800" dirty="0"/>
          </a:p>
        </p:txBody>
      </p:sp>
      <p:sp>
        <p:nvSpPr>
          <p:cNvPr id="26" name="Text 24"/>
          <p:cNvSpPr/>
          <p:nvPr/>
        </p:nvSpPr>
        <p:spPr>
          <a:xfrm>
            <a:off x="6035040" y="25717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68.7%</a:t>
            </a:r>
            <a:endParaRPr lang="en-US" sz="900" dirty="0"/>
          </a:p>
        </p:txBody>
      </p:sp>
      <p:sp>
        <p:nvSpPr>
          <p:cNvPr id="27" name="Text 25"/>
          <p:cNvSpPr/>
          <p:nvPr/>
        </p:nvSpPr>
        <p:spPr>
          <a:xfrm>
            <a:off x="411480" y="29146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Carteret</a:t>
            </a:r>
            <a:endParaRPr lang="en-US" sz="900" dirty="0"/>
          </a:p>
        </p:txBody>
      </p:sp>
      <p:sp>
        <p:nvSpPr>
          <p:cNvPr id="28" name="Shape 26"/>
          <p:cNvSpPr/>
          <p:nvPr/>
        </p:nvSpPr>
        <p:spPr>
          <a:xfrm>
            <a:off x="1508760" y="2990088"/>
            <a:ext cx="884359" cy="192024"/>
          </a:xfrm>
          <a:prstGeom prst="rect">
            <a:avLst/>
          </a:prstGeom>
          <a:solidFill>
            <a:srgbClr val="B8D9DD"/>
          </a:solidFill>
          <a:ln w="12700">
            <a:solidFill>
              <a:srgbClr val="B8D9DD"/>
            </a:solidFill>
            <a:prstDash val="solid"/>
          </a:ln>
        </p:spPr>
        <p:txBody>
          <a:bodyPr/>
          <a:lstStyle/>
          <a:p>
            <a:endParaRPr lang="en-US" sz="1400"/>
          </a:p>
        </p:txBody>
      </p:sp>
      <p:sp>
        <p:nvSpPr>
          <p:cNvPr id="29" name="Shape 27"/>
          <p:cNvSpPr/>
          <p:nvPr/>
        </p:nvSpPr>
        <p:spPr>
          <a:xfrm>
            <a:off x="1508760" y="2990088"/>
            <a:ext cx="518735" cy="192024"/>
          </a:xfrm>
          <a:prstGeom prst="rect">
            <a:avLst/>
          </a:prstGeom>
          <a:solidFill>
            <a:srgbClr val="0F6E7E"/>
          </a:solidFill>
          <a:ln w="12700">
            <a:solidFill>
              <a:srgbClr val="0F6E7E"/>
            </a:solidFill>
            <a:prstDash val="solid"/>
          </a:ln>
        </p:spPr>
        <p:txBody>
          <a:bodyPr/>
          <a:lstStyle/>
          <a:p>
            <a:endParaRPr lang="en-US" sz="1400"/>
          </a:p>
        </p:txBody>
      </p:sp>
      <p:sp>
        <p:nvSpPr>
          <p:cNvPr id="30" name="Text 28"/>
          <p:cNvSpPr/>
          <p:nvPr/>
        </p:nvSpPr>
        <p:spPr>
          <a:xfrm>
            <a:off x="2068643" y="29900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$81,865</a:t>
            </a:r>
            <a:endParaRPr lang="en-US" sz="800" dirty="0"/>
          </a:p>
        </p:txBody>
      </p:sp>
      <p:sp>
        <p:nvSpPr>
          <p:cNvPr id="31" name="Text 29"/>
          <p:cNvSpPr/>
          <p:nvPr/>
        </p:nvSpPr>
        <p:spPr>
          <a:xfrm>
            <a:off x="4903470" y="29146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$57,702 rem.</a:t>
            </a:r>
            <a:endParaRPr lang="en-US" sz="800" dirty="0"/>
          </a:p>
        </p:txBody>
      </p:sp>
      <p:sp>
        <p:nvSpPr>
          <p:cNvPr id="32" name="Text 30"/>
          <p:cNvSpPr/>
          <p:nvPr/>
        </p:nvSpPr>
        <p:spPr>
          <a:xfrm>
            <a:off x="6035040" y="29146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58.7%</a:t>
            </a:r>
            <a:endParaRPr lang="en-US" sz="900" dirty="0"/>
          </a:p>
        </p:txBody>
      </p:sp>
      <p:sp>
        <p:nvSpPr>
          <p:cNvPr id="33" name="Text 31"/>
          <p:cNvSpPr/>
          <p:nvPr/>
        </p:nvSpPr>
        <p:spPr>
          <a:xfrm>
            <a:off x="411480" y="32575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Wayne</a:t>
            </a:r>
            <a:endParaRPr lang="en-US" sz="900" dirty="0"/>
          </a:p>
        </p:txBody>
      </p:sp>
      <p:sp>
        <p:nvSpPr>
          <p:cNvPr id="34" name="Shape 32"/>
          <p:cNvSpPr/>
          <p:nvPr/>
        </p:nvSpPr>
        <p:spPr>
          <a:xfrm>
            <a:off x="1508760" y="3332988"/>
            <a:ext cx="965212" cy="192024"/>
          </a:xfrm>
          <a:prstGeom prst="rect">
            <a:avLst/>
          </a:prstGeom>
          <a:solidFill>
            <a:srgbClr val="B8D9DD"/>
          </a:solidFill>
          <a:ln w="12700">
            <a:solidFill>
              <a:srgbClr val="B8D9DD"/>
            </a:solidFill>
            <a:prstDash val="solid"/>
          </a:ln>
        </p:spPr>
        <p:txBody>
          <a:bodyPr/>
          <a:lstStyle/>
          <a:p>
            <a:endParaRPr lang="en-US" sz="1400"/>
          </a:p>
        </p:txBody>
      </p:sp>
      <p:sp>
        <p:nvSpPr>
          <p:cNvPr id="35" name="Shape 33"/>
          <p:cNvSpPr/>
          <p:nvPr/>
        </p:nvSpPr>
        <p:spPr>
          <a:xfrm>
            <a:off x="1508760" y="3332988"/>
            <a:ext cx="506034" cy="192024"/>
          </a:xfrm>
          <a:prstGeom prst="rect">
            <a:avLst/>
          </a:prstGeom>
          <a:solidFill>
            <a:srgbClr val="0F6E7E"/>
          </a:solidFill>
          <a:ln w="12700">
            <a:solidFill>
              <a:srgbClr val="0F6E7E"/>
            </a:solidFill>
            <a:prstDash val="solid"/>
          </a:ln>
        </p:spPr>
        <p:txBody>
          <a:bodyPr/>
          <a:lstStyle/>
          <a:p>
            <a:endParaRPr lang="en-US" sz="1400"/>
          </a:p>
        </p:txBody>
      </p:sp>
      <p:sp>
        <p:nvSpPr>
          <p:cNvPr id="36" name="Text 34"/>
          <p:cNvSpPr/>
          <p:nvPr/>
        </p:nvSpPr>
        <p:spPr>
          <a:xfrm>
            <a:off x="2055942" y="33329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$79,861</a:t>
            </a:r>
            <a:endParaRPr lang="en-US" sz="800" dirty="0"/>
          </a:p>
        </p:txBody>
      </p:sp>
      <p:sp>
        <p:nvSpPr>
          <p:cNvPr id="37" name="Text 35"/>
          <p:cNvSpPr/>
          <p:nvPr/>
        </p:nvSpPr>
        <p:spPr>
          <a:xfrm>
            <a:off x="4903470" y="32575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$72,466 rem.</a:t>
            </a:r>
            <a:endParaRPr lang="en-US" sz="800" dirty="0"/>
          </a:p>
        </p:txBody>
      </p:sp>
      <p:sp>
        <p:nvSpPr>
          <p:cNvPr id="38" name="Text 36"/>
          <p:cNvSpPr/>
          <p:nvPr/>
        </p:nvSpPr>
        <p:spPr>
          <a:xfrm>
            <a:off x="6035040" y="32575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52.4%</a:t>
            </a:r>
            <a:endParaRPr lang="en-US" sz="900" dirty="0"/>
          </a:p>
        </p:txBody>
      </p:sp>
      <p:sp>
        <p:nvSpPr>
          <p:cNvPr id="39" name="Text 37"/>
          <p:cNvSpPr/>
          <p:nvPr/>
        </p:nvSpPr>
        <p:spPr>
          <a:xfrm>
            <a:off x="411480" y="36004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Greene</a:t>
            </a:r>
            <a:endParaRPr lang="en-US" sz="900" dirty="0"/>
          </a:p>
        </p:txBody>
      </p:sp>
      <p:sp>
        <p:nvSpPr>
          <p:cNvPr id="40" name="Shape 38"/>
          <p:cNvSpPr/>
          <p:nvPr/>
        </p:nvSpPr>
        <p:spPr>
          <a:xfrm>
            <a:off x="1508761" y="3675888"/>
            <a:ext cx="1197461" cy="192024"/>
          </a:xfrm>
          <a:prstGeom prst="rect">
            <a:avLst/>
          </a:prstGeom>
          <a:solidFill>
            <a:srgbClr val="B8D9DD"/>
          </a:solidFill>
          <a:ln w="12700">
            <a:solidFill>
              <a:srgbClr val="B8D9DD"/>
            </a:solidFill>
            <a:prstDash val="solid"/>
          </a:ln>
        </p:spPr>
        <p:txBody>
          <a:bodyPr/>
          <a:lstStyle/>
          <a:p>
            <a:endParaRPr lang="en-US" sz="1400"/>
          </a:p>
        </p:txBody>
      </p:sp>
      <p:sp>
        <p:nvSpPr>
          <p:cNvPr id="41" name="Shape 39"/>
          <p:cNvSpPr/>
          <p:nvPr/>
        </p:nvSpPr>
        <p:spPr>
          <a:xfrm>
            <a:off x="1508760" y="3675888"/>
            <a:ext cx="502344" cy="192024"/>
          </a:xfrm>
          <a:prstGeom prst="rect">
            <a:avLst/>
          </a:prstGeom>
          <a:solidFill>
            <a:srgbClr val="0F6E7E"/>
          </a:solidFill>
          <a:ln w="12700">
            <a:solidFill>
              <a:srgbClr val="0F6E7E"/>
            </a:solidFill>
            <a:prstDash val="solid"/>
          </a:ln>
        </p:spPr>
        <p:txBody>
          <a:bodyPr/>
          <a:lstStyle/>
          <a:p>
            <a:endParaRPr lang="en-US" sz="1400"/>
          </a:p>
        </p:txBody>
      </p:sp>
      <p:sp>
        <p:nvSpPr>
          <p:cNvPr id="42" name="Text 40"/>
          <p:cNvSpPr/>
          <p:nvPr/>
        </p:nvSpPr>
        <p:spPr>
          <a:xfrm>
            <a:off x="2052252" y="36758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$79,278</a:t>
            </a:r>
            <a:endParaRPr lang="en-US" sz="800" dirty="0"/>
          </a:p>
        </p:txBody>
      </p:sp>
      <p:sp>
        <p:nvSpPr>
          <p:cNvPr id="43" name="Text 41"/>
          <p:cNvSpPr/>
          <p:nvPr/>
        </p:nvSpPr>
        <p:spPr>
          <a:xfrm>
            <a:off x="4903470" y="36004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$109,702 rem.</a:t>
            </a:r>
            <a:endParaRPr lang="en-US" sz="800" dirty="0"/>
          </a:p>
        </p:txBody>
      </p:sp>
      <p:sp>
        <p:nvSpPr>
          <p:cNvPr id="44" name="Text 42"/>
          <p:cNvSpPr/>
          <p:nvPr/>
        </p:nvSpPr>
        <p:spPr>
          <a:xfrm>
            <a:off x="6035040" y="36004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42.0%</a:t>
            </a:r>
            <a:endParaRPr lang="en-US" sz="900" dirty="0"/>
          </a:p>
        </p:txBody>
      </p:sp>
      <p:sp>
        <p:nvSpPr>
          <p:cNvPr id="45" name="Text 43"/>
          <p:cNvSpPr/>
          <p:nvPr/>
        </p:nvSpPr>
        <p:spPr>
          <a:xfrm>
            <a:off x="411480" y="39433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Beaufort</a:t>
            </a:r>
            <a:endParaRPr lang="en-US" sz="900" dirty="0"/>
          </a:p>
        </p:txBody>
      </p:sp>
      <p:sp>
        <p:nvSpPr>
          <p:cNvPr id="46" name="Shape 44"/>
          <p:cNvSpPr/>
          <p:nvPr/>
        </p:nvSpPr>
        <p:spPr>
          <a:xfrm>
            <a:off x="1508761" y="4018788"/>
            <a:ext cx="1147967" cy="192024"/>
          </a:xfrm>
          <a:prstGeom prst="rect">
            <a:avLst/>
          </a:prstGeom>
          <a:solidFill>
            <a:srgbClr val="B8D9DD"/>
          </a:solidFill>
          <a:ln w="12700">
            <a:solidFill>
              <a:srgbClr val="B8D9DD"/>
            </a:solidFill>
            <a:prstDash val="solid"/>
          </a:ln>
        </p:spPr>
        <p:txBody>
          <a:bodyPr/>
          <a:lstStyle/>
          <a:p>
            <a:endParaRPr lang="en-US" sz="1400"/>
          </a:p>
        </p:txBody>
      </p:sp>
      <p:sp>
        <p:nvSpPr>
          <p:cNvPr id="47" name="Shape 45"/>
          <p:cNvSpPr/>
          <p:nvPr/>
        </p:nvSpPr>
        <p:spPr>
          <a:xfrm>
            <a:off x="1508760" y="4018788"/>
            <a:ext cx="413659" cy="192024"/>
          </a:xfrm>
          <a:prstGeom prst="rect">
            <a:avLst/>
          </a:prstGeom>
          <a:solidFill>
            <a:srgbClr val="0F6E7E"/>
          </a:solidFill>
          <a:ln w="12700">
            <a:solidFill>
              <a:srgbClr val="0F6E7E"/>
            </a:solidFill>
            <a:prstDash val="solid"/>
          </a:ln>
        </p:spPr>
        <p:txBody>
          <a:bodyPr/>
          <a:lstStyle/>
          <a:p>
            <a:endParaRPr lang="en-US" sz="1400"/>
          </a:p>
        </p:txBody>
      </p:sp>
      <p:sp>
        <p:nvSpPr>
          <p:cNvPr id="48" name="Text 46"/>
          <p:cNvSpPr/>
          <p:nvPr/>
        </p:nvSpPr>
        <p:spPr>
          <a:xfrm>
            <a:off x="1963567" y="40187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$65,282</a:t>
            </a:r>
            <a:endParaRPr lang="en-US" sz="800" dirty="0"/>
          </a:p>
        </p:txBody>
      </p:sp>
      <p:sp>
        <p:nvSpPr>
          <p:cNvPr id="49" name="Text 47"/>
          <p:cNvSpPr/>
          <p:nvPr/>
        </p:nvSpPr>
        <p:spPr>
          <a:xfrm>
            <a:off x="4903470" y="39433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$115,887 rem.</a:t>
            </a:r>
            <a:endParaRPr lang="en-US" sz="800" dirty="0"/>
          </a:p>
        </p:txBody>
      </p:sp>
      <p:sp>
        <p:nvSpPr>
          <p:cNvPr id="50" name="Text 48"/>
          <p:cNvSpPr/>
          <p:nvPr/>
        </p:nvSpPr>
        <p:spPr>
          <a:xfrm>
            <a:off x="6035040" y="39433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36.0%</a:t>
            </a:r>
            <a:endParaRPr lang="en-US" sz="900" dirty="0"/>
          </a:p>
        </p:txBody>
      </p:sp>
      <p:sp>
        <p:nvSpPr>
          <p:cNvPr id="51" name="Text 49"/>
          <p:cNvSpPr/>
          <p:nvPr/>
        </p:nvSpPr>
        <p:spPr>
          <a:xfrm>
            <a:off x="411480" y="42862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Lenoir</a:t>
            </a:r>
            <a:endParaRPr lang="en-US" sz="900" dirty="0"/>
          </a:p>
        </p:txBody>
      </p:sp>
      <p:sp>
        <p:nvSpPr>
          <p:cNvPr id="52" name="Shape 50"/>
          <p:cNvSpPr/>
          <p:nvPr/>
        </p:nvSpPr>
        <p:spPr>
          <a:xfrm>
            <a:off x="1508761" y="4361688"/>
            <a:ext cx="1908917" cy="192024"/>
          </a:xfrm>
          <a:prstGeom prst="rect">
            <a:avLst/>
          </a:prstGeom>
          <a:solidFill>
            <a:srgbClr val="B8D9DD"/>
          </a:solidFill>
          <a:ln w="12700">
            <a:solidFill>
              <a:srgbClr val="B8D9DD"/>
            </a:solidFill>
            <a:prstDash val="solid"/>
          </a:ln>
        </p:spPr>
        <p:txBody>
          <a:bodyPr/>
          <a:lstStyle/>
          <a:p>
            <a:endParaRPr lang="en-US" sz="1400"/>
          </a:p>
        </p:txBody>
      </p:sp>
      <p:sp>
        <p:nvSpPr>
          <p:cNvPr id="53" name="Shape 51"/>
          <p:cNvSpPr/>
          <p:nvPr/>
        </p:nvSpPr>
        <p:spPr>
          <a:xfrm>
            <a:off x="1508760" y="4361688"/>
            <a:ext cx="200311" cy="192024"/>
          </a:xfrm>
          <a:prstGeom prst="rect">
            <a:avLst/>
          </a:prstGeom>
          <a:solidFill>
            <a:srgbClr val="0F6E7E"/>
          </a:solidFill>
          <a:ln w="12700">
            <a:solidFill>
              <a:srgbClr val="0F6E7E"/>
            </a:solidFill>
            <a:prstDash val="solid"/>
          </a:ln>
        </p:spPr>
        <p:txBody>
          <a:bodyPr/>
          <a:lstStyle/>
          <a:p>
            <a:endParaRPr lang="en-US" sz="1400"/>
          </a:p>
        </p:txBody>
      </p:sp>
      <p:sp>
        <p:nvSpPr>
          <p:cNvPr id="54" name="Text 52"/>
          <p:cNvSpPr/>
          <p:nvPr/>
        </p:nvSpPr>
        <p:spPr>
          <a:xfrm>
            <a:off x="1750219" y="43616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$31,613</a:t>
            </a:r>
            <a:endParaRPr lang="en-US" sz="800" dirty="0"/>
          </a:p>
        </p:txBody>
      </p:sp>
      <p:sp>
        <p:nvSpPr>
          <p:cNvPr id="55" name="Text 53"/>
          <p:cNvSpPr/>
          <p:nvPr/>
        </p:nvSpPr>
        <p:spPr>
          <a:xfrm>
            <a:off x="4903470" y="42862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$269,648 rem.</a:t>
            </a:r>
            <a:endParaRPr lang="en-US" sz="800" dirty="0"/>
          </a:p>
        </p:txBody>
      </p:sp>
      <p:sp>
        <p:nvSpPr>
          <p:cNvPr id="56" name="Text 54"/>
          <p:cNvSpPr/>
          <p:nvPr/>
        </p:nvSpPr>
        <p:spPr>
          <a:xfrm>
            <a:off x="6035040" y="42862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10.5%</a:t>
            </a:r>
            <a:endParaRPr lang="en-US" sz="900" dirty="0"/>
          </a:p>
        </p:txBody>
      </p:sp>
      <p:sp>
        <p:nvSpPr>
          <p:cNvPr id="57" name="Text 55"/>
          <p:cNvSpPr/>
          <p:nvPr/>
        </p:nvSpPr>
        <p:spPr>
          <a:xfrm>
            <a:off x="411480" y="46291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Jones</a:t>
            </a:r>
            <a:endParaRPr lang="en-US" sz="900" dirty="0"/>
          </a:p>
        </p:txBody>
      </p:sp>
      <p:sp>
        <p:nvSpPr>
          <p:cNvPr id="58" name="Shape 56"/>
          <p:cNvSpPr/>
          <p:nvPr/>
        </p:nvSpPr>
        <p:spPr>
          <a:xfrm>
            <a:off x="1508760" y="4704588"/>
            <a:ext cx="811192" cy="192024"/>
          </a:xfrm>
          <a:prstGeom prst="rect">
            <a:avLst/>
          </a:prstGeom>
          <a:solidFill>
            <a:srgbClr val="B8D9DD"/>
          </a:solidFill>
          <a:ln w="12700">
            <a:solidFill>
              <a:srgbClr val="B8D9DD"/>
            </a:solidFill>
            <a:prstDash val="solid"/>
          </a:ln>
        </p:spPr>
        <p:txBody>
          <a:bodyPr/>
          <a:lstStyle/>
          <a:p>
            <a:endParaRPr lang="en-US" sz="1400"/>
          </a:p>
        </p:txBody>
      </p:sp>
      <p:sp>
        <p:nvSpPr>
          <p:cNvPr id="59" name="Shape 57"/>
          <p:cNvSpPr/>
          <p:nvPr/>
        </p:nvSpPr>
        <p:spPr>
          <a:xfrm>
            <a:off x="1508760" y="4704588"/>
            <a:ext cx="191989" cy="192024"/>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1741897" y="47045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$30,299</a:t>
            </a:r>
            <a:endParaRPr lang="en-US" sz="800" dirty="0"/>
          </a:p>
        </p:txBody>
      </p:sp>
      <p:sp>
        <p:nvSpPr>
          <p:cNvPr id="61" name="Text 59"/>
          <p:cNvSpPr/>
          <p:nvPr/>
        </p:nvSpPr>
        <p:spPr>
          <a:xfrm>
            <a:off x="4903470" y="46291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$97,721 rem.</a:t>
            </a:r>
            <a:endParaRPr lang="en-US" sz="800" dirty="0"/>
          </a:p>
        </p:txBody>
      </p:sp>
      <p:sp>
        <p:nvSpPr>
          <p:cNvPr id="62" name="Text 60"/>
          <p:cNvSpPr/>
          <p:nvPr/>
        </p:nvSpPr>
        <p:spPr>
          <a:xfrm>
            <a:off x="6035040" y="46291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23.7%</a:t>
            </a:r>
            <a:endParaRPr lang="en-US" sz="900" dirty="0"/>
          </a:p>
        </p:txBody>
      </p:sp>
      <p:sp>
        <p:nvSpPr>
          <p:cNvPr id="63" name="Text 61"/>
          <p:cNvSpPr/>
          <p:nvPr/>
        </p:nvSpPr>
        <p:spPr>
          <a:xfrm>
            <a:off x="411480" y="4972050"/>
            <a:ext cx="1028700" cy="342900"/>
          </a:xfrm>
          <a:prstGeom prst="rect">
            <a:avLst/>
          </a:prstGeom>
          <a:noFill/>
          <a:ln/>
        </p:spPr>
        <p:txBody>
          <a:bodyPr wrap="square" lIns="0" tIns="0" rIns="0" bIns="0" rtlCol="0" anchor="ctr"/>
          <a:lstStyle/>
          <a:p>
            <a:pPr algn="r"/>
            <a:r>
              <a:rPr lang="en-US" sz="900" b="1" dirty="0">
                <a:solidFill>
                  <a:srgbClr val="2D3748"/>
                </a:solidFill>
                <a:latin typeface="Calibri" pitchFamily="34" charset="0"/>
                <a:ea typeface="Calibri" pitchFamily="34" charset="-122"/>
                <a:cs typeface="Calibri" pitchFamily="34" charset="-120"/>
              </a:rPr>
              <a:t>Pamlico</a:t>
            </a:r>
            <a:endParaRPr lang="en-US" sz="900" dirty="0"/>
          </a:p>
        </p:txBody>
      </p:sp>
      <p:sp>
        <p:nvSpPr>
          <p:cNvPr id="64" name="Shape 62"/>
          <p:cNvSpPr/>
          <p:nvPr/>
        </p:nvSpPr>
        <p:spPr>
          <a:xfrm>
            <a:off x="1508760" y="5047488"/>
            <a:ext cx="166313" cy="192024"/>
          </a:xfrm>
          <a:prstGeom prst="rect">
            <a:avLst/>
          </a:prstGeom>
          <a:solidFill>
            <a:srgbClr val="B8D9DD"/>
          </a:solidFill>
          <a:ln w="12700">
            <a:solidFill>
              <a:srgbClr val="B8D9DD"/>
            </a:solidFill>
            <a:prstDash val="solid"/>
          </a:ln>
        </p:spPr>
        <p:txBody>
          <a:bodyPr/>
          <a:lstStyle/>
          <a:p>
            <a:endParaRPr lang="en-US" sz="1400"/>
          </a:p>
        </p:txBody>
      </p:sp>
      <p:sp>
        <p:nvSpPr>
          <p:cNvPr id="65" name="Shape 63"/>
          <p:cNvSpPr/>
          <p:nvPr/>
        </p:nvSpPr>
        <p:spPr>
          <a:xfrm>
            <a:off x="1508760" y="5047488"/>
            <a:ext cx="48722" cy="192024"/>
          </a:xfrm>
          <a:prstGeom prst="rect">
            <a:avLst/>
          </a:prstGeom>
          <a:solidFill>
            <a:srgbClr val="0F6E7E"/>
          </a:solidFill>
          <a:ln w="12700">
            <a:solidFill>
              <a:srgbClr val="0F6E7E"/>
            </a:solidFill>
            <a:prstDash val="solid"/>
          </a:ln>
        </p:spPr>
        <p:txBody>
          <a:bodyPr/>
          <a:lstStyle/>
          <a:p>
            <a:endParaRPr lang="en-US" sz="1400"/>
          </a:p>
        </p:txBody>
      </p:sp>
      <p:sp>
        <p:nvSpPr>
          <p:cNvPr id="66" name="Text 64"/>
          <p:cNvSpPr/>
          <p:nvPr/>
        </p:nvSpPr>
        <p:spPr>
          <a:xfrm>
            <a:off x="1598630" y="5047488"/>
            <a:ext cx="754380" cy="192024"/>
          </a:xfrm>
          <a:prstGeom prst="rect">
            <a:avLst/>
          </a:prstGeom>
          <a:noFill/>
          <a:ln/>
        </p:spPr>
        <p:txBody>
          <a:bodyPr wrap="square" lIns="0" tIns="0" rIns="0" bIns="0" rtlCol="0" anchor="ctr"/>
          <a:lstStyle/>
          <a:p>
            <a:r>
              <a:rPr lang="en-US" sz="800" b="1" dirty="0">
                <a:solidFill>
                  <a:srgbClr val="0B5460"/>
                </a:solidFill>
                <a:latin typeface="Calibri" pitchFamily="34" charset="0"/>
                <a:ea typeface="Calibri" pitchFamily="34" charset="-122"/>
                <a:cs typeface="Calibri" pitchFamily="34" charset="-120"/>
              </a:rPr>
              <a:t>$7,689</a:t>
            </a:r>
            <a:endParaRPr lang="en-US" sz="800" dirty="0"/>
          </a:p>
        </p:txBody>
      </p:sp>
      <p:sp>
        <p:nvSpPr>
          <p:cNvPr id="67" name="Text 65"/>
          <p:cNvSpPr/>
          <p:nvPr/>
        </p:nvSpPr>
        <p:spPr>
          <a:xfrm>
            <a:off x="4903470" y="4972050"/>
            <a:ext cx="1028700" cy="342900"/>
          </a:xfrm>
          <a:prstGeom prst="rect">
            <a:avLst/>
          </a:prstGeom>
          <a:noFill/>
          <a:ln/>
        </p:spPr>
        <p:txBody>
          <a:bodyPr wrap="square" lIns="0" tIns="0" rIns="0" bIns="0" rtlCol="0" anchor="ctr"/>
          <a:lstStyle/>
          <a:p>
            <a:pPr algn="r"/>
            <a:r>
              <a:rPr lang="en-US" sz="800" dirty="0">
                <a:solidFill>
                  <a:srgbClr val="718096"/>
                </a:solidFill>
                <a:latin typeface="Calibri" pitchFamily="34" charset="0"/>
                <a:ea typeface="Calibri" pitchFamily="34" charset="-122"/>
                <a:cs typeface="Calibri" pitchFamily="34" charset="-120"/>
              </a:rPr>
              <a:t>$18,558 rem.</a:t>
            </a:r>
            <a:endParaRPr lang="en-US" sz="800" dirty="0"/>
          </a:p>
        </p:txBody>
      </p:sp>
      <p:sp>
        <p:nvSpPr>
          <p:cNvPr id="68" name="Text 66"/>
          <p:cNvSpPr/>
          <p:nvPr/>
        </p:nvSpPr>
        <p:spPr>
          <a:xfrm>
            <a:off x="6035040" y="4972050"/>
            <a:ext cx="480060" cy="342900"/>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29.3%</a:t>
            </a:r>
            <a:endParaRPr lang="en-US" sz="900" dirty="0"/>
          </a:p>
        </p:txBody>
      </p:sp>
      <p:sp>
        <p:nvSpPr>
          <p:cNvPr id="69" name="Shape 67"/>
          <p:cNvSpPr/>
          <p:nvPr/>
        </p:nvSpPr>
        <p:spPr>
          <a:xfrm>
            <a:off x="411480" y="5554980"/>
            <a:ext cx="150876" cy="109728"/>
          </a:xfrm>
          <a:prstGeom prst="rect">
            <a:avLst/>
          </a:prstGeom>
          <a:solidFill>
            <a:srgbClr val="0F6E7E"/>
          </a:solidFill>
          <a:ln w="12700">
            <a:solidFill>
              <a:srgbClr val="0F6E7E"/>
            </a:solidFill>
            <a:prstDash val="solid"/>
          </a:ln>
        </p:spPr>
        <p:txBody>
          <a:bodyPr/>
          <a:lstStyle/>
          <a:p>
            <a:endParaRPr lang="en-US" sz="1400"/>
          </a:p>
        </p:txBody>
      </p:sp>
      <p:sp>
        <p:nvSpPr>
          <p:cNvPr id="70" name="Text 68"/>
          <p:cNvSpPr/>
          <p:nvPr/>
        </p:nvSpPr>
        <p:spPr>
          <a:xfrm>
            <a:off x="603504" y="5520690"/>
            <a:ext cx="102870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Spent YTD</a:t>
            </a:r>
            <a:endParaRPr lang="en-US" sz="800" dirty="0"/>
          </a:p>
        </p:txBody>
      </p:sp>
      <p:sp>
        <p:nvSpPr>
          <p:cNvPr id="71" name="Shape 69"/>
          <p:cNvSpPr/>
          <p:nvPr/>
        </p:nvSpPr>
        <p:spPr>
          <a:xfrm>
            <a:off x="1645920" y="5554980"/>
            <a:ext cx="150876" cy="109728"/>
          </a:xfrm>
          <a:prstGeom prst="rect">
            <a:avLst/>
          </a:prstGeom>
          <a:solidFill>
            <a:srgbClr val="B8D9DD"/>
          </a:solidFill>
          <a:ln w="12700">
            <a:solidFill>
              <a:srgbClr val="B8D9DD"/>
            </a:solidFill>
            <a:prstDash val="solid"/>
          </a:ln>
        </p:spPr>
        <p:txBody>
          <a:bodyPr/>
          <a:lstStyle/>
          <a:p>
            <a:endParaRPr lang="en-US" sz="1400"/>
          </a:p>
        </p:txBody>
      </p:sp>
      <p:sp>
        <p:nvSpPr>
          <p:cNvPr id="72" name="Text 70"/>
          <p:cNvSpPr/>
          <p:nvPr/>
        </p:nvSpPr>
        <p:spPr>
          <a:xfrm>
            <a:off x="1837944" y="5520690"/>
            <a:ext cx="1234440" cy="171450"/>
          </a:xfrm>
          <a:prstGeom prst="rect">
            <a:avLst/>
          </a:prstGeom>
          <a:noFill/>
          <a:ln/>
        </p:spPr>
        <p:txBody>
          <a:bodyPr wrap="square" lIns="0" tIns="0" rIns="0" bIns="0" rtlCol="0" anchor="ctr"/>
          <a:lstStyle/>
          <a:p>
            <a:r>
              <a:rPr lang="en-US" sz="800" dirty="0">
                <a:solidFill>
                  <a:srgbClr val="2D3748"/>
                </a:solidFill>
                <a:latin typeface="Calibri" pitchFamily="34" charset="0"/>
                <a:ea typeface="Calibri" pitchFamily="34" charset="-122"/>
                <a:cs typeface="Calibri" pitchFamily="34" charset="-120"/>
              </a:rPr>
              <a:t>Remaining Budget</a:t>
            </a:r>
            <a:endParaRPr lang="en-US" sz="800" dirty="0"/>
          </a:p>
        </p:txBody>
      </p:sp>
      <p:sp>
        <p:nvSpPr>
          <p:cNvPr id="73" name="Text 71"/>
          <p:cNvSpPr/>
          <p:nvPr/>
        </p:nvSpPr>
        <p:spPr>
          <a:xfrm>
            <a:off x="2504599" y="6065900"/>
            <a:ext cx="6131333" cy="250317"/>
          </a:xfrm>
          <a:prstGeom prst="rect">
            <a:avLst/>
          </a:prstGeom>
          <a:noFill/>
          <a:ln/>
        </p:spPr>
        <p:txBody>
          <a:bodyPr wrap="square" lIns="0" tIns="0" rIns="0" bIns="0" rtlCol="0" anchor="ctr"/>
          <a:lstStyle/>
          <a:p>
            <a:pPr algn="r"/>
            <a:r>
              <a:rPr lang="en-US" sz="800" i="1" dirty="0">
                <a:solidFill>
                  <a:srgbClr val="718096"/>
                </a:solidFill>
                <a:latin typeface="Calibri" pitchFamily="34" charset="0"/>
                <a:ea typeface="Calibri" pitchFamily="34" charset="-122"/>
                <a:cs typeface="Calibri" pitchFamily="34" charset="-120"/>
              </a:rPr>
              <a:t>Bar length proportional to each LHD's total budget. Includes original (20G0216001) and supplemental (20G0216002) funding through May 2026.</a:t>
            </a:r>
            <a:endParaRPr lang="en-US" sz="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Shape 4"/>
          <p:cNvSpPr/>
          <p:nvPr/>
        </p:nvSpPr>
        <p:spPr>
          <a:xfrm>
            <a:off x="3885057" y="2640330"/>
            <a:ext cx="1371600" cy="41148"/>
          </a:xfrm>
          <a:prstGeom prst="rect">
            <a:avLst/>
          </a:prstGeom>
          <a:solidFill>
            <a:srgbClr val="0F6E7E"/>
          </a:solidFill>
          <a:ln w="12700">
            <a:solidFill>
              <a:srgbClr val="0F6E7E"/>
            </a:solidFill>
            <a:prstDash val="solid"/>
          </a:ln>
        </p:spPr>
        <p:txBody>
          <a:bodyPr/>
          <a:lstStyle/>
          <a:p>
            <a:endParaRPr lang="en-US" sz="1350"/>
          </a:p>
        </p:txBody>
      </p:sp>
      <p:sp>
        <p:nvSpPr>
          <p:cNvPr id="7" name="Text 5"/>
          <p:cNvSpPr/>
          <p:nvPr/>
        </p:nvSpPr>
        <p:spPr>
          <a:xfrm>
            <a:off x="0" y="2846070"/>
            <a:ext cx="9141714" cy="685800"/>
          </a:xfrm>
          <a:prstGeom prst="rect">
            <a:avLst/>
          </a:prstGeom>
          <a:noFill/>
          <a:ln/>
        </p:spPr>
        <p:txBody>
          <a:bodyPr wrap="square" lIns="0" tIns="0" rIns="0" bIns="0" rtlCol="0" anchor="ctr"/>
          <a:lstStyle/>
          <a:p>
            <a:pPr algn="ctr"/>
            <a:r>
              <a:rPr lang="en-US" sz="4200" b="1" dirty="0">
                <a:solidFill>
                  <a:srgbClr val="1F3A52"/>
                </a:solidFill>
                <a:latin typeface="Calibri" pitchFamily="34" charset="0"/>
                <a:ea typeface="Calibri" pitchFamily="34" charset="-122"/>
                <a:cs typeface="Calibri" pitchFamily="34" charset="-120"/>
              </a:rPr>
              <a:t>Questions?</a:t>
            </a:r>
            <a:endParaRPr lang="en-US" sz="4200" dirty="0"/>
          </a:p>
        </p:txBody>
      </p:sp>
      <p:sp>
        <p:nvSpPr>
          <p:cNvPr id="8" name="Text 6"/>
          <p:cNvSpPr/>
          <p:nvPr/>
        </p:nvSpPr>
        <p:spPr>
          <a:xfrm>
            <a:off x="0" y="3737610"/>
            <a:ext cx="9141714" cy="274320"/>
          </a:xfrm>
          <a:prstGeom prst="rect">
            <a:avLst/>
          </a:prstGeom>
          <a:noFill/>
          <a:ln/>
        </p:spPr>
        <p:txBody>
          <a:bodyPr wrap="square" lIns="0" tIns="0" rIns="0" bIns="0" rtlCol="0" anchor="ctr"/>
          <a:lstStyle/>
          <a:p>
            <a:pPr algn="ctr"/>
            <a:r>
              <a:rPr lang="en-US" sz="1200" dirty="0">
                <a:solidFill>
                  <a:srgbClr val="0B5460"/>
                </a:solidFill>
                <a:latin typeface="Calibri" pitchFamily="34" charset="0"/>
                <a:ea typeface="Calibri" pitchFamily="34" charset="-122"/>
                <a:cs typeface="Calibri" pitchFamily="34" charset="-120"/>
              </a:rPr>
              <a:t>Local and Community Support</a:t>
            </a:r>
            <a:endParaRPr lang="en-US" sz="1200" dirty="0"/>
          </a:p>
        </p:txBody>
      </p:sp>
      <p:sp>
        <p:nvSpPr>
          <p:cNvPr id="9" name="Text 7"/>
          <p:cNvSpPr/>
          <p:nvPr/>
        </p:nvSpPr>
        <p:spPr>
          <a:xfrm>
            <a:off x="0" y="3977640"/>
            <a:ext cx="9141714" cy="274320"/>
          </a:xfrm>
          <a:prstGeom prst="rect">
            <a:avLst/>
          </a:prstGeom>
          <a:noFill/>
          <a:ln/>
        </p:spPr>
        <p:txBody>
          <a:bodyPr wrap="square" lIns="0" tIns="0" rIns="0" bIns="0" rtlCol="0" anchor="ctr"/>
          <a:lstStyle/>
          <a:p>
            <a:pPr algn="ctr"/>
            <a:r>
              <a:rPr lang="en-US" sz="1050" i="1" dirty="0">
                <a:solidFill>
                  <a:srgbClr val="718096"/>
                </a:solidFill>
                <a:latin typeface="Calibri" pitchFamily="34" charset="0"/>
                <a:ea typeface="Calibri" pitchFamily="34" charset="-122"/>
                <a:cs typeface="Calibri" pitchFamily="34" charset="-120"/>
              </a:rPr>
              <a:t>LHD Workforce and Infrastructure Support Team</a:t>
            </a:r>
            <a:endParaRPr lang="en-US" sz="10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411480" y="1337310"/>
            <a:ext cx="8318754" cy="548640"/>
          </a:xfrm>
          <a:prstGeom prst="rect">
            <a:avLst/>
          </a:prstGeom>
          <a:noFill/>
          <a:ln/>
        </p:spPr>
        <p:txBody>
          <a:bodyPr wrap="square" lIns="0" tIns="0" rIns="0" bIns="0" rtlCol="0" anchor="ctr"/>
          <a:lstStyle/>
          <a:p>
            <a:pPr algn="ctr"/>
            <a:r>
              <a:rPr lang="en-US" sz="3300" b="1" dirty="0">
                <a:solidFill>
                  <a:srgbClr val="1F3A52"/>
                </a:solidFill>
                <a:latin typeface="Calibri" pitchFamily="34" charset="0"/>
                <a:ea typeface="Calibri" pitchFamily="34" charset="-122"/>
                <a:cs typeface="Calibri" pitchFamily="34" charset="-120"/>
              </a:rPr>
              <a:t>AA 117 Overview</a:t>
            </a:r>
            <a:endParaRPr lang="en-US" sz="3300" dirty="0"/>
          </a:p>
        </p:txBody>
      </p:sp>
      <p:sp>
        <p:nvSpPr>
          <p:cNvPr id="7" name="Text 5"/>
          <p:cNvSpPr/>
          <p:nvPr/>
        </p:nvSpPr>
        <p:spPr>
          <a:xfrm>
            <a:off x="411480" y="1885950"/>
            <a:ext cx="8318754" cy="342900"/>
          </a:xfrm>
          <a:prstGeom prst="rect">
            <a:avLst/>
          </a:prstGeom>
          <a:noFill/>
          <a:ln/>
        </p:spPr>
        <p:txBody>
          <a:bodyPr wrap="square" lIns="0" tIns="0" rIns="0" bIns="0" rtlCol="0" anchor="ctr"/>
          <a:lstStyle/>
          <a:p>
            <a:pPr algn="ctr"/>
            <a:r>
              <a:rPr lang="en-US" sz="1650" dirty="0">
                <a:solidFill>
                  <a:srgbClr val="1F3A52"/>
                </a:solidFill>
                <a:latin typeface="Calibri" pitchFamily="34" charset="0"/>
                <a:ea typeface="Calibri" pitchFamily="34" charset="-122"/>
                <a:cs typeface="Calibri" pitchFamily="34" charset="-120"/>
              </a:rPr>
              <a:t>Public Health Infrastructure: Local Workforce Development</a:t>
            </a:r>
            <a:endParaRPr lang="en-US" sz="1650" dirty="0"/>
          </a:p>
        </p:txBody>
      </p:sp>
      <p:sp>
        <p:nvSpPr>
          <p:cNvPr id="8" name="Text 6"/>
          <p:cNvSpPr/>
          <p:nvPr/>
        </p:nvSpPr>
        <p:spPr>
          <a:xfrm>
            <a:off x="411480" y="2263140"/>
            <a:ext cx="8318754" cy="274320"/>
          </a:xfrm>
          <a:prstGeom prst="rect">
            <a:avLst/>
          </a:prstGeom>
          <a:noFill/>
          <a:ln/>
        </p:spPr>
        <p:txBody>
          <a:bodyPr wrap="square" lIns="0" tIns="0" rIns="0" bIns="0" rtlCol="0" anchor="ctr"/>
          <a:lstStyle/>
          <a:p>
            <a:pPr algn="ctr"/>
            <a:r>
              <a:rPr lang="en-US" sz="1200" b="1" dirty="0">
                <a:solidFill>
                  <a:srgbClr val="0F6E7E"/>
                </a:solidFill>
                <a:latin typeface="Calibri" pitchFamily="34" charset="0"/>
                <a:ea typeface="Calibri" pitchFamily="34" charset="-122"/>
                <a:cs typeface="Calibri" pitchFamily="34" charset="-120"/>
              </a:rPr>
              <a:t>5-YEAR FUNDING THROUGH OCTOBER 31, 2027</a:t>
            </a:r>
            <a:endParaRPr lang="en-US" sz="1200" dirty="0"/>
          </a:p>
        </p:txBody>
      </p:sp>
      <p:sp>
        <p:nvSpPr>
          <p:cNvPr id="9" name="Text 7"/>
          <p:cNvSpPr/>
          <p:nvPr/>
        </p:nvSpPr>
        <p:spPr>
          <a:xfrm>
            <a:off x="548640" y="2708910"/>
            <a:ext cx="8044434" cy="514350"/>
          </a:xfrm>
          <a:prstGeom prst="rect">
            <a:avLst/>
          </a:prstGeom>
          <a:noFill/>
          <a:ln/>
        </p:spPr>
        <p:txBody>
          <a:bodyPr wrap="square" lIns="0" tIns="0" rIns="0" bIns="0" rtlCol="0" anchor="ctr"/>
          <a:lstStyle/>
          <a:p>
            <a:pPr>
              <a:lnSpc>
                <a:spcPct val="125000"/>
              </a:lnSpc>
            </a:pPr>
            <a:r>
              <a:rPr lang="en-US" sz="975" b="1" dirty="0">
                <a:solidFill>
                  <a:srgbClr val="2D3748"/>
                </a:solidFill>
                <a:latin typeface="Calibri" pitchFamily="34" charset="0"/>
                <a:ea typeface="Calibri" pitchFamily="34" charset="-122"/>
                <a:cs typeface="Calibri" pitchFamily="34" charset="-120"/>
              </a:rPr>
              <a:t>THE PURPOSE OF THIS FUNDING IS TO HELP MEET SHORT-TERM CRITICAL INFRASTRUCTURE NEEDS AND TO MAKE STRATEGIC INVESTMENTS WHICH WILL HAVE LASTING EFFECTS ON LOCAL PUBLIC HEALTH DEPARTMENTS IN NORTH CAROLINA.</a:t>
            </a:r>
            <a:endParaRPr lang="en-US" sz="975" dirty="0"/>
          </a:p>
        </p:txBody>
      </p:sp>
      <p:sp>
        <p:nvSpPr>
          <p:cNvPr id="10" name="Text 8"/>
          <p:cNvSpPr/>
          <p:nvPr/>
        </p:nvSpPr>
        <p:spPr>
          <a:xfrm>
            <a:off x="548640" y="3257550"/>
            <a:ext cx="8044434" cy="377190"/>
          </a:xfrm>
          <a:prstGeom prst="rect">
            <a:avLst/>
          </a:prstGeom>
          <a:noFill/>
          <a:ln/>
        </p:spPr>
        <p:txBody>
          <a:bodyPr wrap="square" lIns="0" tIns="0" rIns="0" bIns="0" rtlCol="0" anchor="ctr"/>
          <a:lstStyle/>
          <a:p>
            <a:pPr>
              <a:lnSpc>
                <a:spcPct val="125000"/>
              </a:lnSpc>
            </a:pPr>
            <a:r>
              <a:rPr lang="en-US" sz="975" b="1" dirty="0">
                <a:solidFill>
                  <a:srgbClr val="2D3748"/>
                </a:solidFill>
                <a:latin typeface="Calibri" pitchFamily="34" charset="0"/>
                <a:ea typeface="Calibri" pitchFamily="34" charset="-122"/>
                <a:cs typeface="Calibri" pitchFamily="34" charset="-120"/>
              </a:rPr>
              <a:t>FUNDING IS DISTRIBUTED TO EACH INDIVIDUAL LOCAL HEALTH DEPARTMENT BASED ON COUNTY POPULATION, SOCIAL VULNERABILITY, AND EQUITY INDICES.</a:t>
            </a:r>
            <a:endParaRPr lang="en-US" sz="975" dirty="0"/>
          </a:p>
        </p:txBody>
      </p:sp>
      <p:sp>
        <p:nvSpPr>
          <p:cNvPr id="11" name="Text 9"/>
          <p:cNvSpPr/>
          <p:nvPr/>
        </p:nvSpPr>
        <p:spPr>
          <a:xfrm>
            <a:off x="582930" y="3840480"/>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12" name="Text 10"/>
          <p:cNvSpPr/>
          <p:nvPr/>
        </p:nvSpPr>
        <p:spPr>
          <a:xfrm>
            <a:off x="788670" y="3840480"/>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75 COUNTIES HAVE UTILIZED FUNDS</a:t>
            </a:r>
            <a:endParaRPr lang="en-US" sz="975" dirty="0"/>
          </a:p>
        </p:txBody>
      </p:sp>
      <p:sp>
        <p:nvSpPr>
          <p:cNvPr id="13" name="Text 11"/>
          <p:cNvSpPr/>
          <p:nvPr/>
        </p:nvSpPr>
        <p:spPr>
          <a:xfrm>
            <a:off x="788670" y="4059936"/>
            <a:ext cx="7770114" cy="192024"/>
          </a:xfrm>
          <a:prstGeom prst="rect">
            <a:avLst/>
          </a:prstGeom>
          <a:noFill/>
          <a:ln/>
        </p:spPr>
        <p:txBody>
          <a:bodyPr wrap="square" lIns="0" tIns="0" rIns="0" bIns="0" rtlCol="0" anchor="t"/>
          <a:lstStyle/>
          <a:p>
            <a:r>
              <a:rPr lang="en-US" sz="825" i="1" dirty="0">
                <a:solidFill>
                  <a:srgbClr val="2D3748"/>
                </a:solidFill>
                <a:latin typeface="Calibri" pitchFamily="34" charset="0"/>
                <a:ea typeface="Calibri" pitchFamily="34" charset="-122"/>
                <a:cs typeface="Calibri" pitchFamily="34" charset="-120"/>
              </a:rPr>
              <a:t>(COUNTIES WITH &gt; $0 EXPENDITURES IN FY26 TO DATE)</a:t>
            </a:r>
            <a:endParaRPr lang="en-US" sz="825" dirty="0"/>
          </a:p>
        </p:txBody>
      </p:sp>
      <p:sp>
        <p:nvSpPr>
          <p:cNvPr id="14" name="Text 12"/>
          <p:cNvSpPr/>
          <p:nvPr/>
        </p:nvSpPr>
        <p:spPr>
          <a:xfrm>
            <a:off x="582930" y="4265676"/>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15" name="Text 13"/>
          <p:cNvSpPr/>
          <p:nvPr/>
        </p:nvSpPr>
        <p:spPr>
          <a:xfrm>
            <a:off x="788670" y="4265676"/>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TOTAL AMOUNT ALLOCATED TO LHDS: $21,893,402.00</a:t>
            </a:r>
            <a:endParaRPr lang="en-US" sz="975" dirty="0"/>
          </a:p>
        </p:txBody>
      </p:sp>
      <p:sp>
        <p:nvSpPr>
          <p:cNvPr id="16" name="Text 14"/>
          <p:cNvSpPr/>
          <p:nvPr/>
        </p:nvSpPr>
        <p:spPr>
          <a:xfrm>
            <a:off x="582930" y="4485132"/>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17" name="Text 15"/>
          <p:cNvSpPr/>
          <p:nvPr/>
        </p:nvSpPr>
        <p:spPr>
          <a:xfrm>
            <a:off x="788670" y="4485132"/>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TOTAL AMOUNT SPENT (JUL 2025 – MAY 2026): $5,856,207.70</a:t>
            </a:r>
            <a:endParaRPr lang="en-US" sz="975" dirty="0"/>
          </a:p>
        </p:txBody>
      </p:sp>
      <p:sp>
        <p:nvSpPr>
          <p:cNvPr id="18" name="Text 16"/>
          <p:cNvSpPr/>
          <p:nvPr/>
        </p:nvSpPr>
        <p:spPr>
          <a:xfrm>
            <a:off x="582930" y="4704588"/>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19" name="Text 17"/>
          <p:cNvSpPr/>
          <p:nvPr/>
        </p:nvSpPr>
        <p:spPr>
          <a:xfrm>
            <a:off x="788670" y="4704588"/>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PERCENTAGE SPENT: 26.75%</a:t>
            </a:r>
            <a:endParaRPr lang="en-US" sz="975" dirty="0"/>
          </a:p>
        </p:txBody>
      </p:sp>
      <p:sp>
        <p:nvSpPr>
          <p:cNvPr id="20" name="Text 18"/>
          <p:cNvSpPr/>
          <p:nvPr/>
        </p:nvSpPr>
        <p:spPr>
          <a:xfrm>
            <a:off x="582930" y="4924044"/>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21" name="Text 19"/>
          <p:cNvSpPr/>
          <p:nvPr/>
        </p:nvSpPr>
        <p:spPr>
          <a:xfrm>
            <a:off x="788670" y="4924044"/>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REMAINING BALANCE: $16,037,194.30</a:t>
            </a:r>
            <a:endParaRPr lang="en-US" sz="975" dirty="0"/>
          </a:p>
        </p:txBody>
      </p:sp>
      <p:sp>
        <p:nvSpPr>
          <p:cNvPr id="22" name="Text 20"/>
          <p:cNvSpPr/>
          <p:nvPr/>
        </p:nvSpPr>
        <p:spPr>
          <a:xfrm>
            <a:off x="582930" y="5143500"/>
            <a:ext cx="171450" cy="205740"/>
          </a:xfrm>
          <a:prstGeom prst="rect">
            <a:avLst/>
          </a:prstGeom>
          <a:noFill/>
          <a:ln/>
        </p:spPr>
        <p:txBody>
          <a:bodyPr wrap="square" lIns="0" tIns="0" rIns="0" bIns="0" rtlCol="0" anchor="t"/>
          <a:lstStyle/>
          <a:p>
            <a:r>
              <a:rPr lang="en-US" sz="1200" b="1" dirty="0">
                <a:solidFill>
                  <a:srgbClr val="0F6E7E"/>
                </a:solidFill>
                <a:latin typeface="Calibri" pitchFamily="34" charset="0"/>
                <a:ea typeface="Calibri" pitchFamily="34" charset="-122"/>
                <a:cs typeface="Calibri" pitchFamily="34" charset="-120"/>
              </a:rPr>
              <a:t>•</a:t>
            </a:r>
            <a:endParaRPr lang="en-US" sz="1200" dirty="0"/>
          </a:p>
        </p:txBody>
      </p:sp>
      <p:sp>
        <p:nvSpPr>
          <p:cNvPr id="23" name="Text 21"/>
          <p:cNvSpPr/>
          <p:nvPr/>
        </p:nvSpPr>
        <p:spPr>
          <a:xfrm>
            <a:off x="788670" y="5143500"/>
            <a:ext cx="7770114" cy="205740"/>
          </a:xfrm>
          <a:prstGeom prst="rect">
            <a:avLst/>
          </a:prstGeom>
          <a:noFill/>
          <a:ln/>
        </p:spPr>
        <p:txBody>
          <a:bodyPr wrap="square" lIns="0" tIns="0" rIns="0" bIns="0" rtlCol="0" anchor="t"/>
          <a:lstStyle/>
          <a:p>
            <a:r>
              <a:rPr lang="en-US" sz="975" b="1" dirty="0">
                <a:solidFill>
                  <a:srgbClr val="0F6E7E"/>
                </a:solidFill>
                <a:latin typeface="Calibri" pitchFamily="34" charset="0"/>
                <a:ea typeface="Calibri" pitchFamily="34" charset="-122"/>
                <a:cs typeface="Calibri" pitchFamily="34" charset="-120"/>
              </a:rPr>
              <a:t>LHDs IN COMPLIANCE FOR FISCAL REPORTING: 53</a:t>
            </a:r>
            <a:endParaRPr lang="en-US" sz="97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5B976FFA-7E16-0B30-208D-EDFE8AF6BB15}"/>
              </a:ext>
            </a:extLst>
          </p:cNvPr>
          <p:cNvSpPr>
            <a:spLocks noGrp="1"/>
          </p:cNvSpPr>
          <p:nvPr>
            <p:ph type="body" sz="quarter" idx="10"/>
          </p:nvPr>
        </p:nvSpPr>
        <p:spPr>
          <a:xfrm>
            <a:off x="2768596" y="1612599"/>
            <a:ext cx="5774267" cy="3624154"/>
          </a:xfrm>
        </p:spPr>
        <p:txBody>
          <a:bodyPr lIns="91440" tIns="45720" rIns="91440" bIns="45720" anchor="ctr">
            <a:noAutofit/>
          </a:bodyPr>
          <a:lstStyle/>
          <a:p>
            <a:r>
              <a:rPr lang="en-US" sz="1600" cap="all" dirty="0">
                <a:latin typeface="Calibri"/>
                <a:ea typeface="Calibri"/>
                <a:cs typeface="Calibri"/>
              </a:rPr>
              <a:t>T Minus Plan APRIL 2026 – OCTOBER 2027</a:t>
            </a:r>
          </a:p>
          <a:p>
            <a:r>
              <a:rPr lang="en-US" sz="1400" b="0" cap="all" dirty="0">
                <a:latin typeface="Calibri"/>
                <a:ea typeface="Calibri"/>
                <a:cs typeface="Calibri"/>
              </a:rPr>
              <a:t> </a:t>
            </a:r>
            <a:r>
              <a:rPr lang="en-US" sz="1400" b="0" cap="all" dirty="0">
                <a:solidFill>
                  <a:srgbClr val="404040"/>
                </a:solidFill>
                <a:latin typeface="Calibri"/>
                <a:ea typeface="Calibri"/>
                <a:cs typeface="Calibri"/>
              </a:rPr>
              <a:t>Strategic Objective</a:t>
            </a:r>
            <a:endParaRPr lang="en-US" sz="1400" b="0" cap="all" dirty="0">
              <a:latin typeface="Calibri"/>
              <a:ea typeface="Calibri"/>
              <a:cs typeface="Calibri"/>
            </a:endParaRPr>
          </a:p>
          <a:p>
            <a:pPr>
              <a:lnSpc>
                <a:spcPct val="120000"/>
              </a:lnSpc>
              <a:spcBef>
                <a:spcPts val="1000"/>
              </a:spcBef>
            </a:pPr>
            <a:r>
              <a:rPr lang="en-US" sz="1400" cap="all" dirty="0">
                <a:solidFill>
                  <a:srgbClr val="404040"/>
                </a:solidFill>
                <a:latin typeface="Calibri"/>
                <a:ea typeface="Calibri"/>
                <a:cs typeface="Calibri"/>
              </a:rPr>
              <a:t>100% Expended | 0% Unobligated | 100% Reimbursements Submitted</a:t>
            </a:r>
            <a:endParaRPr lang="en-US" sz="1400" b="0" cap="all" dirty="0">
              <a:latin typeface="Calibri"/>
              <a:ea typeface="Calibri"/>
              <a:cs typeface="Calibri"/>
            </a:endParaRPr>
          </a:p>
          <a:p>
            <a:pPr>
              <a:lnSpc>
                <a:spcPct val="120000"/>
              </a:lnSpc>
              <a:spcBef>
                <a:spcPts val="1000"/>
              </a:spcBef>
            </a:pPr>
            <a:r>
              <a:rPr lang="en-US" sz="1400" b="0" cap="all" dirty="0">
                <a:solidFill>
                  <a:srgbClr val="404040"/>
                </a:solidFill>
                <a:latin typeface="Calibri"/>
                <a:ea typeface="Calibri"/>
                <a:cs typeface="Calibri"/>
              </a:rPr>
              <a:t>How We Get There:</a:t>
            </a:r>
            <a:endParaRPr lang="en-US" sz="1400" b="0" cap="all" dirty="0">
              <a:latin typeface="Calibri"/>
              <a:ea typeface="Calibri"/>
              <a:cs typeface="Calibri"/>
            </a:endParaRPr>
          </a:p>
          <a:p>
            <a:pPr marL="342900" indent="-342900">
              <a:lnSpc>
                <a:spcPct val="120000"/>
              </a:lnSpc>
              <a:spcBef>
                <a:spcPts val="1000"/>
              </a:spcBef>
              <a:buFont typeface="+mj-lt"/>
              <a:buAutoNum type="arabicPeriod"/>
            </a:pPr>
            <a:r>
              <a:rPr lang="en-US" sz="1400" b="0" cap="all" dirty="0">
                <a:solidFill>
                  <a:srgbClr val="404040"/>
                </a:solidFill>
                <a:latin typeface="Calibri"/>
                <a:ea typeface="Calibri"/>
                <a:cs typeface="Calibri"/>
              </a:rPr>
              <a:t>Early Activation</a:t>
            </a:r>
            <a:endParaRPr lang="en-US" sz="1400" b="0" cap="all" dirty="0">
              <a:latin typeface="Calibri"/>
              <a:ea typeface="Calibri"/>
              <a:cs typeface="Calibri"/>
            </a:endParaRPr>
          </a:p>
          <a:p>
            <a:pPr marL="342900" indent="-342900">
              <a:lnSpc>
                <a:spcPct val="120000"/>
              </a:lnSpc>
              <a:spcBef>
                <a:spcPts val="1000"/>
              </a:spcBef>
              <a:buFont typeface="+mj-lt"/>
              <a:buAutoNum type="arabicPeriod"/>
            </a:pPr>
            <a:r>
              <a:rPr lang="en-US" sz="1400" b="0" cap="all" dirty="0">
                <a:solidFill>
                  <a:srgbClr val="404040"/>
                </a:solidFill>
                <a:latin typeface="Calibri"/>
                <a:ea typeface="Calibri"/>
                <a:cs typeface="Calibri"/>
              </a:rPr>
              <a:t>Continuous Monitoring</a:t>
            </a:r>
            <a:endParaRPr lang="en-US" sz="1400" b="0" cap="all" dirty="0">
              <a:latin typeface="Calibri"/>
              <a:ea typeface="Calibri"/>
              <a:cs typeface="Calibri"/>
            </a:endParaRPr>
          </a:p>
          <a:p>
            <a:pPr marL="342900" indent="-342900">
              <a:lnSpc>
                <a:spcPct val="120000"/>
              </a:lnSpc>
              <a:spcBef>
                <a:spcPts val="1000"/>
              </a:spcBef>
              <a:buFont typeface="+mj-lt"/>
              <a:buAutoNum type="arabicPeriod"/>
            </a:pPr>
            <a:r>
              <a:rPr lang="en-US" sz="1400" b="0" cap="all" dirty="0">
                <a:solidFill>
                  <a:srgbClr val="404040"/>
                </a:solidFill>
                <a:latin typeface="Calibri"/>
                <a:ea typeface="Calibri"/>
                <a:cs typeface="Calibri"/>
              </a:rPr>
              <a:t>Mid-Cycle Correction</a:t>
            </a:r>
            <a:endParaRPr lang="en-US" sz="1400" b="0" cap="all" dirty="0">
              <a:latin typeface="Calibri"/>
              <a:ea typeface="Calibri"/>
              <a:cs typeface="Calibri"/>
            </a:endParaRPr>
          </a:p>
          <a:p>
            <a:pPr marL="342900" indent="-342900">
              <a:lnSpc>
                <a:spcPct val="120000"/>
              </a:lnSpc>
              <a:spcBef>
                <a:spcPts val="1000"/>
              </a:spcBef>
              <a:buFont typeface="+mj-lt"/>
              <a:buAutoNum type="arabicPeriod"/>
            </a:pPr>
            <a:r>
              <a:rPr lang="en-US" sz="1400" b="0" cap="all" dirty="0">
                <a:solidFill>
                  <a:srgbClr val="404040"/>
                </a:solidFill>
                <a:latin typeface="Calibri"/>
                <a:ea typeface="Calibri"/>
                <a:cs typeface="Calibri"/>
              </a:rPr>
              <a:t>Formal Reallocation Decision</a:t>
            </a:r>
            <a:endParaRPr lang="en-US" sz="1400" b="0" cap="all" dirty="0">
              <a:latin typeface="Calibri"/>
              <a:ea typeface="Calibri"/>
              <a:cs typeface="Calibri"/>
            </a:endParaRPr>
          </a:p>
          <a:p>
            <a:pPr marL="342900" indent="-342900">
              <a:lnSpc>
                <a:spcPct val="120000"/>
              </a:lnSpc>
              <a:spcBef>
                <a:spcPts val="1000"/>
              </a:spcBef>
              <a:buFont typeface="+mj-lt"/>
              <a:buAutoNum type="arabicPeriod"/>
            </a:pPr>
            <a:r>
              <a:rPr lang="en-US" sz="1400" b="0" cap="all" dirty="0">
                <a:solidFill>
                  <a:srgbClr val="404040"/>
                </a:solidFill>
                <a:latin typeface="Calibri"/>
                <a:ea typeface="Calibri"/>
                <a:cs typeface="Calibri"/>
              </a:rPr>
              <a:t>Structured Closeout</a:t>
            </a:r>
            <a:endParaRPr lang="en-US" sz="1400" b="0" cap="all" dirty="0">
              <a:latin typeface="Calibri"/>
              <a:ea typeface="Calibri"/>
              <a:cs typeface="Calibri"/>
            </a:endParaRPr>
          </a:p>
        </p:txBody>
      </p:sp>
      <p:sp>
        <p:nvSpPr>
          <p:cNvPr id="3" name="Text Placeholder 2">
            <a:extLst>
              <a:ext uri="{FF2B5EF4-FFF2-40B4-BE49-F238E27FC236}">
                <a16:creationId xmlns:a16="http://schemas.microsoft.com/office/drawing/2014/main" id="{EEA57B28-FB0C-11C2-80E7-53A367260A58}"/>
              </a:ext>
            </a:extLst>
          </p:cNvPr>
          <p:cNvSpPr>
            <a:spLocks noGrp="1"/>
          </p:cNvSpPr>
          <p:nvPr>
            <p:ph type="body" sz="quarter" idx="11"/>
          </p:nvPr>
        </p:nvSpPr>
        <p:spPr>
          <a:xfrm>
            <a:off x="2655862" y="4898551"/>
            <a:ext cx="5774267" cy="948752"/>
          </a:xfrm>
        </p:spPr>
        <p:txBody>
          <a:bodyPr lIns="91440" tIns="45720" rIns="91440" bIns="45720" anchor="b">
            <a:noAutofit/>
          </a:bodyPr>
          <a:lstStyle/>
          <a:p>
            <a:pPr>
              <a:lnSpc>
                <a:spcPct val="120000"/>
              </a:lnSpc>
              <a:spcBef>
                <a:spcPts val="1000"/>
              </a:spcBef>
            </a:pPr>
            <a:endParaRPr lang="en-US" sz="1000" b="0">
              <a:solidFill>
                <a:srgbClr val="404040"/>
              </a:solidFill>
              <a:latin typeface="Tenorite"/>
            </a:endParaRPr>
          </a:p>
          <a:p>
            <a:pPr>
              <a:lnSpc>
                <a:spcPct val="120000"/>
              </a:lnSpc>
              <a:spcBef>
                <a:spcPts val="1000"/>
              </a:spcBef>
            </a:pPr>
            <a:endParaRPr lang="en-US" sz="1000" b="0">
              <a:solidFill>
                <a:srgbClr val="404040"/>
              </a:solidFill>
              <a:latin typeface="Tenorite"/>
            </a:endParaRPr>
          </a:p>
          <a:p>
            <a:pPr>
              <a:lnSpc>
                <a:spcPct val="120000"/>
              </a:lnSpc>
              <a:spcBef>
                <a:spcPts val="1000"/>
              </a:spcBef>
            </a:pPr>
            <a:endParaRPr lang="en-US" sz="1000" b="0">
              <a:solidFill>
                <a:srgbClr val="404040"/>
              </a:solidFill>
              <a:latin typeface="Tenorite"/>
            </a:endParaRPr>
          </a:p>
          <a:p>
            <a:pPr>
              <a:lnSpc>
                <a:spcPct val="120000"/>
              </a:lnSpc>
              <a:spcBef>
                <a:spcPts val="1000"/>
              </a:spcBef>
            </a:pPr>
            <a:endParaRPr lang="en-US" sz="1000" b="0">
              <a:latin typeface="Tenorite"/>
            </a:endParaRPr>
          </a:p>
          <a:p>
            <a:endParaRPr lang="en-US"/>
          </a:p>
        </p:txBody>
      </p:sp>
    </p:spTree>
    <p:extLst>
      <p:ext uri="{BB962C8B-B14F-4D97-AF65-F5344CB8AC3E}">
        <p14:creationId xmlns:p14="http://schemas.microsoft.com/office/powerpoint/2010/main" val="361279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44FAA77D-F65A-5CB9-08D7-E757CC61FEFB}"/>
              </a:ext>
            </a:extLst>
          </p:cNvPr>
          <p:cNvSpPr>
            <a:spLocks noGrp="1"/>
          </p:cNvSpPr>
          <p:nvPr>
            <p:ph type="body" sz="quarter" idx="10"/>
          </p:nvPr>
        </p:nvSpPr>
        <p:spPr/>
        <p:txBody>
          <a:bodyPr lIns="91440" tIns="45720" rIns="91440" bIns="45720" anchor="t">
            <a:noAutofit/>
          </a:bodyPr>
          <a:lstStyle/>
          <a:p>
            <a:pPr marL="0" indent="0">
              <a:buNone/>
            </a:pPr>
            <a:r>
              <a:rPr lang="en-US" sz="1400" dirty="0">
                <a:solidFill>
                  <a:srgbClr val="404040"/>
                </a:solidFill>
                <a:latin typeface="Helvetica"/>
                <a:cs typeface="Helvetica"/>
              </a:rPr>
              <a:t>Launch April–June 2026  - Goal of at least 10% spend</a:t>
            </a:r>
            <a:endParaRPr lang="en-US" sz="1400" dirty="0">
              <a:solidFill>
                <a:srgbClr val="000000"/>
              </a:solidFill>
              <a:latin typeface="Helvetica"/>
              <a:cs typeface="Helvetica"/>
            </a:endParaRPr>
          </a:p>
          <a:p>
            <a:r>
              <a:rPr lang="en-US" sz="1400" b="0" dirty="0">
                <a:solidFill>
                  <a:srgbClr val="404040"/>
                </a:solidFill>
                <a:latin typeface="Helvetica"/>
                <a:cs typeface="Helvetica"/>
              </a:rPr>
              <a:t>• Initiate approved projects and allowable activities </a:t>
            </a:r>
            <a:br>
              <a:rPr lang="en-US" sz="1400" b="0" dirty="0">
                <a:latin typeface="Helvetica"/>
                <a:cs typeface="Helvetica"/>
              </a:rPr>
            </a:br>
            <a:r>
              <a:rPr lang="en-US" sz="1400" b="0" dirty="0">
                <a:solidFill>
                  <a:srgbClr val="404040"/>
                </a:solidFill>
                <a:latin typeface="Helvetica"/>
                <a:cs typeface="Helvetica"/>
              </a:rPr>
              <a:t>• Execute contracts and procurement actions </a:t>
            </a:r>
            <a:br>
              <a:rPr lang="en-US" sz="1400" b="0" dirty="0">
                <a:latin typeface="Helvetica"/>
                <a:cs typeface="Helvetica"/>
              </a:rPr>
            </a:br>
            <a:r>
              <a:rPr lang="en-US" sz="1400" b="0" dirty="0">
                <a:solidFill>
                  <a:srgbClr val="404040"/>
                </a:solidFill>
                <a:latin typeface="Helvetica"/>
                <a:cs typeface="Helvetica"/>
              </a:rPr>
              <a:t>• Begin obligating and encumbering funds </a:t>
            </a:r>
            <a:br>
              <a:rPr lang="en-US" sz="1400" b="0" dirty="0">
                <a:latin typeface="Helvetica"/>
                <a:cs typeface="Helvetica"/>
              </a:rPr>
            </a:br>
            <a:r>
              <a:rPr lang="en-US" sz="1400" b="0" dirty="0">
                <a:solidFill>
                  <a:srgbClr val="404040"/>
                </a:solidFill>
                <a:latin typeface="Helvetica"/>
                <a:cs typeface="Helvetica"/>
              </a:rPr>
              <a:t>• </a:t>
            </a:r>
            <a:r>
              <a:rPr lang="en-US" sz="1400" dirty="0">
                <a:solidFill>
                  <a:srgbClr val="404040"/>
                </a:solidFill>
                <a:latin typeface="Helvetica"/>
                <a:cs typeface="Helvetica"/>
              </a:rPr>
              <a:t>Establish internal tracking for spending progress</a:t>
            </a:r>
          </a:p>
          <a:p>
            <a:pPr marL="0" indent="0">
              <a:buNone/>
            </a:pPr>
            <a:endParaRPr lang="en-US" sz="1400" dirty="0">
              <a:solidFill>
                <a:srgbClr val="404040"/>
              </a:solidFill>
              <a:latin typeface="Helvetica"/>
              <a:cs typeface="Helvetica"/>
            </a:endParaRPr>
          </a:p>
          <a:p>
            <a:pPr marL="0" indent="0">
              <a:buNone/>
            </a:pPr>
            <a:r>
              <a:rPr lang="en-US" sz="1400" dirty="0">
                <a:solidFill>
                  <a:srgbClr val="404040"/>
                </a:solidFill>
                <a:latin typeface="Helvetica"/>
                <a:cs typeface="Helvetica"/>
              </a:rPr>
              <a:t>Monitor July- September 2026</a:t>
            </a:r>
            <a:endParaRPr lang="en-US" dirty="0"/>
          </a:p>
          <a:p>
            <a:pPr>
              <a:buNone/>
            </a:pPr>
            <a:r>
              <a:rPr lang="en-US" sz="1400" b="0" dirty="0">
                <a:solidFill>
                  <a:srgbClr val="404040"/>
                </a:solidFill>
                <a:latin typeface="Helvetica"/>
                <a:cs typeface="Helvetica"/>
              </a:rPr>
              <a:t>• Continue project implementation </a:t>
            </a:r>
            <a:br>
              <a:rPr lang="en-US" sz="1400" b="0" dirty="0">
                <a:latin typeface="Helvetica"/>
                <a:cs typeface="Helvetica"/>
              </a:rPr>
            </a:br>
            <a:r>
              <a:rPr lang="en-US" sz="1400" b="0" dirty="0">
                <a:solidFill>
                  <a:srgbClr val="404040"/>
                </a:solidFill>
                <a:latin typeface="Helvetica"/>
                <a:cs typeface="Helvetica"/>
              </a:rPr>
              <a:t>• Identify total allocated, obligated, encumbered, and expended funds </a:t>
            </a:r>
            <a:br>
              <a:rPr lang="en-US" sz="1400" b="0" dirty="0">
                <a:latin typeface="Helvetica"/>
                <a:cs typeface="Helvetica"/>
              </a:rPr>
            </a:br>
            <a:r>
              <a:rPr lang="en-US" sz="1400" b="0" dirty="0">
                <a:solidFill>
                  <a:srgbClr val="404040"/>
                </a:solidFill>
                <a:latin typeface="Helvetica"/>
                <a:cs typeface="Helvetica"/>
              </a:rPr>
              <a:t>• Identify funds at risk of not being spent </a:t>
            </a:r>
            <a:br>
              <a:rPr lang="en-US" sz="1400" b="0" dirty="0">
                <a:latin typeface="Helvetica"/>
                <a:cs typeface="Helvetica"/>
              </a:rPr>
            </a:br>
            <a:r>
              <a:rPr lang="en-US" sz="1400" b="0" dirty="0">
                <a:solidFill>
                  <a:srgbClr val="404040"/>
                </a:solidFill>
                <a:latin typeface="Helvetica"/>
                <a:cs typeface="Helvetica"/>
              </a:rPr>
              <a:t>• Submit updated expenditure projections </a:t>
            </a:r>
            <a:br>
              <a:rPr lang="en-US" sz="1400" b="0" dirty="0">
                <a:latin typeface="Helvetica"/>
                <a:cs typeface="Helvetica"/>
              </a:rPr>
            </a:br>
            <a:r>
              <a:rPr lang="en-US" sz="1400" b="0" dirty="0">
                <a:solidFill>
                  <a:srgbClr val="404040"/>
                </a:solidFill>
                <a:latin typeface="Helvetica"/>
                <a:cs typeface="Helvetica"/>
              </a:rPr>
              <a:t>• </a:t>
            </a:r>
            <a:r>
              <a:rPr lang="en-US" sz="1400" dirty="0">
                <a:solidFill>
                  <a:srgbClr val="404040"/>
                </a:solidFill>
                <a:latin typeface="Helvetica"/>
                <a:cs typeface="Helvetica"/>
              </a:rPr>
              <a:t>Underperforming LHDs submit a Spending Plan</a:t>
            </a:r>
            <a:endParaRPr lang="en-US" dirty="0"/>
          </a:p>
          <a:p>
            <a:pPr marL="0" indent="0" algn="ctr">
              <a:buNone/>
            </a:pPr>
            <a:endParaRPr lang="en-US" sz="1400" b="0" dirty="0">
              <a:solidFill>
                <a:srgbClr val="404040"/>
              </a:solidFill>
              <a:latin typeface="Tenorite"/>
            </a:endParaRPr>
          </a:p>
          <a:p>
            <a:pPr algn="ctr">
              <a:lnSpc>
                <a:spcPct val="90000"/>
              </a:lnSpc>
              <a:spcBef>
                <a:spcPts val="1000"/>
              </a:spcBef>
            </a:pPr>
            <a:endParaRPr lang="en-US" sz="1400" b="0" dirty="0">
              <a:solidFill>
                <a:srgbClr val="404040"/>
              </a:solidFill>
            </a:endParaRPr>
          </a:p>
        </p:txBody>
      </p:sp>
      <p:sp>
        <p:nvSpPr>
          <p:cNvPr id="2" name="Title 1">
            <a:extLst>
              <a:ext uri="{FF2B5EF4-FFF2-40B4-BE49-F238E27FC236}">
                <a16:creationId xmlns:a16="http://schemas.microsoft.com/office/drawing/2014/main" id="{280C041D-99F4-DFF2-2B3D-59AC2167728C}"/>
              </a:ext>
            </a:extLst>
          </p:cNvPr>
          <p:cNvSpPr>
            <a:spLocks noGrp="1"/>
          </p:cNvSpPr>
          <p:nvPr>
            <p:ph type="title" idx="4294967295"/>
          </p:nvPr>
        </p:nvSpPr>
        <p:spPr>
          <a:xfrm>
            <a:off x="1301750" y="623888"/>
            <a:ext cx="7842250" cy="549275"/>
          </a:xfrm>
          <a:prstGeom prst="rect">
            <a:avLst/>
          </a:prstGeom>
        </p:spPr>
        <p:txBody>
          <a:bodyPr lIns="91440" tIns="45720" rIns="91440" bIns="45720" anchor="t">
            <a:noAutofit/>
          </a:bodyPr>
          <a:lstStyle/>
          <a:p>
            <a:r>
              <a:rPr lang="en-US" sz="2000" cap="all" dirty="0">
                <a:solidFill>
                  <a:srgbClr val="404040"/>
                </a:solidFill>
                <a:latin typeface="Tenorite"/>
                <a:cs typeface="Arial"/>
              </a:rPr>
              <a:t>PHASE 1: LAUNCH (</a:t>
            </a:r>
            <a:r>
              <a:rPr lang="en-US" sz="2000" cap="all" dirty="0" err="1">
                <a:solidFill>
                  <a:srgbClr val="404040"/>
                </a:solidFill>
                <a:latin typeface="Tenorite"/>
                <a:cs typeface="Arial"/>
              </a:rPr>
              <a:t>APRil</a:t>
            </a:r>
            <a:r>
              <a:rPr lang="en-US" sz="2000" cap="all" dirty="0">
                <a:solidFill>
                  <a:srgbClr val="404040"/>
                </a:solidFill>
                <a:latin typeface="Tenorite"/>
                <a:cs typeface="Arial"/>
              </a:rPr>
              <a:t>- June 2026)&amp; MONITOR (July–SEP 2026)</a:t>
            </a:r>
            <a:endParaRPr lang="en-US" dirty="0">
              <a:cs typeface="Arial"/>
            </a:endParaRPr>
          </a:p>
        </p:txBody>
      </p:sp>
    </p:spTree>
    <p:extLst>
      <p:ext uri="{BB962C8B-B14F-4D97-AF65-F5344CB8AC3E}">
        <p14:creationId xmlns:p14="http://schemas.microsoft.com/office/powerpoint/2010/main" val="19674583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E1702DA9-4158-6452-4E99-DF3143331D02}"/>
              </a:ext>
            </a:extLst>
          </p:cNvPr>
          <p:cNvPicPr>
            <a:picLocks noChangeAspect="1"/>
          </p:cNvPicPr>
          <p:nvPr/>
        </p:nvPicPr>
        <p:blipFill>
          <a:blip r:embed="rId2"/>
          <a:srcRect r="2984" b="2"/>
          <a:stretch>
            <a:fillRect/>
          </a:stretch>
        </p:blipFill>
        <p:spPr>
          <a:xfrm>
            <a:off x="20" y="1282"/>
            <a:ext cx="9143980" cy="6856718"/>
          </a:xfrm>
          <a:prstGeom prst="rect">
            <a:avLst/>
          </a:prstGeom>
        </p:spPr>
      </p:pic>
    </p:spTree>
    <p:extLst>
      <p:ext uri="{BB962C8B-B14F-4D97-AF65-F5344CB8AC3E}">
        <p14:creationId xmlns:p14="http://schemas.microsoft.com/office/powerpoint/2010/main" val="13906316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0"/>
          <p:cNvSpPr/>
          <p:nvPr/>
        </p:nvSpPr>
        <p:spPr>
          <a:xfrm>
            <a:off x="0" y="857250"/>
            <a:ext cx="9141714" cy="308610"/>
          </a:xfrm>
          <a:prstGeom prst="rect">
            <a:avLst/>
          </a:prstGeom>
          <a:solidFill>
            <a:srgbClr val="1F3A52"/>
          </a:solidFill>
          <a:ln w="12700">
            <a:solidFill>
              <a:srgbClr val="1F3A52"/>
            </a:solidFill>
            <a:prstDash val="solid"/>
          </a:ln>
        </p:spPr>
        <p:txBody>
          <a:bodyPr/>
          <a:lstStyle/>
          <a:p>
            <a:endParaRPr lang="en-US" sz="1350"/>
          </a:p>
        </p:txBody>
      </p:sp>
      <p:sp>
        <p:nvSpPr>
          <p:cNvPr id="3" name="Shape 1"/>
          <p:cNvSpPr/>
          <p:nvPr/>
        </p:nvSpPr>
        <p:spPr>
          <a:xfrm>
            <a:off x="0" y="1165860"/>
            <a:ext cx="9141714" cy="34290"/>
          </a:xfrm>
          <a:prstGeom prst="rect">
            <a:avLst/>
          </a:prstGeom>
          <a:solidFill>
            <a:srgbClr val="0F6E7E"/>
          </a:solidFill>
          <a:ln w="12700">
            <a:solidFill>
              <a:srgbClr val="0F6E7E"/>
            </a:solidFill>
            <a:prstDash val="solid"/>
          </a:ln>
        </p:spPr>
        <p:txBody>
          <a:bodyPr/>
          <a:lstStyle/>
          <a:p>
            <a:endParaRPr lang="en-US" sz="1350"/>
          </a:p>
        </p:txBody>
      </p:sp>
      <p:sp>
        <p:nvSpPr>
          <p:cNvPr id="6" name="Text 4"/>
          <p:cNvSpPr/>
          <p:nvPr/>
        </p:nvSpPr>
        <p:spPr>
          <a:xfrm>
            <a:off x="411480" y="1303020"/>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Health Departments with Less than 10% Spend</a:t>
            </a:r>
            <a:endParaRPr lang="en-US" sz="2100" dirty="0"/>
          </a:p>
        </p:txBody>
      </p:sp>
      <p:sp>
        <p:nvSpPr>
          <p:cNvPr id="7" name="Text 5"/>
          <p:cNvSpPr/>
          <p:nvPr/>
        </p:nvSpPr>
        <p:spPr>
          <a:xfrm>
            <a:off x="411480" y="1680210"/>
            <a:ext cx="8229600" cy="240030"/>
          </a:xfrm>
          <a:prstGeom prst="rect">
            <a:avLst/>
          </a:prstGeom>
          <a:noFill/>
          <a:ln/>
        </p:spPr>
        <p:txBody>
          <a:bodyPr wrap="square" lIns="0" tIns="0" rIns="0" bIns="0" rtlCol="0" anchor="ctr"/>
          <a:lstStyle/>
          <a:p>
            <a:r>
              <a:rPr lang="en-US" sz="1000" i="1" dirty="0">
                <a:solidFill>
                  <a:srgbClr val="718096"/>
                </a:solidFill>
                <a:latin typeface="Calibri" pitchFamily="34" charset="0"/>
                <a:ea typeface="Calibri" pitchFamily="34" charset="-122"/>
                <a:cs typeface="Calibri" pitchFamily="34" charset="-120"/>
              </a:rPr>
              <a:t>This is a review of health departments with less than 10% spend of original funding, not including new funding added recently.</a:t>
            </a:r>
            <a:endParaRPr lang="en-US" sz="1000" dirty="0"/>
          </a:p>
        </p:txBody>
      </p:sp>
      <p:sp>
        <p:nvSpPr>
          <p:cNvPr id="8" name="Shape 6"/>
          <p:cNvSpPr/>
          <p:nvPr/>
        </p:nvSpPr>
        <p:spPr>
          <a:xfrm>
            <a:off x="6583680" y="2125980"/>
            <a:ext cx="2160270" cy="822960"/>
          </a:xfrm>
          <a:prstGeom prst="rect">
            <a:avLst/>
          </a:prstGeom>
          <a:solidFill>
            <a:srgbClr val="0F6E7E"/>
          </a:solidFill>
          <a:ln w="12700">
            <a:solidFill>
              <a:srgbClr val="0F6E7E"/>
            </a:solidFill>
            <a:prstDash val="solid"/>
          </a:ln>
        </p:spPr>
        <p:txBody>
          <a:bodyPr/>
          <a:lstStyle/>
          <a:p>
            <a:endParaRPr lang="en-US" sz="1400"/>
          </a:p>
        </p:txBody>
      </p:sp>
      <p:sp>
        <p:nvSpPr>
          <p:cNvPr id="9" name="Text 7"/>
          <p:cNvSpPr/>
          <p:nvPr/>
        </p:nvSpPr>
        <p:spPr>
          <a:xfrm>
            <a:off x="6583680" y="2160270"/>
            <a:ext cx="2160270" cy="342900"/>
          </a:xfrm>
          <a:prstGeom prst="rect">
            <a:avLst/>
          </a:prstGeom>
          <a:noFill/>
          <a:ln/>
        </p:spPr>
        <p:txBody>
          <a:bodyPr wrap="square" lIns="0" tIns="0" rIns="0" bIns="0" rtlCol="0" anchor="ctr"/>
          <a:lstStyle/>
          <a:p>
            <a:pPr algn="ctr"/>
            <a:r>
              <a:rPr lang="en-US" sz="2800" b="1" dirty="0">
                <a:solidFill>
                  <a:srgbClr val="FFFFFF"/>
                </a:solidFill>
                <a:latin typeface="Calibri" pitchFamily="34" charset="0"/>
                <a:ea typeface="Calibri" pitchFamily="34" charset="-122"/>
                <a:cs typeface="Calibri" pitchFamily="34" charset="-120"/>
              </a:rPr>
              <a:t>12 LHDs</a:t>
            </a:r>
            <a:endParaRPr lang="en-US" sz="2800" dirty="0"/>
          </a:p>
        </p:txBody>
      </p:sp>
      <p:sp>
        <p:nvSpPr>
          <p:cNvPr id="10" name="Text 8"/>
          <p:cNvSpPr/>
          <p:nvPr/>
        </p:nvSpPr>
        <p:spPr>
          <a:xfrm>
            <a:off x="6583680" y="2571750"/>
            <a:ext cx="2160270" cy="342900"/>
          </a:xfrm>
          <a:prstGeom prst="rect">
            <a:avLst/>
          </a:prstGeom>
          <a:noFill/>
          <a:ln/>
        </p:spPr>
        <p:txBody>
          <a:bodyPr wrap="square" lIns="0" tIns="0" rIns="0" bIns="0" rtlCol="0" anchor="ctr"/>
          <a:lstStyle/>
          <a:p>
            <a:pPr algn="ctr"/>
            <a:r>
              <a:rPr lang="en-US" sz="900" dirty="0">
                <a:solidFill>
                  <a:srgbClr val="FFFFFF"/>
                </a:solidFill>
                <a:latin typeface="Calibri" pitchFamily="34" charset="0"/>
                <a:ea typeface="Calibri" pitchFamily="34" charset="-122"/>
                <a:cs typeface="Calibri" pitchFamily="34" charset="-120"/>
              </a:rPr>
              <a:t>under 10% spent on original funding</a:t>
            </a:r>
            <a:endParaRPr lang="en-US" sz="900" dirty="0"/>
          </a:p>
        </p:txBody>
      </p:sp>
      <p:sp>
        <p:nvSpPr>
          <p:cNvPr id="11" name="Shape 9"/>
          <p:cNvSpPr/>
          <p:nvPr/>
        </p:nvSpPr>
        <p:spPr>
          <a:xfrm>
            <a:off x="6583680" y="3051810"/>
            <a:ext cx="2160270" cy="685800"/>
          </a:xfrm>
          <a:prstGeom prst="rect">
            <a:avLst/>
          </a:prstGeom>
          <a:solidFill>
            <a:srgbClr val="E5F1F2"/>
          </a:solidFill>
          <a:ln w="12700">
            <a:solidFill>
              <a:srgbClr val="B8D9DD"/>
            </a:solidFill>
            <a:prstDash val="solid"/>
          </a:ln>
        </p:spPr>
        <p:txBody>
          <a:bodyPr/>
          <a:lstStyle/>
          <a:p>
            <a:endParaRPr lang="en-US" sz="1400"/>
          </a:p>
        </p:txBody>
      </p:sp>
      <p:sp>
        <p:nvSpPr>
          <p:cNvPr id="12" name="Text 10"/>
          <p:cNvSpPr/>
          <p:nvPr/>
        </p:nvSpPr>
        <p:spPr>
          <a:xfrm>
            <a:off x="6583680" y="3086100"/>
            <a:ext cx="2160270" cy="342900"/>
          </a:xfrm>
          <a:prstGeom prst="rect">
            <a:avLst/>
          </a:prstGeom>
          <a:noFill/>
          <a:ln/>
        </p:spPr>
        <p:txBody>
          <a:bodyPr wrap="square" lIns="0" tIns="0" rIns="0" bIns="0" rtlCol="0" anchor="ctr"/>
          <a:lstStyle/>
          <a:p>
            <a:pPr algn="ctr"/>
            <a:r>
              <a:rPr lang="en-US" sz="2000" b="1" dirty="0">
                <a:solidFill>
                  <a:srgbClr val="1F3A52"/>
                </a:solidFill>
                <a:latin typeface="Calibri" pitchFamily="34" charset="0"/>
                <a:ea typeface="Calibri" pitchFamily="34" charset="-122"/>
                <a:cs typeface="Calibri" pitchFamily="34" charset="-120"/>
              </a:rPr>
              <a:t>$3.69M</a:t>
            </a:r>
            <a:endParaRPr lang="en-US" sz="2000" dirty="0"/>
          </a:p>
        </p:txBody>
      </p:sp>
      <p:sp>
        <p:nvSpPr>
          <p:cNvPr id="13" name="Text 11"/>
          <p:cNvSpPr/>
          <p:nvPr/>
        </p:nvSpPr>
        <p:spPr>
          <a:xfrm>
            <a:off x="6583680" y="3429000"/>
            <a:ext cx="2160270" cy="274320"/>
          </a:xfrm>
          <a:prstGeom prst="rect">
            <a:avLst/>
          </a:prstGeom>
          <a:noFill/>
          <a:ln/>
        </p:spPr>
        <p:txBody>
          <a:bodyPr wrap="square" lIns="0" tIns="0" rIns="0" bIns="0" rtlCol="0" anchor="ctr"/>
          <a:lstStyle/>
          <a:p>
            <a:pPr algn="ctr"/>
            <a:r>
              <a:rPr lang="en-US" sz="900" dirty="0">
                <a:solidFill>
                  <a:srgbClr val="2D3748"/>
                </a:solidFill>
                <a:latin typeface="Calibri" pitchFamily="34" charset="0"/>
                <a:ea typeface="Calibri" pitchFamily="34" charset="-122"/>
                <a:cs typeface="Calibri" pitchFamily="34" charset="-120"/>
              </a:rPr>
              <a:t>remaining on original funding</a:t>
            </a:r>
            <a:endParaRPr lang="en-US" sz="900" dirty="0"/>
          </a:p>
        </p:txBody>
      </p:sp>
      <p:sp>
        <p:nvSpPr>
          <p:cNvPr id="15" name="Text 13"/>
          <p:cNvSpPr/>
          <p:nvPr/>
        </p:nvSpPr>
        <p:spPr>
          <a:xfrm>
            <a:off x="411480" y="2160270"/>
            <a:ext cx="1371600" cy="288036"/>
          </a:xfrm>
          <a:prstGeom prst="rect">
            <a:avLst/>
          </a:prstGeom>
          <a:noFill/>
          <a:ln/>
        </p:spPr>
        <p:txBody>
          <a:bodyPr wrap="square" lIns="0" tIns="0" rIns="0" bIns="0" rtlCol="0" anchor="ctr"/>
          <a:lstStyle/>
          <a:p>
            <a:r>
              <a:rPr lang="en-US" sz="900" b="1" kern="0" spc="75" dirty="0">
                <a:solidFill>
                  <a:srgbClr val="718096"/>
                </a:solidFill>
                <a:latin typeface="Calibri" pitchFamily="34" charset="0"/>
                <a:ea typeface="Calibri" pitchFamily="34" charset="-122"/>
                <a:cs typeface="Calibri" pitchFamily="34" charset="-120"/>
              </a:rPr>
              <a:t>LHD</a:t>
            </a:r>
            <a:endParaRPr lang="en-US" sz="900" dirty="0"/>
          </a:p>
        </p:txBody>
      </p:sp>
      <p:sp>
        <p:nvSpPr>
          <p:cNvPr id="16" name="Text 14"/>
          <p:cNvSpPr/>
          <p:nvPr/>
        </p:nvSpPr>
        <p:spPr>
          <a:xfrm>
            <a:off x="1920240" y="2160270"/>
            <a:ext cx="1028700" cy="288036"/>
          </a:xfrm>
          <a:prstGeom prst="rect">
            <a:avLst/>
          </a:prstGeom>
          <a:noFill/>
          <a:ln/>
        </p:spPr>
        <p:txBody>
          <a:bodyPr wrap="square" lIns="0" tIns="0" rIns="0" bIns="0" rtlCol="0" anchor="ctr"/>
          <a:lstStyle/>
          <a:p>
            <a:pPr algn="r"/>
            <a:r>
              <a:rPr lang="en-US" sz="900" b="1" kern="0" spc="75" dirty="0">
                <a:solidFill>
                  <a:srgbClr val="718096"/>
                </a:solidFill>
                <a:latin typeface="Calibri" pitchFamily="34" charset="0"/>
                <a:ea typeface="Calibri" pitchFamily="34" charset="-122"/>
                <a:cs typeface="Calibri" pitchFamily="34" charset="-120"/>
              </a:rPr>
              <a:t>BUDGET</a:t>
            </a:r>
            <a:endParaRPr lang="en-US" sz="900" dirty="0"/>
          </a:p>
        </p:txBody>
      </p:sp>
      <p:sp>
        <p:nvSpPr>
          <p:cNvPr id="17" name="Text 15"/>
          <p:cNvSpPr/>
          <p:nvPr/>
        </p:nvSpPr>
        <p:spPr>
          <a:xfrm>
            <a:off x="3017520" y="2160270"/>
            <a:ext cx="891540" cy="288036"/>
          </a:xfrm>
          <a:prstGeom prst="rect">
            <a:avLst/>
          </a:prstGeom>
          <a:noFill/>
          <a:ln/>
        </p:spPr>
        <p:txBody>
          <a:bodyPr wrap="square" lIns="0" tIns="0" rIns="0" bIns="0" rtlCol="0" anchor="ctr"/>
          <a:lstStyle/>
          <a:p>
            <a:pPr algn="r"/>
            <a:r>
              <a:rPr lang="en-US" sz="900" b="1" kern="0" spc="75" dirty="0">
                <a:solidFill>
                  <a:srgbClr val="718096"/>
                </a:solidFill>
                <a:latin typeface="Calibri" pitchFamily="34" charset="0"/>
                <a:ea typeface="Calibri" pitchFamily="34" charset="-122"/>
                <a:cs typeface="Calibri" pitchFamily="34" charset="-120"/>
              </a:rPr>
              <a:t>SPENT</a:t>
            </a:r>
            <a:endParaRPr lang="en-US" sz="900" dirty="0"/>
          </a:p>
        </p:txBody>
      </p:sp>
      <p:sp>
        <p:nvSpPr>
          <p:cNvPr id="18" name="Text 16"/>
          <p:cNvSpPr/>
          <p:nvPr/>
        </p:nvSpPr>
        <p:spPr>
          <a:xfrm>
            <a:off x="3977640" y="2160270"/>
            <a:ext cx="2468880" cy="288036"/>
          </a:xfrm>
          <a:prstGeom prst="rect">
            <a:avLst/>
          </a:prstGeom>
          <a:noFill/>
          <a:ln/>
        </p:spPr>
        <p:txBody>
          <a:bodyPr wrap="square" lIns="0" tIns="0" rIns="0" bIns="0" rtlCol="0" anchor="ctr"/>
          <a:lstStyle/>
          <a:p>
            <a:r>
              <a:rPr lang="en-US" sz="900" b="1" kern="0" spc="75" dirty="0">
                <a:solidFill>
                  <a:srgbClr val="718096"/>
                </a:solidFill>
                <a:latin typeface="Calibri" pitchFamily="34" charset="0"/>
                <a:ea typeface="Calibri" pitchFamily="34" charset="-122"/>
                <a:cs typeface="Calibri" pitchFamily="34" charset="-120"/>
              </a:rPr>
              <a:t>% SPENT</a:t>
            </a:r>
            <a:endParaRPr lang="en-US" sz="900" dirty="0"/>
          </a:p>
        </p:txBody>
      </p:sp>
      <p:sp>
        <p:nvSpPr>
          <p:cNvPr id="19" name="Shape 17"/>
          <p:cNvSpPr/>
          <p:nvPr/>
        </p:nvSpPr>
        <p:spPr>
          <a:xfrm>
            <a:off x="411480" y="2739771"/>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20" name="Text 18"/>
          <p:cNvSpPr/>
          <p:nvPr/>
        </p:nvSpPr>
        <p:spPr>
          <a:xfrm>
            <a:off x="411480" y="2468880"/>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Union</a:t>
            </a:r>
            <a:endParaRPr lang="en-US" sz="1000" dirty="0"/>
          </a:p>
        </p:txBody>
      </p:sp>
      <p:sp>
        <p:nvSpPr>
          <p:cNvPr id="21" name="Text 19"/>
          <p:cNvSpPr/>
          <p:nvPr/>
        </p:nvSpPr>
        <p:spPr>
          <a:xfrm>
            <a:off x="1920240" y="2468880"/>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$568,902</a:t>
            </a:r>
            <a:endParaRPr lang="en-US" sz="900" dirty="0"/>
          </a:p>
        </p:txBody>
      </p:sp>
      <p:sp>
        <p:nvSpPr>
          <p:cNvPr id="22" name="Text 20"/>
          <p:cNvSpPr/>
          <p:nvPr/>
        </p:nvSpPr>
        <p:spPr>
          <a:xfrm>
            <a:off x="3017520" y="2468880"/>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$0</a:t>
            </a:r>
            <a:endParaRPr lang="en-US" sz="900" dirty="0"/>
          </a:p>
        </p:txBody>
      </p:sp>
      <p:sp>
        <p:nvSpPr>
          <p:cNvPr id="23" name="Shape 21"/>
          <p:cNvSpPr/>
          <p:nvPr/>
        </p:nvSpPr>
        <p:spPr>
          <a:xfrm>
            <a:off x="3977640" y="2537460"/>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24" name="Shape 22"/>
          <p:cNvSpPr/>
          <p:nvPr/>
        </p:nvSpPr>
        <p:spPr>
          <a:xfrm>
            <a:off x="3977640" y="2537460"/>
            <a:ext cx="13716" cy="123444"/>
          </a:xfrm>
          <a:prstGeom prst="rect">
            <a:avLst/>
          </a:prstGeom>
          <a:solidFill>
            <a:srgbClr val="0F6E7E"/>
          </a:solidFill>
          <a:ln w="12700">
            <a:solidFill>
              <a:srgbClr val="0F6E7E"/>
            </a:solidFill>
            <a:prstDash val="solid"/>
          </a:ln>
        </p:spPr>
        <p:txBody>
          <a:bodyPr/>
          <a:lstStyle/>
          <a:p>
            <a:endParaRPr lang="en-US" sz="1400"/>
          </a:p>
        </p:txBody>
      </p:sp>
      <p:sp>
        <p:nvSpPr>
          <p:cNvPr id="25" name="Text 23"/>
          <p:cNvSpPr/>
          <p:nvPr/>
        </p:nvSpPr>
        <p:spPr>
          <a:xfrm>
            <a:off x="5795010" y="2468880"/>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0.0%</a:t>
            </a:r>
            <a:endParaRPr lang="en-US" sz="900" dirty="0"/>
          </a:p>
        </p:txBody>
      </p:sp>
      <p:sp>
        <p:nvSpPr>
          <p:cNvPr id="26" name="Shape 24"/>
          <p:cNvSpPr/>
          <p:nvPr/>
        </p:nvSpPr>
        <p:spPr>
          <a:xfrm>
            <a:off x="411480" y="3010662"/>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27" name="Text 25"/>
          <p:cNvSpPr/>
          <p:nvPr/>
        </p:nvSpPr>
        <p:spPr>
          <a:xfrm>
            <a:off x="411480" y="2739771"/>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Sampson</a:t>
            </a:r>
            <a:endParaRPr lang="en-US" sz="1000" dirty="0"/>
          </a:p>
        </p:txBody>
      </p:sp>
      <p:sp>
        <p:nvSpPr>
          <p:cNvPr id="28" name="Text 26"/>
          <p:cNvSpPr/>
          <p:nvPr/>
        </p:nvSpPr>
        <p:spPr>
          <a:xfrm>
            <a:off x="1920240" y="2739771"/>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$287,860</a:t>
            </a:r>
            <a:endParaRPr lang="en-US" sz="900" dirty="0"/>
          </a:p>
        </p:txBody>
      </p:sp>
      <p:sp>
        <p:nvSpPr>
          <p:cNvPr id="29" name="Text 27"/>
          <p:cNvSpPr/>
          <p:nvPr/>
        </p:nvSpPr>
        <p:spPr>
          <a:xfrm>
            <a:off x="3017520" y="2739771"/>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$539</a:t>
            </a:r>
            <a:endParaRPr lang="en-US" sz="900" dirty="0"/>
          </a:p>
        </p:txBody>
      </p:sp>
      <p:sp>
        <p:nvSpPr>
          <p:cNvPr id="30" name="Shape 28"/>
          <p:cNvSpPr/>
          <p:nvPr/>
        </p:nvSpPr>
        <p:spPr>
          <a:xfrm>
            <a:off x="3977640" y="2808351"/>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31" name="Shape 29"/>
          <p:cNvSpPr/>
          <p:nvPr/>
        </p:nvSpPr>
        <p:spPr>
          <a:xfrm>
            <a:off x="3977640" y="2808351"/>
            <a:ext cx="34290" cy="123444"/>
          </a:xfrm>
          <a:prstGeom prst="rect">
            <a:avLst/>
          </a:prstGeom>
          <a:solidFill>
            <a:srgbClr val="0F6E7E"/>
          </a:solidFill>
          <a:ln w="12700">
            <a:solidFill>
              <a:srgbClr val="0F6E7E"/>
            </a:solidFill>
            <a:prstDash val="solid"/>
          </a:ln>
        </p:spPr>
        <p:txBody>
          <a:bodyPr/>
          <a:lstStyle/>
          <a:p>
            <a:endParaRPr lang="en-US" sz="1400"/>
          </a:p>
        </p:txBody>
      </p:sp>
      <p:sp>
        <p:nvSpPr>
          <p:cNvPr id="32" name="Text 30"/>
          <p:cNvSpPr/>
          <p:nvPr/>
        </p:nvSpPr>
        <p:spPr>
          <a:xfrm>
            <a:off x="5795010" y="2739771"/>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0.2%</a:t>
            </a:r>
            <a:endParaRPr lang="en-US" sz="900" dirty="0"/>
          </a:p>
        </p:txBody>
      </p:sp>
      <p:sp>
        <p:nvSpPr>
          <p:cNvPr id="33" name="Shape 31"/>
          <p:cNvSpPr/>
          <p:nvPr/>
        </p:nvSpPr>
        <p:spPr>
          <a:xfrm>
            <a:off x="411480" y="3281553"/>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34" name="Text 32"/>
          <p:cNvSpPr/>
          <p:nvPr/>
        </p:nvSpPr>
        <p:spPr>
          <a:xfrm>
            <a:off x="411480" y="3010662"/>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Pender</a:t>
            </a:r>
            <a:endParaRPr lang="en-US" sz="1000" dirty="0"/>
          </a:p>
        </p:txBody>
      </p:sp>
      <p:sp>
        <p:nvSpPr>
          <p:cNvPr id="35" name="Text 33"/>
          <p:cNvSpPr/>
          <p:nvPr/>
        </p:nvSpPr>
        <p:spPr>
          <a:xfrm>
            <a:off x="1920240" y="3010662"/>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$200,818</a:t>
            </a:r>
            <a:endParaRPr lang="en-US" sz="900" dirty="0"/>
          </a:p>
        </p:txBody>
      </p:sp>
      <p:sp>
        <p:nvSpPr>
          <p:cNvPr id="36" name="Text 34"/>
          <p:cNvSpPr/>
          <p:nvPr/>
        </p:nvSpPr>
        <p:spPr>
          <a:xfrm>
            <a:off x="3017520" y="3010662"/>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$1,437</a:t>
            </a:r>
            <a:endParaRPr lang="en-US" sz="900" dirty="0"/>
          </a:p>
        </p:txBody>
      </p:sp>
      <p:sp>
        <p:nvSpPr>
          <p:cNvPr id="37" name="Shape 35"/>
          <p:cNvSpPr/>
          <p:nvPr/>
        </p:nvSpPr>
        <p:spPr>
          <a:xfrm>
            <a:off x="3977640" y="3079242"/>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38" name="Shape 36"/>
          <p:cNvSpPr/>
          <p:nvPr/>
        </p:nvSpPr>
        <p:spPr>
          <a:xfrm>
            <a:off x="3977640" y="3079242"/>
            <a:ext cx="120015" cy="123444"/>
          </a:xfrm>
          <a:prstGeom prst="rect">
            <a:avLst/>
          </a:prstGeom>
          <a:solidFill>
            <a:srgbClr val="0F6E7E"/>
          </a:solidFill>
          <a:ln w="12700">
            <a:solidFill>
              <a:srgbClr val="0F6E7E"/>
            </a:solidFill>
            <a:prstDash val="solid"/>
          </a:ln>
        </p:spPr>
        <p:txBody>
          <a:bodyPr/>
          <a:lstStyle/>
          <a:p>
            <a:endParaRPr lang="en-US" sz="1400"/>
          </a:p>
        </p:txBody>
      </p:sp>
      <p:sp>
        <p:nvSpPr>
          <p:cNvPr id="39" name="Text 37"/>
          <p:cNvSpPr/>
          <p:nvPr/>
        </p:nvSpPr>
        <p:spPr>
          <a:xfrm>
            <a:off x="5795010" y="3010662"/>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0.7%</a:t>
            </a:r>
            <a:endParaRPr lang="en-US" sz="900" dirty="0"/>
          </a:p>
        </p:txBody>
      </p:sp>
      <p:sp>
        <p:nvSpPr>
          <p:cNvPr id="40" name="Shape 38"/>
          <p:cNvSpPr/>
          <p:nvPr/>
        </p:nvSpPr>
        <p:spPr>
          <a:xfrm>
            <a:off x="411480" y="3552444"/>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41" name="Text 39"/>
          <p:cNvSpPr/>
          <p:nvPr/>
        </p:nvSpPr>
        <p:spPr>
          <a:xfrm>
            <a:off x="411480" y="3281553"/>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Haywood</a:t>
            </a:r>
            <a:endParaRPr lang="en-US" sz="1000" dirty="0"/>
          </a:p>
        </p:txBody>
      </p:sp>
      <p:sp>
        <p:nvSpPr>
          <p:cNvPr id="42" name="Text 40"/>
          <p:cNvSpPr/>
          <p:nvPr/>
        </p:nvSpPr>
        <p:spPr>
          <a:xfrm>
            <a:off x="1920240" y="3281553"/>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$147,580</a:t>
            </a:r>
            <a:endParaRPr lang="en-US" sz="900" dirty="0"/>
          </a:p>
        </p:txBody>
      </p:sp>
      <p:sp>
        <p:nvSpPr>
          <p:cNvPr id="43" name="Text 41"/>
          <p:cNvSpPr/>
          <p:nvPr/>
        </p:nvSpPr>
        <p:spPr>
          <a:xfrm>
            <a:off x="3017520" y="3281553"/>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$1,100</a:t>
            </a:r>
            <a:endParaRPr lang="en-US" sz="900" dirty="0"/>
          </a:p>
        </p:txBody>
      </p:sp>
      <p:sp>
        <p:nvSpPr>
          <p:cNvPr id="44" name="Shape 42"/>
          <p:cNvSpPr/>
          <p:nvPr/>
        </p:nvSpPr>
        <p:spPr>
          <a:xfrm>
            <a:off x="3977640" y="3350133"/>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45" name="Shape 43"/>
          <p:cNvSpPr/>
          <p:nvPr/>
        </p:nvSpPr>
        <p:spPr>
          <a:xfrm>
            <a:off x="3977640" y="3350133"/>
            <a:ext cx="120015" cy="123444"/>
          </a:xfrm>
          <a:prstGeom prst="rect">
            <a:avLst/>
          </a:prstGeom>
          <a:solidFill>
            <a:srgbClr val="0F6E7E"/>
          </a:solidFill>
          <a:ln w="12700">
            <a:solidFill>
              <a:srgbClr val="0F6E7E"/>
            </a:solidFill>
            <a:prstDash val="solid"/>
          </a:ln>
        </p:spPr>
        <p:txBody>
          <a:bodyPr/>
          <a:lstStyle/>
          <a:p>
            <a:endParaRPr lang="en-US" sz="1400"/>
          </a:p>
        </p:txBody>
      </p:sp>
      <p:sp>
        <p:nvSpPr>
          <p:cNvPr id="46" name="Text 44"/>
          <p:cNvSpPr/>
          <p:nvPr/>
        </p:nvSpPr>
        <p:spPr>
          <a:xfrm>
            <a:off x="5795010" y="3281553"/>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0.7%</a:t>
            </a:r>
            <a:endParaRPr lang="en-US" sz="900" dirty="0"/>
          </a:p>
        </p:txBody>
      </p:sp>
      <p:sp>
        <p:nvSpPr>
          <p:cNvPr id="47" name="Shape 45"/>
          <p:cNvSpPr/>
          <p:nvPr/>
        </p:nvSpPr>
        <p:spPr>
          <a:xfrm>
            <a:off x="411480" y="3823335"/>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48" name="Text 46"/>
          <p:cNvSpPr/>
          <p:nvPr/>
        </p:nvSpPr>
        <p:spPr>
          <a:xfrm>
            <a:off x="411480" y="3552444"/>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Nash</a:t>
            </a:r>
            <a:endParaRPr lang="en-US" sz="1000" dirty="0"/>
          </a:p>
        </p:txBody>
      </p:sp>
      <p:sp>
        <p:nvSpPr>
          <p:cNvPr id="49" name="Text 47"/>
          <p:cNvSpPr/>
          <p:nvPr/>
        </p:nvSpPr>
        <p:spPr>
          <a:xfrm>
            <a:off x="1920240" y="3552444"/>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$320,561</a:t>
            </a:r>
            <a:endParaRPr lang="en-US" sz="900" dirty="0"/>
          </a:p>
        </p:txBody>
      </p:sp>
      <p:sp>
        <p:nvSpPr>
          <p:cNvPr id="50" name="Text 48"/>
          <p:cNvSpPr/>
          <p:nvPr/>
        </p:nvSpPr>
        <p:spPr>
          <a:xfrm>
            <a:off x="3017520" y="3552444"/>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$8,333</a:t>
            </a:r>
            <a:endParaRPr lang="en-US" sz="900" dirty="0"/>
          </a:p>
        </p:txBody>
      </p:sp>
      <p:sp>
        <p:nvSpPr>
          <p:cNvPr id="51" name="Shape 49"/>
          <p:cNvSpPr/>
          <p:nvPr/>
        </p:nvSpPr>
        <p:spPr>
          <a:xfrm>
            <a:off x="3977640" y="3621024"/>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52" name="Shape 50"/>
          <p:cNvSpPr/>
          <p:nvPr/>
        </p:nvSpPr>
        <p:spPr>
          <a:xfrm>
            <a:off x="3977640" y="3621024"/>
            <a:ext cx="445770" cy="123444"/>
          </a:xfrm>
          <a:prstGeom prst="rect">
            <a:avLst/>
          </a:prstGeom>
          <a:solidFill>
            <a:srgbClr val="0F6E7E"/>
          </a:solidFill>
          <a:ln w="12700">
            <a:solidFill>
              <a:srgbClr val="0F6E7E"/>
            </a:solidFill>
            <a:prstDash val="solid"/>
          </a:ln>
        </p:spPr>
        <p:txBody>
          <a:bodyPr/>
          <a:lstStyle/>
          <a:p>
            <a:endParaRPr lang="en-US" sz="1400"/>
          </a:p>
        </p:txBody>
      </p:sp>
      <p:sp>
        <p:nvSpPr>
          <p:cNvPr id="53" name="Text 51"/>
          <p:cNvSpPr/>
          <p:nvPr/>
        </p:nvSpPr>
        <p:spPr>
          <a:xfrm>
            <a:off x="5795010" y="3552444"/>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2.6%</a:t>
            </a:r>
            <a:endParaRPr lang="en-US" sz="900" dirty="0"/>
          </a:p>
        </p:txBody>
      </p:sp>
      <p:sp>
        <p:nvSpPr>
          <p:cNvPr id="54" name="Shape 52"/>
          <p:cNvSpPr/>
          <p:nvPr/>
        </p:nvSpPr>
        <p:spPr>
          <a:xfrm>
            <a:off x="411480" y="4094226"/>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55" name="Text 53"/>
          <p:cNvSpPr/>
          <p:nvPr/>
        </p:nvSpPr>
        <p:spPr>
          <a:xfrm>
            <a:off x="411480" y="3823335"/>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New Hanover</a:t>
            </a:r>
            <a:endParaRPr lang="en-US" sz="1000" dirty="0"/>
          </a:p>
        </p:txBody>
      </p:sp>
      <p:sp>
        <p:nvSpPr>
          <p:cNvPr id="56" name="Text 54"/>
          <p:cNvSpPr/>
          <p:nvPr/>
        </p:nvSpPr>
        <p:spPr>
          <a:xfrm>
            <a:off x="1920240" y="3823335"/>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$499,728</a:t>
            </a:r>
            <a:endParaRPr lang="en-US" sz="900" dirty="0"/>
          </a:p>
        </p:txBody>
      </p:sp>
      <p:sp>
        <p:nvSpPr>
          <p:cNvPr id="57" name="Text 55"/>
          <p:cNvSpPr/>
          <p:nvPr/>
        </p:nvSpPr>
        <p:spPr>
          <a:xfrm>
            <a:off x="3017520" y="3823335"/>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$25,735</a:t>
            </a:r>
            <a:endParaRPr lang="en-US" sz="900" dirty="0"/>
          </a:p>
        </p:txBody>
      </p:sp>
      <p:sp>
        <p:nvSpPr>
          <p:cNvPr id="58" name="Shape 56"/>
          <p:cNvSpPr/>
          <p:nvPr/>
        </p:nvSpPr>
        <p:spPr>
          <a:xfrm>
            <a:off x="3977640" y="3891915"/>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59" name="Shape 57"/>
          <p:cNvSpPr/>
          <p:nvPr/>
        </p:nvSpPr>
        <p:spPr>
          <a:xfrm>
            <a:off x="3977640" y="3891915"/>
            <a:ext cx="874395" cy="123444"/>
          </a:xfrm>
          <a:prstGeom prst="rect">
            <a:avLst/>
          </a:prstGeom>
          <a:solidFill>
            <a:srgbClr val="0F6E7E"/>
          </a:solidFill>
          <a:ln w="12700">
            <a:solidFill>
              <a:srgbClr val="0F6E7E"/>
            </a:solidFill>
            <a:prstDash val="solid"/>
          </a:ln>
        </p:spPr>
        <p:txBody>
          <a:bodyPr/>
          <a:lstStyle/>
          <a:p>
            <a:endParaRPr lang="en-US" sz="1400"/>
          </a:p>
        </p:txBody>
      </p:sp>
      <p:sp>
        <p:nvSpPr>
          <p:cNvPr id="60" name="Text 58"/>
          <p:cNvSpPr/>
          <p:nvPr/>
        </p:nvSpPr>
        <p:spPr>
          <a:xfrm>
            <a:off x="5795010" y="3823335"/>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5.1%</a:t>
            </a:r>
            <a:endParaRPr lang="en-US" sz="900" dirty="0"/>
          </a:p>
        </p:txBody>
      </p:sp>
      <p:sp>
        <p:nvSpPr>
          <p:cNvPr id="61" name="Shape 59"/>
          <p:cNvSpPr/>
          <p:nvPr/>
        </p:nvSpPr>
        <p:spPr>
          <a:xfrm>
            <a:off x="411480" y="4365117"/>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62" name="Text 60"/>
          <p:cNvSpPr/>
          <p:nvPr/>
        </p:nvSpPr>
        <p:spPr>
          <a:xfrm>
            <a:off x="411480" y="4094226"/>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Forsyth</a:t>
            </a:r>
            <a:endParaRPr lang="en-US" sz="1000" dirty="0"/>
          </a:p>
        </p:txBody>
      </p:sp>
      <p:sp>
        <p:nvSpPr>
          <p:cNvPr id="63" name="Text 61"/>
          <p:cNvSpPr/>
          <p:nvPr/>
        </p:nvSpPr>
        <p:spPr>
          <a:xfrm>
            <a:off x="1920240" y="4094226"/>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$991,706</a:t>
            </a:r>
            <a:endParaRPr lang="en-US" sz="900" dirty="0"/>
          </a:p>
        </p:txBody>
      </p:sp>
      <p:sp>
        <p:nvSpPr>
          <p:cNvPr id="64" name="Text 62"/>
          <p:cNvSpPr/>
          <p:nvPr/>
        </p:nvSpPr>
        <p:spPr>
          <a:xfrm>
            <a:off x="3017520" y="4094226"/>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$67,472</a:t>
            </a:r>
            <a:endParaRPr lang="en-US" sz="900" dirty="0"/>
          </a:p>
        </p:txBody>
      </p:sp>
      <p:sp>
        <p:nvSpPr>
          <p:cNvPr id="65" name="Shape 63"/>
          <p:cNvSpPr/>
          <p:nvPr/>
        </p:nvSpPr>
        <p:spPr>
          <a:xfrm>
            <a:off x="3977640" y="4162806"/>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66" name="Shape 64"/>
          <p:cNvSpPr/>
          <p:nvPr/>
        </p:nvSpPr>
        <p:spPr>
          <a:xfrm>
            <a:off x="3977640" y="4162806"/>
            <a:ext cx="1165860" cy="123444"/>
          </a:xfrm>
          <a:prstGeom prst="rect">
            <a:avLst/>
          </a:prstGeom>
          <a:solidFill>
            <a:srgbClr val="0F6E7E"/>
          </a:solidFill>
          <a:ln w="12700">
            <a:solidFill>
              <a:srgbClr val="0F6E7E"/>
            </a:solidFill>
            <a:prstDash val="solid"/>
          </a:ln>
        </p:spPr>
        <p:txBody>
          <a:bodyPr/>
          <a:lstStyle/>
          <a:p>
            <a:endParaRPr lang="en-US" sz="1400"/>
          </a:p>
        </p:txBody>
      </p:sp>
      <p:sp>
        <p:nvSpPr>
          <p:cNvPr id="67" name="Text 65"/>
          <p:cNvSpPr/>
          <p:nvPr/>
        </p:nvSpPr>
        <p:spPr>
          <a:xfrm>
            <a:off x="5795010" y="4094226"/>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6.8%</a:t>
            </a:r>
            <a:endParaRPr lang="en-US" sz="900" dirty="0"/>
          </a:p>
        </p:txBody>
      </p:sp>
      <p:sp>
        <p:nvSpPr>
          <p:cNvPr id="68" name="Shape 66"/>
          <p:cNvSpPr/>
          <p:nvPr/>
        </p:nvSpPr>
        <p:spPr>
          <a:xfrm>
            <a:off x="411480" y="4636008"/>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69" name="Text 67"/>
          <p:cNvSpPr/>
          <p:nvPr/>
        </p:nvSpPr>
        <p:spPr>
          <a:xfrm>
            <a:off x="411480" y="4365117"/>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Northampton</a:t>
            </a:r>
            <a:endParaRPr lang="en-US" sz="1000" dirty="0"/>
          </a:p>
        </p:txBody>
      </p:sp>
      <p:sp>
        <p:nvSpPr>
          <p:cNvPr id="70" name="Text 68"/>
          <p:cNvSpPr/>
          <p:nvPr/>
        </p:nvSpPr>
        <p:spPr>
          <a:xfrm>
            <a:off x="1920240" y="4365117"/>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$16,935</a:t>
            </a:r>
            <a:endParaRPr lang="en-US" sz="900" dirty="0"/>
          </a:p>
        </p:txBody>
      </p:sp>
      <p:sp>
        <p:nvSpPr>
          <p:cNvPr id="71" name="Text 69"/>
          <p:cNvSpPr/>
          <p:nvPr/>
        </p:nvSpPr>
        <p:spPr>
          <a:xfrm>
            <a:off x="3017520" y="4365117"/>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$1,166</a:t>
            </a:r>
            <a:endParaRPr lang="en-US" sz="900" dirty="0"/>
          </a:p>
        </p:txBody>
      </p:sp>
      <p:sp>
        <p:nvSpPr>
          <p:cNvPr id="72" name="Shape 70"/>
          <p:cNvSpPr/>
          <p:nvPr/>
        </p:nvSpPr>
        <p:spPr>
          <a:xfrm>
            <a:off x="3977640" y="4433697"/>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73" name="Shape 71"/>
          <p:cNvSpPr/>
          <p:nvPr/>
        </p:nvSpPr>
        <p:spPr>
          <a:xfrm>
            <a:off x="3977640" y="4433697"/>
            <a:ext cx="1183005" cy="123444"/>
          </a:xfrm>
          <a:prstGeom prst="rect">
            <a:avLst/>
          </a:prstGeom>
          <a:solidFill>
            <a:srgbClr val="0F6E7E"/>
          </a:solidFill>
          <a:ln w="12700">
            <a:solidFill>
              <a:srgbClr val="0F6E7E"/>
            </a:solidFill>
            <a:prstDash val="solid"/>
          </a:ln>
        </p:spPr>
        <p:txBody>
          <a:bodyPr/>
          <a:lstStyle/>
          <a:p>
            <a:endParaRPr lang="en-US" sz="1400"/>
          </a:p>
        </p:txBody>
      </p:sp>
      <p:sp>
        <p:nvSpPr>
          <p:cNvPr id="74" name="Text 72"/>
          <p:cNvSpPr/>
          <p:nvPr/>
        </p:nvSpPr>
        <p:spPr>
          <a:xfrm>
            <a:off x="5795010" y="4365117"/>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6.9%</a:t>
            </a:r>
            <a:endParaRPr lang="en-US" sz="900" dirty="0"/>
          </a:p>
        </p:txBody>
      </p:sp>
      <p:sp>
        <p:nvSpPr>
          <p:cNvPr id="75" name="Shape 73"/>
          <p:cNvSpPr/>
          <p:nvPr/>
        </p:nvSpPr>
        <p:spPr>
          <a:xfrm>
            <a:off x="411480" y="4906899"/>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76" name="Text 74"/>
          <p:cNvSpPr/>
          <p:nvPr/>
        </p:nvSpPr>
        <p:spPr>
          <a:xfrm>
            <a:off x="411480" y="4636008"/>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Hoke</a:t>
            </a:r>
            <a:endParaRPr lang="en-US" sz="1000" dirty="0"/>
          </a:p>
        </p:txBody>
      </p:sp>
      <p:sp>
        <p:nvSpPr>
          <p:cNvPr id="77" name="Text 75"/>
          <p:cNvSpPr/>
          <p:nvPr/>
        </p:nvSpPr>
        <p:spPr>
          <a:xfrm>
            <a:off x="1920240" y="4636008"/>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$202,059</a:t>
            </a:r>
            <a:endParaRPr lang="en-US" sz="900" dirty="0"/>
          </a:p>
        </p:txBody>
      </p:sp>
      <p:sp>
        <p:nvSpPr>
          <p:cNvPr id="78" name="Text 76"/>
          <p:cNvSpPr/>
          <p:nvPr/>
        </p:nvSpPr>
        <p:spPr>
          <a:xfrm>
            <a:off x="3017520" y="4636008"/>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$15,155</a:t>
            </a:r>
            <a:endParaRPr lang="en-US" sz="900" dirty="0"/>
          </a:p>
        </p:txBody>
      </p:sp>
      <p:sp>
        <p:nvSpPr>
          <p:cNvPr id="79" name="Shape 77"/>
          <p:cNvSpPr/>
          <p:nvPr/>
        </p:nvSpPr>
        <p:spPr>
          <a:xfrm>
            <a:off x="3977640" y="4704588"/>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80" name="Shape 78"/>
          <p:cNvSpPr/>
          <p:nvPr/>
        </p:nvSpPr>
        <p:spPr>
          <a:xfrm>
            <a:off x="3977640" y="4704588"/>
            <a:ext cx="1285875" cy="123444"/>
          </a:xfrm>
          <a:prstGeom prst="rect">
            <a:avLst/>
          </a:prstGeom>
          <a:solidFill>
            <a:srgbClr val="0F6E7E"/>
          </a:solidFill>
          <a:ln w="12700">
            <a:solidFill>
              <a:srgbClr val="0F6E7E"/>
            </a:solidFill>
            <a:prstDash val="solid"/>
          </a:ln>
        </p:spPr>
        <p:txBody>
          <a:bodyPr/>
          <a:lstStyle/>
          <a:p>
            <a:endParaRPr lang="en-US" sz="1400"/>
          </a:p>
        </p:txBody>
      </p:sp>
      <p:sp>
        <p:nvSpPr>
          <p:cNvPr id="81" name="Text 79"/>
          <p:cNvSpPr/>
          <p:nvPr/>
        </p:nvSpPr>
        <p:spPr>
          <a:xfrm>
            <a:off x="5795010" y="4636008"/>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7.5%</a:t>
            </a:r>
            <a:endParaRPr lang="en-US" sz="900" dirty="0"/>
          </a:p>
        </p:txBody>
      </p:sp>
      <p:sp>
        <p:nvSpPr>
          <p:cNvPr id="82" name="Shape 80"/>
          <p:cNvSpPr/>
          <p:nvPr/>
        </p:nvSpPr>
        <p:spPr>
          <a:xfrm>
            <a:off x="411480" y="5177790"/>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83" name="Text 81"/>
          <p:cNvSpPr/>
          <p:nvPr/>
        </p:nvSpPr>
        <p:spPr>
          <a:xfrm>
            <a:off x="411480" y="4906899"/>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Wilson</a:t>
            </a:r>
            <a:endParaRPr lang="en-US" sz="1000" dirty="0"/>
          </a:p>
        </p:txBody>
      </p:sp>
      <p:sp>
        <p:nvSpPr>
          <p:cNvPr id="84" name="Text 82"/>
          <p:cNvSpPr/>
          <p:nvPr/>
        </p:nvSpPr>
        <p:spPr>
          <a:xfrm>
            <a:off x="1920240" y="4906899"/>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$335,419</a:t>
            </a:r>
            <a:endParaRPr lang="en-US" sz="900" dirty="0"/>
          </a:p>
        </p:txBody>
      </p:sp>
      <p:sp>
        <p:nvSpPr>
          <p:cNvPr id="85" name="Text 83"/>
          <p:cNvSpPr/>
          <p:nvPr/>
        </p:nvSpPr>
        <p:spPr>
          <a:xfrm>
            <a:off x="3017520" y="4906899"/>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$25,197</a:t>
            </a:r>
            <a:endParaRPr lang="en-US" sz="900" dirty="0"/>
          </a:p>
        </p:txBody>
      </p:sp>
      <p:sp>
        <p:nvSpPr>
          <p:cNvPr id="86" name="Shape 84"/>
          <p:cNvSpPr/>
          <p:nvPr/>
        </p:nvSpPr>
        <p:spPr>
          <a:xfrm>
            <a:off x="3977640" y="4975479"/>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87" name="Shape 85"/>
          <p:cNvSpPr/>
          <p:nvPr/>
        </p:nvSpPr>
        <p:spPr>
          <a:xfrm>
            <a:off x="3977640" y="4975479"/>
            <a:ext cx="1285875" cy="123444"/>
          </a:xfrm>
          <a:prstGeom prst="rect">
            <a:avLst/>
          </a:prstGeom>
          <a:solidFill>
            <a:srgbClr val="0F6E7E"/>
          </a:solidFill>
          <a:ln w="12700">
            <a:solidFill>
              <a:srgbClr val="0F6E7E"/>
            </a:solidFill>
            <a:prstDash val="solid"/>
          </a:ln>
        </p:spPr>
        <p:txBody>
          <a:bodyPr/>
          <a:lstStyle/>
          <a:p>
            <a:endParaRPr lang="en-US" sz="1400"/>
          </a:p>
        </p:txBody>
      </p:sp>
      <p:sp>
        <p:nvSpPr>
          <p:cNvPr id="88" name="Text 86"/>
          <p:cNvSpPr/>
          <p:nvPr/>
        </p:nvSpPr>
        <p:spPr>
          <a:xfrm>
            <a:off x="5795010" y="4906899"/>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7.5%</a:t>
            </a:r>
            <a:endParaRPr lang="en-US" sz="900" dirty="0"/>
          </a:p>
        </p:txBody>
      </p:sp>
      <p:sp>
        <p:nvSpPr>
          <p:cNvPr id="89" name="Shape 87"/>
          <p:cNvSpPr/>
          <p:nvPr/>
        </p:nvSpPr>
        <p:spPr>
          <a:xfrm>
            <a:off x="411480" y="5448681"/>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90" name="Text 88"/>
          <p:cNvSpPr/>
          <p:nvPr/>
        </p:nvSpPr>
        <p:spPr>
          <a:xfrm>
            <a:off x="411480" y="5177790"/>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Scotland</a:t>
            </a:r>
            <a:endParaRPr lang="en-US" sz="1000" dirty="0"/>
          </a:p>
        </p:txBody>
      </p:sp>
      <p:sp>
        <p:nvSpPr>
          <p:cNvPr id="91" name="Text 89"/>
          <p:cNvSpPr/>
          <p:nvPr/>
        </p:nvSpPr>
        <p:spPr>
          <a:xfrm>
            <a:off x="1920240" y="5177790"/>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$207,301</a:t>
            </a:r>
            <a:endParaRPr lang="en-US" sz="900" dirty="0"/>
          </a:p>
        </p:txBody>
      </p:sp>
      <p:sp>
        <p:nvSpPr>
          <p:cNvPr id="92" name="Text 90"/>
          <p:cNvSpPr/>
          <p:nvPr/>
        </p:nvSpPr>
        <p:spPr>
          <a:xfrm>
            <a:off x="3017520" y="5177790"/>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$17,646</a:t>
            </a:r>
            <a:endParaRPr lang="en-US" sz="900" dirty="0"/>
          </a:p>
        </p:txBody>
      </p:sp>
      <p:sp>
        <p:nvSpPr>
          <p:cNvPr id="93" name="Shape 91"/>
          <p:cNvSpPr/>
          <p:nvPr/>
        </p:nvSpPr>
        <p:spPr>
          <a:xfrm>
            <a:off x="3977640" y="5246370"/>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94" name="Shape 92"/>
          <p:cNvSpPr/>
          <p:nvPr/>
        </p:nvSpPr>
        <p:spPr>
          <a:xfrm>
            <a:off x="3977640" y="5246370"/>
            <a:ext cx="1457325" cy="123444"/>
          </a:xfrm>
          <a:prstGeom prst="rect">
            <a:avLst/>
          </a:prstGeom>
          <a:solidFill>
            <a:srgbClr val="0F6E7E"/>
          </a:solidFill>
          <a:ln w="12700">
            <a:solidFill>
              <a:srgbClr val="0F6E7E"/>
            </a:solidFill>
            <a:prstDash val="solid"/>
          </a:ln>
        </p:spPr>
        <p:txBody>
          <a:bodyPr/>
          <a:lstStyle/>
          <a:p>
            <a:endParaRPr lang="en-US" sz="1400"/>
          </a:p>
        </p:txBody>
      </p:sp>
      <p:sp>
        <p:nvSpPr>
          <p:cNvPr id="95" name="Text 93"/>
          <p:cNvSpPr/>
          <p:nvPr/>
        </p:nvSpPr>
        <p:spPr>
          <a:xfrm>
            <a:off x="5795010" y="5177790"/>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8.5%</a:t>
            </a:r>
            <a:endParaRPr lang="en-US" sz="900" dirty="0"/>
          </a:p>
        </p:txBody>
      </p:sp>
      <p:sp>
        <p:nvSpPr>
          <p:cNvPr id="96" name="Shape 94"/>
          <p:cNvSpPr/>
          <p:nvPr/>
        </p:nvSpPr>
        <p:spPr>
          <a:xfrm>
            <a:off x="411480" y="5719572"/>
            <a:ext cx="6103620" cy="6858"/>
          </a:xfrm>
          <a:prstGeom prst="rect">
            <a:avLst/>
          </a:prstGeom>
          <a:solidFill>
            <a:srgbClr val="EDF2F4"/>
          </a:solidFill>
          <a:ln w="12700">
            <a:solidFill>
              <a:srgbClr val="EDF2F4"/>
            </a:solidFill>
            <a:prstDash val="solid"/>
          </a:ln>
        </p:spPr>
        <p:txBody>
          <a:bodyPr/>
          <a:lstStyle/>
          <a:p>
            <a:endParaRPr lang="en-US" sz="1400"/>
          </a:p>
        </p:txBody>
      </p:sp>
      <p:sp>
        <p:nvSpPr>
          <p:cNvPr id="97" name="Text 95"/>
          <p:cNvSpPr/>
          <p:nvPr/>
        </p:nvSpPr>
        <p:spPr>
          <a:xfrm>
            <a:off x="411480" y="5448681"/>
            <a:ext cx="1371600" cy="260604"/>
          </a:xfrm>
          <a:prstGeom prst="rect">
            <a:avLst/>
          </a:prstGeom>
          <a:noFill/>
          <a:ln/>
        </p:spPr>
        <p:txBody>
          <a:bodyPr wrap="square" lIns="0" tIns="0" rIns="0" bIns="0" rtlCol="0" anchor="ctr"/>
          <a:lstStyle/>
          <a:p>
            <a:r>
              <a:rPr lang="en-US" sz="1000" b="1" dirty="0">
                <a:solidFill>
                  <a:srgbClr val="2D3748"/>
                </a:solidFill>
                <a:latin typeface="Calibri" pitchFamily="34" charset="0"/>
                <a:ea typeface="Calibri" pitchFamily="34" charset="-122"/>
                <a:cs typeface="Calibri" pitchFamily="34" charset="-120"/>
              </a:rPr>
              <a:t>Caldwell</a:t>
            </a:r>
            <a:endParaRPr lang="en-US" sz="1000" dirty="0"/>
          </a:p>
        </p:txBody>
      </p:sp>
      <p:sp>
        <p:nvSpPr>
          <p:cNvPr id="98" name="Text 96"/>
          <p:cNvSpPr/>
          <p:nvPr/>
        </p:nvSpPr>
        <p:spPr>
          <a:xfrm>
            <a:off x="1920240" y="5448681"/>
            <a:ext cx="102870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$80,462</a:t>
            </a:r>
            <a:endParaRPr lang="en-US" sz="900" dirty="0"/>
          </a:p>
        </p:txBody>
      </p:sp>
      <p:sp>
        <p:nvSpPr>
          <p:cNvPr id="99" name="Text 97"/>
          <p:cNvSpPr/>
          <p:nvPr/>
        </p:nvSpPr>
        <p:spPr>
          <a:xfrm>
            <a:off x="3017520" y="5448681"/>
            <a:ext cx="891540" cy="260604"/>
          </a:xfrm>
          <a:prstGeom prst="rect">
            <a:avLst/>
          </a:prstGeom>
          <a:noFill/>
          <a:ln/>
        </p:spPr>
        <p:txBody>
          <a:bodyPr wrap="square" lIns="0" tIns="0" rIns="0" bIns="0" rtlCol="0" anchor="ctr"/>
          <a:lstStyle/>
          <a:p>
            <a:pPr algn="r"/>
            <a:r>
              <a:rPr lang="en-US" sz="900" dirty="0">
                <a:solidFill>
                  <a:srgbClr val="2D3748"/>
                </a:solidFill>
                <a:latin typeface="Calibri" pitchFamily="34" charset="0"/>
                <a:ea typeface="Calibri" pitchFamily="34" charset="-122"/>
                <a:cs typeface="Calibri" pitchFamily="34" charset="-120"/>
              </a:rPr>
              <a:t>$7,816</a:t>
            </a:r>
            <a:endParaRPr lang="en-US" sz="900" dirty="0"/>
          </a:p>
        </p:txBody>
      </p:sp>
      <p:sp>
        <p:nvSpPr>
          <p:cNvPr id="100" name="Shape 98"/>
          <p:cNvSpPr/>
          <p:nvPr/>
        </p:nvSpPr>
        <p:spPr>
          <a:xfrm>
            <a:off x="3977640" y="5517261"/>
            <a:ext cx="1714500" cy="123444"/>
          </a:xfrm>
          <a:prstGeom prst="rect">
            <a:avLst/>
          </a:prstGeom>
          <a:solidFill>
            <a:srgbClr val="EDF2F4"/>
          </a:solidFill>
          <a:ln w="12700">
            <a:solidFill>
              <a:srgbClr val="EDF2F4"/>
            </a:solidFill>
            <a:prstDash val="solid"/>
          </a:ln>
        </p:spPr>
        <p:txBody>
          <a:bodyPr/>
          <a:lstStyle/>
          <a:p>
            <a:endParaRPr lang="en-US" sz="1400"/>
          </a:p>
        </p:txBody>
      </p:sp>
      <p:sp>
        <p:nvSpPr>
          <p:cNvPr id="101" name="Shape 99"/>
          <p:cNvSpPr/>
          <p:nvPr/>
        </p:nvSpPr>
        <p:spPr>
          <a:xfrm>
            <a:off x="3977640" y="5517261"/>
            <a:ext cx="1663065" cy="123444"/>
          </a:xfrm>
          <a:prstGeom prst="rect">
            <a:avLst/>
          </a:prstGeom>
          <a:solidFill>
            <a:srgbClr val="0F6E7E"/>
          </a:solidFill>
          <a:ln w="12700">
            <a:solidFill>
              <a:srgbClr val="0F6E7E"/>
            </a:solidFill>
            <a:prstDash val="solid"/>
          </a:ln>
        </p:spPr>
        <p:txBody>
          <a:bodyPr/>
          <a:lstStyle/>
          <a:p>
            <a:endParaRPr lang="en-US" sz="1400"/>
          </a:p>
        </p:txBody>
      </p:sp>
      <p:sp>
        <p:nvSpPr>
          <p:cNvPr id="102" name="Text 100"/>
          <p:cNvSpPr/>
          <p:nvPr/>
        </p:nvSpPr>
        <p:spPr>
          <a:xfrm>
            <a:off x="5795010" y="5448681"/>
            <a:ext cx="685800" cy="260604"/>
          </a:xfrm>
          <a:prstGeom prst="rect">
            <a:avLst/>
          </a:prstGeom>
          <a:noFill/>
          <a:ln/>
        </p:spPr>
        <p:txBody>
          <a:bodyPr wrap="square" lIns="0" tIns="0" rIns="0" bIns="0" rtlCol="0" anchor="ctr"/>
          <a:lstStyle/>
          <a:p>
            <a:r>
              <a:rPr lang="en-US" sz="900" b="1" dirty="0">
                <a:solidFill>
                  <a:srgbClr val="0B5460"/>
                </a:solidFill>
                <a:latin typeface="Calibri" pitchFamily="34" charset="0"/>
                <a:ea typeface="Calibri" pitchFamily="34" charset="-122"/>
                <a:cs typeface="Calibri" pitchFamily="34" charset="-120"/>
              </a:rPr>
              <a:t>9.7%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322326" y="675571"/>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Health Departments Missing Performance Reports-Low Reporting</a:t>
            </a:r>
            <a:endParaRPr lang="en-US" sz="2100" dirty="0"/>
          </a:p>
        </p:txBody>
      </p:sp>
      <p:sp>
        <p:nvSpPr>
          <p:cNvPr id="15" name="Shape 13"/>
          <p:cNvSpPr/>
          <p:nvPr/>
        </p:nvSpPr>
        <p:spPr>
          <a:xfrm>
            <a:off x="2064199" y="173334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16" name="Text 14"/>
          <p:cNvSpPr/>
          <p:nvPr/>
        </p:nvSpPr>
        <p:spPr>
          <a:xfrm>
            <a:off x="2167069" y="173334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Appalachian</a:t>
            </a:r>
            <a:endParaRPr lang="en-US" sz="1200" dirty="0"/>
          </a:p>
        </p:txBody>
      </p:sp>
      <p:sp>
        <p:nvSpPr>
          <p:cNvPr id="17" name="Shape 15"/>
          <p:cNvSpPr/>
          <p:nvPr/>
        </p:nvSpPr>
        <p:spPr>
          <a:xfrm>
            <a:off x="2064199" y="198023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18" name="Text 16"/>
          <p:cNvSpPr/>
          <p:nvPr/>
        </p:nvSpPr>
        <p:spPr>
          <a:xfrm>
            <a:off x="2167069" y="198023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Burke</a:t>
            </a:r>
            <a:endParaRPr lang="en-US" sz="1200" dirty="0"/>
          </a:p>
        </p:txBody>
      </p:sp>
      <p:sp>
        <p:nvSpPr>
          <p:cNvPr id="19" name="Shape 17"/>
          <p:cNvSpPr/>
          <p:nvPr/>
        </p:nvSpPr>
        <p:spPr>
          <a:xfrm>
            <a:off x="2064199" y="2227118"/>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20" name="Text 18"/>
          <p:cNvSpPr/>
          <p:nvPr/>
        </p:nvSpPr>
        <p:spPr>
          <a:xfrm>
            <a:off x="2167069" y="2227118"/>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Columbus</a:t>
            </a:r>
            <a:endParaRPr lang="en-US" sz="1200" dirty="0"/>
          </a:p>
        </p:txBody>
      </p:sp>
      <p:sp>
        <p:nvSpPr>
          <p:cNvPr id="21" name="Shape 19"/>
          <p:cNvSpPr/>
          <p:nvPr/>
        </p:nvSpPr>
        <p:spPr>
          <a:xfrm>
            <a:off x="2064199" y="2474006"/>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22" name="Text 20"/>
          <p:cNvSpPr/>
          <p:nvPr/>
        </p:nvSpPr>
        <p:spPr>
          <a:xfrm>
            <a:off x="2167069" y="2474006"/>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Craven</a:t>
            </a:r>
            <a:endParaRPr lang="en-US" sz="1200" dirty="0"/>
          </a:p>
        </p:txBody>
      </p:sp>
      <p:sp>
        <p:nvSpPr>
          <p:cNvPr id="23" name="Shape 21"/>
          <p:cNvSpPr/>
          <p:nvPr/>
        </p:nvSpPr>
        <p:spPr>
          <a:xfrm>
            <a:off x="2064199" y="2720894"/>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24" name="Text 22"/>
          <p:cNvSpPr/>
          <p:nvPr/>
        </p:nvSpPr>
        <p:spPr>
          <a:xfrm>
            <a:off x="2167069" y="2720894"/>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Forsyth</a:t>
            </a:r>
            <a:endParaRPr lang="en-US" sz="1200" dirty="0"/>
          </a:p>
        </p:txBody>
      </p:sp>
      <p:sp>
        <p:nvSpPr>
          <p:cNvPr id="25" name="Shape 23"/>
          <p:cNvSpPr/>
          <p:nvPr/>
        </p:nvSpPr>
        <p:spPr>
          <a:xfrm>
            <a:off x="2064199" y="296778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26" name="Text 24"/>
          <p:cNvSpPr/>
          <p:nvPr/>
        </p:nvSpPr>
        <p:spPr>
          <a:xfrm>
            <a:off x="2167069" y="296778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Franklin</a:t>
            </a:r>
            <a:endParaRPr lang="en-US" sz="1200" dirty="0"/>
          </a:p>
        </p:txBody>
      </p:sp>
      <p:sp>
        <p:nvSpPr>
          <p:cNvPr id="27" name="Shape 25"/>
          <p:cNvSpPr/>
          <p:nvPr/>
        </p:nvSpPr>
        <p:spPr>
          <a:xfrm>
            <a:off x="2064199" y="321467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28" name="Text 26"/>
          <p:cNvSpPr/>
          <p:nvPr/>
        </p:nvSpPr>
        <p:spPr>
          <a:xfrm>
            <a:off x="2167069" y="321467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Haywood</a:t>
            </a:r>
            <a:endParaRPr lang="en-US" sz="1200" dirty="0"/>
          </a:p>
        </p:txBody>
      </p:sp>
      <p:sp>
        <p:nvSpPr>
          <p:cNvPr id="29" name="Shape 27"/>
          <p:cNvSpPr/>
          <p:nvPr/>
        </p:nvSpPr>
        <p:spPr>
          <a:xfrm>
            <a:off x="2064199" y="3461558"/>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30" name="Text 28"/>
          <p:cNvSpPr/>
          <p:nvPr/>
        </p:nvSpPr>
        <p:spPr>
          <a:xfrm>
            <a:off x="2167069" y="3461558"/>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Henderson</a:t>
            </a:r>
            <a:endParaRPr lang="en-US" sz="1200" dirty="0"/>
          </a:p>
        </p:txBody>
      </p:sp>
      <p:sp>
        <p:nvSpPr>
          <p:cNvPr id="31" name="Shape 29"/>
          <p:cNvSpPr/>
          <p:nvPr/>
        </p:nvSpPr>
        <p:spPr>
          <a:xfrm>
            <a:off x="4018729" y="1700784"/>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32" name="Text 30"/>
          <p:cNvSpPr/>
          <p:nvPr/>
        </p:nvSpPr>
        <p:spPr>
          <a:xfrm>
            <a:off x="4121599" y="1700784"/>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Hoke</a:t>
            </a:r>
            <a:endParaRPr lang="en-US" sz="1200" dirty="0"/>
          </a:p>
        </p:txBody>
      </p:sp>
      <p:sp>
        <p:nvSpPr>
          <p:cNvPr id="33" name="Shape 31"/>
          <p:cNvSpPr/>
          <p:nvPr/>
        </p:nvSpPr>
        <p:spPr>
          <a:xfrm>
            <a:off x="4018729" y="194767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34" name="Text 32"/>
          <p:cNvSpPr/>
          <p:nvPr/>
        </p:nvSpPr>
        <p:spPr>
          <a:xfrm>
            <a:off x="4121599" y="194767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Hyde</a:t>
            </a:r>
            <a:endParaRPr lang="en-US" sz="1200" dirty="0"/>
          </a:p>
        </p:txBody>
      </p:sp>
      <p:sp>
        <p:nvSpPr>
          <p:cNvPr id="35" name="Shape 33"/>
          <p:cNvSpPr/>
          <p:nvPr/>
        </p:nvSpPr>
        <p:spPr>
          <a:xfrm>
            <a:off x="4018729" y="219456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36" name="Text 34"/>
          <p:cNvSpPr/>
          <p:nvPr/>
        </p:nvSpPr>
        <p:spPr>
          <a:xfrm>
            <a:off x="4121599" y="219456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Jones</a:t>
            </a:r>
            <a:endParaRPr lang="en-US" sz="1200" dirty="0"/>
          </a:p>
        </p:txBody>
      </p:sp>
      <p:sp>
        <p:nvSpPr>
          <p:cNvPr id="37" name="Shape 35"/>
          <p:cNvSpPr/>
          <p:nvPr/>
        </p:nvSpPr>
        <p:spPr>
          <a:xfrm>
            <a:off x="4018729" y="2441448"/>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38" name="Text 36"/>
          <p:cNvSpPr/>
          <p:nvPr/>
        </p:nvSpPr>
        <p:spPr>
          <a:xfrm>
            <a:off x="4121599" y="2441448"/>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Lee</a:t>
            </a:r>
            <a:endParaRPr lang="en-US" sz="1200" dirty="0"/>
          </a:p>
        </p:txBody>
      </p:sp>
      <p:sp>
        <p:nvSpPr>
          <p:cNvPr id="39" name="Shape 37"/>
          <p:cNvSpPr/>
          <p:nvPr/>
        </p:nvSpPr>
        <p:spPr>
          <a:xfrm>
            <a:off x="4018729" y="2688336"/>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40" name="Text 38"/>
          <p:cNvSpPr/>
          <p:nvPr/>
        </p:nvSpPr>
        <p:spPr>
          <a:xfrm>
            <a:off x="4121599" y="2688336"/>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Macon</a:t>
            </a:r>
            <a:endParaRPr lang="en-US" sz="1200" dirty="0"/>
          </a:p>
        </p:txBody>
      </p:sp>
      <p:sp>
        <p:nvSpPr>
          <p:cNvPr id="41" name="Shape 39"/>
          <p:cNvSpPr/>
          <p:nvPr/>
        </p:nvSpPr>
        <p:spPr>
          <a:xfrm>
            <a:off x="4018729" y="2935224"/>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42" name="Text 40"/>
          <p:cNvSpPr/>
          <p:nvPr/>
        </p:nvSpPr>
        <p:spPr>
          <a:xfrm>
            <a:off x="4121599" y="2935224"/>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Montgomery</a:t>
            </a:r>
            <a:endParaRPr lang="en-US" sz="1200" dirty="0"/>
          </a:p>
        </p:txBody>
      </p:sp>
      <p:sp>
        <p:nvSpPr>
          <p:cNvPr id="43" name="Shape 41"/>
          <p:cNvSpPr/>
          <p:nvPr/>
        </p:nvSpPr>
        <p:spPr>
          <a:xfrm>
            <a:off x="4018729" y="318211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44" name="Text 42"/>
          <p:cNvSpPr/>
          <p:nvPr/>
        </p:nvSpPr>
        <p:spPr>
          <a:xfrm>
            <a:off x="4121599" y="318211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Nash</a:t>
            </a:r>
            <a:endParaRPr lang="en-US" sz="1200" dirty="0"/>
          </a:p>
        </p:txBody>
      </p:sp>
      <p:sp>
        <p:nvSpPr>
          <p:cNvPr id="45" name="Shape 43"/>
          <p:cNvSpPr/>
          <p:nvPr/>
        </p:nvSpPr>
        <p:spPr>
          <a:xfrm>
            <a:off x="4018729" y="342900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46" name="Text 44"/>
          <p:cNvSpPr/>
          <p:nvPr/>
        </p:nvSpPr>
        <p:spPr>
          <a:xfrm>
            <a:off x="4121599" y="342900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Pamlico</a:t>
            </a:r>
            <a:endParaRPr lang="en-US" sz="1200" dirty="0"/>
          </a:p>
        </p:txBody>
      </p:sp>
      <p:sp>
        <p:nvSpPr>
          <p:cNvPr id="47" name="Shape 45"/>
          <p:cNvSpPr/>
          <p:nvPr/>
        </p:nvSpPr>
        <p:spPr>
          <a:xfrm>
            <a:off x="5708203" y="173334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48" name="Text 46"/>
          <p:cNvSpPr/>
          <p:nvPr/>
        </p:nvSpPr>
        <p:spPr>
          <a:xfrm>
            <a:off x="5811073" y="173334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Pender</a:t>
            </a:r>
            <a:endParaRPr lang="en-US" sz="1200" dirty="0"/>
          </a:p>
        </p:txBody>
      </p:sp>
      <p:sp>
        <p:nvSpPr>
          <p:cNvPr id="49" name="Shape 47"/>
          <p:cNvSpPr/>
          <p:nvPr/>
        </p:nvSpPr>
        <p:spPr>
          <a:xfrm>
            <a:off x="5708203" y="198023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50" name="Text 48"/>
          <p:cNvSpPr/>
          <p:nvPr/>
        </p:nvSpPr>
        <p:spPr>
          <a:xfrm>
            <a:off x="5811073" y="198023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Pitt</a:t>
            </a:r>
            <a:endParaRPr lang="en-US" sz="1200" dirty="0"/>
          </a:p>
        </p:txBody>
      </p:sp>
      <p:sp>
        <p:nvSpPr>
          <p:cNvPr id="51" name="Shape 49"/>
          <p:cNvSpPr/>
          <p:nvPr/>
        </p:nvSpPr>
        <p:spPr>
          <a:xfrm>
            <a:off x="5708203" y="2227118"/>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52" name="Text 50"/>
          <p:cNvSpPr/>
          <p:nvPr/>
        </p:nvSpPr>
        <p:spPr>
          <a:xfrm>
            <a:off x="5811073" y="2227118"/>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Robeson</a:t>
            </a:r>
            <a:endParaRPr lang="en-US" sz="1200" dirty="0"/>
          </a:p>
        </p:txBody>
      </p:sp>
      <p:sp>
        <p:nvSpPr>
          <p:cNvPr id="53" name="Shape 51"/>
          <p:cNvSpPr/>
          <p:nvPr/>
        </p:nvSpPr>
        <p:spPr>
          <a:xfrm>
            <a:off x="5708203" y="2474006"/>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54" name="Text 52"/>
          <p:cNvSpPr/>
          <p:nvPr/>
        </p:nvSpPr>
        <p:spPr>
          <a:xfrm>
            <a:off x="5811073" y="2474006"/>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Rowan</a:t>
            </a:r>
            <a:endParaRPr lang="en-US" sz="1200" dirty="0"/>
          </a:p>
        </p:txBody>
      </p:sp>
      <p:sp>
        <p:nvSpPr>
          <p:cNvPr id="55" name="Shape 53"/>
          <p:cNvSpPr/>
          <p:nvPr/>
        </p:nvSpPr>
        <p:spPr>
          <a:xfrm>
            <a:off x="5708203" y="2720894"/>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56" name="Text 54"/>
          <p:cNvSpPr/>
          <p:nvPr/>
        </p:nvSpPr>
        <p:spPr>
          <a:xfrm>
            <a:off x="5811073" y="2720894"/>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Sampson</a:t>
            </a:r>
            <a:endParaRPr lang="en-US" sz="1200" dirty="0"/>
          </a:p>
        </p:txBody>
      </p:sp>
      <p:sp>
        <p:nvSpPr>
          <p:cNvPr id="57" name="Shape 55"/>
          <p:cNvSpPr/>
          <p:nvPr/>
        </p:nvSpPr>
        <p:spPr>
          <a:xfrm>
            <a:off x="5708203" y="2967782"/>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58" name="Text 56"/>
          <p:cNvSpPr/>
          <p:nvPr/>
        </p:nvSpPr>
        <p:spPr>
          <a:xfrm>
            <a:off x="5811073" y="2967782"/>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Transylvania</a:t>
            </a:r>
            <a:endParaRPr lang="en-US" sz="1200" dirty="0"/>
          </a:p>
        </p:txBody>
      </p:sp>
      <p:sp>
        <p:nvSpPr>
          <p:cNvPr id="59" name="Shape 57"/>
          <p:cNvSpPr/>
          <p:nvPr/>
        </p:nvSpPr>
        <p:spPr>
          <a:xfrm>
            <a:off x="5708203" y="3214670"/>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60" name="Text 58"/>
          <p:cNvSpPr/>
          <p:nvPr/>
        </p:nvSpPr>
        <p:spPr>
          <a:xfrm>
            <a:off x="5811073" y="3214670"/>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Wayne</a:t>
            </a:r>
            <a:endParaRPr lang="en-US" sz="1200" dirty="0"/>
          </a:p>
        </p:txBody>
      </p:sp>
      <p:sp>
        <p:nvSpPr>
          <p:cNvPr id="61" name="Shape 59"/>
          <p:cNvSpPr/>
          <p:nvPr/>
        </p:nvSpPr>
        <p:spPr>
          <a:xfrm>
            <a:off x="5708203" y="3461558"/>
            <a:ext cx="41148" cy="205740"/>
          </a:xfrm>
          <a:prstGeom prst="rect">
            <a:avLst/>
          </a:prstGeom>
          <a:solidFill>
            <a:srgbClr val="C77B47"/>
          </a:solidFill>
          <a:ln w="12700">
            <a:solidFill>
              <a:srgbClr val="C77B47"/>
            </a:solidFill>
            <a:prstDash val="solid"/>
          </a:ln>
        </p:spPr>
        <p:txBody>
          <a:bodyPr/>
          <a:lstStyle/>
          <a:p>
            <a:endParaRPr lang="en-US" sz="2400"/>
          </a:p>
        </p:txBody>
      </p:sp>
      <p:sp>
        <p:nvSpPr>
          <p:cNvPr id="62" name="Text 60"/>
          <p:cNvSpPr/>
          <p:nvPr/>
        </p:nvSpPr>
        <p:spPr>
          <a:xfrm>
            <a:off x="5811073" y="3461558"/>
            <a:ext cx="1268730" cy="205740"/>
          </a:xfrm>
          <a:prstGeom prst="rect">
            <a:avLst/>
          </a:prstGeom>
          <a:noFill/>
          <a:ln/>
        </p:spPr>
        <p:txBody>
          <a:bodyPr wrap="square" lIns="0" tIns="0" rIns="0" bIns="0" rtlCol="0" anchor="ctr"/>
          <a:lstStyle/>
          <a:p>
            <a:r>
              <a:rPr lang="en-US" sz="1200" dirty="0">
                <a:solidFill>
                  <a:srgbClr val="2D3748"/>
                </a:solidFill>
                <a:latin typeface="Calibri" pitchFamily="34" charset="0"/>
                <a:ea typeface="Calibri" pitchFamily="34" charset="-122"/>
                <a:cs typeface="Calibri" pitchFamily="34" charset="-120"/>
              </a:rPr>
              <a:t>Wilson</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4"/>
          <p:cNvSpPr/>
          <p:nvPr/>
        </p:nvSpPr>
        <p:spPr>
          <a:xfrm>
            <a:off x="346826" y="859674"/>
            <a:ext cx="8229600" cy="377190"/>
          </a:xfrm>
          <a:prstGeom prst="rect">
            <a:avLst/>
          </a:prstGeom>
          <a:noFill/>
          <a:ln/>
        </p:spPr>
        <p:txBody>
          <a:bodyPr wrap="square" lIns="0" tIns="0" rIns="0" bIns="0" rtlCol="0" anchor="ctr"/>
          <a:lstStyle/>
          <a:p>
            <a:r>
              <a:rPr lang="en-US" sz="2100" b="1" dirty="0">
                <a:solidFill>
                  <a:srgbClr val="1F3A52"/>
                </a:solidFill>
                <a:latin typeface="Calibri" pitchFamily="34" charset="0"/>
                <a:ea typeface="Calibri" pitchFamily="34" charset="-122"/>
                <a:cs typeface="Calibri" pitchFamily="34" charset="-120"/>
              </a:rPr>
              <a:t>Success Stories from the Field</a:t>
            </a:r>
            <a:endParaRPr lang="en-US" sz="2100" dirty="0"/>
          </a:p>
        </p:txBody>
      </p:sp>
      <p:sp>
        <p:nvSpPr>
          <p:cNvPr id="7" name="Text 5"/>
          <p:cNvSpPr/>
          <p:nvPr/>
        </p:nvSpPr>
        <p:spPr>
          <a:xfrm>
            <a:off x="346826" y="1236864"/>
            <a:ext cx="8229600" cy="240030"/>
          </a:xfrm>
          <a:prstGeom prst="rect">
            <a:avLst/>
          </a:prstGeom>
          <a:noFill/>
          <a:ln/>
        </p:spPr>
        <p:txBody>
          <a:bodyPr wrap="square" lIns="0" tIns="0" rIns="0" bIns="0" rtlCol="0" anchor="ctr"/>
          <a:lstStyle/>
          <a:p>
            <a:r>
              <a:rPr lang="en-US" sz="975" i="1" dirty="0">
                <a:solidFill>
                  <a:srgbClr val="718096"/>
                </a:solidFill>
                <a:latin typeface="Calibri" pitchFamily="34" charset="0"/>
                <a:ea typeface="Calibri" pitchFamily="34" charset="-122"/>
                <a:cs typeface="Calibri" pitchFamily="34" charset="-120"/>
              </a:rPr>
              <a:t>Examples of effective reporting and impactful use of funds</a:t>
            </a:r>
            <a:endParaRPr lang="en-US" sz="975" dirty="0"/>
          </a:p>
        </p:txBody>
      </p:sp>
      <p:sp>
        <p:nvSpPr>
          <p:cNvPr id="8" name="Shape 6"/>
          <p:cNvSpPr/>
          <p:nvPr/>
        </p:nvSpPr>
        <p:spPr>
          <a:xfrm>
            <a:off x="346826" y="1682634"/>
            <a:ext cx="4080510" cy="1714500"/>
          </a:xfrm>
          <a:prstGeom prst="rect">
            <a:avLst/>
          </a:prstGeom>
          <a:solidFill>
            <a:srgbClr val="F8FAFB"/>
          </a:solidFill>
          <a:ln w="12700">
            <a:solidFill>
              <a:srgbClr val="E2E8F0"/>
            </a:solidFill>
            <a:prstDash val="solid"/>
          </a:ln>
        </p:spPr>
        <p:txBody>
          <a:bodyPr/>
          <a:lstStyle/>
          <a:p>
            <a:endParaRPr lang="en-US" sz="1100"/>
          </a:p>
        </p:txBody>
      </p:sp>
      <p:sp>
        <p:nvSpPr>
          <p:cNvPr id="9" name="Shape 7"/>
          <p:cNvSpPr/>
          <p:nvPr/>
        </p:nvSpPr>
        <p:spPr>
          <a:xfrm>
            <a:off x="346826" y="1682634"/>
            <a:ext cx="54864" cy="1714500"/>
          </a:xfrm>
          <a:prstGeom prst="rect">
            <a:avLst/>
          </a:prstGeom>
          <a:solidFill>
            <a:srgbClr val="0F6E7E"/>
          </a:solidFill>
          <a:ln w="12700">
            <a:solidFill>
              <a:srgbClr val="0F6E7E"/>
            </a:solidFill>
            <a:prstDash val="solid"/>
          </a:ln>
        </p:spPr>
        <p:txBody>
          <a:bodyPr/>
          <a:lstStyle/>
          <a:p>
            <a:endParaRPr lang="en-US" sz="1100"/>
          </a:p>
        </p:txBody>
      </p:sp>
      <p:sp>
        <p:nvSpPr>
          <p:cNvPr id="10" name="Text 8"/>
          <p:cNvSpPr/>
          <p:nvPr/>
        </p:nvSpPr>
        <p:spPr>
          <a:xfrm>
            <a:off x="552566" y="1785504"/>
            <a:ext cx="3737610" cy="205740"/>
          </a:xfrm>
          <a:prstGeom prst="rect">
            <a:avLst/>
          </a:prstGeom>
          <a:noFill/>
          <a:ln/>
        </p:spPr>
        <p:txBody>
          <a:bodyPr wrap="square" lIns="0" tIns="0" rIns="0" bIns="0" rtlCol="0" anchor="ctr"/>
          <a:lstStyle/>
          <a:p>
            <a:r>
              <a:rPr lang="en-US" sz="1100" b="1" kern="0" spc="113" dirty="0">
                <a:solidFill>
                  <a:srgbClr val="0B5460"/>
                </a:solidFill>
                <a:latin typeface="Calibri" pitchFamily="34" charset="0"/>
                <a:ea typeface="Calibri" pitchFamily="34" charset="-122"/>
                <a:cs typeface="Calibri" pitchFamily="34" charset="-120"/>
              </a:rPr>
              <a:t>CUMBERLAND COUNTY</a:t>
            </a:r>
            <a:endParaRPr lang="en-US" sz="1100" dirty="0"/>
          </a:p>
        </p:txBody>
      </p:sp>
      <p:sp>
        <p:nvSpPr>
          <p:cNvPr id="11" name="Text 9"/>
          <p:cNvSpPr/>
          <p:nvPr/>
        </p:nvSpPr>
        <p:spPr>
          <a:xfrm>
            <a:off x="552566" y="2011818"/>
            <a:ext cx="3737610" cy="274320"/>
          </a:xfrm>
          <a:prstGeom prst="rect">
            <a:avLst/>
          </a:prstGeom>
          <a:noFill/>
          <a:ln/>
        </p:spPr>
        <p:txBody>
          <a:bodyPr wrap="square" lIns="0" tIns="0" rIns="0" bIns="0" rtlCol="0" anchor="ctr"/>
          <a:lstStyle/>
          <a:p>
            <a:r>
              <a:rPr lang="en-US" sz="1100" b="1" dirty="0">
                <a:solidFill>
                  <a:srgbClr val="1F3A52"/>
                </a:solidFill>
                <a:latin typeface="Calibri" pitchFamily="34" charset="0"/>
                <a:ea typeface="Calibri" pitchFamily="34" charset="-122"/>
                <a:cs typeface="Calibri" pitchFamily="34" charset="-120"/>
              </a:rPr>
              <a:t>Adolescent Parenting Program</a:t>
            </a:r>
            <a:endParaRPr lang="en-US" sz="1100" dirty="0"/>
          </a:p>
        </p:txBody>
      </p:sp>
      <p:sp>
        <p:nvSpPr>
          <p:cNvPr id="12" name="Text 10"/>
          <p:cNvSpPr/>
          <p:nvPr/>
        </p:nvSpPr>
        <p:spPr>
          <a:xfrm>
            <a:off x="573140" y="2234703"/>
            <a:ext cx="3909060" cy="994410"/>
          </a:xfrm>
          <a:prstGeom prst="rect">
            <a:avLst/>
          </a:prstGeom>
          <a:noFill/>
          <a:ln/>
        </p:spPr>
        <p:txBody>
          <a:bodyPr wrap="square" lIns="0" tIns="0" rIns="0" bIns="0" rtlCol="0" anchor="t"/>
          <a:lstStyle/>
          <a:p>
            <a:pPr>
              <a:lnSpc>
                <a:spcPct val="115000"/>
              </a:lnSpc>
            </a:pPr>
            <a:r>
              <a:rPr lang="en-US" sz="1100" dirty="0">
                <a:solidFill>
                  <a:srgbClr val="2D3748"/>
                </a:solidFill>
                <a:latin typeface="Calibri" pitchFamily="34" charset="0"/>
                <a:ea typeface="Calibri" pitchFamily="34" charset="-122"/>
                <a:cs typeface="Calibri" pitchFamily="34" charset="-120"/>
              </a:rPr>
              <a:t>AA 117 funds a Social Work position supporting the Adolescent Parenting Program, which served more than 40 pregnant and parenting teens in 2024. Teens receive individualized case management, childbirth education, parenting classes, and connections to WIC, high school graduation support, and employment resources.</a:t>
            </a:r>
            <a:endParaRPr lang="en-US" sz="1100" dirty="0"/>
          </a:p>
        </p:txBody>
      </p:sp>
      <p:sp>
        <p:nvSpPr>
          <p:cNvPr id="13" name="Shape 11"/>
          <p:cNvSpPr/>
          <p:nvPr/>
        </p:nvSpPr>
        <p:spPr>
          <a:xfrm>
            <a:off x="4598786" y="1682634"/>
            <a:ext cx="4080510" cy="1714500"/>
          </a:xfrm>
          <a:prstGeom prst="rect">
            <a:avLst/>
          </a:prstGeom>
          <a:solidFill>
            <a:srgbClr val="F8FAFB"/>
          </a:solidFill>
          <a:ln w="12700">
            <a:solidFill>
              <a:srgbClr val="E2E8F0"/>
            </a:solidFill>
            <a:prstDash val="solid"/>
          </a:ln>
        </p:spPr>
        <p:txBody>
          <a:bodyPr/>
          <a:lstStyle/>
          <a:p>
            <a:endParaRPr lang="en-US" sz="1100"/>
          </a:p>
        </p:txBody>
      </p:sp>
      <p:sp>
        <p:nvSpPr>
          <p:cNvPr id="14" name="Shape 12"/>
          <p:cNvSpPr/>
          <p:nvPr/>
        </p:nvSpPr>
        <p:spPr>
          <a:xfrm>
            <a:off x="4598786" y="1682634"/>
            <a:ext cx="54864" cy="1714500"/>
          </a:xfrm>
          <a:prstGeom prst="rect">
            <a:avLst/>
          </a:prstGeom>
          <a:solidFill>
            <a:srgbClr val="0F6E7E"/>
          </a:solidFill>
          <a:ln w="12700">
            <a:solidFill>
              <a:srgbClr val="0F6E7E"/>
            </a:solidFill>
            <a:prstDash val="solid"/>
          </a:ln>
        </p:spPr>
        <p:txBody>
          <a:bodyPr/>
          <a:lstStyle/>
          <a:p>
            <a:endParaRPr lang="en-US" sz="1100"/>
          </a:p>
        </p:txBody>
      </p:sp>
      <p:sp>
        <p:nvSpPr>
          <p:cNvPr id="15" name="Text 13"/>
          <p:cNvSpPr/>
          <p:nvPr/>
        </p:nvSpPr>
        <p:spPr>
          <a:xfrm>
            <a:off x="4804526" y="1785504"/>
            <a:ext cx="3737610" cy="205740"/>
          </a:xfrm>
          <a:prstGeom prst="rect">
            <a:avLst/>
          </a:prstGeom>
          <a:noFill/>
          <a:ln/>
        </p:spPr>
        <p:txBody>
          <a:bodyPr wrap="square" lIns="0" tIns="0" rIns="0" bIns="0" rtlCol="0" anchor="ctr"/>
          <a:lstStyle/>
          <a:p>
            <a:r>
              <a:rPr lang="en-US" sz="1100" b="1" kern="0" spc="113" dirty="0">
                <a:solidFill>
                  <a:srgbClr val="0B5460"/>
                </a:solidFill>
                <a:latin typeface="Calibri" pitchFamily="34" charset="0"/>
                <a:ea typeface="Calibri" pitchFamily="34" charset="-122"/>
                <a:cs typeface="Calibri" pitchFamily="34" charset="-120"/>
              </a:rPr>
              <a:t>ORANGE COUNTY</a:t>
            </a:r>
            <a:endParaRPr lang="en-US" sz="1100" dirty="0"/>
          </a:p>
        </p:txBody>
      </p:sp>
      <p:sp>
        <p:nvSpPr>
          <p:cNvPr id="16" name="Text 14"/>
          <p:cNvSpPr/>
          <p:nvPr/>
        </p:nvSpPr>
        <p:spPr>
          <a:xfrm>
            <a:off x="4804526" y="2011818"/>
            <a:ext cx="3737610" cy="274320"/>
          </a:xfrm>
          <a:prstGeom prst="rect">
            <a:avLst/>
          </a:prstGeom>
          <a:noFill/>
          <a:ln/>
        </p:spPr>
        <p:txBody>
          <a:bodyPr wrap="square" lIns="0" tIns="0" rIns="0" bIns="0" rtlCol="0" anchor="ctr"/>
          <a:lstStyle/>
          <a:p>
            <a:r>
              <a:rPr lang="en-US" sz="1100" b="1" dirty="0">
                <a:solidFill>
                  <a:srgbClr val="1F3A52"/>
                </a:solidFill>
                <a:latin typeface="Calibri" pitchFamily="34" charset="0"/>
                <a:ea typeface="Calibri" pitchFamily="34" charset="-122"/>
                <a:cs typeface="Calibri" pitchFamily="34" charset="-120"/>
              </a:rPr>
              <a:t>Culturally Responsive Lactation Support</a:t>
            </a:r>
            <a:endParaRPr lang="en-US" sz="1100" dirty="0"/>
          </a:p>
        </p:txBody>
      </p:sp>
      <p:sp>
        <p:nvSpPr>
          <p:cNvPr id="17" name="Text 15"/>
          <p:cNvSpPr/>
          <p:nvPr/>
        </p:nvSpPr>
        <p:spPr>
          <a:xfrm>
            <a:off x="4825100" y="2235477"/>
            <a:ext cx="3737610" cy="994410"/>
          </a:xfrm>
          <a:prstGeom prst="rect">
            <a:avLst/>
          </a:prstGeom>
          <a:noFill/>
          <a:ln/>
        </p:spPr>
        <p:txBody>
          <a:bodyPr wrap="square" lIns="0" tIns="0" rIns="0" bIns="0" rtlCol="0" anchor="t"/>
          <a:lstStyle/>
          <a:p>
            <a:pPr>
              <a:lnSpc>
                <a:spcPct val="115000"/>
              </a:lnSpc>
            </a:pPr>
            <a:r>
              <a:rPr lang="en-US" sz="1100" dirty="0">
                <a:solidFill>
                  <a:srgbClr val="2D3748"/>
                </a:solidFill>
                <a:latin typeface="Calibri" pitchFamily="34" charset="0"/>
                <a:ea typeface="Calibri" pitchFamily="34" charset="-122"/>
                <a:cs typeface="Calibri" pitchFamily="34" charset="-120"/>
              </a:rPr>
              <a:t>AA 117 funded Certified Lactation Counselor training for a Care Management Social Worker and a Breastfeeding Support Specialist, one African American, one Latinx, closing a representation gap identified by the Family Home Visiting Team. Lactation counseling is now incorporated into their routine home visits.</a:t>
            </a:r>
            <a:endParaRPr lang="en-US" sz="1100" dirty="0"/>
          </a:p>
        </p:txBody>
      </p:sp>
      <p:sp>
        <p:nvSpPr>
          <p:cNvPr id="18" name="Shape 16"/>
          <p:cNvSpPr/>
          <p:nvPr/>
        </p:nvSpPr>
        <p:spPr>
          <a:xfrm>
            <a:off x="346826" y="3568584"/>
            <a:ext cx="4080510" cy="1714500"/>
          </a:xfrm>
          <a:prstGeom prst="rect">
            <a:avLst/>
          </a:prstGeom>
          <a:solidFill>
            <a:srgbClr val="F8FAFB"/>
          </a:solidFill>
          <a:ln w="12700">
            <a:solidFill>
              <a:srgbClr val="E2E8F0"/>
            </a:solidFill>
            <a:prstDash val="solid"/>
          </a:ln>
        </p:spPr>
        <p:txBody>
          <a:bodyPr/>
          <a:lstStyle/>
          <a:p>
            <a:endParaRPr lang="en-US" sz="1100"/>
          </a:p>
        </p:txBody>
      </p:sp>
      <p:sp>
        <p:nvSpPr>
          <p:cNvPr id="19" name="Shape 17"/>
          <p:cNvSpPr/>
          <p:nvPr/>
        </p:nvSpPr>
        <p:spPr>
          <a:xfrm>
            <a:off x="346826" y="3568584"/>
            <a:ext cx="54864" cy="1714500"/>
          </a:xfrm>
          <a:prstGeom prst="rect">
            <a:avLst/>
          </a:prstGeom>
          <a:solidFill>
            <a:srgbClr val="0F6E7E"/>
          </a:solidFill>
          <a:ln w="12700">
            <a:solidFill>
              <a:srgbClr val="0F6E7E"/>
            </a:solidFill>
            <a:prstDash val="solid"/>
          </a:ln>
        </p:spPr>
        <p:txBody>
          <a:bodyPr/>
          <a:lstStyle/>
          <a:p>
            <a:endParaRPr lang="en-US" sz="1100"/>
          </a:p>
        </p:txBody>
      </p:sp>
      <p:sp>
        <p:nvSpPr>
          <p:cNvPr id="20" name="Text 18"/>
          <p:cNvSpPr/>
          <p:nvPr/>
        </p:nvSpPr>
        <p:spPr>
          <a:xfrm>
            <a:off x="552566" y="3671454"/>
            <a:ext cx="3737610" cy="205740"/>
          </a:xfrm>
          <a:prstGeom prst="rect">
            <a:avLst/>
          </a:prstGeom>
          <a:noFill/>
          <a:ln/>
        </p:spPr>
        <p:txBody>
          <a:bodyPr wrap="square" lIns="0" tIns="0" rIns="0" bIns="0" rtlCol="0" anchor="ctr"/>
          <a:lstStyle/>
          <a:p>
            <a:r>
              <a:rPr lang="en-US" sz="1100" b="1" kern="0" spc="113" dirty="0">
                <a:solidFill>
                  <a:srgbClr val="0B5460"/>
                </a:solidFill>
                <a:latin typeface="Calibri" pitchFamily="34" charset="0"/>
                <a:ea typeface="Calibri" pitchFamily="34" charset="-122"/>
                <a:cs typeface="Calibri" pitchFamily="34" charset="-120"/>
              </a:rPr>
              <a:t>STANLY COUNTY</a:t>
            </a:r>
            <a:endParaRPr lang="en-US" sz="1100" dirty="0"/>
          </a:p>
        </p:txBody>
      </p:sp>
      <p:sp>
        <p:nvSpPr>
          <p:cNvPr id="21" name="Text 19"/>
          <p:cNvSpPr/>
          <p:nvPr/>
        </p:nvSpPr>
        <p:spPr>
          <a:xfrm>
            <a:off x="552566" y="3897768"/>
            <a:ext cx="3737610" cy="274320"/>
          </a:xfrm>
          <a:prstGeom prst="rect">
            <a:avLst/>
          </a:prstGeom>
          <a:noFill/>
          <a:ln/>
        </p:spPr>
        <p:txBody>
          <a:bodyPr wrap="square" lIns="0" tIns="0" rIns="0" bIns="0" rtlCol="0" anchor="ctr"/>
          <a:lstStyle/>
          <a:p>
            <a:r>
              <a:rPr lang="en-US" sz="1100" b="1" dirty="0">
                <a:solidFill>
                  <a:srgbClr val="1F3A52"/>
                </a:solidFill>
                <a:latin typeface="Calibri" pitchFamily="34" charset="0"/>
                <a:ea typeface="Calibri" pitchFamily="34" charset="-122"/>
                <a:cs typeface="Calibri" pitchFamily="34" charset="-120"/>
              </a:rPr>
              <a:t>Clinical Capacity and Cross-Training</a:t>
            </a:r>
            <a:endParaRPr lang="en-US" sz="1100" dirty="0"/>
          </a:p>
        </p:txBody>
      </p:sp>
      <p:sp>
        <p:nvSpPr>
          <p:cNvPr id="22" name="Text 20"/>
          <p:cNvSpPr/>
          <p:nvPr/>
        </p:nvSpPr>
        <p:spPr>
          <a:xfrm>
            <a:off x="552566" y="4117224"/>
            <a:ext cx="3819906" cy="994410"/>
          </a:xfrm>
          <a:prstGeom prst="rect">
            <a:avLst/>
          </a:prstGeom>
          <a:noFill/>
          <a:ln/>
        </p:spPr>
        <p:txBody>
          <a:bodyPr wrap="square" lIns="0" tIns="0" rIns="0" bIns="0" rtlCol="0" anchor="t"/>
          <a:lstStyle/>
          <a:p>
            <a:pPr>
              <a:lnSpc>
                <a:spcPct val="115000"/>
              </a:lnSpc>
            </a:pPr>
            <a:r>
              <a:rPr lang="en-US" sz="1100" dirty="0">
                <a:solidFill>
                  <a:srgbClr val="2D3748"/>
                </a:solidFill>
                <a:latin typeface="Calibri" pitchFamily="34" charset="0"/>
                <a:ea typeface="Calibri" pitchFamily="34" charset="-122"/>
                <a:cs typeface="Calibri" pitchFamily="34" charset="-120"/>
              </a:rPr>
              <a:t>Grant funding expanded clinical service capacity by adding trained staff and dedicated clinic time, reducing wait times and improving continuity of care. A structured training initiative cross-trained staff for backup roles and specialized clinical competencies, improving operational resilience during absences and vacancies.</a:t>
            </a:r>
            <a:endParaRPr lang="en-US" sz="1100" dirty="0"/>
          </a:p>
        </p:txBody>
      </p:sp>
      <p:sp>
        <p:nvSpPr>
          <p:cNvPr id="23" name="Shape 21"/>
          <p:cNvSpPr/>
          <p:nvPr/>
        </p:nvSpPr>
        <p:spPr>
          <a:xfrm>
            <a:off x="4598786" y="3568584"/>
            <a:ext cx="4080510" cy="1714500"/>
          </a:xfrm>
          <a:prstGeom prst="rect">
            <a:avLst/>
          </a:prstGeom>
          <a:solidFill>
            <a:srgbClr val="F8FAFB"/>
          </a:solidFill>
          <a:ln w="12700">
            <a:solidFill>
              <a:srgbClr val="E2E8F0"/>
            </a:solidFill>
            <a:prstDash val="solid"/>
          </a:ln>
        </p:spPr>
        <p:txBody>
          <a:bodyPr/>
          <a:lstStyle/>
          <a:p>
            <a:endParaRPr lang="en-US" sz="1100"/>
          </a:p>
        </p:txBody>
      </p:sp>
      <p:sp>
        <p:nvSpPr>
          <p:cNvPr id="24" name="Shape 22"/>
          <p:cNvSpPr/>
          <p:nvPr/>
        </p:nvSpPr>
        <p:spPr>
          <a:xfrm>
            <a:off x="4598786" y="3568584"/>
            <a:ext cx="54864" cy="1714500"/>
          </a:xfrm>
          <a:prstGeom prst="rect">
            <a:avLst/>
          </a:prstGeom>
          <a:solidFill>
            <a:srgbClr val="0F6E7E"/>
          </a:solidFill>
          <a:ln w="12700">
            <a:solidFill>
              <a:srgbClr val="0F6E7E"/>
            </a:solidFill>
            <a:prstDash val="solid"/>
          </a:ln>
        </p:spPr>
        <p:txBody>
          <a:bodyPr/>
          <a:lstStyle/>
          <a:p>
            <a:endParaRPr lang="en-US" sz="1100"/>
          </a:p>
        </p:txBody>
      </p:sp>
      <p:sp>
        <p:nvSpPr>
          <p:cNvPr id="25" name="Text 23"/>
          <p:cNvSpPr/>
          <p:nvPr/>
        </p:nvSpPr>
        <p:spPr>
          <a:xfrm>
            <a:off x="4804526" y="3671454"/>
            <a:ext cx="3737610" cy="205740"/>
          </a:xfrm>
          <a:prstGeom prst="rect">
            <a:avLst/>
          </a:prstGeom>
          <a:noFill/>
          <a:ln/>
        </p:spPr>
        <p:txBody>
          <a:bodyPr wrap="square" lIns="0" tIns="0" rIns="0" bIns="0" rtlCol="0" anchor="ctr"/>
          <a:lstStyle/>
          <a:p>
            <a:r>
              <a:rPr lang="en-US" sz="1100" b="1" kern="0" spc="113" dirty="0">
                <a:solidFill>
                  <a:srgbClr val="0B5460"/>
                </a:solidFill>
                <a:latin typeface="Calibri" pitchFamily="34" charset="0"/>
                <a:ea typeface="Calibri" pitchFamily="34" charset="-122"/>
                <a:cs typeface="Calibri" pitchFamily="34" charset="-120"/>
              </a:rPr>
              <a:t>HALIFAX COUNTY</a:t>
            </a:r>
            <a:endParaRPr lang="en-US" sz="1100" dirty="0"/>
          </a:p>
        </p:txBody>
      </p:sp>
      <p:sp>
        <p:nvSpPr>
          <p:cNvPr id="26" name="Text 24"/>
          <p:cNvSpPr/>
          <p:nvPr/>
        </p:nvSpPr>
        <p:spPr>
          <a:xfrm>
            <a:off x="4804526" y="3897768"/>
            <a:ext cx="3737610" cy="274320"/>
          </a:xfrm>
          <a:prstGeom prst="rect">
            <a:avLst/>
          </a:prstGeom>
          <a:noFill/>
          <a:ln/>
        </p:spPr>
        <p:txBody>
          <a:bodyPr wrap="square" lIns="0" tIns="0" rIns="0" bIns="0" rtlCol="0" anchor="ctr"/>
          <a:lstStyle/>
          <a:p>
            <a:r>
              <a:rPr lang="en-US" sz="1100" b="1" dirty="0">
                <a:solidFill>
                  <a:srgbClr val="1F3A52"/>
                </a:solidFill>
                <a:latin typeface="Calibri" pitchFamily="34" charset="0"/>
                <a:ea typeface="Calibri" pitchFamily="34" charset="-122"/>
                <a:cs typeface="Calibri" pitchFamily="34" charset="-120"/>
              </a:rPr>
              <a:t>Retaining Institutional Knowledge</a:t>
            </a:r>
            <a:endParaRPr lang="en-US" sz="1100" dirty="0"/>
          </a:p>
        </p:txBody>
      </p:sp>
      <p:sp>
        <p:nvSpPr>
          <p:cNvPr id="27" name="Text 25"/>
          <p:cNvSpPr/>
          <p:nvPr/>
        </p:nvSpPr>
        <p:spPr>
          <a:xfrm>
            <a:off x="4804526" y="4117224"/>
            <a:ext cx="3737610" cy="994410"/>
          </a:xfrm>
          <a:prstGeom prst="rect">
            <a:avLst/>
          </a:prstGeom>
          <a:noFill/>
          <a:ln/>
        </p:spPr>
        <p:txBody>
          <a:bodyPr wrap="square" lIns="0" tIns="0" rIns="0" bIns="0" rtlCol="0" anchor="t"/>
          <a:lstStyle/>
          <a:p>
            <a:pPr>
              <a:lnSpc>
                <a:spcPct val="115000"/>
              </a:lnSpc>
            </a:pPr>
            <a:r>
              <a:rPr lang="en-US" sz="1100" dirty="0">
                <a:solidFill>
                  <a:srgbClr val="2D3748"/>
                </a:solidFill>
                <a:latin typeface="Calibri" pitchFamily="34" charset="0"/>
                <a:ea typeface="Calibri" pitchFamily="34" charset="-122"/>
                <a:cs typeface="Calibri" pitchFamily="34" charset="-120"/>
              </a:rPr>
              <a:t>Used AA 117 funds to retain two veteran Communicable Disease staff members part-time after retirement, to train new CD staff on their roles.</a:t>
            </a:r>
            <a:endParaRPr lang="en-US" sz="1100" dirty="0"/>
          </a:p>
        </p:txBody>
      </p:sp>
    </p:spTree>
  </p:cSld>
  <p:clrMapOvr>
    <a:masterClrMapping/>
  </p:clrMapOvr>
</p:sld>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9A7513654A8954E9EAA70BD728A6436" ma:contentTypeVersion="15" ma:contentTypeDescription="Create a new document." ma:contentTypeScope="" ma:versionID="5d6a55571b9d801bb24e5e4cfbccf87d">
  <xsd:schema xmlns:xsd="http://www.w3.org/2001/XMLSchema" xmlns:xs="http://www.w3.org/2001/XMLSchema" xmlns:p="http://schemas.microsoft.com/office/2006/metadata/properties" xmlns:ns3="20b36b88-fcc2-4ace-9f55-f5666df4bd9b" xmlns:ns4="5c3a57b4-1bbf-439e-b045-5f6c1c20ad11" targetNamespace="http://schemas.microsoft.com/office/2006/metadata/properties" ma:root="true" ma:fieldsID="1bd8c83d19f63baccdede39a4f7fe973" ns3:_="" ns4:_="">
    <xsd:import namespace="20b36b88-fcc2-4ace-9f55-f5666df4bd9b"/>
    <xsd:import namespace="5c3a57b4-1bbf-439e-b045-5f6c1c20ad11"/>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LengthInSeconds" minOccurs="0"/>
                <xsd:element ref="ns3:MediaServiceAutoTags" minOccurs="0"/>
                <xsd:element ref="ns3:MediaServiceOCR" minOccurs="0"/>
                <xsd:element ref="ns3:MediaServiceGenerationTime" minOccurs="0"/>
                <xsd:element ref="ns3:MediaServiceEventHashCode"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b36b88-fcc2-4ace-9f55-f5666df4bd9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c3a57b4-1bbf-439e-b045-5f6c1c20ad11"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5c3a57b4-1bbf-439e-b045-5f6c1c20ad11">
      <UserInfo>
        <DisplayName>Jury, Ryan A</DisplayName>
        <AccountId>237</AccountId>
        <AccountType/>
      </UserInfo>
      <UserInfo>
        <DisplayName>Lovette, Beth</DisplayName>
        <AccountId>15</AccountId>
        <AccountType/>
      </UserInfo>
      <UserInfo>
        <DisplayName>Greene, Jennifer</DisplayName>
        <AccountId>190</AccountId>
        <AccountType/>
      </UserInfo>
      <UserInfo>
        <DisplayName>Milford, Bethany H</DisplayName>
        <AccountId>100</AccountId>
        <AccountType/>
      </UserInfo>
      <UserInfo>
        <DisplayName>Tyler, Juanella I</DisplayName>
        <AccountId>194</AccountId>
        <AccountType/>
      </UserInfo>
      <UserInfo>
        <DisplayName>Smith, Samantha L</DisplayName>
        <AccountId>195</AccountId>
        <AccountType/>
      </UserInfo>
      <UserInfo>
        <DisplayName>Rose, Carol L</DisplayName>
        <AccountId>196</AccountId>
        <AccountType/>
      </UserInfo>
      <UserInfo>
        <DisplayName>Preciose, Jeneen</DisplayName>
        <AccountId>28</AccountId>
        <AccountType/>
      </UserInfo>
      <UserInfo>
        <DisplayName>Smith, Margaret A</DisplayName>
        <AccountId>191</AccountId>
        <AccountType/>
      </UserInfo>
      <UserInfo>
        <DisplayName>DuVernois, Candice</DisplayName>
        <AccountId>13</AccountId>
        <AccountType/>
      </UserInfo>
      <UserInfo>
        <DisplayName>Randolph, Karen R</DisplayName>
        <AccountId>197</AccountId>
        <AccountType/>
      </UserInfo>
      <UserInfo>
        <DisplayName>Shannon, Chelsea</DisplayName>
        <AccountId>139</AccountId>
        <AccountType/>
      </UserInfo>
      <UserInfo>
        <DisplayName>Stone, David O</DisplayName>
        <AccountId>122</AccountId>
        <AccountType/>
      </UserInfo>
    </SharedWithUsers>
    <_activity xmlns="20b36b88-fcc2-4ace-9f55-f5666df4bd9b" xsi:nil="true"/>
  </documentManagement>
</p:properties>
</file>

<file path=customXml/itemProps1.xml><?xml version="1.0" encoding="utf-8"?>
<ds:datastoreItem xmlns:ds="http://schemas.openxmlformats.org/officeDocument/2006/customXml" ds:itemID="{62638E0E-A7F9-49F3-8CD8-0EE83DD5CC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b36b88-fcc2-4ace-9f55-f5666df4bd9b"/>
    <ds:schemaRef ds:uri="5c3a57b4-1bbf-439e-b045-5f6c1c20ad1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FB48B33-AA3E-4EC4-ACF7-C3335E382ED9}">
  <ds:schemaRefs>
    <ds:schemaRef ds:uri="http://schemas.microsoft.com/sharepoint/v3/contenttype/forms"/>
  </ds:schemaRefs>
</ds:datastoreItem>
</file>

<file path=customXml/itemProps3.xml><?xml version="1.0" encoding="utf-8"?>
<ds:datastoreItem xmlns:ds="http://schemas.openxmlformats.org/officeDocument/2006/customXml" ds:itemID="{89718502-AEB3-4DCC-AA32-6A2767BCFE06}">
  <ds:schemaRefs>
    <ds:schemaRef ds:uri="20b36b88-fcc2-4ace-9f55-f5666df4bd9b"/>
    <ds:schemaRef ds:uri="http://purl.org/dc/terms/"/>
    <ds:schemaRef ds:uri="http://schemas.openxmlformats.org/package/2006/metadata/core-properties"/>
    <ds:schemaRef ds:uri="5c3a57b4-1bbf-439e-b045-5f6c1c20ad11"/>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www.w3.org/XML/1998/namespace"/>
    <ds:schemaRef ds:uri="http://purl.org/dc/dcmitype/"/>
  </ds:schemaRefs>
</ds:datastoreItem>
</file>

<file path=docMetadata/LabelInfo.xml><?xml version="1.0" encoding="utf-8"?>
<clbl:labelList xmlns:clbl="http://schemas.microsoft.com/office/2020/mipLabelMetadata">
  <clbl:label id="{7a7681dc-b9d0-449a-85c3-ecc26cd7ed19}" enabled="0" method="" siteId="{7a7681dc-b9d0-449a-85c3-ecc26cd7ed19}" removed="1"/>
</clbl:labelList>
</file>

<file path=docProps/app.xml><?xml version="1.0" encoding="utf-8"?>
<Properties xmlns="http://schemas.openxmlformats.org/officeDocument/2006/extended-properties" xmlns:vt="http://schemas.openxmlformats.org/officeDocument/2006/docPropsVTypes">
  <Template/>
  <TotalTime>148352</TotalTime>
  <Words>2630</Words>
  <Application>Microsoft Office PowerPoint</Application>
  <PresentationFormat>On-screen Show (4:3)</PresentationFormat>
  <Paragraphs>713</Paragraphs>
  <Slides>24</Slides>
  <Notes>20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24</vt:i4>
      </vt:variant>
    </vt:vector>
  </HeadingPairs>
  <TitlesOfParts>
    <vt:vector size="34" baseType="lpstr">
      <vt:lpstr>Arial</vt:lpstr>
      <vt:lpstr>Calibri</vt:lpstr>
      <vt:lpstr>Franklin Gothic Demi Cond</vt:lpstr>
      <vt:lpstr>Franklin Gothic Medium</vt:lpstr>
      <vt:lpstr>Franklin Gothic Medium Cond</vt:lpstr>
      <vt:lpstr>Gotham Bold</vt:lpstr>
      <vt:lpstr>Helvetica</vt:lpstr>
      <vt:lpstr>Tenorite</vt:lpstr>
      <vt:lpstr>3_Office Theme</vt:lpstr>
      <vt:lpstr>4_Office Theme</vt:lpstr>
      <vt:lpstr>PowerPoint Presentation</vt:lpstr>
      <vt:lpstr>PowerPoint Presentation</vt:lpstr>
      <vt:lpstr>PowerPoint Presentation</vt:lpstr>
      <vt:lpstr>PowerPoint Presentation</vt:lpstr>
      <vt:lpstr>PHASE 1: LAUNCH (APRil- June 2026)&amp; MONITOR (July–SEP 2026)</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Karen Davis</cp:lastModifiedBy>
  <cp:revision>32</cp:revision>
  <cp:lastPrinted>2018-03-22T13:26:44Z</cp:lastPrinted>
  <dcterms:created xsi:type="dcterms:W3CDTF">2015-07-07T20:02:11Z</dcterms:created>
  <dcterms:modified xsi:type="dcterms:W3CDTF">2026-05-20T16:06:40Z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0x01010069A7513654A8954E9EAA70BD728A6436</vt:lpwstr>
  </property>
  <property fmtid="{D5CDD505-2E9C-101B-9397-08002B2CF9AE}" pid="3" name="MediaServiceImageTags">
    <vt:lpwstr/>
  </property>
</Properties>
</file>