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9"/>
  </p:notesMasterIdLst>
  <p:handoutMasterIdLst>
    <p:handoutMasterId r:id="rId20"/>
  </p:handoutMasterIdLst>
  <p:sldIdLst>
    <p:sldId id="459" r:id="rId5"/>
    <p:sldId id="467" r:id="rId6"/>
    <p:sldId id="468" r:id="rId7"/>
    <p:sldId id="449" r:id="rId8"/>
    <p:sldId id="469" r:id="rId9"/>
    <p:sldId id="257" r:id="rId10"/>
    <p:sldId id="477" r:id="rId11"/>
    <p:sldId id="470" r:id="rId12"/>
    <p:sldId id="471" r:id="rId13"/>
    <p:sldId id="472" r:id="rId14"/>
    <p:sldId id="473" r:id="rId15"/>
    <p:sldId id="474" r:id="rId16"/>
    <p:sldId id="475" r:id="rId17"/>
    <p:sldId id="476" r:id="rId18"/>
  </p:sldIdLst>
  <p:sldSz cx="9144000" cy="5143500" type="screen16x9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che, Julia K" initials="LJK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65E"/>
    <a:srgbClr val="94B6C7"/>
    <a:srgbClr val="657E32"/>
    <a:srgbClr val="E9F0F3"/>
    <a:srgbClr val="DBE7EC"/>
    <a:srgbClr val="CEDDEC"/>
    <a:srgbClr val="E4EEF4"/>
    <a:srgbClr val="288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1360" autoAdjust="0"/>
  </p:normalViewPr>
  <p:slideViewPr>
    <p:cSldViewPr snapToGrid="0">
      <p:cViewPr varScale="1">
        <p:scale>
          <a:sx n="103" d="100"/>
          <a:sy n="103" d="100"/>
        </p:scale>
        <p:origin x="1128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3038475" cy="463550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5" y="0"/>
            <a:ext cx="3038475" cy="463550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r">
              <a:defRPr sz="1200"/>
            </a:lvl1pPr>
          </a:lstStyle>
          <a:p>
            <a:fld id="{A9B734D9-FBB7-4B85-86A2-24E15EDE55E0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8772526"/>
            <a:ext cx="3038475" cy="463550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5" y="8772526"/>
            <a:ext cx="3038475" cy="463550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r">
              <a:defRPr sz="1200"/>
            </a:lvl1pPr>
          </a:lstStyle>
          <a:p>
            <a:fld id="{41803F26-4061-4820-A8A7-DA9F547591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7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37840" cy="463408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7"/>
            <a:ext cx="3037840" cy="463408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6" rIns="93155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8"/>
            <a:ext cx="5608320" cy="3636705"/>
          </a:xfrm>
          <a:prstGeom prst="rect">
            <a:avLst/>
          </a:prstGeom>
        </p:spPr>
        <p:txBody>
          <a:bodyPr vert="horz" lIns="93155" tIns="46576" rIns="93155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7"/>
            <a:ext cx="3037840" cy="463407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77"/>
            <a:ext cx="3037840" cy="463407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55565"/>
            <a:ext cx="9144000" cy="1879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601" y="1538257"/>
            <a:ext cx="5774267" cy="151561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37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06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675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AA/Smartsheet Transition Project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601" y="3053875"/>
            <a:ext cx="5774267" cy="7115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Will Broughton, MA, MPH, CPH</a:t>
            </a:r>
          </a:p>
          <a:p>
            <a:pPr lvl="0"/>
            <a:r>
              <a:rPr lang="en-US" dirty="0"/>
              <a:t>Director of Public Health Evaluation and Quality Improvement</a:t>
            </a:r>
          </a:p>
          <a:p>
            <a:pPr lvl="0"/>
            <a:r>
              <a:rPr lang="en-US" dirty="0"/>
              <a:t>NC Division of Public Health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601" y="3765439"/>
            <a:ext cx="5774267" cy="3661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June 18,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1791"/>
            <a:ext cx="9144000" cy="125092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EAC963-4536-BB44-A534-307C825C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" y="1337094"/>
            <a:ext cx="1822271" cy="17986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AD1C16-EB55-0C4C-A916-558470038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" b="19445"/>
          <a:stretch/>
        </p:blipFill>
        <p:spPr>
          <a:xfrm>
            <a:off x="-5434" y="230732"/>
            <a:ext cx="1824946" cy="8064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1AD2AE-EA95-4347-A679-9B7F2C2D00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b="17202"/>
          <a:stretch/>
        </p:blipFill>
        <p:spPr>
          <a:xfrm>
            <a:off x="1877090" y="232221"/>
            <a:ext cx="1820301" cy="8044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31844A-9545-0443-A760-543C6791C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" b="23775"/>
          <a:stretch/>
        </p:blipFill>
        <p:spPr>
          <a:xfrm>
            <a:off x="3760719" y="230098"/>
            <a:ext cx="1617803" cy="807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A80B92-8FBB-7B4A-B127-0E242F4D7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1" b="8016"/>
          <a:stretch/>
        </p:blipFill>
        <p:spPr>
          <a:xfrm>
            <a:off x="5444786" y="231327"/>
            <a:ext cx="1823652" cy="8056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BA1B4D-B03C-E846-A2F0-E42D13505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2" b="16222"/>
          <a:stretch/>
        </p:blipFill>
        <p:spPr>
          <a:xfrm>
            <a:off x="7320477" y="231327"/>
            <a:ext cx="1823625" cy="8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4929981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4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4" y="468041"/>
            <a:ext cx="7843267" cy="4114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896"/>
            <a:ext cx="9144000" cy="3429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085851"/>
            <a:ext cx="7888288" cy="3596480"/>
          </a:xfrm>
          <a:prstGeom prst="rect">
            <a:avLst/>
          </a:prstGeom>
        </p:spPr>
        <p:txBody>
          <a:bodyPr>
            <a:noAutofit/>
          </a:bodyPr>
          <a:lstStyle>
            <a:lvl1pPr marL="171446" indent="-171446">
              <a:lnSpc>
                <a:spcPct val="100000"/>
              </a:lnSpc>
              <a:spcBef>
                <a:spcPts val="900"/>
              </a:spcBef>
              <a:defRPr sz="21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86" indent="-175018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36" indent="-171446">
              <a:lnSpc>
                <a:spcPct val="100000"/>
              </a:lnSpc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92" y="4682331"/>
            <a:ext cx="7992005" cy="247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4929981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8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DE38-613A-38DE-69B4-B93C7710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EB64-C0A5-B7B0-517D-5DF471008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9B46B-1546-1FB5-94D1-3E9A64BE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ECCD-764C-489E-B488-E85B438AEAF8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DFE12-35E4-2157-6511-2045F0E1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2DB83-78BB-0B17-C102-D478CC2F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17AB-C712-4815-8EF1-F459666C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0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55565"/>
            <a:ext cx="9144000" cy="1879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601" y="1538257"/>
            <a:ext cx="5774267" cy="151561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37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06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675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601" y="3053875"/>
            <a:ext cx="5774267" cy="7115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601" y="3765439"/>
            <a:ext cx="5774267" cy="3661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897"/>
            <a:ext cx="9144000" cy="1879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8C286C-C27A-0C4B-AD63-2EF1E650A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" y="1337094"/>
            <a:ext cx="1822271" cy="1798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897"/>
            <a:ext cx="9144000" cy="1879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955565"/>
            <a:ext cx="9144000" cy="1879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601" y="1538257"/>
            <a:ext cx="5774267" cy="151561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37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06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675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601" y="3053875"/>
            <a:ext cx="5774267" cy="7115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601" y="3765439"/>
            <a:ext cx="5774267" cy="3661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8BB294-66AB-EC4F-B4E4-9347C0E91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892" y="1337094"/>
            <a:ext cx="1798633" cy="1798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4" y="468041"/>
            <a:ext cx="7843267" cy="4114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896"/>
            <a:ext cx="9144000" cy="3429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085851"/>
            <a:ext cx="7888288" cy="3596480"/>
          </a:xfrm>
          <a:prstGeom prst="rect">
            <a:avLst/>
          </a:prstGeom>
        </p:spPr>
        <p:txBody>
          <a:bodyPr>
            <a:noAutofit/>
          </a:bodyPr>
          <a:lstStyle>
            <a:lvl1pPr marL="171446" indent="-171446">
              <a:lnSpc>
                <a:spcPct val="100000"/>
              </a:lnSpc>
              <a:spcBef>
                <a:spcPts val="900"/>
              </a:spcBef>
              <a:defRPr sz="21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86" indent="-175018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36" indent="-171446">
              <a:lnSpc>
                <a:spcPct val="100000"/>
              </a:lnSpc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92" y="4682331"/>
            <a:ext cx="7992005" cy="247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4929981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4" y="468041"/>
            <a:ext cx="7843267" cy="4114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896"/>
            <a:ext cx="9144000" cy="3429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001682"/>
            <a:ext cx="7888288" cy="909671"/>
          </a:xfrm>
          <a:prstGeom prst="rect">
            <a:avLst/>
          </a:prstGeom>
        </p:spPr>
        <p:txBody>
          <a:bodyPr>
            <a:noAutofit/>
          </a:bodyPr>
          <a:lstStyle>
            <a:lvl1pPr marL="171446" indent="-171446">
              <a:lnSpc>
                <a:spcPct val="100000"/>
              </a:lnSpc>
              <a:spcBef>
                <a:spcPts val="0"/>
              </a:spcBef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86" indent="-175018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36" indent="-171446">
              <a:lnSpc>
                <a:spcPct val="100000"/>
              </a:lnSpc>
              <a:spcBef>
                <a:spcPts val="0"/>
              </a:spcBef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92" y="4688681"/>
            <a:ext cx="7992005" cy="247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911352"/>
            <a:ext cx="7894638" cy="27706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929981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4" y="468041"/>
            <a:ext cx="7843267" cy="4114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896"/>
            <a:ext cx="9144000" cy="3429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8" y="4687094"/>
            <a:ext cx="7992005" cy="247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001680"/>
            <a:ext cx="7894638" cy="36771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929981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4" y="468041"/>
            <a:ext cx="7843267" cy="4114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896"/>
            <a:ext cx="9144000" cy="3429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8" y="4687094"/>
            <a:ext cx="7992005" cy="247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384298"/>
            <a:ext cx="3840480" cy="32945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384298"/>
            <a:ext cx="3840480" cy="32945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958851"/>
            <a:ext cx="3840480" cy="37504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958851"/>
            <a:ext cx="3840480" cy="37504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929981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5" y="1387081"/>
            <a:ext cx="3840163" cy="3301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5754" indent="-128585">
              <a:buFont typeface="Franklin Gothic Medium Cond" panose="020B0606030402020204" pitchFamily="34" charset="0"/>
              <a:buChar char="–"/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4" y="468041"/>
            <a:ext cx="7843267" cy="4114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896"/>
            <a:ext cx="9144000" cy="3429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8" y="4688681"/>
            <a:ext cx="7992005" cy="247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958851"/>
            <a:ext cx="3840480" cy="37504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958851"/>
            <a:ext cx="3840480" cy="37504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54" y="1380422"/>
            <a:ext cx="3840163" cy="3301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5754" indent="-128585">
              <a:buFont typeface="Franklin Gothic Medium Cond" panose="020B0606030402020204" pitchFamily="34" charset="0"/>
              <a:buChar char="–"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929981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4" y="468041"/>
            <a:ext cx="7843267" cy="4114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896"/>
            <a:ext cx="9144000" cy="3429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4929981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0" y="4952501"/>
            <a:ext cx="7994651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of Public Health | AA/Smartsheet Project | May 20, 2026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737600" y="4950118"/>
            <a:ext cx="406400" cy="202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ED8F5E8-15B1-AB47-A7E0-4212F4A2D8F9}" type="slidenum">
              <a:rPr lang="en-US" sz="675" b="1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75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1" r:id="rId7"/>
    <p:sldLayoutId id="2147483692" r:id="rId8"/>
    <p:sldLayoutId id="2147483681" r:id="rId9"/>
    <p:sldLayoutId id="2147483696" r:id="rId10"/>
    <p:sldLayoutId id="2147483710" r:id="rId11"/>
    <p:sldLayoutId id="2147483712" r:id="rId12"/>
  </p:sldLayoutIdLst>
  <p:hf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350" b="0" dirty="0"/>
              <a:t>NC Department of Health and Human Services </a:t>
            </a:r>
          </a:p>
          <a:p>
            <a:r>
              <a:rPr lang="en-US" dirty="0"/>
              <a:t>AA/Smartsheet Project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Will Broughton, MA, MPH, CPH</a:t>
            </a:r>
          </a:p>
          <a:p>
            <a:r>
              <a:rPr lang="en-US" dirty="0"/>
              <a:t>Director of Public Health Evaluation and Quality Improvement</a:t>
            </a:r>
          </a:p>
          <a:p>
            <a:r>
              <a:rPr lang="en-US" dirty="0"/>
              <a:t>NC Division of Public Health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May 20th, 2026</a:t>
            </a:r>
          </a:p>
        </p:txBody>
      </p:sp>
    </p:spTree>
    <p:extLst>
      <p:ext uri="{BB962C8B-B14F-4D97-AF65-F5344CB8AC3E}">
        <p14:creationId xmlns:p14="http://schemas.microsoft.com/office/powerpoint/2010/main" val="286031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9545B6-236D-74E3-A181-C01E60E5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389" y="413370"/>
            <a:ext cx="5983221" cy="44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BA765-53E1-6591-60F2-7A5FEA301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8ED3F-5634-6D19-8632-A7B28B939429}"/>
              </a:ext>
            </a:extLst>
          </p:cNvPr>
          <p:cNvSpPr txBox="1"/>
          <p:nvPr/>
        </p:nvSpPr>
        <p:spPr>
          <a:xfrm>
            <a:off x="6667200" y="1267200"/>
            <a:ext cx="2167325" cy="938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DPH Dashboard:</a:t>
            </a:r>
          </a:p>
          <a:p>
            <a:pPr algn="ctr"/>
            <a:r>
              <a:rPr lang="en-US" sz="1100" dirty="0"/>
              <a:t> High level view – data pulled from Intake Form and any standardized questions across all Activity reporting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CA477-F396-7505-3341-5EEB5627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00" y="499658"/>
            <a:ext cx="5522400" cy="2445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BD9BC-AE56-66A7-D55E-18C385012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00" y="2944660"/>
            <a:ext cx="5522400" cy="18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4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3D920-9DF0-2C0A-9277-BF1EAD878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DB5CC-AA41-D116-82D3-C20135A7E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21" y="413754"/>
            <a:ext cx="6900746" cy="41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4CEA-8CB6-D2B6-2416-C5B2ABA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Smartsheet Training for LHD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CB1C-B6BD-D331-E9B1-6DA0B0F02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1745" y="1260024"/>
            <a:ext cx="4036950" cy="14858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u="sng" dirty="0"/>
              <a:t>Purpose</a:t>
            </a:r>
          </a:p>
          <a:p>
            <a:pPr>
              <a:spcBef>
                <a:spcPts val="0"/>
              </a:spcBef>
            </a:pPr>
            <a:r>
              <a:rPr lang="en-US" sz="1200" b="0" dirty="0"/>
              <a:t>Walk staff through the general reporting process in Smartsheet</a:t>
            </a:r>
          </a:p>
          <a:p>
            <a:pPr>
              <a:spcBef>
                <a:spcPts val="0"/>
              </a:spcBef>
            </a:pPr>
            <a:r>
              <a:rPr lang="en-US" sz="1200" b="0" dirty="0"/>
              <a:t>Demonstrate how to navigate dashboards, </a:t>
            </a:r>
          </a:p>
          <a:p>
            <a:pPr>
              <a:spcBef>
                <a:spcPts val="0"/>
              </a:spcBef>
            </a:pPr>
            <a:r>
              <a:rPr lang="en-US" sz="1200" b="0" dirty="0"/>
              <a:t>Show users how to access previously submitted reports and data—a new and much‑requested feature.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68C1D-44E2-2A69-1D2E-EAA3FAB79C8F}"/>
              </a:ext>
            </a:extLst>
          </p:cNvPr>
          <p:cNvSpPr txBox="1"/>
          <p:nvPr/>
        </p:nvSpPr>
        <p:spPr>
          <a:xfrm>
            <a:off x="163057" y="1314404"/>
            <a:ext cx="44329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Training Sessions (1hr, all virtual)</a:t>
            </a:r>
          </a:p>
          <a:p>
            <a:pPr marL="43219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Wednesday, May 27 at 10:00 AM – </a:t>
            </a:r>
            <a:r>
              <a:rPr lang="en-US" sz="1200" i="1" dirty="0"/>
              <a:t>54 registered, FULL</a:t>
            </a:r>
          </a:p>
          <a:p>
            <a:pPr marL="43219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</a:rPr>
              <a:t>Wednesday May 27 at 2:00PM – </a:t>
            </a:r>
            <a:r>
              <a:rPr lang="en-US" sz="1200" i="1" dirty="0">
                <a:highlight>
                  <a:srgbClr val="FFFF00"/>
                </a:highlight>
              </a:rPr>
              <a:t>36 spots available</a:t>
            </a:r>
          </a:p>
          <a:p>
            <a:pPr marL="43219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Thursday, May 28 at 2:00 PM – </a:t>
            </a:r>
            <a:r>
              <a:rPr lang="en-US" sz="1200" i="1" dirty="0"/>
              <a:t>51 registered, FULL</a:t>
            </a:r>
          </a:p>
          <a:p>
            <a:pPr marL="43219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Tuesday, June 2 at 11:00 AM – </a:t>
            </a:r>
            <a:r>
              <a:rPr lang="en-US" sz="1200" i="1" dirty="0"/>
              <a:t>52 registered, FULL</a:t>
            </a:r>
          </a:p>
          <a:p>
            <a:pPr marL="43219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</a:rPr>
              <a:t>Monday, June 8 at 3:00 PM – </a:t>
            </a:r>
            <a:r>
              <a:rPr lang="en-US" sz="1200" i="1" dirty="0">
                <a:highlight>
                  <a:srgbClr val="FFFF00"/>
                </a:highlight>
              </a:rPr>
              <a:t>22 spots available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54C8D-02E8-A561-E15D-65A77319A6F4}"/>
              </a:ext>
            </a:extLst>
          </p:cNvPr>
          <p:cNvSpPr txBox="1"/>
          <p:nvPr/>
        </p:nvSpPr>
        <p:spPr>
          <a:xfrm>
            <a:off x="1359607" y="3305876"/>
            <a:ext cx="6472800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Please share information to appropriate staff so they can “save the date” for these sessions.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/>
              <a:t>To sign up for a training</a:t>
            </a:r>
            <a:r>
              <a:rPr lang="en-US" sz="1400" dirty="0"/>
              <a:t>, LHD staff can email Claire Atherton (claire.atherton@dhhs.nc.gov) with the specific date they would like to attend.</a:t>
            </a:r>
          </a:p>
        </p:txBody>
      </p:sp>
    </p:spTree>
    <p:extLst>
      <p:ext uri="{BB962C8B-B14F-4D97-AF65-F5344CB8AC3E}">
        <p14:creationId xmlns:p14="http://schemas.microsoft.com/office/powerpoint/2010/main" val="42899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98F6-2CC2-E623-02B9-F3DAC964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4DA8E-D4E9-622A-E1A0-9BBEB1E7F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Workspaces to be complete by June 1</a:t>
            </a:r>
            <a:r>
              <a:rPr lang="en-US" baseline="30000" dirty="0"/>
              <a:t>st</a:t>
            </a:r>
            <a:r>
              <a:rPr lang="en-US" dirty="0"/>
              <a:t>, 2026</a:t>
            </a:r>
          </a:p>
          <a:p>
            <a:r>
              <a:rPr lang="en-US" dirty="0"/>
              <a:t>Review of Performance Reporting Forms (FY 2028)</a:t>
            </a:r>
          </a:p>
          <a:p>
            <a:r>
              <a:rPr lang="en-US" dirty="0"/>
              <a:t>Share update in 2-3 months </a:t>
            </a:r>
          </a:p>
          <a:p>
            <a:r>
              <a:rPr lang="en-US" dirty="0"/>
              <a:t>Iterative process, Feedback welcome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6A72F-3F5B-A44B-C167-EC14703CA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EDCA-0EFE-20F1-7995-98A9879C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66" y="468885"/>
            <a:ext cx="7843267" cy="411480"/>
          </a:xfrm>
        </p:spPr>
        <p:txBody>
          <a:bodyPr/>
          <a:lstStyle/>
          <a:p>
            <a:pPr algn="ctr"/>
            <a:r>
              <a:rPr lang="en-US" dirty="0"/>
              <a:t>How we got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61BA2-B15D-D14C-7AAF-505EDDAC0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00" y="1184387"/>
            <a:ext cx="2484000" cy="20647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1800" u="sng" dirty="0"/>
              <a:t>FY 2021 Audit </a:t>
            </a:r>
          </a:p>
          <a:p>
            <a:pPr marL="0" indent="0" algn="ctr">
              <a:buNone/>
            </a:pPr>
            <a:r>
              <a:rPr lang="en-US" sz="1800" b="0" dirty="0"/>
              <a:t>Identified need to develop and track subrecipient reports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83B6C93-DC14-4515-34FA-87A34E2172F7}"/>
              </a:ext>
            </a:extLst>
          </p:cNvPr>
          <p:cNvSpPr/>
          <p:nvPr/>
        </p:nvSpPr>
        <p:spPr>
          <a:xfrm>
            <a:off x="2548801" y="1723214"/>
            <a:ext cx="259199" cy="2476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06317C-0257-CB4C-E898-D5C08527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18" y="1496699"/>
            <a:ext cx="3336564" cy="59222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3107F0-67C6-3954-C9E7-2D810A4C2D80}"/>
              </a:ext>
            </a:extLst>
          </p:cNvPr>
          <p:cNvSpPr txBox="1">
            <a:spLocks/>
          </p:cNvSpPr>
          <p:nvPr/>
        </p:nvSpPr>
        <p:spPr>
          <a:xfrm>
            <a:off x="6537600" y="1184387"/>
            <a:ext cx="2484000" cy="1756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171446" indent="-171446" algn="l" defTabSz="514337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1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86" indent="-175018" algn="l" defTabSz="514337" rtl="0" eaLnBrk="1" latinLnBrk="0" hangingPunct="1">
              <a:lnSpc>
                <a:spcPct val="100000"/>
              </a:lnSpc>
              <a:spcBef>
                <a:spcPts val="281"/>
              </a:spcBef>
              <a:buFont typeface="Franklin Gothic Medium" panose="020B0603020102020204" pitchFamily="34" charset="0"/>
              <a:buChar char="−"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36" indent="-171446" algn="l" defTabSz="514337" rtl="0" eaLnBrk="1" latinLnBrk="0" hangingPunct="1">
              <a:lnSpc>
                <a:spcPct val="10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0009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u="sng" dirty="0"/>
              <a:t>FY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0" dirty="0"/>
              <a:t>24 Activities using Smartsheet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0" dirty="0"/>
              <a:t>23 Activities not using Smartsheet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4E87073-1EE3-D28B-1A95-BDCE961383A8}"/>
              </a:ext>
            </a:extLst>
          </p:cNvPr>
          <p:cNvSpPr/>
          <p:nvPr/>
        </p:nvSpPr>
        <p:spPr>
          <a:xfrm>
            <a:off x="6278400" y="1704900"/>
            <a:ext cx="259200" cy="2476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525D2A-D0BD-40F2-0786-83E963B76F98}"/>
              </a:ext>
            </a:extLst>
          </p:cNvPr>
          <p:cNvSpPr/>
          <p:nvPr/>
        </p:nvSpPr>
        <p:spPr>
          <a:xfrm>
            <a:off x="2426400" y="3656562"/>
            <a:ext cx="4428000" cy="92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Starting SFY 2027, </a:t>
            </a:r>
            <a:r>
              <a:rPr lang="en-US" sz="1400" b="1" dirty="0">
                <a:solidFill>
                  <a:schemeClr val="tx1"/>
                </a:solidFill>
              </a:rPr>
              <a:t>LHDs will use Smartsheet for AA performance and financial reporting</a:t>
            </a:r>
          </a:p>
          <a:p>
            <a:pPr algn="ctr"/>
            <a:r>
              <a:rPr lang="en-US" sz="1400" i="1" dirty="0">
                <a:solidFill>
                  <a:schemeClr val="tx1"/>
                </a:solidFill>
              </a:rPr>
              <a:t> (expect for HIPPA protected data)</a:t>
            </a:r>
            <a:r>
              <a:rPr lang="en-US" sz="1400" i="1" dirty="0"/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9069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8D8E-8059-104C-871A-C225524A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36" y="468040"/>
            <a:ext cx="7843267" cy="411480"/>
          </a:xfrm>
        </p:spPr>
        <p:txBody>
          <a:bodyPr/>
          <a:lstStyle/>
          <a:p>
            <a:r>
              <a:rPr lang="en-US" dirty="0"/>
              <a:t>What driving the transition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D4D5A-8438-D97D-BF91-50F4C221B6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828D61-FB6D-8E9C-0DB4-05757590D853}"/>
              </a:ext>
            </a:extLst>
          </p:cNvPr>
          <p:cNvSpPr/>
          <p:nvPr/>
        </p:nvSpPr>
        <p:spPr>
          <a:xfrm>
            <a:off x="4864694" y="1202602"/>
            <a:ext cx="4086969" cy="8026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/>
                </a:solidFill>
              </a:rPr>
              <a:t>Standardize AA language </a:t>
            </a:r>
            <a:r>
              <a:rPr lang="en-US" sz="1250" dirty="0">
                <a:solidFill>
                  <a:schemeClr val="tx1"/>
                </a:solidFill>
              </a:rPr>
              <a:t>to</a:t>
            </a:r>
            <a:r>
              <a:rPr lang="en-US" sz="1250" b="1" dirty="0">
                <a:solidFill>
                  <a:schemeClr val="tx1"/>
                </a:solidFill>
              </a:rPr>
              <a:t> </a:t>
            </a:r>
            <a:r>
              <a:rPr lang="en-US" sz="1250" dirty="0">
                <a:solidFill>
                  <a:schemeClr val="tx1"/>
                </a:solidFill>
              </a:rPr>
              <a:t>reflect transition and specify specific reports expected to be submitted via Smartsheet along with </a:t>
            </a:r>
            <a:r>
              <a:rPr lang="en-US" sz="1250" b="1" dirty="0">
                <a:solidFill>
                  <a:schemeClr val="tx1"/>
                </a:solidFill>
              </a:rPr>
              <a:t>standard due dates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120A1E-7C00-C03E-9DD5-4EC81818693D}"/>
              </a:ext>
            </a:extLst>
          </p:cNvPr>
          <p:cNvSpPr/>
          <p:nvPr/>
        </p:nvSpPr>
        <p:spPr>
          <a:xfrm>
            <a:off x="4864694" y="2342622"/>
            <a:ext cx="4086969" cy="7920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Collect </a:t>
            </a:r>
            <a:r>
              <a:rPr lang="en-US" sz="1400" b="1" dirty="0">
                <a:solidFill>
                  <a:schemeClr val="tx1"/>
                </a:solidFill>
              </a:rPr>
              <a:t>“Impact Story” </a:t>
            </a:r>
            <a:r>
              <a:rPr lang="en-US" sz="1400" dirty="0">
                <a:solidFill>
                  <a:schemeClr val="tx1"/>
                </a:solidFill>
              </a:rPr>
              <a:t>question for all AAs starting in SFY 2027 as part of performance reporting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AED9F4-33AB-63B4-6542-10A471633F8A}"/>
              </a:ext>
            </a:extLst>
          </p:cNvPr>
          <p:cNvSpPr/>
          <p:nvPr/>
        </p:nvSpPr>
        <p:spPr>
          <a:xfrm>
            <a:off x="2528515" y="3508576"/>
            <a:ext cx="4086969" cy="7548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LHDs need to be able to access data</a:t>
            </a:r>
            <a:r>
              <a:rPr lang="en-US" sz="1400" dirty="0">
                <a:solidFill>
                  <a:schemeClr val="tx1"/>
                </a:solidFill>
              </a:rPr>
              <a:t> submitted to DPH as part of AA reporting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7DE94D-3C79-65D9-80A3-B832C72D1863}"/>
              </a:ext>
            </a:extLst>
          </p:cNvPr>
          <p:cNvSpPr/>
          <p:nvPr/>
        </p:nvSpPr>
        <p:spPr>
          <a:xfrm>
            <a:off x="379436" y="2342622"/>
            <a:ext cx="4086969" cy="8026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/>
                </a:solidFill>
              </a:rPr>
              <a:t>Changing federal landscape </a:t>
            </a:r>
            <a:r>
              <a:rPr lang="en-US" sz="1250" dirty="0">
                <a:solidFill>
                  <a:schemeClr val="tx1"/>
                </a:solidFill>
              </a:rPr>
              <a:t>– Increased need to communicate how federal funds are being spent and impact of funds</a:t>
            </a:r>
            <a:endParaRPr lang="en-US" sz="125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4171F0-C47E-A003-133D-B4E4B22DC302}"/>
              </a:ext>
            </a:extLst>
          </p:cNvPr>
          <p:cNvSpPr/>
          <p:nvPr/>
        </p:nvSpPr>
        <p:spPr>
          <a:xfrm>
            <a:off x="379437" y="1202603"/>
            <a:ext cx="4086969" cy="8026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/>
                </a:solidFill>
              </a:rPr>
              <a:t>FC Accountability and Performance Management: </a:t>
            </a:r>
            <a:r>
              <a:rPr lang="en-US" sz="1250" dirty="0">
                <a:solidFill>
                  <a:schemeClr val="tx1"/>
                </a:solidFill>
              </a:rPr>
              <a:t>Increase ability to track and manage performance and financial reporting – ensure meaningful  </a:t>
            </a:r>
            <a:r>
              <a:rPr lang="en-US" sz="125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111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366" y="474436"/>
            <a:ext cx="7843267" cy="411480"/>
          </a:xfrm>
        </p:spPr>
        <p:txBody>
          <a:bodyPr/>
          <a:lstStyle/>
          <a:p>
            <a:pPr algn="ctr"/>
            <a:r>
              <a:rPr lang="en-US" dirty="0"/>
              <a:t>Project Advisory Group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94CE1-FEED-4733-DB96-73D756C2B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24616" b="-894"/>
          <a:stretch/>
        </p:blipFill>
        <p:spPr bwMode="auto">
          <a:xfrm>
            <a:off x="664867" y="1093204"/>
            <a:ext cx="7828766" cy="28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CBE7B5-FFB0-ABA7-5EED-CD4E1D72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0" y="544199"/>
            <a:ext cx="8092800" cy="4055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594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789E15E-7FBD-3235-E0A1-F4F317F6207F}"/>
              </a:ext>
            </a:extLst>
          </p:cNvPr>
          <p:cNvSpPr txBox="1"/>
          <p:nvPr/>
        </p:nvSpPr>
        <p:spPr>
          <a:xfrm>
            <a:off x="6787368" y="1920240"/>
            <a:ext cx="2265426" cy="1131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AA Reporting Dashboard:</a:t>
            </a:r>
          </a:p>
          <a:p>
            <a:pPr algn="ctr"/>
            <a:r>
              <a:rPr lang="en-US" sz="1350" dirty="0"/>
              <a:t> External View - LHDs submit performance and financial reports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64F66-18E6-1C8C-73E0-D7CE209B8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8" y="295249"/>
            <a:ext cx="6046130" cy="2409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57055E-15D8-48DC-BF82-94F94A87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8" y="2714536"/>
            <a:ext cx="6046130" cy="217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8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FF5038-EBCA-5D7F-6C9E-6F6EB3BF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21" y="558944"/>
            <a:ext cx="6703520" cy="4185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A5FD0-4C3E-8423-3247-F90DB1EFC6A8}"/>
              </a:ext>
            </a:extLst>
          </p:cNvPr>
          <p:cNvSpPr txBox="1"/>
          <p:nvPr/>
        </p:nvSpPr>
        <p:spPr>
          <a:xfrm>
            <a:off x="360659" y="1936128"/>
            <a:ext cx="2099179" cy="7155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AA Language: </a:t>
            </a:r>
          </a:p>
          <a:p>
            <a:pPr algn="ctr"/>
            <a:r>
              <a:rPr lang="en-US" sz="1350" dirty="0"/>
              <a:t>Push towards standardizing due dates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BD7F4-1147-8740-BC39-B38195A1FC12}"/>
              </a:ext>
            </a:extLst>
          </p:cNvPr>
          <p:cNvSpPr/>
          <p:nvPr/>
        </p:nvSpPr>
        <p:spPr>
          <a:xfrm>
            <a:off x="2887200" y="1331650"/>
            <a:ext cx="5386788" cy="390618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052E99-2216-CFAD-E6C9-F0488C045A1B}"/>
              </a:ext>
            </a:extLst>
          </p:cNvPr>
          <p:cNvSpPr/>
          <p:nvPr/>
        </p:nvSpPr>
        <p:spPr>
          <a:xfrm>
            <a:off x="3412800" y="2456400"/>
            <a:ext cx="3326400" cy="1777200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CDF54-ED6A-0761-34E8-4158669C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8321E-573B-CAAD-1E64-C9AAC5F98F9F}"/>
              </a:ext>
            </a:extLst>
          </p:cNvPr>
          <p:cNvSpPr txBox="1"/>
          <p:nvPr/>
        </p:nvSpPr>
        <p:spPr>
          <a:xfrm>
            <a:off x="6631200" y="1670400"/>
            <a:ext cx="2404800" cy="1223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Activity Monitoring Dashboard:</a:t>
            </a:r>
          </a:p>
          <a:p>
            <a:pPr algn="ctr"/>
            <a:r>
              <a:rPr lang="en-US" sz="1050" dirty="0"/>
              <a:t> Internal View – Activity Owners (DPH Staff) can see submitted performance and financial reports 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Eventually display performance and financial metrics for Activity 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44C86-DCE1-0A20-7A0E-3F195E57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28" y="385149"/>
            <a:ext cx="6385072" cy="45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7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1ED0D8-A9F9-4645-8EAD-942D1798B532}"/>
              </a:ext>
            </a:extLst>
          </p:cNvPr>
          <p:cNvSpPr txBox="1"/>
          <p:nvPr/>
        </p:nvSpPr>
        <p:spPr>
          <a:xfrm>
            <a:off x="6587999" y="1526400"/>
            <a:ext cx="250555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LHD Dashboard: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LHDs can see/download submitted reports for each AA they  as well as upcoming due 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BCAAB-02A7-A448-E864-F21574CF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00" y="431646"/>
            <a:ext cx="5932800" cy="3851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778AD0-8916-0267-E8C1-50F105E2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0" y="4144062"/>
            <a:ext cx="5932800" cy="7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0329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84DF9C38F85459C2FBB53EA3FC961" ma:contentTypeVersion="17" ma:contentTypeDescription="Create a new document." ma:contentTypeScope="" ma:versionID="d326bc390cf4525c02616755c8d7ac7a">
  <xsd:schema xmlns:xsd="http://www.w3.org/2001/XMLSchema" xmlns:xs="http://www.w3.org/2001/XMLSchema" xmlns:p="http://schemas.microsoft.com/office/2006/metadata/properties" xmlns:ns2="bd78b2e4-9060-4309-b354-463fb93a4269" xmlns:ns3="ea8af748-1d0b-4554-b403-23c573964229" targetNamespace="http://schemas.microsoft.com/office/2006/metadata/properties" ma:root="true" ma:fieldsID="453fadfe462a8dd30c781fc3fdd2c4e0" ns2:_="" ns3:_="">
    <xsd:import namespace="bd78b2e4-9060-4309-b354-463fb93a4269"/>
    <xsd:import namespace="ea8af748-1d0b-4554-b403-23c5739642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8b2e4-9060-4309-b354-463fb93a4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af748-1d0b-4554-b403-23c57396422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57b129b-aecc-4f48-b65e-4752a1115b12}" ma:internalName="TaxCatchAll" ma:showField="CatchAllData" ma:web="ea8af748-1d0b-4554-b403-23c5739642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78b2e4-9060-4309-b354-463fb93a4269">
      <Terms xmlns="http://schemas.microsoft.com/office/infopath/2007/PartnerControls"/>
    </lcf76f155ced4ddcb4097134ff3c332f>
    <TaxCatchAll xmlns="ea8af748-1d0b-4554-b403-23c573964229" xsi:nil="true"/>
  </documentManagement>
</p:properties>
</file>

<file path=customXml/itemProps1.xml><?xml version="1.0" encoding="utf-8"?>
<ds:datastoreItem xmlns:ds="http://schemas.openxmlformats.org/officeDocument/2006/customXml" ds:itemID="{FEBB46CB-1D12-4532-8E23-7FB9F42722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922E71-8D06-4844-BD93-2E9B478BE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78b2e4-9060-4309-b354-463fb93a4269"/>
    <ds:schemaRef ds:uri="ea8af748-1d0b-4554-b403-23c5739642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D70F6D-7733-4572-8711-81DDA802D0A7}">
  <ds:schemaRefs>
    <ds:schemaRef ds:uri="http://schemas.microsoft.com/office/2006/metadata/properties"/>
    <ds:schemaRef ds:uri="http://schemas.microsoft.com/office/infopath/2007/PartnerControls"/>
    <ds:schemaRef ds:uri="bd78b2e4-9060-4309-b354-463fb93a4269"/>
    <ds:schemaRef ds:uri="ea8af748-1d0b-4554-b403-23c5739642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27969</TotalTime>
  <Words>462</Words>
  <Application>Microsoft Office PowerPoint</Application>
  <PresentationFormat>On-screen Show (16:9)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Franklin Gothic Demi Cond</vt:lpstr>
      <vt:lpstr>Franklin Gothic Medium</vt:lpstr>
      <vt:lpstr>Franklin Gothic Medium Cond</vt:lpstr>
      <vt:lpstr>Gotham Bold</vt:lpstr>
      <vt:lpstr>Helvetica</vt:lpstr>
      <vt:lpstr>3_Office Theme</vt:lpstr>
      <vt:lpstr>PowerPoint Presentation</vt:lpstr>
      <vt:lpstr>How we got here</vt:lpstr>
      <vt:lpstr>What driving the transition</vt:lpstr>
      <vt:lpstr>Project Advisory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Smartsheet Training for LHD Staff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Karen Davis</cp:lastModifiedBy>
  <cp:revision>457</cp:revision>
  <cp:lastPrinted>2018-03-22T13:26:44Z</cp:lastPrinted>
  <dcterms:created xsi:type="dcterms:W3CDTF">2015-07-07T20:02:11Z</dcterms:created>
  <dcterms:modified xsi:type="dcterms:W3CDTF">2026-05-19T20:35:22Z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0x01010090A84DF9C38F85459C2FBB53EA3FC961</vt:lpwstr>
  </property>
</Properties>
</file>