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0"/>
  </p:notesMasterIdLst>
  <p:sldIdLst>
    <p:sldId id="459" r:id="rId4"/>
    <p:sldId id="449" r:id="rId5"/>
    <p:sldId id="466" r:id="rId6"/>
    <p:sldId id="399" r:id="rId7"/>
    <p:sldId id="462" r:id="rId8"/>
    <p:sldId id="420" r:id="rId9"/>
    <p:sldId id="285" r:id="rId10"/>
    <p:sldId id="397" r:id="rId11"/>
    <p:sldId id="322" r:id="rId12"/>
    <p:sldId id="464" r:id="rId13"/>
    <p:sldId id="422" r:id="rId14"/>
    <p:sldId id="463" r:id="rId15"/>
    <p:sldId id="312" r:id="rId16"/>
    <p:sldId id="468" r:id="rId17"/>
    <p:sldId id="465" r:id="rId18"/>
    <p:sldId id="4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01EC4-77F3-440B-AF33-2BB6ABF55863}"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C5D6C-7FF7-48A9-86F7-E8B689499F3D}" type="slidenum">
              <a:rPr lang="en-US" smtClean="0"/>
              <a:t>‹#›</a:t>
            </a:fld>
            <a:endParaRPr lang="en-US"/>
          </a:p>
        </p:txBody>
      </p:sp>
    </p:spTree>
    <p:extLst>
      <p:ext uri="{BB962C8B-B14F-4D97-AF65-F5344CB8AC3E}">
        <p14:creationId xmlns:p14="http://schemas.microsoft.com/office/powerpoint/2010/main" val="116737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C5D6C-7FF7-48A9-86F7-E8B689499F3D}" type="slidenum">
              <a:rPr lang="en-US" smtClean="0"/>
              <a:t>2</a:t>
            </a:fld>
            <a:endParaRPr lang="en-US"/>
          </a:p>
        </p:txBody>
      </p:sp>
    </p:spTree>
    <p:extLst>
      <p:ext uri="{BB962C8B-B14F-4D97-AF65-F5344CB8AC3E}">
        <p14:creationId xmlns:p14="http://schemas.microsoft.com/office/powerpoint/2010/main" val="172473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C5D6C-7FF7-48A9-86F7-E8B689499F3D}" type="slidenum">
              <a:rPr lang="en-US" smtClean="0"/>
              <a:t>3</a:t>
            </a:fld>
            <a:endParaRPr lang="en-US"/>
          </a:p>
        </p:txBody>
      </p:sp>
    </p:spTree>
    <p:extLst>
      <p:ext uri="{BB962C8B-B14F-4D97-AF65-F5344CB8AC3E}">
        <p14:creationId xmlns:p14="http://schemas.microsoft.com/office/powerpoint/2010/main" val="262604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A3554A3-00DB-AE56-FDB2-0E87994592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8D0E7EF1-8204-4979-BAEF-65009FF9748F}" type="slidenum">
              <a:rPr lang="en-US" altLang="en-US" sz="1200"/>
              <a:pPr/>
              <a:t>4</a:t>
            </a:fld>
            <a:endParaRPr lang="en-US" altLang="en-US" sz="1200"/>
          </a:p>
        </p:txBody>
      </p:sp>
      <p:sp>
        <p:nvSpPr>
          <p:cNvPr id="41987" name="Rectangle 2">
            <a:extLst>
              <a:ext uri="{FF2B5EF4-FFF2-40B4-BE49-F238E27FC236}">
                <a16:creationId xmlns:a16="http://schemas.microsoft.com/office/drawing/2014/main" id="{C225F1D6-8C1B-1AA1-3589-0095E7825851}"/>
              </a:ext>
            </a:extLst>
          </p:cNvPr>
          <p:cNvSpPr>
            <a:spLocks noGrp="1" noRot="1" noChangeAspect="1" noChangeArrowheads="1" noTextEdit="1"/>
          </p:cNvSpPr>
          <p:nvPr>
            <p:ph type="sldImg"/>
          </p:nvPr>
        </p:nvSpPr>
        <p:spPr>
          <a:xfrm>
            <a:off x="409575" y="698500"/>
            <a:ext cx="6192838" cy="3484563"/>
          </a:xfrm>
          <a:ln/>
        </p:spPr>
      </p:sp>
      <p:sp>
        <p:nvSpPr>
          <p:cNvPr id="41988" name="Rectangle 3">
            <a:extLst>
              <a:ext uri="{FF2B5EF4-FFF2-40B4-BE49-F238E27FC236}">
                <a16:creationId xmlns:a16="http://schemas.microsoft.com/office/drawing/2014/main" id="{ED624C6E-B729-D9E5-A227-A644841DEC39}"/>
              </a:ext>
            </a:extLst>
          </p:cNvPr>
          <p:cNvSpPr>
            <a:spLocks noGrp="1" noChangeArrowheads="1"/>
          </p:cNvSpPr>
          <p:nvPr>
            <p:ph type="body" idx="1"/>
          </p:nvPr>
        </p:nvSpPr>
        <p:spPr>
          <a:xfrm>
            <a:off x="701675" y="4416425"/>
            <a:ext cx="560705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Board of Directors for the American Society of Heating Refrigerating, and Air Conditioning Engineers (ASHRAE),</a:t>
            </a:r>
            <a:r>
              <a:rPr lang="en-US" altLang="en-US" u="sng"/>
              <a:t> </a:t>
            </a:r>
            <a:r>
              <a:rPr lang="en-US" altLang="en-US"/>
              <a:t>the international standard-setting body for indoor air quality, unanimously adopted an important new position statement on secondhand tobacco smoke at its Summer 2005 conference in June. </a:t>
            </a:r>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289438F-E1CC-4BF1-5B06-9EAA8786B6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96BD2DCA-A1F2-4E8F-94AA-032934085E36}" type="slidenum">
              <a:rPr lang="en-US" altLang="en-US" sz="1200"/>
              <a:pPr/>
              <a:t>6</a:t>
            </a:fld>
            <a:endParaRPr lang="en-US" altLang="en-US" sz="1200"/>
          </a:p>
        </p:txBody>
      </p:sp>
      <p:sp>
        <p:nvSpPr>
          <p:cNvPr id="57347" name="Rectangle 2">
            <a:extLst>
              <a:ext uri="{FF2B5EF4-FFF2-40B4-BE49-F238E27FC236}">
                <a16:creationId xmlns:a16="http://schemas.microsoft.com/office/drawing/2014/main" id="{84B0BBC3-3656-E75F-CEBA-DC15AB020FC8}"/>
              </a:ext>
            </a:extLst>
          </p:cNvPr>
          <p:cNvSpPr>
            <a:spLocks noGrp="1" noRot="1" noChangeAspect="1" noChangeArrowheads="1" noTextEdit="1"/>
          </p:cNvSpPr>
          <p:nvPr>
            <p:ph type="sldImg"/>
          </p:nvPr>
        </p:nvSpPr>
        <p:spPr>
          <a:xfrm>
            <a:off x="406400" y="696913"/>
            <a:ext cx="6197600" cy="3486150"/>
          </a:xfrm>
          <a:solidFill>
            <a:srgbClr val="FFFFFF"/>
          </a:solidFill>
          <a:ln/>
        </p:spPr>
      </p:sp>
      <p:sp>
        <p:nvSpPr>
          <p:cNvPr id="57348" name="Rectangle 3">
            <a:extLst>
              <a:ext uri="{FF2B5EF4-FFF2-40B4-BE49-F238E27FC236}">
                <a16:creationId xmlns:a16="http://schemas.microsoft.com/office/drawing/2014/main" id="{2B10CC1C-3D60-C471-82AC-967EC510B257}"/>
              </a:ext>
            </a:extLst>
          </p:cNvPr>
          <p:cNvSpPr>
            <a:spLocks noGrp="1" noChangeArrowheads="1"/>
          </p:cNvSpPr>
          <p:nvPr>
            <p:ph type="body" idx="1"/>
          </p:nvPr>
        </p:nvSpPr>
        <p:spPr>
          <a:xfrm>
            <a:off x="701675" y="4416425"/>
            <a:ext cx="5607050" cy="4183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857" tIns="46429" rIns="92857" bIns="46429"/>
          <a:lstStyle/>
          <a:p>
            <a:r>
              <a:rPr lang="en-US" altLang="en-US" dirty="0"/>
              <a:t>The Roswell Park Cancer Center in New York developed the protocol to monitor air quality used by NC tobacco prevention and cessation specialists.</a:t>
            </a:r>
          </a:p>
          <a:p>
            <a:endParaRPr lang="en-US" altLang="en-US" dirty="0"/>
          </a:p>
          <a:p>
            <a:r>
              <a:rPr lang="en-US" altLang="en-US" dirty="0"/>
              <a:t>A team from North Carolina was trained in this technology.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NC and the nation was facing at that time.  NCGA leadership wanted data to show that the Tobacco Industry’s request for accommodation through designated smoking areas did not protect customers or workers.  </a:t>
            </a:r>
          </a:p>
        </p:txBody>
      </p:sp>
      <p:sp>
        <p:nvSpPr>
          <p:cNvPr id="4" name="Slide Number Placeholder 3"/>
          <p:cNvSpPr>
            <a:spLocks noGrp="1"/>
          </p:cNvSpPr>
          <p:nvPr>
            <p:ph type="sldNum" sz="quarter" idx="5"/>
          </p:nvPr>
        </p:nvSpPr>
        <p:spPr/>
        <p:txBody>
          <a:bodyPr/>
          <a:lstStyle/>
          <a:p>
            <a:fld id="{0DCC5D6C-7FF7-48A9-86F7-E8B689499F3D}" type="slidenum">
              <a:rPr lang="en-US" smtClean="0"/>
              <a:t>7</a:t>
            </a:fld>
            <a:endParaRPr lang="en-US"/>
          </a:p>
        </p:txBody>
      </p:sp>
    </p:spTree>
    <p:extLst>
      <p:ext uri="{BB962C8B-B14F-4D97-AF65-F5344CB8AC3E}">
        <p14:creationId xmlns:p14="http://schemas.microsoft.com/office/powerpoint/2010/main" val="323005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2B8A6BA-3A58-98E7-9995-CAEFBF94FD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Verdana" panose="020B0604030504040204" pitchFamily="34" charset="0"/>
                <a:cs typeface="Arial" panose="020B0604020202020204" pitchFamily="34" charset="0"/>
              </a:defRPr>
            </a:lvl1pPr>
            <a:lvl2pPr marL="742950" indent="-285750" defTabSz="930275">
              <a:defRPr>
                <a:solidFill>
                  <a:schemeClr val="tx1"/>
                </a:solidFill>
                <a:latin typeface="Verdana" panose="020B0604030504040204" pitchFamily="34" charset="0"/>
                <a:cs typeface="Arial" panose="020B0604020202020204" pitchFamily="34" charset="0"/>
              </a:defRPr>
            </a:lvl2pPr>
            <a:lvl3pPr marL="1143000" indent="-228600" defTabSz="930275">
              <a:defRPr>
                <a:solidFill>
                  <a:schemeClr val="tx1"/>
                </a:solidFill>
                <a:latin typeface="Verdana" panose="020B0604030504040204" pitchFamily="34" charset="0"/>
                <a:cs typeface="Arial" panose="020B0604020202020204" pitchFamily="34" charset="0"/>
              </a:defRPr>
            </a:lvl3pPr>
            <a:lvl4pPr marL="1600200" indent="-228600" defTabSz="930275">
              <a:defRPr>
                <a:solidFill>
                  <a:schemeClr val="tx1"/>
                </a:solidFill>
                <a:latin typeface="Verdana" panose="020B0604030504040204" pitchFamily="34" charset="0"/>
                <a:cs typeface="Arial" panose="020B0604020202020204" pitchFamily="34" charset="0"/>
              </a:defRPr>
            </a:lvl4pPr>
            <a:lvl5pPr marL="2057400" indent="-228600" defTabSz="930275">
              <a:defRPr>
                <a:solidFill>
                  <a:schemeClr val="tx1"/>
                </a:solidFill>
                <a:latin typeface="Verdana" panose="020B060403050404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F4C4708E-0C44-41FF-9D43-9185FE7F324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371" name="Rectangle 2">
            <a:extLst>
              <a:ext uri="{FF2B5EF4-FFF2-40B4-BE49-F238E27FC236}">
                <a16:creationId xmlns:a16="http://schemas.microsoft.com/office/drawing/2014/main" id="{01E57724-27DE-2DA7-FA60-D3B57D70106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02D9E64-065D-06CC-8156-A3D22E5024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70B3A14-140E-A3E6-E420-3CDB799B87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8415BDF-BC2E-4B7B-A167-ED5B3109C577}" type="slidenum">
              <a:rPr lang="en-US" altLang="en-US" sz="1200"/>
              <a:pPr/>
              <a:t>11</a:t>
            </a:fld>
            <a:endParaRPr lang="en-US" altLang="en-US" sz="1200"/>
          </a:p>
        </p:txBody>
      </p:sp>
      <p:sp>
        <p:nvSpPr>
          <p:cNvPr id="80899" name="Rectangle 2">
            <a:extLst>
              <a:ext uri="{FF2B5EF4-FFF2-40B4-BE49-F238E27FC236}">
                <a16:creationId xmlns:a16="http://schemas.microsoft.com/office/drawing/2014/main" id="{500AFB2C-9FF8-2FB2-1B0E-4C5C4197C60E}"/>
              </a:ext>
            </a:extLst>
          </p:cNvPr>
          <p:cNvSpPr>
            <a:spLocks noGrp="1" noRot="1" noChangeAspect="1" noChangeArrowheads="1" noTextEdit="1"/>
          </p:cNvSpPr>
          <p:nvPr>
            <p:ph type="sldImg"/>
          </p:nvPr>
        </p:nvSpPr>
        <p:spPr>
          <a:xfrm>
            <a:off x="406400" y="696913"/>
            <a:ext cx="6197600" cy="3486150"/>
          </a:xfrm>
          <a:solidFill>
            <a:srgbClr val="FFFFFF"/>
          </a:solidFill>
          <a:ln/>
        </p:spPr>
      </p:sp>
      <p:sp>
        <p:nvSpPr>
          <p:cNvPr id="80900" name="Rectangle 3">
            <a:extLst>
              <a:ext uri="{FF2B5EF4-FFF2-40B4-BE49-F238E27FC236}">
                <a16:creationId xmlns:a16="http://schemas.microsoft.com/office/drawing/2014/main" id="{BA1EE9F2-5E01-1E8A-2DB4-B6F34467C9E5}"/>
              </a:ext>
            </a:extLst>
          </p:cNvPr>
          <p:cNvSpPr>
            <a:spLocks noGrp="1" noChangeArrowheads="1"/>
          </p:cNvSpPr>
          <p:nvPr>
            <p:ph type="body" idx="1"/>
          </p:nvPr>
        </p:nvSpPr>
        <p:spPr>
          <a:xfrm>
            <a:off x="701675" y="4416425"/>
            <a:ext cx="5607050" cy="4183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857" tIns="46429" rIns="92857" bIns="46429"/>
          <a:lstStyle/>
          <a:p>
            <a:r>
              <a:rPr lang="en-US" altLang="en-US" dirty="0"/>
              <a:t>Venue B allows Smoking everywhere</a:t>
            </a:r>
          </a:p>
          <a:p>
            <a:r>
              <a:rPr lang="en-US" altLang="en-US" dirty="0"/>
              <a:t>Venue D has Smoking room and Nonsmoking Room - Monitor sat in Nonsmoking Room!!  </a:t>
            </a:r>
          </a:p>
          <a:p>
            <a:r>
              <a:rPr lang="en-US" altLang="en-US" dirty="0"/>
              <a:t>Venue A is nonsmoking</a:t>
            </a:r>
          </a:p>
          <a:p>
            <a:r>
              <a:rPr lang="en-US" altLang="en-US" dirty="0"/>
              <a:t>Venue C allows smoking but few lit cigarettes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C5D6C-7FF7-48A9-86F7-E8B689499F3D}" type="slidenum">
              <a:rPr lang="en-US" smtClean="0"/>
              <a:t>15</a:t>
            </a:fld>
            <a:endParaRPr lang="en-US"/>
          </a:p>
        </p:txBody>
      </p:sp>
    </p:spTree>
    <p:extLst>
      <p:ext uri="{BB962C8B-B14F-4D97-AF65-F5344CB8AC3E}">
        <p14:creationId xmlns:p14="http://schemas.microsoft.com/office/powerpoint/2010/main" val="183593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8DEE-41F9-1D99-2BFF-74FF68B63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05C41C-BC33-CAB2-A291-81763DA17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7ADB4-F805-FF22-5531-E1A04216B88F}"/>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E135EF12-C338-1739-F499-F985302B3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13E61-2B55-4FC7-E79E-CEBA5E6263F2}"/>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135944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33B0-957E-1097-D00B-38091A4684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FADBB6-4902-EB96-B56C-242B18015E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18E9B-C411-E16F-2E0D-FBA55685D36F}"/>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DA66C072-18DC-103B-F764-285F55A23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8DD5D-22CA-F784-5EB9-33055345A02E}"/>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99955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D7A2D-D27B-2209-2238-0F8512F65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ABF74-D706-F5DC-2382-857C069F5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631E1-7DAB-B5D1-89BD-5C76CD17CC08}"/>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D4341137-A839-CA2D-827F-200B6204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92D2-32AE-4C76-96FD-9D6FCE616D22}"/>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34964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5277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825F95A2-6B80-B117-9D19-D4C585F25C9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7506FEF0-E33F-8122-9A0B-4F22B6EC6D9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9481F283-ACB0-17FE-A544-EB7E73CB4F14}"/>
              </a:ext>
            </a:extLst>
          </p:cNvPr>
          <p:cNvSpPr>
            <a:spLocks noGrp="1"/>
          </p:cNvSpPr>
          <p:nvPr>
            <p:ph type="sldNum" sz="quarter" idx="12"/>
          </p:nvPr>
        </p:nvSpPr>
        <p:spPr/>
        <p:txBody>
          <a:bodyPr/>
          <a:lstStyle>
            <a:lvl1pPr>
              <a:defRPr smtClean="0"/>
            </a:lvl1pPr>
          </a:lstStyle>
          <a:p>
            <a:pPr>
              <a:defRPr/>
            </a:pPr>
            <a:fld id="{CB32C57F-D135-49BB-BA32-DC7123E6BAF3}" type="slidenum">
              <a:rPr lang="en-US" altLang="en-US"/>
              <a:pPr>
                <a:defRPr/>
              </a:pPr>
              <a:t>‹#›</a:t>
            </a:fld>
            <a:endParaRPr lang="en-US" altLang="en-US"/>
          </a:p>
        </p:txBody>
      </p:sp>
    </p:spTree>
    <p:extLst>
      <p:ext uri="{BB962C8B-B14F-4D97-AF65-F5344CB8AC3E}">
        <p14:creationId xmlns:p14="http://schemas.microsoft.com/office/powerpoint/2010/main" val="245685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34816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74843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3285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6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4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15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2331-1AFC-69F9-238B-D54BC5D7F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42683-A004-03A9-1AD9-712016CC0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B205-25A6-FE68-9FB4-66384B8275EF}"/>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CD305369-55FB-E8B6-7502-D9DBF8DEB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B0A98-A745-3095-B090-A7358B54A6CE}"/>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70606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0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94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61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5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3AC4C2A-E903-25F3-750D-2FD600FD3FD2}"/>
              </a:ext>
            </a:extLst>
          </p:cNvPr>
          <p:cNvGrpSpPr>
            <a:grpSpLocks/>
          </p:cNvGrpSpPr>
          <p:nvPr/>
        </p:nvGrpSpPr>
        <p:grpSpPr bwMode="auto">
          <a:xfrm>
            <a:off x="6288618" y="5345114"/>
            <a:ext cx="5903383" cy="1512887"/>
            <a:chOff x="2971" y="3367"/>
            <a:chExt cx="2789" cy="953"/>
          </a:xfrm>
        </p:grpSpPr>
        <p:sp>
          <p:nvSpPr>
            <p:cNvPr id="3" name="Freeform 3">
              <a:extLst>
                <a:ext uri="{FF2B5EF4-FFF2-40B4-BE49-F238E27FC236}">
                  <a16:creationId xmlns:a16="http://schemas.microsoft.com/office/drawing/2014/main" id="{86390DBC-292D-0426-59AD-19F0B34F1426}"/>
                </a:ext>
              </a:extLst>
            </p:cNvPr>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4" name="Freeform 4">
              <a:extLst>
                <a:ext uri="{FF2B5EF4-FFF2-40B4-BE49-F238E27FC236}">
                  <a16:creationId xmlns:a16="http://schemas.microsoft.com/office/drawing/2014/main" id="{01AD9752-4027-68D7-A611-C09A0F58A6DA}"/>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5" name="Freeform 5">
              <a:extLst>
                <a:ext uri="{FF2B5EF4-FFF2-40B4-BE49-F238E27FC236}">
                  <a16:creationId xmlns:a16="http://schemas.microsoft.com/office/drawing/2014/main" id="{53520FB0-A3FB-F1A1-A558-2173AAA38FC1}"/>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6" name="Freeform 6">
              <a:extLst>
                <a:ext uri="{FF2B5EF4-FFF2-40B4-BE49-F238E27FC236}">
                  <a16:creationId xmlns:a16="http://schemas.microsoft.com/office/drawing/2014/main" id="{2BFD369F-80AE-ABD6-48F6-6D1852033CE4}"/>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 name="Freeform 7">
              <a:extLst>
                <a:ext uri="{FF2B5EF4-FFF2-40B4-BE49-F238E27FC236}">
                  <a16:creationId xmlns:a16="http://schemas.microsoft.com/office/drawing/2014/main" id="{A7399994-8B8D-3D80-C3B2-B383D886323B}"/>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8" name="Freeform 8">
              <a:extLst>
                <a:ext uri="{FF2B5EF4-FFF2-40B4-BE49-F238E27FC236}">
                  <a16:creationId xmlns:a16="http://schemas.microsoft.com/office/drawing/2014/main" id="{29D86488-B470-86C5-43AB-6D21A12FF281}"/>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9" name="Freeform 9">
              <a:extLst>
                <a:ext uri="{FF2B5EF4-FFF2-40B4-BE49-F238E27FC236}">
                  <a16:creationId xmlns:a16="http://schemas.microsoft.com/office/drawing/2014/main" id="{3177CA85-5ACA-78F2-4926-666C8F167E8C}"/>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0" name="Freeform 10">
              <a:extLst>
                <a:ext uri="{FF2B5EF4-FFF2-40B4-BE49-F238E27FC236}">
                  <a16:creationId xmlns:a16="http://schemas.microsoft.com/office/drawing/2014/main" id="{DF757C0A-B861-A7ED-09C7-68287D1F1060}"/>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1" name="Freeform 11">
              <a:extLst>
                <a:ext uri="{FF2B5EF4-FFF2-40B4-BE49-F238E27FC236}">
                  <a16:creationId xmlns:a16="http://schemas.microsoft.com/office/drawing/2014/main" id="{C7F67C9B-8F97-B810-9389-34165E656B3D}"/>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2" name="Freeform 12">
              <a:extLst>
                <a:ext uri="{FF2B5EF4-FFF2-40B4-BE49-F238E27FC236}">
                  <a16:creationId xmlns:a16="http://schemas.microsoft.com/office/drawing/2014/main" id="{0B21BAF8-BE36-358C-00CE-42940C6915C2}"/>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3" name="Freeform 13">
              <a:extLst>
                <a:ext uri="{FF2B5EF4-FFF2-40B4-BE49-F238E27FC236}">
                  <a16:creationId xmlns:a16="http://schemas.microsoft.com/office/drawing/2014/main" id="{D063AB1F-3C03-B280-FA59-904162225D51}"/>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4" name="Freeform 14">
              <a:extLst>
                <a:ext uri="{FF2B5EF4-FFF2-40B4-BE49-F238E27FC236}">
                  <a16:creationId xmlns:a16="http://schemas.microsoft.com/office/drawing/2014/main" id="{E2AF442F-0B53-9096-552C-E80D8EF0174A}"/>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5" name="Freeform 15">
              <a:extLst>
                <a:ext uri="{FF2B5EF4-FFF2-40B4-BE49-F238E27FC236}">
                  <a16:creationId xmlns:a16="http://schemas.microsoft.com/office/drawing/2014/main" id="{535B1E7F-CF06-F4CA-B09F-6878CFB00AC6}"/>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6" name="Freeform 16">
              <a:extLst>
                <a:ext uri="{FF2B5EF4-FFF2-40B4-BE49-F238E27FC236}">
                  <a16:creationId xmlns:a16="http://schemas.microsoft.com/office/drawing/2014/main" id="{7BEA31FB-9DE3-34CD-1788-09D0DDEB271B}"/>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17" name="Freeform 17">
              <a:extLst>
                <a:ext uri="{FF2B5EF4-FFF2-40B4-BE49-F238E27FC236}">
                  <a16:creationId xmlns:a16="http://schemas.microsoft.com/office/drawing/2014/main" id="{56744048-D985-97D1-0BA4-2545FFFEDEDB}"/>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grpSp>
      <p:sp>
        <p:nvSpPr>
          <p:cNvPr id="76818"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altLang="en-US" noProof="0"/>
              <a:t>Click to edit Master title style</a:t>
            </a:r>
          </a:p>
        </p:txBody>
      </p:sp>
      <p:sp>
        <p:nvSpPr>
          <p:cNvPr id="7681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18" name="Rectangle 20">
            <a:extLst>
              <a:ext uri="{FF2B5EF4-FFF2-40B4-BE49-F238E27FC236}">
                <a16:creationId xmlns:a16="http://schemas.microsoft.com/office/drawing/2014/main" id="{15672E93-4213-6DF7-F7E0-FBD9AEBA14E5}"/>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9" name="Rectangle 21">
            <a:extLst>
              <a:ext uri="{FF2B5EF4-FFF2-40B4-BE49-F238E27FC236}">
                <a16:creationId xmlns:a16="http://schemas.microsoft.com/office/drawing/2014/main" id="{057CBCBF-5E04-BAC9-BCA2-C091232E90C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0" name="Rectangle 22">
            <a:extLst>
              <a:ext uri="{FF2B5EF4-FFF2-40B4-BE49-F238E27FC236}">
                <a16:creationId xmlns:a16="http://schemas.microsoft.com/office/drawing/2014/main" id="{7F04B938-4984-D543-292A-BE7D0A854599}"/>
              </a:ext>
            </a:extLst>
          </p:cNvPr>
          <p:cNvSpPr>
            <a:spLocks noGrp="1" noChangeArrowheads="1"/>
          </p:cNvSpPr>
          <p:nvPr>
            <p:ph type="sldNum" sz="quarter" idx="12"/>
          </p:nvPr>
        </p:nvSpPr>
        <p:spPr/>
        <p:txBody>
          <a:bodyPr/>
          <a:lstStyle>
            <a:lvl1pPr>
              <a:defRPr smtClean="0"/>
            </a:lvl1pPr>
          </a:lstStyle>
          <a:p>
            <a:pPr>
              <a:defRPr/>
            </a:pPr>
            <a:fld id="{5844AF37-52BB-4502-AE44-5A76D07E66C9}" type="slidenum">
              <a:rPr lang="en-US" altLang="en-US"/>
              <a:pPr>
                <a:defRPr/>
              </a:pPr>
              <a:t>‹#›</a:t>
            </a:fld>
            <a:endParaRPr lang="en-US" altLang="en-US"/>
          </a:p>
        </p:txBody>
      </p:sp>
    </p:spTree>
    <p:extLst>
      <p:ext uri="{BB962C8B-B14F-4D97-AF65-F5344CB8AC3E}">
        <p14:creationId xmlns:p14="http://schemas.microsoft.com/office/powerpoint/2010/main" val="3007808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248D-48A3-A31D-FAB9-37ADD9EB0D4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D283830-BC4F-DBE9-8295-0A2AFF62663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7C3B65D-33BD-08FC-99CF-9D66CF065B65}"/>
              </a:ext>
            </a:extLst>
          </p:cNvPr>
          <p:cNvSpPr>
            <a:spLocks noGrp="1"/>
          </p:cNvSpPr>
          <p:nvPr>
            <p:ph type="sldNum" sz="quarter" idx="12"/>
          </p:nvPr>
        </p:nvSpPr>
        <p:spPr/>
        <p:txBody>
          <a:bodyPr/>
          <a:lstStyle>
            <a:lvl1pPr>
              <a:defRPr smtClean="0"/>
            </a:lvl1pPr>
          </a:lstStyle>
          <a:p>
            <a:pPr>
              <a:defRPr/>
            </a:pPr>
            <a:fld id="{739D91D0-45C6-4DAA-9050-09CA528BEC48}" type="slidenum">
              <a:rPr lang="en-US" altLang="en-US"/>
              <a:pPr>
                <a:defRPr/>
              </a:pPr>
              <a:t>‹#›</a:t>
            </a:fld>
            <a:endParaRPr lang="en-US" altLang="en-US"/>
          </a:p>
        </p:txBody>
      </p:sp>
    </p:spTree>
    <p:extLst>
      <p:ext uri="{BB962C8B-B14F-4D97-AF65-F5344CB8AC3E}">
        <p14:creationId xmlns:p14="http://schemas.microsoft.com/office/powerpoint/2010/main" val="216789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B05A33F-9618-8E9C-C69D-CC01DA8B1A7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48AAD51-A050-6ABB-AED8-CB427E5F3E9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F56657-1800-0971-D21B-3E4052F816FB}"/>
              </a:ext>
            </a:extLst>
          </p:cNvPr>
          <p:cNvSpPr>
            <a:spLocks noGrp="1"/>
          </p:cNvSpPr>
          <p:nvPr>
            <p:ph type="sldNum" sz="quarter" idx="12"/>
          </p:nvPr>
        </p:nvSpPr>
        <p:spPr/>
        <p:txBody>
          <a:bodyPr/>
          <a:lstStyle>
            <a:lvl1pPr>
              <a:defRPr smtClean="0"/>
            </a:lvl1pPr>
          </a:lstStyle>
          <a:p>
            <a:pPr>
              <a:defRPr/>
            </a:pPr>
            <a:fld id="{CFE832F3-6AAC-4923-9F1B-91C117744A5C}" type="slidenum">
              <a:rPr lang="en-US" altLang="en-US"/>
              <a:pPr>
                <a:defRPr/>
              </a:pPr>
              <a:t>‹#›</a:t>
            </a:fld>
            <a:endParaRPr lang="en-US" altLang="en-US"/>
          </a:p>
        </p:txBody>
      </p:sp>
    </p:spTree>
    <p:extLst>
      <p:ext uri="{BB962C8B-B14F-4D97-AF65-F5344CB8AC3E}">
        <p14:creationId xmlns:p14="http://schemas.microsoft.com/office/powerpoint/2010/main" val="462873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508704-A829-B6E3-A197-90BF4CC672E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EA51DBAF-43C8-57B7-F416-193DAD86CF7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B4342E22-D6E6-9B44-B3C1-F547BF2B06F8}"/>
              </a:ext>
            </a:extLst>
          </p:cNvPr>
          <p:cNvSpPr>
            <a:spLocks noGrp="1"/>
          </p:cNvSpPr>
          <p:nvPr>
            <p:ph type="sldNum" sz="quarter" idx="12"/>
          </p:nvPr>
        </p:nvSpPr>
        <p:spPr/>
        <p:txBody>
          <a:bodyPr/>
          <a:lstStyle>
            <a:lvl1pPr>
              <a:defRPr smtClean="0"/>
            </a:lvl1pPr>
          </a:lstStyle>
          <a:p>
            <a:pPr>
              <a:defRPr/>
            </a:pPr>
            <a:fld id="{19AE8469-B563-4244-AF21-49FFD2921DD1}" type="slidenum">
              <a:rPr lang="en-US" altLang="en-US"/>
              <a:pPr>
                <a:defRPr/>
              </a:pPr>
              <a:t>‹#›</a:t>
            </a:fld>
            <a:endParaRPr lang="en-US" altLang="en-US"/>
          </a:p>
        </p:txBody>
      </p:sp>
    </p:spTree>
    <p:extLst>
      <p:ext uri="{BB962C8B-B14F-4D97-AF65-F5344CB8AC3E}">
        <p14:creationId xmlns:p14="http://schemas.microsoft.com/office/powerpoint/2010/main" val="2179309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6158EB-9AD9-4A77-4877-712A20C5F8C6}"/>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8634A747-3B18-CED9-8F58-B4D33F16BFD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9CE1F2D0-2B62-362D-F910-CA1CA1C711CE}"/>
              </a:ext>
            </a:extLst>
          </p:cNvPr>
          <p:cNvSpPr>
            <a:spLocks noGrp="1"/>
          </p:cNvSpPr>
          <p:nvPr>
            <p:ph type="sldNum" sz="quarter" idx="12"/>
          </p:nvPr>
        </p:nvSpPr>
        <p:spPr/>
        <p:txBody>
          <a:bodyPr/>
          <a:lstStyle>
            <a:lvl1pPr>
              <a:defRPr smtClean="0"/>
            </a:lvl1pPr>
          </a:lstStyle>
          <a:p>
            <a:pPr>
              <a:defRPr/>
            </a:pPr>
            <a:fld id="{98E073AB-9165-4821-905C-EF1F83DBCC3E}" type="slidenum">
              <a:rPr lang="en-US" altLang="en-US"/>
              <a:pPr>
                <a:defRPr/>
              </a:pPr>
              <a:t>‹#›</a:t>
            </a:fld>
            <a:endParaRPr lang="en-US" altLang="en-US"/>
          </a:p>
        </p:txBody>
      </p:sp>
    </p:spTree>
    <p:extLst>
      <p:ext uri="{BB962C8B-B14F-4D97-AF65-F5344CB8AC3E}">
        <p14:creationId xmlns:p14="http://schemas.microsoft.com/office/powerpoint/2010/main" val="2007849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3BF90-16A4-6C0E-71FE-655091EB0B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93F5E40A-C74F-B7FD-C28D-39D2FB86828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B0F12451-44D2-23ED-5B7E-D06888AF4ACE}"/>
              </a:ext>
            </a:extLst>
          </p:cNvPr>
          <p:cNvSpPr>
            <a:spLocks noGrp="1"/>
          </p:cNvSpPr>
          <p:nvPr>
            <p:ph type="sldNum" sz="quarter" idx="12"/>
          </p:nvPr>
        </p:nvSpPr>
        <p:spPr/>
        <p:txBody>
          <a:bodyPr/>
          <a:lstStyle>
            <a:lvl1pPr>
              <a:defRPr smtClean="0"/>
            </a:lvl1pPr>
          </a:lstStyle>
          <a:p>
            <a:pPr>
              <a:defRPr/>
            </a:pPr>
            <a:fld id="{81705BE3-393B-472E-9680-B890B6FDACF2}" type="slidenum">
              <a:rPr lang="en-US" altLang="en-US"/>
              <a:pPr>
                <a:defRPr/>
              </a:pPr>
              <a:t>‹#›</a:t>
            </a:fld>
            <a:endParaRPr lang="en-US" altLang="en-US"/>
          </a:p>
        </p:txBody>
      </p:sp>
    </p:spTree>
    <p:extLst>
      <p:ext uri="{BB962C8B-B14F-4D97-AF65-F5344CB8AC3E}">
        <p14:creationId xmlns:p14="http://schemas.microsoft.com/office/powerpoint/2010/main" val="383198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ABD6-A0C8-10F5-67AD-F5DCB1052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ED7CD-08BE-3EE5-5A0E-27766D5797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5BFA3-5BF7-BDAE-E1B5-A27D51D03AC6}"/>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FA2B5E01-A189-13F4-AF90-BB7FEE8E1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CAC7F-B70A-7CF3-FD59-EA708C06573E}"/>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1993025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39FE2-6060-FC85-84EC-63B49145933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C2732CA-5C8C-8E4C-186E-C9CC69F1AA1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FB95F595-227B-28BF-0573-F2FF1F2FD668}"/>
              </a:ext>
            </a:extLst>
          </p:cNvPr>
          <p:cNvSpPr>
            <a:spLocks noGrp="1"/>
          </p:cNvSpPr>
          <p:nvPr>
            <p:ph type="sldNum" sz="quarter" idx="12"/>
          </p:nvPr>
        </p:nvSpPr>
        <p:spPr/>
        <p:txBody>
          <a:bodyPr/>
          <a:lstStyle>
            <a:lvl1pPr>
              <a:defRPr smtClean="0"/>
            </a:lvl1pPr>
          </a:lstStyle>
          <a:p>
            <a:pPr>
              <a:defRPr/>
            </a:pPr>
            <a:fld id="{3672C026-83D9-407E-AE33-3BF051EB1F61}" type="slidenum">
              <a:rPr lang="en-US" altLang="en-US"/>
              <a:pPr>
                <a:defRPr/>
              </a:pPr>
              <a:t>‹#›</a:t>
            </a:fld>
            <a:endParaRPr lang="en-US" altLang="en-US"/>
          </a:p>
        </p:txBody>
      </p:sp>
    </p:spTree>
    <p:extLst>
      <p:ext uri="{BB962C8B-B14F-4D97-AF65-F5344CB8AC3E}">
        <p14:creationId xmlns:p14="http://schemas.microsoft.com/office/powerpoint/2010/main" val="336299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E8B2C-DED4-2964-84CB-F0554A91013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DA3B01B-7C56-7E39-2665-6DBC446FD43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FE54493-54DC-C8B2-36BE-E482843326BD}"/>
              </a:ext>
            </a:extLst>
          </p:cNvPr>
          <p:cNvSpPr>
            <a:spLocks noGrp="1"/>
          </p:cNvSpPr>
          <p:nvPr>
            <p:ph type="sldNum" sz="quarter" idx="12"/>
          </p:nvPr>
        </p:nvSpPr>
        <p:spPr/>
        <p:txBody>
          <a:bodyPr/>
          <a:lstStyle>
            <a:lvl1pPr>
              <a:defRPr smtClean="0"/>
            </a:lvl1pPr>
          </a:lstStyle>
          <a:p>
            <a:pPr>
              <a:defRPr/>
            </a:pPr>
            <a:fld id="{359D71AF-951D-4576-9F6A-2E41041D2A0E}" type="slidenum">
              <a:rPr lang="en-US" altLang="en-US"/>
              <a:pPr>
                <a:defRPr/>
              </a:pPr>
              <a:t>‹#›</a:t>
            </a:fld>
            <a:endParaRPr lang="en-US" altLang="en-US"/>
          </a:p>
        </p:txBody>
      </p:sp>
    </p:spTree>
    <p:extLst>
      <p:ext uri="{BB962C8B-B14F-4D97-AF65-F5344CB8AC3E}">
        <p14:creationId xmlns:p14="http://schemas.microsoft.com/office/powerpoint/2010/main" val="89963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7BA8D-E823-3BB8-3F29-055F4CF23A6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7068BC2-F139-58DD-A0BA-F6AA29B4A56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7941C5D-899A-2571-1E7D-673B1AAB658E}"/>
              </a:ext>
            </a:extLst>
          </p:cNvPr>
          <p:cNvSpPr>
            <a:spLocks noGrp="1"/>
          </p:cNvSpPr>
          <p:nvPr>
            <p:ph type="sldNum" sz="quarter" idx="12"/>
          </p:nvPr>
        </p:nvSpPr>
        <p:spPr/>
        <p:txBody>
          <a:bodyPr/>
          <a:lstStyle>
            <a:lvl1pPr>
              <a:defRPr smtClean="0"/>
            </a:lvl1pPr>
          </a:lstStyle>
          <a:p>
            <a:pPr>
              <a:defRPr/>
            </a:pPr>
            <a:fld id="{E94E637A-BD65-4390-ABA3-3447A9FA1E48}" type="slidenum">
              <a:rPr lang="en-US" altLang="en-US"/>
              <a:pPr>
                <a:defRPr/>
              </a:pPr>
              <a:t>‹#›</a:t>
            </a:fld>
            <a:endParaRPr lang="en-US" altLang="en-US"/>
          </a:p>
        </p:txBody>
      </p:sp>
    </p:spTree>
    <p:extLst>
      <p:ext uri="{BB962C8B-B14F-4D97-AF65-F5344CB8AC3E}">
        <p14:creationId xmlns:p14="http://schemas.microsoft.com/office/powerpoint/2010/main" val="1637633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AAEF6-1AA4-8A3A-F10C-446F647A562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4F2D33C-3B52-016C-0E5C-C3618545597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8C55AF5-8DC0-2E7E-7226-D3F504372492}"/>
              </a:ext>
            </a:extLst>
          </p:cNvPr>
          <p:cNvSpPr>
            <a:spLocks noGrp="1"/>
          </p:cNvSpPr>
          <p:nvPr>
            <p:ph type="sldNum" sz="quarter" idx="12"/>
          </p:nvPr>
        </p:nvSpPr>
        <p:spPr/>
        <p:txBody>
          <a:bodyPr/>
          <a:lstStyle>
            <a:lvl1pPr>
              <a:defRPr smtClean="0"/>
            </a:lvl1pPr>
          </a:lstStyle>
          <a:p>
            <a:pPr>
              <a:defRPr/>
            </a:pPr>
            <a:fld id="{6395ECE5-A772-4441-BB3F-4FCCA9783946}" type="slidenum">
              <a:rPr lang="en-US" altLang="en-US"/>
              <a:pPr>
                <a:defRPr/>
              </a:pPr>
              <a:t>‹#›</a:t>
            </a:fld>
            <a:endParaRPr lang="en-US" altLang="en-US"/>
          </a:p>
        </p:txBody>
      </p:sp>
    </p:spTree>
    <p:extLst>
      <p:ext uri="{BB962C8B-B14F-4D97-AF65-F5344CB8AC3E}">
        <p14:creationId xmlns:p14="http://schemas.microsoft.com/office/powerpoint/2010/main" val="882181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5C225-2A4C-E17A-5F26-BB715F03FC6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A5D255F-2183-5A36-B267-89129C5EB18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37B5759-2EC0-A1EE-2E28-C7240A527B70}"/>
              </a:ext>
            </a:extLst>
          </p:cNvPr>
          <p:cNvSpPr>
            <a:spLocks noGrp="1"/>
          </p:cNvSpPr>
          <p:nvPr>
            <p:ph type="sldNum" sz="quarter" idx="12"/>
          </p:nvPr>
        </p:nvSpPr>
        <p:spPr/>
        <p:txBody>
          <a:bodyPr/>
          <a:lstStyle>
            <a:lvl1pPr>
              <a:defRPr smtClean="0"/>
            </a:lvl1pPr>
          </a:lstStyle>
          <a:p>
            <a:pPr>
              <a:defRPr/>
            </a:pPr>
            <a:fld id="{AFE58623-C33E-48AE-8712-4F9B0788ABAB}" type="slidenum">
              <a:rPr lang="en-US" altLang="en-US"/>
              <a:pPr>
                <a:defRPr/>
              </a:pPr>
              <a:t>‹#›</a:t>
            </a:fld>
            <a:endParaRPr lang="en-US" altLang="en-US"/>
          </a:p>
        </p:txBody>
      </p:sp>
    </p:spTree>
    <p:extLst>
      <p:ext uri="{BB962C8B-B14F-4D97-AF65-F5344CB8AC3E}">
        <p14:creationId xmlns:p14="http://schemas.microsoft.com/office/powerpoint/2010/main" val="28730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id="{DF290010-CA20-C53C-485B-CCD7DF73F27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C17A376-87B4-A9DA-11A0-D1AB02322F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0EA2637-E642-C681-BE5E-D0B94789D648}"/>
              </a:ext>
            </a:extLst>
          </p:cNvPr>
          <p:cNvSpPr>
            <a:spLocks noGrp="1"/>
          </p:cNvSpPr>
          <p:nvPr>
            <p:ph type="sldNum" sz="quarter" idx="12"/>
          </p:nvPr>
        </p:nvSpPr>
        <p:spPr/>
        <p:txBody>
          <a:bodyPr/>
          <a:lstStyle>
            <a:lvl1pPr>
              <a:defRPr smtClean="0"/>
            </a:lvl1pPr>
          </a:lstStyle>
          <a:p>
            <a:pPr>
              <a:defRPr/>
            </a:pPr>
            <a:fld id="{D5D809D1-F73A-45B5-B9CA-7A69CEA8F6D1}" type="slidenum">
              <a:rPr lang="en-US" altLang="en-US"/>
              <a:pPr>
                <a:defRPr/>
              </a:pPr>
              <a:t>‹#›</a:t>
            </a:fld>
            <a:endParaRPr lang="en-US" altLang="en-US"/>
          </a:p>
        </p:txBody>
      </p:sp>
    </p:spTree>
    <p:extLst>
      <p:ext uri="{BB962C8B-B14F-4D97-AF65-F5344CB8AC3E}">
        <p14:creationId xmlns:p14="http://schemas.microsoft.com/office/powerpoint/2010/main" val="364819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F2DA-E271-3E44-AB4B-1668F57FD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A8581-05DA-2AC4-DA5F-81E60D9AE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AE4AE-D953-E0D5-56F3-6B802279B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693D55-EF44-17BE-C693-C1B26555F666}"/>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6" name="Footer Placeholder 5">
            <a:extLst>
              <a:ext uri="{FF2B5EF4-FFF2-40B4-BE49-F238E27FC236}">
                <a16:creationId xmlns:a16="http://schemas.microsoft.com/office/drawing/2014/main" id="{4C648A65-EC1C-F57A-FD13-ED2320779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6CC43-D972-4FBB-DEE9-0137B9C2E9CE}"/>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27811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026E-9656-9E34-13E2-58F6EAA89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F9BB2-D38B-0020-E2E5-D650C7038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AD26A-0A14-422A-CD37-DE1B63400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A8DDEF-4C02-5335-EF98-3E02174D5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A523D-86BF-CDB0-632D-B4391B996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40C7B-2FB6-963A-4BE1-B2485D469468}"/>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8" name="Footer Placeholder 7">
            <a:extLst>
              <a:ext uri="{FF2B5EF4-FFF2-40B4-BE49-F238E27FC236}">
                <a16:creationId xmlns:a16="http://schemas.microsoft.com/office/drawing/2014/main" id="{7DFA3514-D74E-83C5-B930-27DF42B885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13D2A8-4355-BA47-534D-2237FD791D3F}"/>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65544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993E-92E6-4A7E-18F1-22BE7B62A1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A18670-AC97-C40D-15C6-41D34F9A82CD}"/>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4" name="Footer Placeholder 3">
            <a:extLst>
              <a:ext uri="{FF2B5EF4-FFF2-40B4-BE49-F238E27FC236}">
                <a16:creationId xmlns:a16="http://schemas.microsoft.com/office/drawing/2014/main" id="{2B601F1B-A253-9039-A93D-4E6FBF898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E95EA-13C4-FCB6-B069-FF387E424CC3}"/>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02217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D868A-760B-00FE-8FD9-55FF9378E6D6}"/>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3" name="Footer Placeholder 2">
            <a:extLst>
              <a:ext uri="{FF2B5EF4-FFF2-40B4-BE49-F238E27FC236}">
                <a16:creationId xmlns:a16="http://schemas.microsoft.com/office/drawing/2014/main" id="{D66B25F6-CF4E-238A-5FE1-76021BF5E0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515DD-5662-E8F2-0927-775BE3066FAA}"/>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14152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B447-7D0D-9D8B-D4C5-B4BE314CE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6A4814-FCEB-F04A-E06A-424515C6C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B87B72-0C36-65EB-FA23-DB6D4972D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2BCB9-5E6D-F176-1F69-8D2C64472D4C}"/>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6" name="Footer Placeholder 5">
            <a:extLst>
              <a:ext uri="{FF2B5EF4-FFF2-40B4-BE49-F238E27FC236}">
                <a16:creationId xmlns:a16="http://schemas.microsoft.com/office/drawing/2014/main" id="{FA3B7BB9-9D16-DE26-D024-75D5534C9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B1B55-F7B0-17AD-9156-2173638DB25B}"/>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18533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EB44-B727-16C1-4E6A-CB5E4A0A9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8078B-C511-4BA6-A99F-D82D31A21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F17010-01FA-70D9-D7C2-A0EB33EB6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E58F5-DE04-D761-4EF5-C6A789710B35}"/>
              </a:ext>
            </a:extLst>
          </p:cNvPr>
          <p:cNvSpPr>
            <a:spLocks noGrp="1"/>
          </p:cNvSpPr>
          <p:nvPr>
            <p:ph type="dt" sz="half" idx="10"/>
          </p:nvPr>
        </p:nvSpPr>
        <p:spPr/>
        <p:txBody>
          <a:bodyPr/>
          <a:lstStyle/>
          <a:p>
            <a:fld id="{A0FFD75A-CDAD-4A38-A2D3-144D8CE3F7C5}" type="datetimeFigureOut">
              <a:rPr lang="en-US" smtClean="0"/>
              <a:t>11/20/2024</a:t>
            </a:fld>
            <a:endParaRPr lang="en-US"/>
          </a:p>
        </p:txBody>
      </p:sp>
      <p:sp>
        <p:nvSpPr>
          <p:cNvPr id="6" name="Footer Placeholder 5">
            <a:extLst>
              <a:ext uri="{FF2B5EF4-FFF2-40B4-BE49-F238E27FC236}">
                <a16:creationId xmlns:a16="http://schemas.microsoft.com/office/drawing/2014/main" id="{8975077B-312E-C299-05F3-2420D35D6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7B518-6960-F930-AE9C-3AA4C6AA5730}"/>
              </a:ext>
            </a:extLst>
          </p:cNvPr>
          <p:cNvSpPr>
            <a:spLocks noGrp="1"/>
          </p:cNvSpPr>
          <p:nvPr>
            <p:ph type="sldNum" sz="quarter" idx="12"/>
          </p:nvPr>
        </p:nvSpPr>
        <p:spPr/>
        <p:txBody>
          <a:bodyPr/>
          <a:lstStyle/>
          <a:p>
            <a:fld id="{253E8419-D442-47C6-BB49-E38CF2B06934}" type="slidenum">
              <a:rPr lang="en-US" smtClean="0"/>
              <a:t>‹#›</a:t>
            </a:fld>
            <a:endParaRPr lang="en-US"/>
          </a:p>
        </p:txBody>
      </p:sp>
    </p:spTree>
    <p:extLst>
      <p:ext uri="{BB962C8B-B14F-4D97-AF65-F5344CB8AC3E}">
        <p14:creationId xmlns:p14="http://schemas.microsoft.com/office/powerpoint/2010/main" val="294607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1FF06-CBDA-7637-33E3-10ED4A9D8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D45B2-2FDA-B50B-930A-25D936DB0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ED249-C503-BC81-E1A0-CBE7BB098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FFD75A-CDAD-4A38-A2D3-144D8CE3F7C5}" type="datetimeFigureOut">
              <a:rPr lang="en-US" smtClean="0"/>
              <a:t>11/20/2024</a:t>
            </a:fld>
            <a:endParaRPr lang="en-US"/>
          </a:p>
        </p:txBody>
      </p:sp>
      <p:sp>
        <p:nvSpPr>
          <p:cNvPr id="5" name="Footer Placeholder 4">
            <a:extLst>
              <a:ext uri="{FF2B5EF4-FFF2-40B4-BE49-F238E27FC236}">
                <a16:creationId xmlns:a16="http://schemas.microsoft.com/office/drawing/2014/main" id="{C6A48C37-199D-9110-E6C5-29AA8CA01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472925-9478-55DD-C3A9-0E216E531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3E8419-D442-47C6-BB49-E38CF2B06934}" type="slidenum">
              <a:rPr lang="en-US" smtClean="0"/>
              <a:t>‹#›</a:t>
            </a:fld>
            <a:endParaRPr lang="en-US"/>
          </a:p>
        </p:txBody>
      </p:sp>
    </p:spTree>
    <p:extLst>
      <p:ext uri="{BB962C8B-B14F-4D97-AF65-F5344CB8AC3E}">
        <p14:creationId xmlns:p14="http://schemas.microsoft.com/office/powerpoint/2010/main" val="13816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5055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EBC8658-DF94-3821-37FD-E31977A1A0BA}"/>
              </a:ext>
            </a:extLst>
          </p:cNvPr>
          <p:cNvGrpSpPr>
            <a:grpSpLocks/>
          </p:cNvGrpSpPr>
          <p:nvPr/>
        </p:nvGrpSpPr>
        <p:grpSpPr bwMode="auto">
          <a:xfrm>
            <a:off x="6288618" y="5345114"/>
            <a:ext cx="5903383" cy="1512887"/>
            <a:chOff x="2971" y="3367"/>
            <a:chExt cx="2789" cy="953"/>
          </a:xfrm>
        </p:grpSpPr>
        <p:sp>
          <p:nvSpPr>
            <p:cNvPr id="1032" name="Freeform 3">
              <a:extLst>
                <a:ext uri="{FF2B5EF4-FFF2-40B4-BE49-F238E27FC236}">
                  <a16:creationId xmlns:a16="http://schemas.microsoft.com/office/drawing/2014/main" id="{958F26CE-6920-CB8B-2641-7571DF47AFDB}"/>
                </a:ext>
              </a:extLst>
            </p:cNvPr>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75780" name="Freeform 4">
              <a:extLst>
                <a:ext uri="{FF2B5EF4-FFF2-40B4-BE49-F238E27FC236}">
                  <a16:creationId xmlns:a16="http://schemas.microsoft.com/office/drawing/2014/main" id="{D573653F-5DCD-4DFC-4E0C-46ADA4154E1B}"/>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1" name="Freeform 5">
              <a:extLst>
                <a:ext uri="{FF2B5EF4-FFF2-40B4-BE49-F238E27FC236}">
                  <a16:creationId xmlns:a16="http://schemas.microsoft.com/office/drawing/2014/main" id="{AB3A6947-D753-B1F2-7940-3152B286DC9C}"/>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2" name="Freeform 6">
              <a:extLst>
                <a:ext uri="{FF2B5EF4-FFF2-40B4-BE49-F238E27FC236}">
                  <a16:creationId xmlns:a16="http://schemas.microsoft.com/office/drawing/2014/main" id="{EE76AF2A-6AA2-6A99-1F7E-BB9E36C23BC3}"/>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3" name="Freeform 7">
              <a:extLst>
                <a:ext uri="{FF2B5EF4-FFF2-40B4-BE49-F238E27FC236}">
                  <a16:creationId xmlns:a16="http://schemas.microsoft.com/office/drawing/2014/main" id="{0F9B5D98-2309-32B7-F1BC-25CC893CCA8F}"/>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4" name="Freeform 8">
              <a:extLst>
                <a:ext uri="{FF2B5EF4-FFF2-40B4-BE49-F238E27FC236}">
                  <a16:creationId xmlns:a16="http://schemas.microsoft.com/office/drawing/2014/main" id="{C7DA2B96-E135-C60B-41AA-B4D63E0DD192}"/>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5" name="Freeform 9">
              <a:extLst>
                <a:ext uri="{FF2B5EF4-FFF2-40B4-BE49-F238E27FC236}">
                  <a16:creationId xmlns:a16="http://schemas.microsoft.com/office/drawing/2014/main" id="{F6FC21F0-EDDA-DD66-D08A-B2A2D31B5468}"/>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6" name="Freeform 10">
              <a:extLst>
                <a:ext uri="{FF2B5EF4-FFF2-40B4-BE49-F238E27FC236}">
                  <a16:creationId xmlns:a16="http://schemas.microsoft.com/office/drawing/2014/main" id="{47206BD8-2516-D2CB-4F95-7C6B8441EAD6}"/>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7" name="Freeform 11">
              <a:extLst>
                <a:ext uri="{FF2B5EF4-FFF2-40B4-BE49-F238E27FC236}">
                  <a16:creationId xmlns:a16="http://schemas.microsoft.com/office/drawing/2014/main" id="{99FD6E28-BB40-D407-E07D-B831758D1B78}"/>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8" name="Freeform 12">
              <a:extLst>
                <a:ext uri="{FF2B5EF4-FFF2-40B4-BE49-F238E27FC236}">
                  <a16:creationId xmlns:a16="http://schemas.microsoft.com/office/drawing/2014/main" id="{E5E50F95-0319-CE13-2D57-6EE298CBFC6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89" name="Freeform 13">
              <a:extLst>
                <a:ext uri="{FF2B5EF4-FFF2-40B4-BE49-F238E27FC236}">
                  <a16:creationId xmlns:a16="http://schemas.microsoft.com/office/drawing/2014/main" id="{A9C5BC4C-0EE3-0174-4C45-67E8D7172278}"/>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90" name="Freeform 14">
              <a:extLst>
                <a:ext uri="{FF2B5EF4-FFF2-40B4-BE49-F238E27FC236}">
                  <a16:creationId xmlns:a16="http://schemas.microsoft.com/office/drawing/2014/main" id="{B53390C7-024A-32D6-B10A-AAE7BF1E4CA5}"/>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91" name="Freeform 15">
              <a:extLst>
                <a:ext uri="{FF2B5EF4-FFF2-40B4-BE49-F238E27FC236}">
                  <a16:creationId xmlns:a16="http://schemas.microsoft.com/office/drawing/2014/main" id="{794254B5-EDA8-CC78-B78E-03526877AE2C}"/>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92" name="Freeform 16">
              <a:extLst>
                <a:ext uri="{FF2B5EF4-FFF2-40B4-BE49-F238E27FC236}">
                  <a16:creationId xmlns:a16="http://schemas.microsoft.com/office/drawing/2014/main" id="{C3621422-971B-A2F9-98FD-EA2A41846EB1}"/>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sp>
          <p:nvSpPr>
            <p:cNvPr id="75793" name="Freeform 17">
              <a:extLst>
                <a:ext uri="{FF2B5EF4-FFF2-40B4-BE49-F238E27FC236}">
                  <a16:creationId xmlns:a16="http://schemas.microsoft.com/office/drawing/2014/main" id="{1D534ABB-03EE-C6AB-4153-4489F50B8343}"/>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sz="1800"/>
            </a:p>
          </p:txBody>
        </p:sp>
      </p:grpSp>
      <p:sp>
        <p:nvSpPr>
          <p:cNvPr id="75794" name="Rectangle 18">
            <a:extLst>
              <a:ext uri="{FF2B5EF4-FFF2-40B4-BE49-F238E27FC236}">
                <a16:creationId xmlns:a16="http://schemas.microsoft.com/office/drawing/2014/main" id="{4132CDE2-0D90-099F-6903-AE2ECD11EE6B}"/>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5795" name="Rectangle 19">
            <a:extLst>
              <a:ext uri="{FF2B5EF4-FFF2-40B4-BE49-F238E27FC236}">
                <a16:creationId xmlns:a16="http://schemas.microsoft.com/office/drawing/2014/main" id="{1A128A01-5361-1318-FC54-BA53C78C85E3}"/>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75796" name="Rectangle 20">
            <a:extLst>
              <a:ext uri="{FF2B5EF4-FFF2-40B4-BE49-F238E27FC236}">
                <a16:creationId xmlns:a16="http://schemas.microsoft.com/office/drawing/2014/main" id="{BE753231-13D6-365E-14A5-A6254388D03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75797" name="Rectangle 21">
            <a:extLst>
              <a:ext uri="{FF2B5EF4-FFF2-40B4-BE49-F238E27FC236}">
                <a16:creationId xmlns:a16="http://schemas.microsoft.com/office/drawing/2014/main" id="{11FE15F8-89F4-2144-6CEF-DBCA91B84091}"/>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0D6F2139-3DBB-4EAB-8565-71BC3D49F650}" type="slidenum">
              <a:rPr lang="en-US" altLang="en-US"/>
              <a:pPr>
                <a:defRPr/>
              </a:pPr>
              <a:t>‹#›</a:t>
            </a:fld>
            <a:endParaRPr lang="en-US" altLang="en-US"/>
          </a:p>
        </p:txBody>
      </p:sp>
      <p:sp>
        <p:nvSpPr>
          <p:cNvPr id="75798" name="Rectangle 22">
            <a:extLst>
              <a:ext uri="{FF2B5EF4-FFF2-40B4-BE49-F238E27FC236}">
                <a16:creationId xmlns:a16="http://schemas.microsoft.com/office/drawing/2014/main" id="{53549584-ECC5-2C68-FD1D-C1D41D7A6FCF}"/>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8311848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mailto:TPCB@dhhs.nc.gov"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Kaycee.deen@dhhs.nc.gov"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kaycee.deen@dhhs.nc.gov"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mailto:TPCB@dhhs.n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3474721" y="1775755"/>
            <a:ext cx="8046720" cy="2020824"/>
          </a:xfrm>
        </p:spPr>
        <p:txBody>
          <a:bodyPr/>
          <a:lstStyle/>
          <a:p>
            <a:r>
              <a:rPr lang="en-US" sz="1800" b="0" dirty="0"/>
              <a:t>NC Department of Health and Human Services </a:t>
            </a:r>
          </a:p>
          <a:p>
            <a:r>
              <a:rPr lang="en-US" dirty="0"/>
              <a:t> Keeping Communities Safe </a:t>
            </a:r>
          </a:p>
          <a:p>
            <a:r>
              <a:rPr lang="en-US" dirty="0"/>
              <a:t>Changes re: Cigar Bars in NC</a:t>
            </a:r>
          </a:p>
        </p:txBody>
      </p:sp>
      <p:sp>
        <p:nvSpPr>
          <p:cNvPr id="10" name="Text Placeholder 8"/>
          <p:cNvSpPr>
            <a:spLocks noGrp="1"/>
          </p:cNvSpPr>
          <p:nvPr>
            <p:ph type="body" sz="quarter" idx="11"/>
          </p:nvPr>
        </p:nvSpPr>
        <p:spPr>
          <a:xfrm>
            <a:off x="3586427" y="4334384"/>
            <a:ext cx="7567442" cy="948752"/>
          </a:xfrm>
        </p:spPr>
        <p:txBody>
          <a:bodyPr/>
          <a:lstStyle/>
          <a:p>
            <a:r>
              <a:rPr lang="en-US" sz="1800" dirty="0"/>
              <a:t>Sally Herndon &amp; Jim Martin </a:t>
            </a:r>
          </a:p>
          <a:p>
            <a:r>
              <a:rPr lang="en-US" sz="1800" dirty="0"/>
              <a:t>With Kaycee Deen, Agency Legal Specialist </a:t>
            </a:r>
          </a:p>
          <a:p>
            <a:r>
              <a:rPr lang="en-US" sz="2400" dirty="0"/>
              <a:t>Tobacco Prevention and Control Branch</a:t>
            </a:r>
          </a:p>
        </p:txBody>
      </p:sp>
      <p:sp>
        <p:nvSpPr>
          <p:cNvPr id="11" name="Text Placeholder 9"/>
          <p:cNvSpPr>
            <a:spLocks noGrp="1"/>
          </p:cNvSpPr>
          <p:nvPr>
            <p:ph type="body" sz="quarter" idx="12"/>
          </p:nvPr>
        </p:nvSpPr>
        <p:spPr>
          <a:xfrm>
            <a:off x="3693814" y="5464205"/>
            <a:ext cx="6365251" cy="488226"/>
          </a:xfrm>
        </p:spPr>
        <p:txBody>
          <a:bodyPr>
            <a:normAutofit fontScale="55000" lnSpcReduction="20000"/>
          </a:bodyPr>
          <a:lstStyle/>
          <a:p>
            <a:pPr algn="ctr"/>
            <a:r>
              <a:rPr lang="en-US" sz="2000" strike="sngStrike" dirty="0"/>
              <a:t>October 16, 2024 </a:t>
            </a:r>
          </a:p>
          <a:p>
            <a:pPr algn="ctr"/>
            <a:r>
              <a:rPr lang="en-US" sz="2000" dirty="0"/>
              <a:t>November 20, 2024 </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CBBF-2749-D0F6-24E7-76488D02FD93}"/>
              </a:ext>
            </a:extLst>
          </p:cNvPr>
          <p:cNvSpPr>
            <a:spLocks noGrp="1"/>
          </p:cNvSpPr>
          <p:nvPr>
            <p:ph type="title"/>
          </p:nvPr>
        </p:nvSpPr>
        <p:spPr>
          <a:xfrm>
            <a:off x="1078778" y="365125"/>
            <a:ext cx="10275022" cy="558511"/>
          </a:xfrm>
        </p:spPr>
        <p:txBody>
          <a:bodyPr>
            <a:normAutofit fontScale="90000"/>
          </a:bodyPr>
          <a:lstStyle/>
          <a:p>
            <a:pPr algn="ctr"/>
            <a:r>
              <a:rPr lang="en-US" dirty="0"/>
              <a:t>EPA Air Quality Index </a:t>
            </a:r>
          </a:p>
        </p:txBody>
      </p:sp>
      <p:pic>
        <p:nvPicPr>
          <p:cNvPr id="4" name="Picture 3">
            <a:extLst>
              <a:ext uri="{FF2B5EF4-FFF2-40B4-BE49-F238E27FC236}">
                <a16:creationId xmlns:a16="http://schemas.microsoft.com/office/drawing/2014/main" id="{B873651E-114A-5CDB-D6EF-BDD68C210709}"/>
              </a:ext>
            </a:extLst>
          </p:cNvPr>
          <p:cNvPicPr>
            <a:picLocks noChangeAspect="1"/>
          </p:cNvPicPr>
          <p:nvPr/>
        </p:nvPicPr>
        <p:blipFill>
          <a:blip r:embed="rId2"/>
          <a:stretch>
            <a:fillRect/>
          </a:stretch>
        </p:blipFill>
        <p:spPr>
          <a:xfrm>
            <a:off x="1078778" y="1027906"/>
            <a:ext cx="10182225" cy="5734050"/>
          </a:xfrm>
          <a:prstGeom prst="rect">
            <a:avLst/>
          </a:prstGeom>
        </p:spPr>
      </p:pic>
    </p:spTree>
    <p:extLst>
      <p:ext uri="{BB962C8B-B14F-4D97-AF65-F5344CB8AC3E}">
        <p14:creationId xmlns:p14="http://schemas.microsoft.com/office/powerpoint/2010/main" val="149001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a:extLst>
              <a:ext uri="{FF2B5EF4-FFF2-40B4-BE49-F238E27FC236}">
                <a16:creationId xmlns:a16="http://schemas.microsoft.com/office/drawing/2014/main" id="{35FF97CD-0544-8F14-812C-4CE4EEA9AE6E}"/>
              </a:ext>
            </a:extLst>
          </p:cNvPr>
          <p:cNvGraphicFramePr>
            <a:graphicFrameLocks noChangeAspect="1"/>
          </p:cNvGraphicFramePr>
          <p:nvPr>
            <p:extLst>
              <p:ext uri="{D42A27DB-BD31-4B8C-83A1-F6EECF244321}">
                <p14:modId xmlns:p14="http://schemas.microsoft.com/office/powerpoint/2010/main" val="1265243868"/>
              </p:ext>
            </p:extLst>
          </p:nvPr>
        </p:nvGraphicFramePr>
        <p:xfrm>
          <a:off x="1752600" y="457201"/>
          <a:ext cx="8915400" cy="6022975"/>
        </p:xfrm>
        <a:graphic>
          <a:graphicData uri="http://schemas.openxmlformats.org/presentationml/2006/ole">
            <mc:AlternateContent xmlns:mc="http://schemas.openxmlformats.org/markup-compatibility/2006">
              <mc:Choice xmlns:v="urn:schemas-microsoft-com:vml" Requires="v">
                <p:oleObj name="Chart" r:id="rId3" imgW="6019946" imgH="4067051" progId="MSGraph.Chart.8">
                  <p:embed followColorScheme="full"/>
                </p:oleObj>
              </mc:Choice>
              <mc:Fallback>
                <p:oleObj name="Chart" r:id="rId3" imgW="6019946" imgH="4067051" progId="MSGraph.Chart.8">
                  <p:embed followColorScheme="full"/>
                  <p:pic>
                    <p:nvPicPr>
                      <p:cNvPr id="79874" name="Object 2">
                        <a:extLst>
                          <a:ext uri="{FF2B5EF4-FFF2-40B4-BE49-F238E27FC236}">
                            <a16:creationId xmlns:a16="http://schemas.microsoft.com/office/drawing/2014/main" id="{35FF97CD-0544-8F14-812C-4CE4EEA9AE6E}"/>
                          </a:ext>
                        </a:extLst>
                      </p:cNvPr>
                      <p:cNvPicPr>
                        <a:picLocks noChangeAspect="1" noChangeArrowheads="1"/>
                      </p:cNvPicPr>
                      <p:nvPr/>
                    </p:nvPicPr>
                    <p:blipFill>
                      <a:blip r:embed="rId4"/>
                      <a:srcRect/>
                      <a:stretch>
                        <a:fillRect/>
                      </a:stretch>
                    </p:blipFill>
                    <p:spPr bwMode="auto">
                      <a:xfrm>
                        <a:off x="1752600" y="457201"/>
                        <a:ext cx="8915400" cy="602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5" name="Line 3">
            <a:extLst>
              <a:ext uri="{FF2B5EF4-FFF2-40B4-BE49-F238E27FC236}">
                <a16:creationId xmlns:a16="http://schemas.microsoft.com/office/drawing/2014/main" id="{1E932020-E7CB-DCE4-D9B2-E3206C23EAE7}"/>
              </a:ext>
            </a:extLst>
          </p:cNvPr>
          <p:cNvSpPr>
            <a:spLocks noChangeShapeType="1"/>
          </p:cNvSpPr>
          <p:nvPr/>
        </p:nvSpPr>
        <p:spPr bwMode="auto">
          <a:xfrm flipV="1">
            <a:off x="5562600" y="1676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6" name="Line 4">
            <a:extLst>
              <a:ext uri="{FF2B5EF4-FFF2-40B4-BE49-F238E27FC236}">
                <a16:creationId xmlns:a16="http://schemas.microsoft.com/office/drawing/2014/main" id="{7533DA58-CD46-431E-2C25-3FE15DD57C91}"/>
              </a:ext>
            </a:extLst>
          </p:cNvPr>
          <p:cNvSpPr>
            <a:spLocks noChangeShapeType="1"/>
          </p:cNvSpPr>
          <p:nvPr/>
        </p:nvSpPr>
        <p:spPr bwMode="auto">
          <a:xfrm flipV="1">
            <a:off x="6477000" y="1676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7" name="Line 5">
            <a:extLst>
              <a:ext uri="{FF2B5EF4-FFF2-40B4-BE49-F238E27FC236}">
                <a16:creationId xmlns:a16="http://schemas.microsoft.com/office/drawing/2014/main" id="{A514670F-BDF3-9811-B7C1-EC8014D3E5CD}"/>
              </a:ext>
            </a:extLst>
          </p:cNvPr>
          <p:cNvSpPr>
            <a:spLocks noChangeShapeType="1"/>
          </p:cNvSpPr>
          <p:nvPr/>
        </p:nvSpPr>
        <p:spPr bwMode="auto">
          <a:xfrm flipV="1">
            <a:off x="7924800" y="1676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8" name="Line 6">
            <a:extLst>
              <a:ext uri="{FF2B5EF4-FFF2-40B4-BE49-F238E27FC236}">
                <a16:creationId xmlns:a16="http://schemas.microsoft.com/office/drawing/2014/main" id="{B6CCB85F-3A2C-AD6C-BFBE-BEA0D73A1F04}"/>
              </a:ext>
            </a:extLst>
          </p:cNvPr>
          <p:cNvSpPr>
            <a:spLocks noChangeShapeType="1"/>
          </p:cNvSpPr>
          <p:nvPr/>
        </p:nvSpPr>
        <p:spPr bwMode="auto">
          <a:xfrm flipV="1">
            <a:off x="8763000" y="1676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7">
            <a:extLst>
              <a:ext uri="{FF2B5EF4-FFF2-40B4-BE49-F238E27FC236}">
                <a16:creationId xmlns:a16="http://schemas.microsoft.com/office/drawing/2014/main" id="{693A36DD-F65C-2578-B60E-9794719DC2DF}"/>
              </a:ext>
            </a:extLst>
          </p:cNvPr>
          <p:cNvSpPr txBox="1">
            <a:spLocks noChangeArrowheads="1"/>
          </p:cNvSpPr>
          <p:nvPr/>
        </p:nvSpPr>
        <p:spPr bwMode="auto">
          <a:xfrm>
            <a:off x="5486400" y="1676400"/>
            <a:ext cx="10668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b="1">
                <a:latin typeface="Arial" panose="020B0604020202020204" pitchFamily="34" charset="0"/>
                <a:cs typeface="Arial" panose="020B0604020202020204" pitchFamily="34" charset="0"/>
              </a:rPr>
              <a:t>Venue B</a:t>
            </a:r>
          </a:p>
          <a:p>
            <a:pPr algn="ctr" eaLnBrk="1" hangingPunct="1">
              <a:spcBef>
                <a:spcPct val="50000"/>
              </a:spcBef>
            </a:pPr>
            <a:r>
              <a:rPr lang="en-US" altLang="en-US" sz="900" b="1">
                <a:latin typeface="Arial" panose="020B0604020202020204" pitchFamily="34" charset="0"/>
                <a:cs typeface="Arial" panose="020B0604020202020204" pitchFamily="34" charset="0"/>
              </a:rPr>
              <a:t>Average = 656</a:t>
            </a:r>
          </a:p>
        </p:txBody>
      </p:sp>
      <p:sp>
        <p:nvSpPr>
          <p:cNvPr id="79880" name="Text Box 8">
            <a:extLst>
              <a:ext uri="{FF2B5EF4-FFF2-40B4-BE49-F238E27FC236}">
                <a16:creationId xmlns:a16="http://schemas.microsoft.com/office/drawing/2014/main" id="{CCA4F3A0-3C04-6134-FD34-49DD0716EDCD}"/>
              </a:ext>
            </a:extLst>
          </p:cNvPr>
          <p:cNvSpPr txBox="1">
            <a:spLocks noChangeArrowheads="1"/>
          </p:cNvSpPr>
          <p:nvPr/>
        </p:nvSpPr>
        <p:spPr bwMode="auto">
          <a:xfrm>
            <a:off x="7848600" y="1676400"/>
            <a:ext cx="9906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b="1">
                <a:latin typeface="Arial" panose="020B0604020202020204" pitchFamily="34" charset="0"/>
                <a:cs typeface="Arial" panose="020B0604020202020204" pitchFamily="34" charset="0"/>
              </a:rPr>
              <a:t>Venue D</a:t>
            </a:r>
          </a:p>
          <a:p>
            <a:pPr algn="ctr" eaLnBrk="1" hangingPunct="1">
              <a:spcBef>
                <a:spcPct val="50000"/>
              </a:spcBef>
            </a:pPr>
            <a:r>
              <a:rPr lang="en-US" altLang="en-US" sz="900" b="1">
                <a:latin typeface="Arial" panose="020B0604020202020204" pitchFamily="34" charset="0"/>
                <a:cs typeface="Arial" panose="020B0604020202020204" pitchFamily="34" charset="0"/>
              </a:rPr>
              <a:t>Average = 793</a:t>
            </a:r>
          </a:p>
        </p:txBody>
      </p:sp>
      <p:grpSp>
        <p:nvGrpSpPr>
          <p:cNvPr id="324617" name="Group 9">
            <a:extLst>
              <a:ext uri="{FF2B5EF4-FFF2-40B4-BE49-F238E27FC236}">
                <a16:creationId xmlns:a16="http://schemas.microsoft.com/office/drawing/2014/main" id="{328182CC-6244-D827-A824-1EF3306AB5F3}"/>
              </a:ext>
            </a:extLst>
          </p:cNvPr>
          <p:cNvGrpSpPr>
            <a:grpSpLocks/>
          </p:cNvGrpSpPr>
          <p:nvPr/>
        </p:nvGrpSpPr>
        <p:grpSpPr bwMode="auto">
          <a:xfrm>
            <a:off x="2667000" y="4876800"/>
            <a:ext cx="7543800" cy="490538"/>
            <a:chOff x="812" y="2976"/>
            <a:chExt cx="4948" cy="228"/>
          </a:xfrm>
        </p:grpSpPr>
        <p:sp>
          <p:nvSpPr>
            <p:cNvPr id="79886" name="Line 10">
              <a:extLst>
                <a:ext uri="{FF2B5EF4-FFF2-40B4-BE49-F238E27FC236}">
                  <a16:creationId xmlns:a16="http://schemas.microsoft.com/office/drawing/2014/main" id="{C5C72D1B-8809-E264-AF84-DE037C9EAB6D}"/>
                </a:ext>
              </a:extLst>
            </p:cNvPr>
            <p:cNvSpPr>
              <a:spLocks noChangeShapeType="1"/>
            </p:cNvSpPr>
            <p:nvPr/>
          </p:nvSpPr>
          <p:spPr bwMode="auto">
            <a:xfrm>
              <a:off x="812" y="3204"/>
              <a:ext cx="4128" cy="0"/>
            </a:xfrm>
            <a:prstGeom prst="line">
              <a:avLst/>
            </a:prstGeom>
            <a:noFill/>
            <a:ln w="41275">
              <a:solidFill>
                <a:srgbClr val="C4DDC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Text Box 11">
              <a:extLst>
                <a:ext uri="{FF2B5EF4-FFF2-40B4-BE49-F238E27FC236}">
                  <a16:creationId xmlns:a16="http://schemas.microsoft.com/office/drawing/2014/main" id="{A880FC42-A6E8-3CF6-7754-5A95FFBDCD98}"/>
                </a:ext>
              </a:extLst>
            </p:cNvPr>
            <p:cNvSpPr txBox="1">
              <a:spLocks noChangeArrowheads="1"/>
            </p:cNvSpPr>
            <p:nvPr/>
          </p:nvSpPr>
          <p:spPr bwMode="auto">
            <a:xfrm>
              <a:off x="4892" y="2976"/>
              <a:ext cx="868" cy="186"/>
            </a:xfrm>
            <a:prstGeom prst="rect">
              <a:avLst/>
            </a:prstGeom>
            <a:solidFill>
              <a:srgbClr val="C4DDC1"/>
            </a:solidFill>
            <a:ln w="41275">
              <a:solidFill>
                <a:srgbClr val="C4DDC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b="1">
                  <a:solidFill>
                    <a:srgbClr val="000000"/>
                  </a:solidFill>
                  <a:latin typeface="Arial" panose="020B0604020202020204" pitchFamily="34" charset="0"/>
                  <a:cs typeface="Arial" panose="020B0604020202020204" pitchFamily="34" charset="0"/>
                </a:rPr>
                <a:t>24-hour PM</a:t>
              </a:r>
              <a:r>
                <a:rPr lang="en-US" altLang="en-US" sz="1000" b="1" baseline="-25000">
                  <a:solidFill>
                    <a:srgbClr val="000000"/>
                  </a:solidFill>
                  <a:latin typeface="Arial" panose="020B0604020202020204" pitchFamily="34" charset="0"/>
                  <a:cs typeface="Arial" panose="020B0604020202020204" pitchFamily="34" charset="0"/>
                </a:rPr>
                <a:t>2.5</a:t>
              </a:r>
              <a:r>
                <a:rPr lang="en-US" altLang="en-US" sz="1000" b="1">
                  <a:solidFill>
                    <a:srgbClr val="000000"/>
                  </a:solidFill>
                  <a:latin typeface="Arial" panose="020B0604020202020204" pitchFamily="34" charset="0"/>
                  <a:cs typeface="Arial" panose="020B0604020202020204" pitchFamily="34" charset="0"/>
                </a:rPr>
                <a:t> standard (65</a:t>
              </a:r>
              <a:r>
                <a:rPr lang="en-US" altLang="en-US" sz="1000" b="1">
                  <a:solidFill>
                    <a:srgbClr val="000000"/>
                  </a:solidFill>
                  <a:latin typeface="Arial" panose="020B0604020202020204" pitchFamily="34" charset="0"/>
                  <a:cs typeface="Times New Roman" panose="02020603050405020304" pitchFamily="18" charset="0"/>
                </a:rPr>
                <a:t>μ/m</a:t>
              </a:r>
              <a:r>
                <a:rPr lang="en-US" altLang="en-US" sz="1000" b="1" baseline="30000">
                  <a:solidFill>
                    <a:srgbClr val="000000"/>
                  </a:solidFill>
                  <a:latin typeface="Arial" panose="020B0604020202020204" pitchFamily="34" charset="0"/>
                  <a:cs typeface="Times New Roman" panose="02020603050405020304" pitchFamily="18" charset="0"/>
                </a:rPr>
                <a:t>3</a:t>
              </a:r>
              <a:r>
                <a:rPr lang="en-US" altLang="en-US" sz="1000" b="1">
                  <a:solidFill>
                    <a:srgbClr val="000000"/>
                  </a:solidFill>
                  <a:latin typeface="Arial" panose="020B0604020202020204" pitchFamily="34" charset="0"/>
                  <a:cs typeface="Arial" panose="020B0604020202020204" pitchFamily="34" charset="0"/>
                </a:rPr>
                <a:t>)</a:t>
              </a:r>
              <a:endParaRPr lang="en-US" altLang="en-US" sz="1000" b="1">
                <a:latin typeface="Arial" panose="020B0604020202020204" pitchFamily="34" charset="0"/>
                <a:cs typeface="Arial" panose="020B0604020202020204" pitchFamily="34" charset="0"/>
              </a:endParaRPr>
            </a:p>
          </p:txBody>
        </p:sp>
      </p:grpSp>
      <p:sp>
        <p:nvSpPr>
          <p:cNvPr id="79882" name="Text Box 12">
            <a:extLst>
              <a:ext uri="{FF2B5EF4-FFF2-40B4-BE49-F238E27FC236}">
                <a16:creationId xmlns:a16="http://schemas.microsoft.com/office/drawing/2014/main" id="{9D20FB57-FA27-DD31-FDE4-CE657686184E}"/>
              </a:ext>
            </a:extLst>
          </p:cNvPr>
          <p:cNvSpPr txBox="1">
            <a:spLocks noChangeArrowheads="1"/>
          </p:cNvSpPr>
          <p:nvPr/>
        </p:nvSpPr>
        <p:spPr bwMode="auto">
          <a:xfrm>
            <a:off x="2819400" y="1676400"/>
            <a:ext cx="8382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b="1">
                <a:latin typeface="Arial" panose="020B0604020202020204" pitchFamily="34" charset="0"/>
                <a:cs typeface="Arial" panose="020B0604020202020204" pitchFamily="34" charset="0"/>
              </a:rPr>
              <a:t>Outdoor</a:t>
            </a:r>
          </a:p>
          <a:p>
            <a:pPr algn="ctr" eaLnBrk="1" hangingPunct="1">
              <a:spcBef>
                <a:spcPct val="50000"/>
              </a:spcBef>
            </a:pPr>
            <a:r>
              <a:rPr lang="en-US" altLang="en-US" sz="900" b="1">
                <a:latin typeface="Arial" panose="020B0604020202020204" pitchFamily="34" charset="0"/>
                <a:cs typeface="Arial" panose="020B0604020202020204" pitchFamily="34" charset="0"/>
              </a:rPr>
              <a:t>Average =6</a:t>
            </a:r>
          </a:p>
        </p:txBody>
      </p:sp>
      <p:sp>
        <p:nvSpPr>
          <p:cNvPr id="79883" name="Line 13">
            <a:extLst>
              <a:ext uri="{FF2B5EF4-FFF2-40B4-BE49-F238E27FC236}">
                <a16:creationId xmlns:a16="http://schemas.microsoft.com/office/drawing/2014/main" id="{DC41620E-4844-CAFB-1371-0A6747C26EA1}"/>
              </a:ext>
            </a:extLst>
          </p:cNvPr>
          <p:cNvSpPr>
            <a:spLocks noChangeShapeType="1"/>
          </p:cNvSpPr>
          <p:nvPr/>
        </p:nvSpPr>
        <p:spPr bwMode="auto">
          <a:xfrm flipV="1">
            <a:off x="3657600" y="16764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4" name="Text Box 14">
            <a:extLst>
              <a:ext uri="{FF2B5EF4-FFF2-40B4-BE49-F238E27FC236}">
                <a16:creationId xmlns:a16="http://schemas.microsoft.com/office/drawing/2014/main" id="{6C6E1F6D-1523-55F1-271D-A4E07AE003C0}"/>
              </a:ext>
            </a:extLst>
          </p:cNvPr>
          <p:cNvSpPr txBox="1">
            <a:spLocks noChangeArrowheads="1"/>
          </p:cNvSpPr>
          <p:nvPr/>
        </p:nvSpPr>
        <p:spPr bwMode="auto">
          <a:xfrm>
            <a:off x="4038600" y="1676400"/>
            <a:ext cx="9906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b="1">
                <a:latin typeface="Arial" panose="020B0604020202020204" pitchFamily="34" charset="0"/>
                <a:cs typeface="Arial" panose="020B0604020202020204" pitchFamily="34" charset="0"/>
              </a:rPr>
              <a:t>Venue A</a:t>
            </a:r>
          </a:p>
          <a:p>
            <a:pPr algn="ctr" eaLnBrk="1" hangingPunct="1">
              <a:spcBef>
                <a:spcPct val="50000"/>
              </a:spcBef>
            </a:pPr>
            <a:r>
              <a:rPr lang="en-US" altLang="en-US" sz="900" b="1">
                <a:latin typeface="Arial" panose="020B0604020202020204" pitchFamily="34" charset="0"/>
                <a:cs typeface="Arial" panose="020B0604020202020204" pitchFamily="34" charset="0"/>
              </a:rPr>
              <a:t>Average = 12.5</a:t>
            </a:r>
          </a:p>
        </p:txBody>
      </p:sp>
      <p:sp>
        <p:nvSpPr>
          <p:cNvPr id="79885" name="Text Box 15">
            <a:extLst>
              <a:ext uri="{FF2B5EF4-FFF2-40B4-BE49-F238E27FC236}">
                <a16:creationId xmlns:a16="http://schemas.microsoft.com/office/drawing/2014/main" id="{2238FED3-FEDC-3908-B33F-BC7659C02241}"/>
              </a:ext>
            </a:extLst>
          </p:cNvPr>
          <p:cNvSpPr txBox="1">
            <a:spLocks noChangeArrowheads="1"/>
          </p:cNvSpPr>
          <p:nvPr/>
        </p:nvSpPr>
        <p:spPr bwMode="auto">
          <a:xfrm>
            <a:off x="6705600" y="1676400"/>
            <a:ext cx="9906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900" b="1">
                <a:latin typeface="Arial" panose="020B0604020202020204" pitchFamily="34" charset="0"/>
                <a:cs typeface="Arial" panose="020B0604020202020204" pitchFamily="34" charset="0"/>
              </a:rPr>
              <a:t>Venue C</a:t>
            </a:r>
          </a:p>
          <a:p>
            <a:pPr algn="ctr" eaLnBrk="1" hangingPunct="1">
              <a:spcBef>
                <a:spcPct val="50000"/>
              </a:spcBef>
            </a:pPr>
            <a:r>
              <a:rPr lang="en-US" altLang="en-US" sz="900" b="1">
                <a:latin typeface="Arial" panose="020B0604020202020204" pitchFamily="34" charset="0"/>
                <a:cs typeface="Arial" panose="020B0604020202020204" pitchFamily="34" charset="0"/>
              </a:rPr>
              <a:t>Average = 56</a:t>
            </a:r>
          </a:p>
        </p:txBody>
      </p:sp>
      <p:sp>
        <p:nvSpPr>
          <p:cNvPr id="2" name="Title 1">
            <a:extLst>
              <a:ext uri="{FF2B5EF4-FFF2-40B4-BE49-F238E27FC236}">
                <a16:creationId xmlns:a16="http://schemas.microsoft.com/office/drawing/2014/main" id="{CCC63E45-2911-6029-EBD3-21A27F374022}"/>
              </a:ext>
            </a:extLst>
          </p:cNvPr>
          <p:cNvSpPr>
            <a:spLocks noGrp="1"/>
          </p:cNvSpPr>
          <p:nvPr>
            <p:ph type="title"/>
          </p:nvPr>
        </p:nvSpPr>
        <p:spPr>
          <a:xfrm>
            <a:off x="381001" y="2046083"/>
            <a:ext cx="990600" cy="2132917"/>
          </a:xfrm>
        </p:spPr>
        <p:txBody>
          <a:bodyPr>
            <a:normAutofit/>
          </a:bodyPr>
          <a:lstStyle/>
          <a:p>
            <a:r>
              <a:rPr lang="en-US" sz="1800" dirty="0"/>
              <a:t>Pilot in Raleigh </a:t>
            </a:r>
          </a:p>
        </p:txBody>
      </p:sp>
      <p:sp>
        <p:nvSpPr>
          <p:cNvPr id="3" name="TextBox 2">
            <a:extLst>
              <a:ext uri="{FF2B5EF4-FFF2-40B4-BE49-F238E27FC236}">
                <a16:creationId xmlns:a16="http://schemas.microsoft.com/office/drawing/2014/main" id="{B7F74496-AF94-5C62-463D-F02973E83837}"/>
              </a:ext>
            </a:extLst>
          </p:cNvPr>
          <p:cNvSpPr txBox="1"/>
          <p:nvPr/>
        </p:nvSpPr>
        <p:spPr>
          <a:xfrm>
            <a:off x="7924800" y="6480176"/>
            <a:ext cx="4100290" cy="369332"/>
          </a:xfrm>
          <a:prstGeom prst="rect">
            <a:avLst/>
          </a:prstGeom>
          <a:noFill/>
        </p:spPr>
        <p:txBody>
          <a:bodyPr wrap="none" rtlCol="0">
            <a:spAutoFit/>
          </a:bodyPr>
          <a:lstStyle/>
          <a:p>
            <a:r>
              <a:rPr lang="en-US" dirty="0"/>
              <a:t>Credit: Scott Proescholdbell 2005-2006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4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1CED-7A4A-7556-DBB7-7DC1AA6835C4}"/>
              </a:ext>
            </a:extLst>
          </p:cNvPr>
          <p:cNvSpPr>
            <a:spLocks noGrp="1"/>
          </p:cNvSpPr>
          <p:nvPr>
            <p:ph type="title"/>
          </p:nvPr>
        </p:nvSpPr>
        <p:spPr/>
        <p:txBody>
          <a:bodyPr/>
          <a:lstStyle/>
          <a:p>
            <a:r>
              <a:rPr lang="en-US" dirty="0">
                <a:solidFill>
                  <a:srgbClr val="009999"/>
                </a:solidFill>
              </a:rPr>
              <a:t>Action Items </a:t>
            </a:r>
          </a:p>
        </p:txBody>
      </p:sp>
      <p:sp>
        <p:nvSpPr>
          <p:cNvPr id="3" name="Text Placeholder 2">
            <a:extLst>
              <a:ext uri="{FF2B5EF4-FFF2-40B4-BE49-F238E27FC236}">
                <a16:creationId xmlns:a16="http://schemas.microsoft.com/office/drawing/2014/main" id="{85B6F6CD-60D3-1245-B6CC-E1AE9E7DC9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34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5E7BE3DF-C989-0BC8-1EC1-7F45F6B2B4AC}"/>
              </a:ext>
            </a:extLst>
          </p:cNvPr>
          <p:cNvSpPr>
            <a:spLocks noGrp="1" noChangeArrowheads="1"/>
          </p:cNvSpPr>
          <p:nvPr>
            <p:ph type="title"/>
          </p:nvPr>
        </p:nvSpPr>
        <p:spPr>
          <a:xfrm>
            <a:off x="2209800" y="228600"/>
            <a:ext cx="7772400" cy="1143000"/>
          </a:xfrm>
        </p:spPr>
        <p:txBody>
          <a:bodyPr/>
          <a:lstStyle/>
          <a:p>
            <a:pPr eaLnBrk="1" hangingPunct="1">
              <a:defRPr/>
            </a:pPr>
            <a:r>
              <a:rPr lang="en-US" altLang="en-US"/>
              <a:t>What Can You Do?</a:t>
            </a:r>
          </a:p>
        </p:txBody>
      </p:sp>
      <p:sp>
        <p:nvSpPr>
          <p:cNvPr id="132099" name="Rectangle 3">
            <a:extLst>
              <a:ext uri="{FF2B5EF4-FFF2-40B4-BE49-F238E27FC236}">
                <a16:creationId xmlns:a16="http://schemas.microsoft.com/office/drawing/2014/main" id="{295D7103-4F4B-4656-9C1F-70292CEB83BB}"/>
              </a:ext>
            </a:extLst>
          </p:cNvPr>
          <p:cNvSpPr>
            <a:spLocks noGrp="1" noChangeArrowheads="1"/>
          </p:cNvSpPr>
          <p:nvPr>
            <p:ph type="body" idx="1"/>
          </p:nvPr>
        </p:nvSpPr>
        <p:spPr>
          <a:xfrm>
            <a:off x="679011" y="800100"/>
            <a:ext cx="10746462" cy="4114800"/>
          </a:xfrm>
        </p:spPr>
        <p:txBody>
          <a:bodyPr/>
          <a:lstStyle/>
          <a:p>
            <a:pPr eaLnBrk="1" hangingPunct="1">
              <a:lnSpc>
                <a:spcPct val="90000"/>
              </a:lnSpc>
              <a:defRPr/>
            </a:pPr>
            <a:endParaRPr lang="en-US" altLang="en-US" sz="2800" dirty="0"/>
          </a:p>
          <a:p>
            <a:pPr marL="0" indent="0" eaLnBrk="1" hangingPunct="1">
              <a:lnSpc>
                <a:spcPct val="90000"/>
              </a:lnSpc>
              <a:buNone/>
              <a:defRPr/>
            </a:pPr>
            <a:r>
              <a:rPr lang="en-US" altLang="en-US" sz="2800" dirty="0"/>
              <a:t>If you want to protect employees, clients and businesses from migrating secondhand smoke from cigar bars:</a:t>
            </a:r>
          </a:p>
          <a:p>
            <a:pPr marL="0" indent="0" eaLnBrk="1" hangingPunct="1">
              <a:lnSpc>
                <a:spcPct val="90000"/>
              </a:lnSpc>
              <a:buNone/>
              <a:defRPr/>
            </a:pPr>
            <a:endParaRPr lang="en-US" altLang="en-US" sz="2400" dirty="0"/>
          </a:p>
          <a:p>
            <a:pPr lvl="1" eaLnBrk="1" hangingPunct="1">
              <a:lnSpc>
                <a:spcPct val="90000"/>
              </a:lnSpc>
              <a:buFont typeface="Wingdings" panose="05000000000000000000" pitchFamily="2" charset="2"/>
              <a:buChar char="Ø"/>
              <a:defRPr/>
            </a:pPr>
            <a:r>
              <a:rPr lang="en-US" dirty="0">
                <a:solidFill>
                  <a:schemeClr val="accent5">
                    <a:lumMod val="20000"/>
                    <a:lumOff val="80000"/>
                  </a:schemeClr>
                </a:solidFill>
              </a:rPr>
              <a:t>Educate and inform your county and city attorneys</a:t>
            </a:r>
          </a:p>
          <a:p>
            <a:pPr lvl="1" eaLnBrk="1" hangingPunct="1">
              <a:lnSpc>
                <a:spcPct val="90000"/>
              </a:lnSpc>
              <a:buFont typeface="Wingdings" panose="05000000000000000000" pitchFamily="2" charset="2"/>
              <a:buChar char="Ø"/>
              <a:defRPr/>
            </a:pPr>
            <a:r>
              <a:rPr lang="en-US" altLang="en-US" dirty="0">
                <a:solidFill>
                  <a:schemeClr val="tx2">
                    <a:lumMod val="90000"/>
                  </a:schemeClr>
                </a:solidFill>
              </a:rPr>
              <a:t>Educate the public and business owners – there is no safe level of exposure to secondhand smoke </a:t>
            </a:r>
          </a:p>
          <a:p>
            <a:pPr lvl="2" eaLnBrk="1" hangingPunct="1">
              <a:lnSpc>
                <a:spcPct val="90000"/>
              </a:lnSpc>
              <a:buFont typeface="Wingdings" panose="05000000000000000000" pitchFamily="2" charset="2"/>
              <a:buChar char="Ø"/>
              <a:defRPr/>
            </a:pPr>
            <a:r>
              <a:rPr lang="en-US" altLang="en-US" dirty="0"/>
              <a:t>Show rates of SHS exposure “too high” showing air quality monitoring in real-time</a:t>
            </a:r>
          </a:p>
          <a:p>
            <a:pPr lvl="2" eaLnBrk="1" hangingPunct="1">
              <a:lnSpc>
                <a:spcPct val="90000"/>
              </a:lnSpc>
              <a:buFont typeface="Wingdings" panose="05000000000000000000" pitchFamily="2" charset="2"/>
              <a:buChar char="Ø"/>
              <a:defRPr/>
            </a:pPr>
            <a:r>
              <a:rPr lang="en-US" altLang="en-US" dirty="0"/>
              <a:t>Compare rates of illness (sick days) to smoke-free places</a:t>
            </a:r>
          </a:p>
          <a:p>
            <a:pPr lvl="1" eaLnBrk="1" hangingPunct="1">
              <a:lnSpc>
                <a:spcPct val="90000"/>
              </a:lnSpc>
              <a:buFont typeface="Wingdings" panose="05000000000000000000" pitchFamily="2" charset="2"/>
              <a:buChar char="Ø"/>
              <a:defRPr/>
            </a:pPr>
            <a:r>
              <a:rPr lang="en-US" altLang="en-US" dirty="0">
                <a:solidFill>
                  <a:schemeClr val="tx2">
                    <a:lumMod val="90000"/>
                  </a:schemeClr>
                </a:solidFill>
              </a:rPr>
              <a:t>Demonstrate strong public support and support from neighboring businesses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EB93-EC45-F535-660D-EE7B3730A32A}"/>
              </a:ext>
            </a:extLst>
          </p:cNvPr>
          <p:cNvSpPr>
            <a:spLocks noGrp="1"/>
          </p:cNvSpPr>
          <p:nvPr>
            <p:ph type="title"/>
          </p:nvPr>
        </p:nvSpPr>
        <p:spPr/>
        <p:txBody>
          <a:bodyPr/>
          <a:lstStyle/>
          <a:p>
            <a:r>
              <a:rPr lang="en-US" dirty="0"/>
              <a:t>Tell us what you need from us?</a:t>
            </a:r>
          </a:p>
        </p:txBody>
      </p:sp>
      <p:sp>
        <p:nvSpPr>
          <p:cNvPr id="3" name="Content Placeholder 2">
            <a:extLst>
              <a:ext uri="{FF2B5EF4-FFF2-40B4-BE49-F238E27FC236}">
                <a16:creationId xmlns:a16="http://schemas.microsoft.com/office/drawing/2014/main" id="{CA873070-897F-F0A1-92C4-FB4BEEBD7E6C}"/>
              </a:ext>
            </a:extLst>
          </p:cNvPr>
          <p:cNvSpPr>
            <a:spLocks noGrp="1"/>
          </p:cNvSpPr>
          <p:nvPr>
            <p:ph idx="1"/>
          </p:nvPr>
        </p:nvSpPr>
        <p:spPr/>
        <p:txBody>
          <a:bodyPr/>
          <a:lstStyle/>
          <a:p>
            <a:pPr>
              <a:buFont typeface="Wingdings" panose="05000000000000000000" pitchFamily="2" charset="2"/>
              <a:buChar char="ü"/>
            </a:pPr>
            <a:r>
              <a:rPr lang="en-US" sz="2800" dirty="0"/>
              <a:t>Air Quality monitoring to respond to complaints on secondhand smoke/e-cig aerosol exposure</a:t>
            </a:r>
          </a:p>
          <a:p>
            <a:pPr>
              <a:buFont typeface="Wingdings" panose="05000000000000000000" pitchFamily="2" charset="2"/>
              <a:buChar char="ü"/>
            </a:pPr>
            <a:r>
              <a:rPr lang="en-US" sz="2800" dirty="0"/>
              <a:t>Guidelines on how to use air quality monitoring to protect clients, employees and businesses</a:t>
            </a:r>
          </a:p>
          <a:p>
            <a:pPr>
              <a:buFont typeface="Wingdings" panose="05000000000000000000" pitchFamily="2" charset="2"/>
              <a:buChar char="ü"/>
            </a:pPr>
            <a:r>
              <a:rPr lang="en-US" sz="2800" dirty="0"/>
              <a:t>Guidelines on how not to use air quality monitoring (e.g. a personal dispute between two parties in a multi-unit housing complex)</a:t>
            </a:r>
          </a:p>
          <a:p>
            <a:pPr>
              <a:buFont typeface="Wingdings" panose="05000000000000000000" pitchFamily="2" charset="2"/>
              <a:buChar char="ü"/>
            </a:pPr>
            <a:r>
              <a:rPr lang="en-US" sz="2800" dirty="0"/>
              <a:t>Information on how to purchase air quality monitoring equipment at the regional or local level.</a:t>
            </a:r>
          </a:p>
          <a:p>
            <a:pPr>
              <a:buFont typeface="Wingdings" panose="05000000000000000000" pitchFamily="2" charset="2"/>
              <a:buChar char="ü"/>
            </a:pPr>
            <a:r>
              <a:rPr lang="en-US" sz="2800" dirty="0"/>
              <a:t>What else?</a:t>
            </a:r>
          </a:p>
        </p:txBody>
      </p:sp>
    </p:spTree>
    <p:extLst>
      <p:ext uri="{BB962C8B-B14F-4D97-AF65-F5344CB8AC3E}">
        <p14:creationId xmlns:p14="http://schemas.microsoft.com/office/powerpoint/2010/main" val="326505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096B-F407-00DB-84CD-2E769F7360D0}"/>
              </a:ext>
            </a:extLst>
          </p:cNvPr>
          <p:cNvSpPr>
            <a:spLocks noGrp="1"/>
          </p:cNvSpPr>
          <p:nvPr>
            <p:ph type="title"/>
          </p:nvPr>
        </p:nvSpPr>
        <p:spPr/>
        <p:txBody>
          <a:bodyPr/>
          <a:lstStyle/>
          <a:p>
            <a:r>
              <a:rPr lang="en-US" dirty="0"/>
              <a:t>Action Items Requested </a:t>
            </a:r>
          </a:p>
        </p:txBody>
      </p:sp>
      <p:sp>
        <p:nvSpPr>
          <p:cNvPr id="3" name="Content Placeholder 2">
            <a:extLst>
              <a:ext uri="{FF2B5EF4-FFF2-40B4-BE49-F238E27FC236}">
                <a16:creationId xmlns:a16="http://schemas.microsoft.com/office/drawing/2014/main" id="{3310A4AF-98CF-290C-9FB6-AB94FBEE9BF2}"/>
              </a:ext>
            </a:extLst>
          </p:cNvPr>
          <p:cNvSpPr>
            <a:spLocks noGrp="1"/>
          </p:cNvSpPr>
          <p:nvPr>
            <p:ph idx="1"/>
          </p:nvPr>
        </p:nvSpPr>
        <p:spPr>
          <a:xfrm>
            <a:off x="609600" y="1573041"/>
            <a:ext cx="10972800" cy="4530725"/>
          </a:xfrm>
        </p:spPr>
        <p:txBody>
          <a:bodyPr/>
          <a:lstStyle/>
          <a:p>
            <a:r>
              <a:rPr lang="en-US" dirty="0"/>
              <a:t>Ask the TPC Branch to purchase at least 2 updated Air Quality Monitors to be used by Regional Manager and/or LHD designee and provide training on its proper use.  </a:t>
            </a:r>
          </a:p>
          <a:p>
            <a:r>
              <a:rPr lang="en-US" dirty="0"/>
              <a:t>If you choose to add a Designee in addition to yourself on compliance, Please provide the Tobacco Prevention and Control Branch (</a:t>
            </a:r>
            <a:r>
              <a:rPr lang="en-US" dirty="0">
                <a:hlinkClick r:id="rId3"/>
              </a:rPr>
              <a:t>TPCB@dhhs.nc.gov</a:t>
            </a:r>
            <a:r>
              <a:rPr lang="en-US" dirty="0"/>
              <a:t>) with designee’s name, title and contact information.   </a:t>
            </a:r>
          </a:p>
        </p:txBody>
      </p:sp>
    </p:spTree>
    <p:extLst>
      <p:ext uri="{BB962C8B-B14F-4D97-AF65-F5344CB8AC3E}">
        <p14:creationId xmlns:p14="http://schemas.microsoft.com/office/powerpoint/2010/main" val="251633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preview">
            <a:extLst>
              <a:ext uri="{FF2B5EF4-FFF2-40B4-BE49-F238E27FC236}">
                <a16:creationId xmlns:a16="http://schemas.microsoft.com/office/drawing/2014/main" id="{A3913449-F7EB-3BE2-5E1C-7BCB013077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2681" y="480060"/>
            <a:ext cx="7558744" cy="583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E46E60-885D-4541-9BBA-FDF0A411B1A4}"/>
              </a:ext>
            </a:extLst>
          </p:cNvPr>
          <p:cNvSpPr txBox="1"/>
          <p:nvPr/>
        </p:nvSpPr>
        <p:spPr>
          <a:xfrm>
            <a:off x="551524" y="1282836"/>
            <a:ext cx="2954142" cy="3539430"/>
          </a:xfrm>
          <a:prstGeom prst="rect">
            <a:avLst/>
          </a:prstGeom>
          <a:noFill/>
        </p:spPr>
        <p:txBody>
          <a:bodyPr wrap="none" rtlCol="0">
            <a:spAutoFit/>
          </a:bodyPr>
          <a:lstStyle/>
          <a:p>
            <a:r>
              <a:rPr lang="en-US" sz="1600"/>
              <a:t>For TA on Cigar Bars:</a:t>
            </a:r>
          </a:p>
          <a:p>
            <a:endParaRPr lang="en-US" sz="1600"/>
          </a:p>
          <a:p>
            <a:r>
              <a:rPr lang="en-US" sz="1600"/>
              <a:t>Engage your Regional Manager</a:t>
            </a:r>
          </a:p>
          <a:p>
            <a:endParaRPr lang="en-US" sz="1600"/>
          </a:p>
          <a:p>
            <a:r>
              <a:rPr lang="en-US" sz="1600"/>
              <a:t>Who can access:</a:t>
            </a:r>
          </a:p>
          <a:p>
            <a:endParaRPr lang="en-US" sz="1600"/>
          </a:p>
          <a:p>
            <a:r>
              <a:rPr lang="en-US" sz="1600"/>
              <a:t>Kaycee Deen,</a:t>
            </a:r>
          </a:p>
          <a:p>
            <a:r>
              <a:rPr lang="en-US" sz="1600"/>
              <a:t>Agency Legal Specialist</a:t>
            </a:r>
          </a:p>
          <a:p>
            <a:r>
              <a:rPr lang="en-US" sz="1600">
                <a:hlinkClick r:id="rId3"/>
              </a:rPr>
              <a:t>Kaycee.deen@dhhs.nc.gov</a:t>
            </a:r>
            <a:endParaRPr lang="en-US" sz="1600"/>
          </a:p>
          <a:p>
            <a:endParaRPr lang="en-US" sz="1600"/>
          </a:p>
          <a:p>
            <a:endParaRPr lang="en-US" sz="1600"/>
          </a:p>
          <a:p>
            <a:r>
              <a:rPr lang="en-US" sz="1600"/>
              <a:t>Jim Martin</a:t>
            </a:r>
          </a:p>
          <a:p>
            <a:r>
              <a:rPr lang="en-US" sz="1600"/>
              <a:t>Director of Policy and Programs</a:t>
            </a:r>
          </a:p>
          <a:p>
            <a:r>
              <a:rPr lang="en-US" sz="1600"/>
              <a:t>Jim.martin@dhhs.nc.gov</a:t>
            </a:r>
            <a:endParaRPr lang="en-US" sz="1600" dirty="0"/>
          </a:p>
        </p:txBody>
      </p:sp>
    </p:spTree>
    <p:extLst>
      <p:ext uri="{BB962C8B-B14F-4D97-AF65-F5344CB8AC3E}">
        <p14:creationId xmlns:p14="http://schemas.microsoft.com/office/powerpoint/2010/main" val="301032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We will cover</a:t>
            </a:r>
          </a:p>
        </p:txBody>
      </p:sp>
      <p:sp>
        <p:nvSpPr>
          <p:cNvPr id="6" name="Text Placeholder 5"/>
          <p:cNvSpPr>
            <a:spLocks noGrp="1"/>
          </p:cNvSpPr>
          <p:nvPr>
            <p:ph type="body" sz="quarter" idx="10"/>
          </p:nvPr>
        </p:nvSpPr>
        <p:spPr>
          <a:xfrm>
            <a:off x="818028" y="1172694"/>
            <a:ext cx="10517717" cy="4795307"/>
          </a:xfrm>
        </p:spPr>
        <p:txBody>
          <a:bodyPr/>
          <a:lstStyle/>
          <a:p>
            <a:r>
              <a:rPr lang="en-US" sz="2000" dirty="0">
                <a:solidFill>
                  <a:schemeClr val="tx2"/>
                </a:solidFill>
              </a:rPr>
              <a:t>Changes in the Cigar Bar Laws in NC</a:t>
            </a:r>
          </a:p>
          <a:p>
            <a:r>
              <a:rPr lang="en-US" sz="2000" b="0" i="0" dirty="0">
                <a:solidFill>
                  <a:srgbClr val="242424"/>
                </a:solidFill>
                <a:effectLst/>
                <a:latin typeface="inherit"/>
              </a:rPr>
              <a:t>REMINDER:  cigar bars can be in mixed-used buildings </a:t>
            </a:r>
            <a:r>
              <a:rPr lang="en-US" sz="2000" b="1" i="1" dirty="0">
                <a:solidFill>
                  <a:srgbClr val="242424"/>
                </a:solidFill>
                <a:effectLst/>
                <a:latin typeface="inherit"/>
              </a:rPr>
              <a:t>only if </a:t>
            </a:r>
            <a:r>
              <a:rPr lang="en-US" sz="2000" b="0" i="0" dirty="0">
                <a:solidFill>
                  <a:srgbClr val="242424"/>
                </a:solidFill>
                <a:effectLst/>
                <a:latin typeface="inherit"/>
              </a:rPr>
              <a:t>they don’t serve food and their smoke does not migrate to a business protected by SF laws.  LHDs can prevent these cigar bars from locating in a strip mall if one of those things is met.  </a:t>
            </a:r>
            <a:endParaRPr lang="en-US" sz="2400" b="0" dirty="0">
              <a:solidFill>
                <a:srgbClr val="242424"/>
              </a:solidFill>
              <a:latin typeface="Aptos" panose="020B0004020202020204" pitchFamily="34" charset="0"/>
            </a:endParaRPr>
          </a:p>
          <a:p>
            <a:r>
              <a:rPr lang="en-US" sz="2000" dirty="0">
                <a:solidFill>
                  <a:schemeClr val="accent3">
                    <a:lumMod val="75000"/>
                  </a:schemeClr>
                </a:solidFill>
              </a:rPr>
              <a:t>Plans to Assist LHDs: Cigar Bar Toolkit – Coming Soon </a:t>
            </a:r>
          </a:p>
          <a:p>
            <a:r>
              <a:rPr lang="en-US" sz="1800" b="0" dirty="0">
                <a:solidFill>
                  <a:srgbClr val="242424"/>
                </a:solidFill>
                <a:latin typeface="inherit"/>
              </a:rPr>
              <a:t>Meanwhile, contact</a:t>
            </a:r>
            <a:r>
              <a:rPr lang="en-US" sz="1800" b="0" i="0" dirty="0">
                <a:solidFill>
                  <a:srgbClr val="242424"/>
                </a:solidFill>
                <a:effectLst/>
                <a:latin typeface="inherit"/>
              </a:rPr>
              <a:t> your Regional Manager and Agency Attorney Kaycee Deen </a:t>
            </a:r>
            <a:r>
              <a:rPr lang="en-US" sz="1800" b="0" i="0" dirty="0">
                <a:solidFill>
                  <a:srgbClr val="242424"/>
                </a:solidFill>
                <a:effectLst/>
                <a:latin typeface="inherit"/>
                <a:hlinkClick r:id="rId3"/>
              </a:rPr>
              <a:t>kaycee.deen@dhhs.nc.gov</a:t>
            </a:r>
            <a:r>
              <a:rPr lang="en-US" sz="1800" b="0" i="0" dirty="0">
                <a:solidFill>
                  <a:srgbClr val="242424"/>
                </a:solidFill>
                <a:effectLst/>
                <a:latin typeface="inherit"/>
              </a:rPr>
              <a:t> about permitting folks when new cigar bars are in the formation stage.  </a:t>
            </a:r>
            <a:endParaRPr lang="en-US" sz="1800" b="0" i="0" dirty="0">
              <a:solidFill>
                <a:srgbClr val="242424"/>
              </a:solidFill>
              <a:effectLst/>
              <a:latin typeface="Aptos" panose="020B0004020202020204" pitchFamily="34" charset="0"/>
            </a:endParaRPr>
          </a:p>
          <a:p>
            <a:r>
              <a:rPr lang="en-US" sz="2000" dirty="0">
                <a:solidFill>
                  <a:schemeClr val="tx2"/>
                </a:solidFill>
              </a:rPr>
              <a:t>Plans to Assist LHDs with complaints about migrating smoke</a:t>
            </a:r>
          </a:p>
          <a:p>
            <a:pPr lvl="1"/>
            <a:r>
              <a:rPr lang="en-US" sz="1600" dirty="0"/>
              <a:t>Air Quality Monitoring at LHD request for Cigar Bars in Strip Malls </a:t>
            </a:r>
          </a:p>
          <a:p>
            <a:r>
              <a:rPr lang="en-US" sz="2000" dirty="0">
                <a:solidFill>
                  <a:srgbClr val="009999"/>
                </a:solidFill>
              </a:rPr>
              <a:t>Two Action Items</a:t>
            </a:r>
          </a:p>
          <a:p>
            <a:pPr marL="342900" lvl="1" indent="0">
              <a:buNone/>
            </a:pPr>
            <a:r>
              <a:rPr lang="en-US" sz="2000" dirty="0"/>
              <a:t>1. Local Health Directors – You are the responsible party for compliance to the Smokefree restaurants and bars law.  If you want to add a designee, please submit by name and title to </a:t>
            </a:r>
            <a:r>
              <a:rPr lang="en-US" sz="2000" dirty="0">
                <a:hlinkClick r:id="rId4"/>
              </a:rPr>
              <a:t>TPCB@dhhs.nc.gov</a:t>
            </a:r>
            <a:endParaRPr lang="en-US" sz="2000" dirty="0"/>
          </a:p>
          <a:p>
            <a:pPr marL="342900" lvl="1" indent="0">
              <a:buNone/>
            </a:pPr>
            <a:r>
              <a:rPr lang="en-US" sz="2000" dirty="0"/>
              <a:t>2. Should we purchase 2 air quality monitors in anticipation of their being needed? </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5386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7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72C5F3-C491-FF40-108D-44C0E7836338}"/>
              </a:ext>
            </a:extLst>
          </p:cNvPr>
          <p:cNvPicPr>
            <a:picLocks noChangeAspect="1"/>
          </p:cNvPicPr>
          <p:nvPr/>
        </p:nvPicPr>
        <p:blipFill>
          <a:blip r:embed="rId3"/>
          <a:stretch>
            <a:fillRect/>
          </a:stretch>
        </p:blipFill>
        <p:spPr>
          <a:xfrm>
            <a:off x="1794018" y="643467"/>
            <a:ext cx="8603964" cy="5571066"/>
          </a:xfrm>
          <a:prstGeom prst="rect">
            <a:avLst/>
          </a:prstGeom>
        </p:spPr>
      </p:pic>
      <p:sp>
        <p:nvSpPr>
          <p:cNvPr id="7" name="TextBox 6">
            <a:extLst>
              <a:ext uri="{FF2B5EF4-FFF2-40B4-BE49-F238E27FC236}">
                <a16:creationId xmlns:a16="http://schemas.microsoft.com/office/drawing/2014/main" id="{36651103-C242-B0ED-A0C6-FA4F7D326EC6}"/>
              </a:ext>
            </a:extLst>
          </p:cNvPr>
          <p:cNvSpPr txBox="1"/>
          <p:nvPr/>
        </p:nvSpPr>
        <p:spPr>
          <a:xfrm>
            <a:off x="1530036" y="6433304"/>
            <a:ext cx="9669447" cy="369332"/>
          </a:xfrm>
          <a:prstGeom prst="rect">
            <a:avLst/>
          </a:prstGeom>
          <a:noFill/>
        </p:spPr>
        <p:txBody>
          <a:bodyPr wrap="square" rtlCol="0">
            <a:spAutoFit/>
          </a:bodyPr>
          <a:lstStyle/>
          <a:p>
            <a:r>
              <a:rPr lang="en-US" dirty="0"/>
              <a:t>Sources: 2006 &amp; 2014* SGR: The Health Consequences of Smoking—50 Years of Progress</a:t>
            </a:r>
          </a:p>
        </p:txBody>
      </p:sp>
      <p:sp>
        <p:nvSpPr>
          <p:cNvPr id="8" name="TextBox 7">
            <a:extLst>
              <a:ext uri="{FF2B5EF4-FFF2-40B4-BE49-F238E27FC236}">
                <a16:creationId xmlns:a16="http://schemas.microsoft.com/office/drawing/2014/main" id="{2A7CC236-6BCB-2069-D11A-B8CAE3BEF33F}"/>
              </a:ext>
            </a:extLst>
          </p:cNvPr>
          <p:cNvSpPr txBox="1"/>
          <p:nvPr/>
        </p:nvSpPr>
        <p:spPr>
          <a:xfrm>
            <a:off x="787650" y="4744015"/>
            <a:ext cx="3512745" cy="1569660"/>
          </a:xfrm>
          <a:prstGeom prst="rect">
            <a:avLst/>
          </a:prstGeom>
          <a:noFill/>
        </p:spPr>
        <p:txBody>
          <a:bodyPr wrap="square" rtlCol="0">
            <a:spAutoFit/>
          </a:bodyPr>
          <a:lstStyle/>
          <a:p>
            <a:r>
              <a:rPr lang="en-US" sz="2400" b="1" dirty="0">
                <a:solidFill>
                  <a:srgbClr val="C00000"/>
                </a:solidFill>
              </a:rPr>
              <a:t>US Surgeon General: There is no safe level of exposure to secondhand smoke.</a:t>
            </a:r>
          </a:p>
        </p:txBody>
      </p:sp>
    </p:spTree>
    <p:extLst>
      <p:ext uri="{BB962C8B-B14F-4D97-AF65-F5344CB8AC3E}">
        <p14:creationId xmlns:p14="http://schemas.microsoft.com/office/powerpoint/2010/main" val="286542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7F0CADAC-6902-45E8-5875-9A2C9C6DBB4A}"/>
              </a:ext>
            </a:extLst>
          </p:cNvPr>
          <p:cNvSpPr>
            <a:spLocks noGrp="1" noChangeArrowheads="1"/>
          </p:cNvSpPr>
          <p:nvPr>
            <p:ph type="body" idx="1"/>
          </p:nvPr>
        </p:nvSpPr>
        <p:spPr>
          <a:xfrm>
            <a:off x="901574" y="2287351"/>
            <a:ext cx="10515600" cy="4351338"/>
          </a:xfrm>
        </p:spPr>
        <p:txBody>
          <a:bodyPr/>
          <a:lstStyle/>
          <a:p>
            <a:pPr>
              <a:lnSpc>
                <a:spcPct val="90000"/>
              </a:lnSpc>
              <a:buFont typeface="Wingdings" panose="05000000000000000000" pitchFamily="2" charset="2"/>
              <a:buChar char="Ø"/>
              <a:defRPr/>
            </a:pPr>
            <a:r>
              <a:rPr lang="en-US" altLang="zh-TW" dirty="0">
                <a:ea typeface="新細明體" panose="020B0604030504040204" pitchFamily="18" charset="-120"/>
              </a:rPr>
              <a:t>Does not protect from exposure to SHS</a:t>
            </a:r>
          </a:p>
          <a:p>
            <a:pPr>
              <a:lnSpc>
                <a:spcPct val="90000"/>
              </a:lnSpc>
              <a:buFont typeface="Wingdings" panose="05000000000000000000" pitchFamily="2" charset="2"/>
              <a:buChar char="Ø"/>
              <a:defRPr/>
            </a:pPr>
            <a:r>
              <a:rPr lang="en-US" altLang="zh-TW" dirty="0">
                <a:ea typeface="新細明體" panose="020B0604030504040204" pitchFamily="18" charset="-120"/>
              </a:rPr>
              <a:t>ASHRAE’s</a:t>
            </a:r>
            <a:r>
              <a:rPr lang="en-US" altLang="en-US" dirty="0"/>
              <a:t> position statement reaffirms:</a:t>
            </a:r>
          </a:p>
          <a:p>
            <a:pPr lvl="1">
              <a:lnSpc>
                <a:spcPct val="90000"/>
              </a:lnSpc>
              <a:buFont typeface="Wingdings" panose="05000000000000000000" pitchFamily="2" charset="2"/>
              <a:buChar char="Ø"/>
              <a:defRPr/>
            </a:pPr>
            <a:r>
              <a:rPr lang="en-US" altLang="en-US" sz="2800" dirty="0"/>
              <a:t>There is no safe level of exposure to secondhand smoke. </a:t>
            </a:r>
          </a:p>
          <a:p>
            <a:pPr lvl="1">
              <a:lnSpc>
                <a:spcPct val="90000"/>
              </a:lnSpc>
              <a:buFont typeface="Wingdings" panose="05000000000000000000" pitchFamily="2" charset="2"/>
              <a:buChar char="Ø"/>
              <a:defRPr/>
            </a:pPr>
            <a:r>
              <a:rPr lang="en-US" altLang="en-US" sz="2800" dirty="0"/>
              <a:t>Ventilation and other air filtration technologies cannot eliminate all the health risks caused by secondhand smoke exposure. </a:t>
            </a:r>
          </a:p>
          <a:p>
            <a:pPr lvl="1">
              <a:lnSpc>
                <a:spcPct val="90000"/>
              </a:lnSpc>
              <a:buFont typeface="Wingdings" panose="05000000000000000000" pitchFamily="2" charset="2"/>
              <a:buChar char="Ø"/>
              <a:defRPr/>
            </a:pPr>
            <a:r>
              <a:rPr lang="en-US" altLang="en-US" sz="2800" dirty="0"/>
              <a:t>Tobacco smoke does not belong in indoor areas.</a:t>
            </a:r>
          </a:p>
        </p:txBody>
      </p:sp>
      <p:pic>
        <p:nvPicPr>
          <p:cNvPr id="40963" name="Picture 3">
            <a:extLst>
              <a:ext uri="{FF2B5EF4-FFF2-40B4-BE49-F238E27FC236}">
                <a16:creationId xmlns:a16="http://schemas.microsoft.com/office/drawing/2014/main" id="{E82B264C-4DD9-8B0D-219A-8902B9F71188}"/>
              </a:ext>
            </a:extLst>
          </p:cNvPr>
          <p:cNvPicPr>
            <a:picLocks noGrp="1" noChangeAspect="1" noChangeArrowheads="1"/>
          </p:cNvPicPr>
          <p:nvPr>
            <p:ph type="title"/>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824681" y="210848"/>
            <a:ext cx="1956807" cy="1726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a:extLst>
              <a:ext uri="{FF2B5EF4-FFF2-40B4-BE49-F238E27FC236}">
                <a16:creationId xmlns:a16="http://schemas.microsoft.com/office/drawing/2014/main" id="{E1455455-7801-48A7-56EC-8F4D7792F1AC}"/>
              </a:ext>
            </a:extLst>
          </p:cNvPr>
          <p:cNvSpPr>
            <a:spLocks noChangeArrowheads="1"/>
          </p:cNvSpPr>
          <p:nvPr/>
        </p:nvSpPr>
        <p:spPr bwMode="auto">
          <a:xfrm>
            <a:off x="5562600" y="6858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TW" sz="4400" u="sng">
                <a:ea typeface="新細明體" panose="02020500000000000000" pitchFamily="18" charset="-120"/>
              </a:rPr>
              <a:t>Ventilation</a:t>
            </a:r>
            <a:endParaRPr lang="en-US" altLang="en-US" sz="4400" u="sng">
              <a:ea typeface="新細明體" panose="02020500000000000000"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3667-4DF1-2F0E-1E89-0C2ABF6F9ADB}"/>
              </a:ext>
            </a:extLst>
          </p:cNvPr>
          <p:cNvSpPr>
            <a:spLocks noGrp="1"/>
          </p:cNvSpPr>
          <p:nvPr>
            <p:ph type="title"/>
          </p:nvPr>
        </p:nvSpPr>
        <p:spPr/>
        <p:txBody>
          <a:bodyPr>
            <a:normAutofit fontScale="90000"/>
          </a:bodyPr>
          <a:lstStyle/>
          <a:p>
            <a:r>
              <a:rPr lang="en-US" sz="6000" dirty="0">
                <a:solidFill>
                  <a:schemeClr val="accent4">
                    <a:lumMod val="75000"/>
                  </a:schemeClr>
                </a:solidFill>
              </a:rPr>
              <a:t>Plans to Assist LHDs </a:t>
            </a:r>
            <a:br>
              <a:rPr lang="en-US" sz="6000" dirty="0">
                <a:solidFill>
                  <a:schemeClr val="accent4">
                    <a:lumMod val="75000"/>
                  </a:schemeClr>
                </a:solidFill>
              </a:rPr>
            </a:br>
            <a:r>
              <a:rPr lang="en-US" sz="6000" dirty="0">
                <a:solidFill>
                  <a:schemeClr val="accent4">
                    <a:lumMod val="75000"/>
                  </a:schemeClr>
                </a:solidFill>
              </a:rPr>
              <a:t>Complaints about migrating smoke</a:t>
            </a:r>
            <a:br>
              <a:rPr lang="en-US" sz="6000" dirty="0">
                <a:solidFill>
                  <a:schemeClr val="accent4">
                    <a:lumMod val="75000"/>
                  </a:schemeClr>
                </a:solidFill>
              </a:rPr>
            </a:br>
            <a:endParaRPr lang="en-US" dirty="0">
              <a:solidFill>
                <a:schemeClr val="accent4">
                  <a:lumMod val="75000"/>
                </a:schemeClr>
              </a:solidFill>
            </a:endParaRPr>
          </a:p>
        </p:txBody>
      </p:sp>
      <p:sp>
        <p:nvSpPr>
          <p:cNvPr id="3" name="Text Placeholder 2">
            <a:extLst>
              <a:ext uri="{FF2B5EF4-FFF2-40B4-BE49-F238E27FC236}">
                <a16:creationId xmlns:a16="http://schemas.microsoft.com/office/drawing/2014/main" id="{483A77EB-6A9F-7B6E-001B-848DF5E243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404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0AEAFF6F-0648-33A6-D3F4-41AD52D29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909" y="328878"/>
            <a:ext cx="7231566" cy="639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1938021-0FD4-402A-625A-3C3A0E8A1400}"/>
              </a:ext>
            </a:extLst>
          </p:cNvPr>
          <p:cNvSpPr>
            <a:spLocks noGrp="1"/>
          </p:cNvSpPr>
          <p:nvPr>
            <p:ph type="title" idx="4294967295"/>
          </p:nvPr>
        </p:nvSpPr>
        <p:spPr>
          <a:xfrm>
            <a:off x="360219" y="2723815"/>
            <a:ext cx="3932238" cy="1600200"/>
          </a:xfrm>
        </p:spPr>
        <p:txBody>
          <a:bodyPr/>
          <a:lstStyle/>
          <a:p>
            <a:pPr algn="ctr"/>
            <a:r>
              <a:rPr lang="en-US" dirty="0"/>
              <a:t>Air Quality Monitoring</a:t>
            </a:r>
          </a:p>
        </p:txBody>
      </p:sp>
      <p:sp>
        <p:nvSpPr>
          <p:cNvPr id="4" name="Text Placeholder 3">
            <a:extLst>
              <a:ext uri="{FF2B5EF4-FFF2-40B4-BE49-F238E27FC236}">
                <a16:creationId xmlns:a16="http://schemas.microsoft.com/office/drawing/2014/main" id="{26DD42BC-A0B7-0667-56CA-6C224D44C034}"/>
              </a:ext>
            </a:extLst>
          </p:cNvPr>
          <p:cNvSpPr>
            <a:spLocks noGrp="1"/>
          </p:cNvSpPr>
          <p:nvPr>
            <p:ph type="body" sz="half" idx="4294967295"/>
          </p:nvPr>
        </p:nvSpPr>
        <p:spPr>
          <a:xfrm>
            <a:off x="212354" y="561315"/>
            <a:ext cx="4227968" cy="6157637"/>
          </a:xfrm>
        </p:spPr>
        <p:txBody>
          <a:bodyPr/>
          <a:lstStyle/>
          <a:p>
            <a:pPr marL="0" indent="0" algn="ctr">
              <a:buNone/>
            </a:pPr>
            <a:r>
              <a:rPr lang="en-US" dirty="0"/>
              <a:t> </a:t>
            </a:r>
          </a:p>
          <a:p>
            <a:pPr marL="0" indent="0" algn="ctr">
              <a:buNone/>
            </a:pPr>
            <a:r>
              <a:rPr lang="en-US" dirty="0"/>
              <a:t>First, a quick little history lesson</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2004-2008</a:t>
            </a:r>
          </a:p>
          <a:p>
            <a:pPr marL="0" indent="0" algn="ctr">
              <a:buNone/>
            </a:pPr>
            <a:r>
              <a:rPr lang="en-US" dirty="0"/>
              <a:t>That helped build support for NC smoke-free restaurants and bars</a:t>
            </a:r>
          </a:p>
          <a:p>
            <a:pPr marL="0" indent="0" algn="ctr">
              <a:buNone/>
            </a:pPr>
            <a:r>
              <a:rPr lang="en-US" dirty="0"/>
              <a:t>2009-2010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3DB0C66E-941A-4D54-4B07-31C26E4AE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3" y="1460499"/>
            <a:ext cx="11998700" cy="38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3CDA735-25E5-5AB1-EC22-D4609F28A214}"/>
              </a:ext>
            </a:extLst>
          </p:cNvPr>
          <p:cNvSpPr>
            <a:spLocks noGrp="1" noChangeArrowheads="1"/>
          </p:cNvSpPr>
          <p:nvPr>
            <p:ph type="title"/>
          </p:nvPr>
        </p:nvSpPr>
        <p:spPr/>
        <p:txBody>
          <a:bodyPr/>
          <a:lstStyle/>
          <a:p>
            <a:r>
              <a:rPr lang="en-US" altLang="en-US"/>
              <a:t>Air Quality Monitoring</a:t>
            </a:r>
          </a:p>
        </p:txBody>
      </p:sp>
      <p:sp>
        <p:nvSpPr>
          <p:cNvPr id="283651" name="Rectangle 3">
            <a:extLst>
              <a:ext uri="{FF2B5EF4-FFF2-40B4-BE49-F238E27FC236}">
                <a16:creationId xmlns:a16="http://schemas.microsoft.com/office/drawing/2014/main" id="{8811A165-3BC3-4BFF-5B40-2A1A251A91EF}"/>
              </a:ext>
            </a:extLst>
          </p:cNvPr>
          <p:cNvSpPr>
            <a:spLocks noGrp="1" noChangeArrowheads="1"/>
          </p:cNvSpPr>
          <p:nvPr>
            <p:ph type="body" sz="half" idx="1"/>
          </p:nvPr>
        </p:nvSpPr>
        <p:spPr/>
        <p:txBody>
          <a:bodyPr>
            <a:normAutofit lnSpcReduction="10000"/>
          </a:bodyPr>
          <a:lstStyle/>
          <a:p>
            <a:pPr>
              <a:lnSpc>
                <a:spcPct val="90000"/>
              </a:lnSpc>
              <a:defRPr/>
            </a:pPr>
            <a:r>
              <a:rPr lang="en-US" altLang="en-US" sz="2400" dirty="0"/>
              <a:t>Particulate Matter 2.5 (PM 2.5) tracks  secondhand smoke and e-cig aerosols in the updated models</a:t>
            </a:r>
          </a:p>
          <a:p>
            <a:pPr>
              <a:lnSpc>
                <a:spcPct val="90000"/>
              </a:lnSpc>
              <a:defRPr/>
            </a:pPr>
            <a:r>
              <a:rPr lang="en-US" altLang="en-US" sz="2400" dirty="0"/>
              <a:t>PM2.5 measured with TSI </a:t>
            </a:r>
            <a:r>
              <a:rPr lang="en-US" altLang="en-US" sz="2400" dirty="0" err="1"/>
              <a:t>Sidepak</a:t>
            </a:r>
            <a:endParaRPr lang="en-US" altLang="en-US" sz="2400" dirty="0"/>
          </a:p>
          <a:p>
            <a:pPr>
              <a:lnSpc>
                <a:spcPct val="90000"/>
              </a:lnSpc>
              <a:defRPr/>
            </a:pPr>
            <a:r>
              <a:rPr lang="en-US" altLang="en-US" sz="2400" dirty="0"/>
              <a:t>Measurements taken outdoors before and after and between venues provide background levels of PM2.5</a:t>
            </a:r>
          </a:p>
          <a:p>
            <a:pPr>
              <a:lnSpc>
                <a:spcPct val="90000"/>
              </a:lnSpc>
              <a:defRPr/>
            </a:pPr>
            <a:r>
              <a:rPr lang="en-US" altLang="en-US" sz="2400" dirty="0"/>
              <a:t>PM2.5 levels plotted over time</a:t>
            </a:r>
          </a:p>
          <a:p>
            <a:pPr>
              <a:lnSpc>
                <a:spcPct val="90000"/>
              </a:lnSpc>
              <a:defRPr/>
            </a:pPr>
            <a:r>
              <a:rPr lang="en-US" altLang="en-US" sz="2400" dirty="0"/>
              <a:t>Average PM2.5 levels averaged in each venue as well as all background readings</a:t>
            </a:r>
          </a:p>
          <a:p>
            <a:pPr>
              <a:lnSpc>
                <a:spcPct val="90000"/>
              </a:lnSpc>
              <a:buFont typeface="Monotype Sorts" pitchFamily="2" charset="2"/>
              <a:buNone/>
              <a:defRPr/>
            </a:pPr>
            <a:endParaRPr lang="en-US" altLang="en-US" sz="2400" dirty="0"/>
          </a:p>
          <a:p>
            <a:pPr>
              <a:lnSpc>
                <a:spcPct val="90000"/>
              </a:lnSpc>
              <a:defRPr/>
            </a:pPr>
            <a:endParaRPr lang="en-US" altLang="en-US" sz="2400" dirty="0"/>
          </a:p>
        </p:txBody>
      </p:sp>
      <p:pic>
        <p:nvPicPr>
          <p:cNvPr id="52228" name="Picture 4">
            <a:extLst>
              <a:ext uri="{FF2B5EF4-FFF2-40B4-BE49-F238E27FC236}">
                <a16:creationId xmlns:a16="http://schemas.microsoft.com/office/drawing/2014/main" id="{B7D21015-686D-0903-4AC5-FD0FCF0E8B4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629400" y="2689225"/>
            <a:ext cx="3810000" cy="2698750"/>
          </a:xfrm>
          <a:noFill/>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08A6AF0-080A-6206-E43B-F069C0222978}"/>
              </a:ext>
            </a:extLst>
          </p:cNvPr>
          <p:cNvSpPr>
            <a:spLocks noGrp="1" noChangeArrowheads="1"/>
          </p:cNvSpPr>
          <p:nvPr>
            <p:ph type="title"/>
          </p:nvPr>
        </p:nvSpPr>
        <p:spPr/>
        <p:txBody>
          <a:bodyPr/>
          <a:lstStyle/>
          <a:p>
            <a:pPr eaLnBrk="1" hangingPunct="1">
              <a:defRPr/>
            </a:pPr>
            <a:r>
              <a:rPr lang="en-US" altLang="en-US"/>
              <a:t>Methods</a:t>
            </a:r>
          </a:p>
        </p:txBody>
      </p:sp>
      <p:sp>
        <p:nvSpPr>
          <p:cNvPr id="145411" name="Rectangle 3">
            <a:extLst>
              <a:ext uri="{FF2B5EF4-FFF2-40B4-BE49-F238E27FC236}">
                <a16:creationId xmlns:a16="http://schemas.microsoft.com/office/drawing/2014/main" id="{39BAFF42-3B11-1BF5-0521-379F9E687426}"/>
              </a:ext>
            </a:extLst>
          </p:cNvPr>
          <p:cNvSpPr>
            <a:spLocks noGrp="1" noChangeArrowheads="1"/>
          </p:cNvSpPr>
          <p:nvPr>
            <p:ph type="body" idx="1"/>
          </p:nvPr>
        </p:nvSpPr>
        <p:spPr/>
        <p:txBody>
          <a:bodyPr/>
          <a:lstStyle/>
          <a:p>
            <a:pPr eaLnBrk="1" hangingPunct="1">
              <a:defRPr/>
            </a:pPr>
            <a:r>
              <a:rPr lang="en-US" altLang="en-US" sz="2800"/>
              <a:t>Monitoring performed between 5PM and 9PM, Oct 12, 2005 in Raleigh, NC</a:t>
            </a:r>
          </a:p>
          <a:p>
            <a:pPr eaLnBrk="1" hangingPunct="1">
              <a:defRPr/>
            </a:pPr>
            <a:r>
              <a:rPr lang="en-US" altLang="en-US" sz="2800"/>
              <a:t>12 bars/restaurants, </a:t>
            </a:r>
            <a:r>
              <a:rPr lang="en-US" altLang="en-US" sz="2800" u="sng"/>
              <a:t>&gt;</a:t>
            </a:r>
            <a:r>
              <a:rPr lang="en-US" altLang="en-US" sz="2800"/>
              <a:t>30 minutes in each</a:t>
            </a:r>
          </a:p>
          <a:p>
            <a:pPr eaLnBrk="1" hangingPunct="1">
              <a:defRPr/>
            </a:pPr>
            <a:r>
              <a:rPr lang="en-US" altLang="en-US" sz="2800"/>
              <a:t>3 groups of operatives deployed to measure…</a:t>
            </a:r>
          </a:p>
          <a:p>
            <a:pPr lvl="1" eaLnBrk="1" hangingPunct="1">
              <a:defRPr/>
            </a:pPr>
            <a:r>
              <a:rPr lang="en-US" altLang="en-US" sz="2400"/>
              <a:t># people</a:t>
            </a:r>
          </a:p>
          <a:p>
            <a:pPr lvl="1" eaLnBrk="1" hangingPunct="1">
              <a:defRPr/>
            </a:pPr>
            <a:r>
              <a:rPr lang="en-US" altLang="en-US" sz="2400"/>
              <a:t># burning cigarettes and cigars</a:t>
            </a:r>
          </a:p>
          <a:p>
            <a:pPr lvl="1" eaLnBrk="1" hangingPunct="1">
              <a:defRPr/>
            </a:pPr>
            <a:r>
              <a:rPr lang="en-US" altLang="en-US" sz="2400"/>
              <a:t>Room volume</a:t>
            </a:r>
          </a:p>
          <a:p>
            <a:pPr lvl="1" eaLnBrk="1" hangingPunct="1">
              <a:defRPr/>
            </a:pPr>
            <a:r>
              <a:rPr lang="en-US" altLang="en-US" sz="2400"/>
              <a:t>Results averaged across multiple observations</a:t>
            </a:r>
          </a:p>
          <a:p>
            <a:pPr eaLnBrk="1" hangingPunct="1">
              <a:defRPr/>
            </a:pPr>
            <a:r>
              <a:rPr lang="en-US" altLang="en-US" sz="2800"/>
              <a:t>Operatives acted as normal patrons</a:t>
            </a:r>
          </a:p>
          <a:p>
            <a:pPr eaLnBrk="1" hangingPunct="1">
              <a:defRPr/>
            </a:pPr>
            <a:endParaRPr lang="en-US" alt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1504</TotalTime>
  <Words>947</Words>
  <Application>Microsoft Office PowerPoint</Application>
  <PresentationFormat>Widescreen</PresentationFormat>
  <Paragraphs>116</Paragraphs>
  <Slides>16</Slides>
  <Notes>8</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3" baseType="lpstr">
      <vt:lpstr>新細明體</vt:lpstr>
      <vt:lpstr>Aptos</vt:lpstr>
      <vt:lpstr>Aptos Display</vt:lpstr>
      <vt:lpstr>Arial</vt:lpstr>
      <vt:lpstr>Franklin Gothic Demi Cond</vt:lpstr>
      <vt:lpstr>Franklin Gothic Medium</vt:lpstr>
      <vt:lpstr>Franklin Gothic Medium Cond</vt:lpstr>
      <vt:lpstr>Gotham Bold</vt:lpstr>
      <vt:lpstr>Helvetica</vt:lpstr>
      <vt:lpstr>inherit</vt:lpstr>
      <vt:lpstr>Monotype Sorts</vt:lpstr>
      <vt:lpstr>Verdana</vt:lpstr>
      <vt:lpstr>Wingdings</vt:lpstr>
      <vt:lpstr>Office Theme</vt:lpstr>
      <vt:lpstr>3_Office Theme</vt:lpstr>
      <vt:lpstr>Cliff</vt:lpstr>
      <vt:lpstr>Chart</vt:lpstr>
      <vt:lpstr>PowerPoint Presentation</vt:lpstr>
      <vt:lpstr>We will cover</vt:lpstr>
      <vt:lpstr>PowerPoint Presentation</vt:lpstr>
      <vt:lpstr>PowerPoint Presentation</vt:lpstr>
      <vt:lpstr>Plans to Assist LHDs  Complaints about migrating smoke </vt:lpstr>
      <vt:lpstr>Air Quality Monitoring</vt:lpstr>
      <vt:lpstr>PowerPoint Presentation</vt:lpstr>
      <vt:lpstr>Air Quality Monitoring</vt:lpstr>
      <vt:lpstr>Methods</vt:lpstr>
      <vt:lpstr>EPA Air Quality Index </vt:lpstr>
      <vt:lpstr>Pilot in Raleigh </vt:lpstr>
      <vt:lpstr>Action Items </vt:lpstr>
      <vt:lpstr>What Can You Do?</vt:lpstr>
      <vt:lpstr>Tell us what you need from us?</vt:lpstr>
      <vt:lpstr>Action Items Requested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Herndon, Sally</dc:creator>
  <cp:lastModifiedBy>Karen Davis</cp:lastModifiedBy>
  <cp:revision>15</cp:revision>
  <dcterms:created xsi:type="dcterms:W3CDTF">2024-09-29T14:53:31Z</dcterms:created>
  <dcterms:modified xsi:type="dcterms:W3CDTF">2024-11-20T18:23:51Z</dcterms:modified>
</cp:coreProperties>
</file>