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248_5739D88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handoutMasterIdLst>
    <p:handoutMasterId r:id="rId23"/>
  </p:handoutMasterIdLst>
  <p:sldIdLst>
    <p:sldId id="461" r:id="rId5"/>
    <p:sldId id="585" r:id="rId6"/>
    <p:sldId id="574" r:id="rId7"/>
    <p:sldId id="568" r:id="rId8"/>
    <p:sldId id="578" r:id="rId9"/>
    <p:sldId id="564" r:id="rId10"/>
    <p:sldId id="571" r:id="rId11"/>
    <p:sldId id="572" r:id="rId12"/>
    <p:sldId id="582" r:id="rId13"/>
    <p:sldId id="583" r:id="rId14"/>
    <p:sldId id="584" r:id="rId15"/>
    <p:sldId id="573" r:id="rId16"/>
    <p:sldId id="576" r:id="rId17"/>
    <p:sldId id="577" r:id="rId18"/>
    <p:sldId id="579" r:id="rId19"/>
    <p:sldId id="570" r:id="rId20"/>
    <p:sldId id="417" r:id="rId21"/>
  </p:sldIdLst>
  <p:sldSz cx="9144000" cy="5143500" type="screen16x9"/>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5B87A4-4345-4021-A3BC-44B9778500D1}">
          <p14:sldIdLst>
            <p14:sldId id="461"/>
            <p14:sldId id="585"/>
            <p14:sldId id="574"/>
            <p14:sldId id="568"/>
            <p14:sldId id="578"/>
            <p14:sldId id="564"/>
            <p14:sldId id="571"/>
            <p14:sldId id="572"/>
            <p14:sldId id="582"/>
            <p14:sldId id="583"/>
            <p14:sldId id="584"/>
            <p14:sldId id="573"/>
            <p14:sldId id="576"/>
            <p14:sldId id="577"/>
            <p14:sldId id="579"/>
            <p14:sldId id="570"/>
            <p14:sldId id="41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C4F30D-570C-6E1E-324B-D7C398A656BF}" name="Morrison, Tammra" initials="MT" userId="S::tammra.morrison@dhhs.nc.gov::36759810-bd5e-43ce-a45f-c14e5c835ef2" providerId="AD"/>
  <p188:author id="{A5793133-5ECB-3BA7-F45A-1E1ECE15E900}" name="Herring, Emily" initials="HE" userId="S::emily.herring@dhhs.nc.gov::516cb781-d4e4-4618-810d-841c9e068704" providerId="AD"/>
  <p188:author id="{19E40657-0C5D-6C42-CD0D-82D6F3AEC41D}" name="Lee, Nicole" initials="FL" userId="S::nicole.lee@dhhs.nc.gov::de427803-d657-48fb-8124-c0c435338bfe" providerId="AD"/>
  <p188:author id="{10B1CBA2-C7A6-0E35-E001-1A2EA8ECCB35}" name="Fisher, Teresa G" initials="FG" userId="S::teresa.g.fisher@dhhs.nc.gov::d31ebd24-f341-4cb6-8085-a7f96f44b8a4" providerId="AD"/>
  <p188:author id="{2DDE71CA-6F6C-8FE1-2B8D-294C2B58A754}" name="Doyle, Michael S" initials="MD" userId="S::michael.doyle@dhhs.nc.gov::4c14164e-339f-4566-87a6-909ed5dbaa2a" providerId="AD"/>
  <p188:author id="{F64FBBD0-A352-C398-1881-7CF29B44565C}" name="Kobbekaduwa, Vishvapali C" initials="VK" userId="S::Vishvapali.Kobbekaduwa@dhhs.nc.gov::5cac46ed-d855-4038-8338-fba8cd7e4f0e" providerId="AD"/>
  <p188:author id="{44C6E9DA-98A4-D5F3-3D9E-E612C3C8E517}" name="Meyhoefer, Caitlin W" initials="CM" userId="S::caitlin.meyhoefer@dhhs.nc.gov::3d085af3-200f-4058-9c16-b6ae53ad8558" providerId="AD"/>
  <p188:author id="{C34A16EC-A382-56CC-7271-2CC5D824858B}" name="Williams, Carl" initials="WC" userId="S::carl.williams@dhhs.nc.gov::f094644e-72be-4ea5-87e1-2fa765affc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C8A"/>
    <a:srgbClr val="B2C6D4"/>
    <a:srgbClr val="E9F1F6"/>
    <a:srgbClr val="FFCCCC"/>
    <a:srgbClr val="FFB7B7"/>
    <a:srgbClr val="E4EEF4"/>
    <a:srgbClr val="A6A6A6"/>
    <a:srgbClr val="1A3A60"/>
    <a:srgbClr val="FFFFFF"/>
    <a:srgbClr val="F9B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AC5B9-B65F-4DA9-AC18-B83E55E4E6E4}" v="1" dt="2026-06-16T16:56:18.564"/>
    <p1510:client id="{8C6CFCD2-BE84-4890-A1FE-6844ABF9EEDC}" v="1" dt="2026-06-16T20:19:50.903"/>
    <p1510:client id="{DF44A327-FD07-415A-A4AC-806D749FA04D}" v="340" dt="2026-06-16T20:32:23.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10.19.201.242\CD_Users\Ebola\2026%20Response\Traveler%20Monitoring%20Track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a:effectLst/>
              </a:rPr>
              <a:t>Daily Count of BVD Travelers Returning to NC</a:t>
            </a:r>
          </a:p>
        </c:rich>
      </c:tx>
      <c:layout>
        <c:manualLayout>
          <c:xMode val="edge"/>
          <c:yMode val="edge"/>
          <c:x val="0.22685480649032361"/>
          <c:y val="4.68864546140174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525089193021125E-2"/>
          <c:y val="0.1612608695652174"/>
          <c:w val="0.88443336219981739"/>
          <c:h val="0.64333568908320893"/>
        </c:manualLayout>
      </c:layout>
      <c:barChart>
        <c:barDir val="col"/>
        <c:grouping val="clustered"/>
        <c:varyColors val="0"/>
        <c:ser>
          <c:idx val="0"/>
          <c:order val="0"/>
          <c:tx>
            <c:strRef>
              <c:f>Graph!$G$1</c:f>
              <c:strCache>
                <c:ptCount val="1"/>
                <c:pt idx="0">
                  <c:v>Total Count</c:v>
                </c:pt>
              </c:strCache>
            </c:strRef>
          </c:tx>
          <c:spPr>
            <a:solidFill>
              <a:schemeClr val="accent1"/>
            </a:solidFill>
            <a:ln>
              <a:noFill/>
            </a:ln>
            <a:effectLst/>
          </c:spPr>
          <c:invertIfNegative val="0"/>
          <c:cat>
            <c:numRef>
              <c:f>Graph!$E$2:$E$27</c:f>
              <c:numCache>
                <c:formatCode>[$-409]d\-mmm;@</c:formatCode>
                <c:ptCount val="26"/>
                <c:pt idx="0">
                  <c:v>46163</c:v>
                </c:pt>
                <c:pt idx="1">
                  <c:v>46164</c:v>
                </c:pt>
                <c:pt idx="2">
                  <c:v>46165</c:v>
                </c:pt>
                <c:pt idx="3">
                  <c:v>46166</c:v>
                </c:pt>
                <c:pt idx="4">
                  <c:v>46167</c:v>
                </c:pt>
                <c:pt idx="5">
                  <c:v>46168</c:v>
                </c:pt>
                <c:pt idx="6">
                  <c:v>46169</c:v>
                </c:pt>
                <c:pt idx="7">
                  <c:v>46170</c:v>
                </c:pt>
                <c:pt idx="8">
                  <c:v>46171</c:v>
                </c:pt>
                <c:pt idx="9">
                  <c:v>46172</c:v>
                </c:pt>
                <c:pt idx="10">
                  <c:v>46173</c:v>
                </c:pt>
                <c:pt idx="11">
                  <c:v>46174</c:v>
                </c:pt>
                <c:pt idx="12">
                  <c:v>46175</c:v>
                </c:pt>
                <c:pt idx="13">
                  <c:v>46176</c:v>
                </c:pt>
                <c:pt idx="14">
                  <c:v>46177</c:v>
                </c:pt>
                <c:pt idx="15">
                  <c:v>46178</c:v>
                </c:pt>
                <c:pt idx="16">
                  <c:v>46179</c:v>
                </c:pt>
                <c:pt idx="17">
                  <c:v>46180</c:v>
                </c:pt>
                <c:pt idx="18">
                  <c:v>46181</c:v>
                </c:pt>
                <c:pt idx="19">
                  <c:v>46182</c:v>
                </c:pt>
                <c:pt idx="20">
                  <c:v>46183</c:v>
                </c:pt>
                <c:pt idx="21">
                  <c:v>46184</c:v>
                </c:pt>
                <c:pt idx="22">
                  <c:v>46185</c:v>
                </c:pt>
                <c:pt idx="23">
                  <c:v>46186</c:v>
                </c:pt>
                <c:pt idx="24">
                  <c:v>46187</c:v>
                </c:pt>
                <c:pt idx="25">
                  <c:v>46188</c:v>
                </c:pt>
              </c:numCache>
            </c:numRef>
          </c:cat>
          <c:val>
            <c:numRef>
              <c:f>Graph!$G$2:$G$26</c:f>
              <c:numCache>
                <c:formatCode>General</c:formatCode>
                <c:ptCount val="25"/>
                <c:pt idx="0">
                  <c:v>6</c:v>
                </c:pt>
                <c:pt idx="1">
                  <c:v>13</c:v>
                </c:pt>
                <c:pt idx="2">
                  <c:v>14</c:v>
                </c:pt>
                <c:pt idx="3">
                  <c:v>3</c:v>
                </c:pt>
                <c:pt idx="4">
                  <c:v>6</c:v>
                </c:pt>
                <c:pt idx="5">
                  <c:v>14</c:v>
                </c:pt>
                <c:pt idx="6">
                  <c:v>3</c:v>
                </c:pt>
                <c:pt idx="7">
                  <c:v>8</c:v>
                </c:pt>
                <c:pt idx="8">
                  <c:v>5</c:v>
                </c:pt>
                <c:pt idx="9">
                  <c:v>8</c:v>
                </c:pt>
                <c:pt idx="10">
                  <c:v>2</c:v>
                </c:pt>
                <c:pt idx="11">
                  <c:v>9</c:v>
                </c:pt>
                <c:pt idx="12">
                  <c:v>10</c:v>
                </c:pt>
                <c:pt idx="13">
                  <c:v>1</c:v>
                </c:pt>
                <c:pt idx="14">
                  <c:v>1</c:v>
                </c:pt>
                <c:pt idx="15">
                  <c:v>6</c:v>
                </c:pt>
                <c:pt idx="16">
                  <c:v>2</c:v>
                </c:pt>
                <c:pt idx="17">
                  <c:v>1</c:v>
                </c:pt>
                <c:pt idx="18">
                  <c:v>6</c:v>
                </c:pt>
                <c:pt idx="19">
                  <c:v>1</c:v>
                </c:pt>
                <c:pt idx="20">
                  <c:v>1</c:v>
                </c:pt>
                <c:pt idx="21">
                  <c:v>5</c:v>
                </c:pt>
                <c:pt idx="22">
                  <c:v>3</c:v>
                </c:pt>
                <c:pt idx="23">
                  <c:v>5</c:v>
                </c:pt>
                <c:pt idx="24">
                  <c:v>1</c:v>
                </c:pt>
              </c:numCache>
            </c:numRef>
          </c:val>
          <c:extLst>
            <c:ext xmlns:c16="http://schemas.microsoft.com/office/drawing/2014/chart" uri="{C3380CC4-5D6E-409C-BE32-E72D297353CC}">
              <c16:uniqueId val="{00000000-97BD-4063-9CBD-918F27CD49D4}"/>
            </c:ext>
          </c:extLst>
        </c:ser>
        <c:dLbls>
          <c:showLegendKey val="0"/>
          <c:showVal val="0"/>
          <c:showCatName val="0"/>
          <c:showSerName val="0"/>
          <c:showPercent val="0"/>
          <c:showBubbleSize val="0"/>
        </c:dLbls>
        <c:gapWidth val="219"/>
        <c:overlap val="-27"/>
        <c:axId val="389407200"/>
        <c:axId val="389406240"/>
      </c:barChart>
      <c:dateAx>
        <c:axId val="389407200"/>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Date</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406240"/>
        <c:crosses val="autoZero"/>
        <c:auto val="1"/>
        <c:lblOffset val="100"/>
        <c:baseTimeUnit val="days"/>
      </c:dateAx>
      <c:valAx>
        <c:axId val="389406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Number of Travelers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407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48_5739D881.xml><?xml version="1.0" encoding="utf-8"?>
<p188:cmLst xmlns:a="http://schemas.openxmlformats.org/drawingml/2006/main" xmlns:r="http://schemas.openxmlformats.org/officeDocument/2006/relationships" xmlns:p188="http://schemas.microsoft.com/office/powerpoint/2018/8/main">
  <p188:cm id="{2FB5AEA4-B5E5-436F-971C-095F9411D128}" authorId="{C34A16EC-A382-56CC-7271-2CC5D824858B}" created="2026-06-16T20:19:50.834">
    <pc:sldMkLst xmlns:pc="http://schemas.microsoft.com/office/powerpoint/2013/main/command">
      <pc:docMk/>
      <pc:sldMk cId="1165896485" sldId="580"/>
    </pc:sldMkLst>
    <p188:replyLst>
      <p188:reply id="{FD173BF3-3338-4D19-ACD5-4BFA7998AC22}" authorId="{19E40657-0C5D-6C42-CD0D-82D6F3AEC41D}" created="2026-06-16T20:21:14.711">
        <p188:txBody>
          <a:bodyPr/>
          <a:lstStyle/>
          <a:p>
            <a:r>
              <a:rPr lang="en-US"/>
              <a:t>Will do</a:t>
            </a:r>
          </a:p>
        </p188:txBody>
      </p188:reply>
    </p188:replyLst>
    <p188:txBody>
      <a:bodyPr/>
      <a:lstStyle/>
      <a:p>
        <a:r>
          <a:rPr lang="en-US"/>
          <a:t>[@Lee, Nicole] these look good. In the title can you put n=x for this and the next one?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6/17/2026</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r>
              <a:rPr lang="en-US"/>
              <a:t>NCDHHS, Division of Public Health | Epi Update for LHDs | May 12, 2026</a:t>
            </a:r>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6/17/2026</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r>
              <a:rPr lang="en-US"/>
              <a:t>NCDHHS, Division of Public Health | Epi Update for LHDs | May 12, 2026</a:t>
            </a:r>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Weeks to months after a tick bite, new allergic symptoms will present following exposure to mammalian products, most commonly mammalian or "red" meat, such as beef and pork, but some people also react to things like dairy and gelatin.</a:t>
            </a:r>
            <a:br>
              <a:rPr lang="en-US">
                <a:ea typeface="Calibri"/>
                <a:cs typeface="+mn-lt"/>
              </a:rPr>
            </a:br>
            <a:r>
              <a:rPr lang="en-US">
                <a:ea typeface="Calibri"/>
                <a:cs typeface="Calibri"/>
              </a:rPr>
              <a:t>People with alpha-gal syndrome can eat non-mammal meats, like fish or turkey.</a:t>
            </a:r>
            <a:endParaRPr lang="en-US"/>
          </a:p>
        </p:txBody>
      </p:sp>
      <p:sp>
        <p:nvSpPr>
          <p:cNvPr id="4" name="Footer Placeholder 3"/>
          <p:cNvSpPr>
            <a:spLocks noGrp="1"/>
          </p:cNvSpPr>
          <p:nvPr>
            <p:ph type="ftr" sz="quarter" idx="4"/>
          </p:nvPr>
        </p:nvSpPr>
        <p:spPr/>
        <p:txBody>
          <a:bodyPr/>
          <a:lstStyle/>
          <a:p>
            <a:r>
              <a:rPr lang="en-US"/>
              <a:t>NCDHHS, Division of Public Health | Epi Update for LHDs | May 12, 2026</a:t>
            </a:r>
          </a:p>
        </p:txBody>
      </p:sp>
      <p:sp>
        <p:nvSpPr>
          <p:cNvPr id="5" name="Slide Number Placeholder 4"/>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227800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Female only breeds one time </a:t>
            </a:r>
            <a:endParaRPr lang="en-US"/>
          </a:p>
          <a:p>
            <a:r>
              <a:rPr lang="en-US"/>
              <a:t>•Fly activity between </a:t>
            </a:r>
            <a:r>
              <a:rPr lang="en-US" b="1"/>
              <a:t>64 °F</a:t>
            </a:r>
            <a:r>
              <a:rPr lang="en-US"/>
              <a:t> and </a:t>
            </a:r>
            <a:r>
              <a:rPr lang="en-US" b="1"/>
              <a:t>91 °F</a:t>
            </a:r>
            <a:endParaRPr lang="en-US"/>
          </a:p>
          <a:p>
            <a:r>
              <a:rPr lang="en-US"/>
              <a:t>•Peak fly activity around </a:t>
            </a:r>
            <a:r>
              <a:rPr lang="en-US" b="1"/>
              <a:t>85 °F </a:t>
            </a:r>
            <a:endParaRPr lang="en-US"/>
          </a:p>
          <a:p>
            <a:r>
              <a:rPr lang="en-US"/>
              <a:t>•Pupal stage can extend up to 57 days (cool climate)</a:t>
            </a:r>
          </a:p>
          <a:p>
            <a:r>
              <a:rPr lang="en-US"/>
              <a:t>•Pupae are killed if soil temp consistently below 46 °F</a:t>
            </a:r>
          </a:p>
          <a:p>
            <a:r>
              <a:rPr lang="en-US"/>
              <a:t>•Prefer wooded areas but will seek out hosts in pastures </a:t>
            </a:r>
          </a:p>
          <a:p>
            <a:r>
              <a:rPr lang="en-US"/>
              <a:t>•Generally: </a:t>
            </a:r>
            <a:r>
              <a:rPr lang="en-US" b="1"/>
              <a:t>fly within 2-mile range </a:t>
            </a:r>
            <a:endParaRPr lang="en-US"/>
          </a:p>
          <a:p>
            <a:r>
              <a:rPr lang="en-US"/>
              <a:t>•High host density, suitable environment</a:t>
            </a:r>
          </a:p>
          <a:p>
            <a:r>
              <a:rPr lang="en-US"/>
              <a:t>•Fly 2.5 – 12 miles </a:t>
            </a:r>
          </a:p>
          <a:p>
            <a:r>
              <a:rPr lang="en-US"/>
              <a:t>•Good weather, high host density</a:t>
            </a:r>
          </a:p>
          <a:p>
            <a:r>
              <a:rPr lang="en-US"/>
              <a:t>•Have flown 186 miles (300 km) when looking for favorable environment</a:t>
            </a:r>
          </a:p>
          <a:p>
            <a:endParaRPr lang="en-US">
              <a:ea typeface="Calibri"/>
              <a:cs typeface="Calibri"/>
            </a:endParaRPr>
          </a:p>
        </p:txBody>
      </p:sp>
      <p:sp>
        <p:nvSpPr>
          <p:cNvPr id="4" name="Footer Placeholder 3"/>
          <p:cNvSpPr>
            <a:spLocks noGrp="1"/>
          </p:cNvSpPr>
          <p:nvPr>
            <p:ph type="ftr" sz="quarter" idx="4"/>
          </p:nvPr>
        </p:nvSpPr>
        <p:spPr/>
        <p:txBody>
          <a:bodyPr/>
          <a:lstStyle/>
          <a:p>
            <a:r>
              <a:rPr lang="en-US"/>
              <a:t>NCDHHS, Division of Public Health | Epi Update for LHDs | May 12, 2026</a:t>
            </a:r>
          </a:p>
        </p:txBody>
      </p:sp>
      <p:sp>
        <p:nvSpPr>
          <p:cNvPr id="5" name="Slide Number Placeholder 4"/>
          <p:cNvSpPr>
            <a:spLocks noGrp="1"/>
          </p:cNvSpPr>
          <p:nvPr>
            <p:ph type="sldNum" sz="quarter" idx="5"/>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2641716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495556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601"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8" indent="0">
              <a:buNone/>
              <a:defRPr sz="2100">
                <a:latin typeface="Franklin Gothic Demi Cond" panose="020B0706030402020204" pitchFamily="34" charset="0"/>
              </a:defRPr>
            </a:lvl2pPr>
            <a:lvl3pPr marL="514337" indent="0">
              <a:buNone/>
              <a:defRPr sz="2100">
                <a:latin typeface="Franklin Gothic Demi Cond" panose="020B0706030402020204" pitchFamily="34" charset="0"/>
              </a:defRPr>
            </a:lvl3pPr>
            <a:lvl4pPr marL="771506" indent="0">
              <a:buNone/>
              <a:defRPr sz="2100">
                <a:latin typeface="Franklin Gothic Demi Cond" panose="020B0706030402020204" pitchFamily="34" charset="0"/>
              </a:defRPr>
            </a:lvl4pPr>
            <a:lvl5pPr marL="1028675"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601"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601"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1791"/>
            <a:ext cx="9144000" cy="1250926"/>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073" y="1337094"/>
            <a:ext cx="1822271" cy="1798633"/>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5434" y="230732"/>
            <a:ext cx="1824946" cy="806408"/>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1877090" y="232221"/>
            <a:ext cx="1820301" cy="804434"/>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3760719" y="230098"/>
            <a:ext cx="1617803" cy="807247"/>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5444786" y="231327"/>
            <a:ext cx="1823652" cy="805616"/>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7320477" y="231327"/>
            <a:ext cx="1823625" cy="80561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2896"/>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85851"/>
            <a:ext cx="7888288" cy="3596480"/>
          </a:xfrm>
          <a:prstGeom prst="rect">
            <a:avLst/>
          </a:prstGeom>
        </p:spPr>
        <p:txBody>
          <a:bodyPr>
            <a:noAutofit/>
          </a:bodyPr>
          <a:lstStyle>
            <a:lvl1pPr marL="171446" indent="-171446">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86" indent="-175018">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36" indent="-171446">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468233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78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6717783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495556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601"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8" indent="0">
              <a:buNone/>
              <a:defRPr sz="2100">
                <a:latin typeface="Franklin Gothic Demi Cond" panose="020B0706030402020204" pitchFamily="34" charset="0"/>
              </a:defRPr>
            </a:lvl2pPr>
            <a:lvl3pPr marL="514337" indent="0">
              <a:buNone/>
              <a:defRPr sz="2100">
                <a:latin typeface="Franklin Gothic Demi Cond" panose="020B0706030402020204" pitchFamily="34" charset="0"/>
              </a:defRPr>
            </a:lvl3pPr>
            <a:lvl4pPr marL="771506" indent="0">
              <a:buNone/>
              <a:defRPr sz="2100">
                <a:latin typeface="Franklin Gothic Demi Cond" panose="020B0706030402020204" pitchFamily="34" charset="0"/>
              </a:defRPr>
            </a:lvl4pPr>
            <a:lvl5pPr marL="1028675"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601"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601"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2897"/>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073" y="1337094"/>
            <a:ext cx="1822271" cy="17986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2897"/>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495556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601"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8" indent="0">
              <a:buNone/>
              <a:defRPr sz="2100">
                <a:latin typeface="Franklin Gothic Demi Cond" panose="020B0706030402020204" pitchFamily="34" charset="0"/>
              </a:defRPr>
            </a:lvl2pPr>
            <a:lvl3pPr marL="514337" indent="0">
              <a:buNone/>
              <a:defRPr sz="2100">
                <a:latin typeface="Franklin Gothic Demi Cond" panose="020B0706030402020204" pitchFamily="34" charset="0"/>
              </a:defRPr>
            </a:lvl3pPr>
            <a:lvl4pPr marL="771506" indent="0">
              <a:buNone/>
              <a:defRPr sz="2100">
                <a:latin typeface="Franklin Gothic Demi Cond" panose="020B0706030402020204" pitchFamily="34" charset="0"/>
              </a:defRPr>
            </a:lvl4pPr>
            <a:lvl5pPr marL="1028675"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601"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601"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5892" y="1337094"/>
            <a:ext cx="1798633" cy="17986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2896"/>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85851"/>
            <a:ext cx="7888288" cy="3596480"/>
          </a:xfrm>
          <a:prstGeom prst="rect">
            <a:avLst/>
          </a:prstGeom>
        </p:spPr>
        <p:txBody>
          <a:bodyPr>
            <a:noAutofit/>
          </a:bodyPr>
          <a:lstStyle>
            <a:lvl1pPr marL="171446" indent="-171446">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86" indent="-175018">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36" indent="-171446">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468233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2896"/>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01682"/>
            <a:ext cx="7888288" cy="909671"/>
          </a:xfrm>
          <a:prstGeom prst="rect">
            <a:avLst/>
          </a:prstGeom>
        </p:spPr>
        <p:txBody>
          <a:bodyPr>
            <a:noAutofit/>
          </a:bodyPr>
          <a:lstStyle>
            <a:lvl1pPr marL="171446" indent="-171446">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86" indent="-175018">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36" indent="-171446">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92" y="468868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911352"/>
            <a:ext cx="7894638" cy="2770673"/>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2896"/>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4687094"/>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001680"/>
            <a:ext cx="7894638" cy="3677168"/>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2896"/>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4687094"/>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384298"/>
            <a:ext cx="3840480" cy="3294549"/>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384298"/>
            <a:ext cx="3840480" cy="3294549"/>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958851"/>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958851"/>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5" y="1387081"/>
            <a:ext cx="3840163" cy="3301603"/>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54" indent="-128585">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74"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2896"/>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8" y="468868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958851"/>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958851"/>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54" y="1380422"/>
            <a:ext cx="3840163" cy="3301603"/>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54" indent="-128585">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4"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2896"/>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0" y="4952501"/>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75" b="1" i="0">
                <a:latin typeface="Arial" panose="020B0604020202020204" pitchFamily="34" charset="0"/>
                <a:cs typeface="Arial" panose="020B0604020202020204" pitchFamily="34" charset="0"/>
              </a:rPr>
              <a:t>NCDHHS, Division of Public Health | NCALHD update | June 17, 2026</a:t>
            </a:r>
          </a:p>
        </p:txBody>
      </p:sp>
      <p:sp>
        <p:nvSpPr>
          <p:cNvPr id="5" name="Text Placeholder 13"/>
          <p:cNvSpPr txBox="1">
            <a:spLocks/>
          </p:cNvSpPr>
          <p:nvPr userDrawn="1"/>
        </p:nvSpPr>
        <p:spPr>
          <a:xfrm>
            <a:off x="8737600" y="4950118"/>
            <a:ext cx="406400" cy="202406"/>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675" b="1" i="0" smtClean="0">
                <a:latin typeface="Arial" panose="020B0604020202020204" pitchFamily="34" charset="0"/>
                <a:cs typeface="Arial" panose="020B0604020202020204" pitchFamily="34" charset="0"/>
              </a:rPr>
              <a:pPr algn="r"/>
              <a:t>‹#›</a:t>
            </a:fld>
            <a:endParaRPr lang="en-US" sz="675"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710" r:id="rId11"/>
    <p:sldLayoutId id="2147483711" r:id="rId12"/>
  </p:sldLayoutIdLst>
  <p:hf sldNum="0" hdr="0" dt="0"/>
  <p:txStyles>
    <p:titleStyle>
      <a:lvl1pPr algn="l" defTabSz="514337"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54" indent="-128585" algn="l" defTabSz="514337"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22" indent="-128585" algn="l" defTabSz="514337"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91" indent="-128585" algn="l" defTabSz="514337"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248_5739D88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dph.ncdhhs.gov/news/press-releases/2026/05/19/nc-immunization-registry-implementation-readiness-checklist" TargetMode="External"/><Relationship Id="rId7" Type="http://schemas.openxmlformats.org/officeDocument/2006/relationships/hyperlink" Target="https://ncdhhs.us20.list-manage.com/subscribe?u=79562c0637ffb85fb35458fd1&amp;id=556d8d45b1" TargetMode="External"/><Relationship Id="rId2" Type="http://schemas.openxmlformats.org/officeDocument/2006/relationships/hyperlink" Target="https://www.dph.ncdhhs.gov/news/press-releases/2026/04/02/new-nc-immunization-registry-implementation-update" TargetMode="External"/><Relationship Id="rId1" Type="http://schemas.openxmlformats.org/officeDocument/2006/relationships/slideLayout" Target="../slideLayouts/slideLayout4.xml"/><Relationship Id="rId6" Type="http://schemas.openxmlformats.org/officeDocument/2006/relationships/hyperlink" Target="https://www.dph.ncdhhs.gov/programs/epidemiology/immunization/providers/ncir/coming-soon" TargetMode="External"/><Relationship Id="rId5" Type="http://schemas.openxmlformats.org/officeDocument/2006/relationships/image" Target="../media/image8.png"/><Relationship Id="rId4" Type="http://schemas.openxmlformats.org/officeDocument/2006/relationships/hyperlink" Target="https://www.dph.ncdhhs.gov/news/press-releases/2026/05/22/data-exchange-onboarding-pause"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2754108-5EE2-385F-B5E0-7A0B6CFECF5D}"/>
              </a:ext>
            </a:extLst>
          </p:cNvPr>
          <p:cNvSpPr>
            <a:spLocks noGrp="1"/>
          </p:cNvSpPr>
          <p:nvPr>
            <p:ph type="body" sz="quarter" idx="10"/>
          </p:nvPr>
        </p:nvSpPr>
        <p:spPr/>
        <p:txBody>
          <a:bodyPr/>
          <a:lstStyle/>
          <a:p>
            <a:r>
              <a:rPr lang="en-US" sz="2800"/>
              <a:t>Epidemiology Section Updates</a:t>
            </a:r>
          </a:p>
        </p:txBody>
      </p:sp>
      <p:sp>
        <p:nvSpPr>
          <p:cNvPr id="9" name="Text Placeholder 8">
            <a:extLst>
              <a:ext uri="{FF2B5EF4-FFF2-40B4-BE49-F238E27FC236}">
                <a16:creationId xmlns:a16="http://schemas.microsoft.com/office/drawing/2014/main" id="{69A01025-B298-1CDA-7C05-47B901C99BD1}"/>
              </a:ext>
            </a:extLst>
          </p:cNvPr>
          <p:cNvSpPr>
            <a:spLocks noGrp="1"/>
          </p:cNvSpPr>
          <p:nvPr>
            <p:ph type="body" sz="quarter" idx="11"/>
          </p:nvPr>
        </p:nvSpPr>
        <p:spPr>
          <a:xfrm>
            <a:off x="2768601" y="3574265"/>
            <a:ext cx="5774267" cy="711564"/>
          </a:xfrm>
        </p:spPr>
        <p:txBody>
          <a:bodyPr lIns="91440" tIns="45720" rIns="91440" bIns="45720" anchor="b">
            <a:noAutofit/>
          </a:bodyPr>
          <a:lstStyle/>
          <a:p>
            <a:endParaRPr lang="en-US"/>
          </a:p>
          <a:p>
            <a:endParaRPr lang="en-US"/>
          </a:p>
          <a:p>
            <a:endParaRPr lang="en-US"/>
          </a:p>
        </p:txBody>
      </p:sp>
      <p:sp>
        <p:nvSpPr>
          <p:cNvPr id="10" name="Text Placeholder 9">
            <a:extLst>
              <a:ext uri="{FF2B5EF4-FFF2-40B4-BE49-F238E27FC236}">
                <a16:creationId xmlns:a16="http://schemas.microsoft.com/office/drawing/2014/main" id="{B7985AE4-5412-6C1B-42B2-680B1BF87474}"/>
              </a:ext>
            </a:extLst>
          </p:cNvPr>
          <p:cNvSpPr>
            <a:spLocks noGrp="1"/>
          </p:cNvSpPr>
          <p:nvPr>
            <p:ph type="body" sz="quarter" idx="12"/>
          </p:nvPr>
        </p:nvSpPr>
        <p:spPr/>
        <p:txBody>
          <a:bodyPr lIns="91440" tIns="45720" rIns="91440" bIns="45720" anchor="b">
            <a:normAutofit/>
          </a:bodyPr>
          <a:lstStyle/>
          <a:p>
            <a:r>
              <a:rPr lang="en-US">
                <a:latin typeface="Arial"/>
                <a:cs typeface="Arial"/>
              </a:rPr>
              <a:t>June 17, 2026</a:t>
            </a:r>
          </a:p>
        </p:txBody>
      </p:sp>
    </p:spTree>
    <p:extLst>
      <p:ext uri="{BB962C8B-B14F-4D97-AF65-F5344CB8AC3E}">
        <p14:creationId xmlns:p14="http://schemas.microsoft.com/office/powerpoint/2010/main" val="49684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8D1A0-19FB-D6B2-E8BF-B13B0CB30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CCBAA-81F6-BF0F-1FC2-53C9C6DAEFB8}"/>
              </a:ext>
            </a:extLst>
          </p:cNvPr>
          <p:cNvSpPr>
            <a:spLocks noGrp="1"/>
          </p:cNvSpPr>
          <p:nvPr>
            <p:ph type="title"/>
          </p:nvPr>
        </p:nvSpPr>
        <p:spPr/>
        <p:txBody>
          <a:bodyPr/>
          <a:lstStyle/>
          <a:p>
            <a:r>
              <a:rPr lang="en-US"/>
              <a:t>Vibrio vulnificus: NC Surveillance Data</a:t>
            </a:r>
          </a:p>
        </p:txBody>
      </p:sp>
      <p:sp>
        <p:nvSpPr>
          <p:cNvPr id="11" name="TextBox 10">
            <a:extLst>
              <a:ext uri="{FF2B5EF4-FFF2-40B4-BE49-F238E27FC236}">
                <a16:creationId xmlns:a16="http://schemas.microsoft.com/office/drawing/2014/main" id="{236A2C00-57B7-8B18-FEBD-70B6C715DE8F}"/>
              </a:ext>
            </a:extLst>
          </p:cNvPr>
          <p:cNvSpPr txBox="1"/>
          <p:nvPr/>
        </p:nvSpPr>
        <p:spPr>
          <a:xfrm>
            <a:off x="6466209" y="2110085"/>
            <a:ext cx="2419200" cy="923330"/>
          </a:xfrm>
          <a:prstGeom prst="rect">
            <a:avLst/>
          </a:prstGeom>
          <a:noFill/>
        </p:spPr>
        <p:txBody>
          <a:bodyPr wrap="square" rtlCol="0">
            <a:spAutoFit/>
          </a:bodyPr>
          <a:lstStyle/>
          <a:p>
            <a:r>
              <a:rPr lang="en-US">
                <a:latin typeface="Aptos" panose="020B0004020202020204" pitchFamily="34" charset="0"/>
              </a:rPr>
              <a:t>Most </a:t>
            </a:r>
            <a:r>
              <a:rPr lang="en-US" b="1">
                <a:latin typeface="Aptos" panose="020B0004020202020204" pitchFamily="34" charset="0"/>
              </a:rPr>
              <a:t>Vibrio vulnificus </a:t>
            </a:r>
            <a:r>
              <a:rPr lang="en-US">
                <a:latin typeface="Aptos" panose="020B0004020202020204" pitchFamily="34" charset="0"/>
              </a:rPr>
              <a:t>cases were exposed from a </a:t>
            </a:r>
            <a:r>
              <a:rPr lang="en-US" b="1">
                <a:latin typeface="Aptos" panose="020B0004020202020204" pitchFamily="34" charset="0"/>
              </a:rPr>
              <a:t>wound</a:t>
            </a:r>
          </a:p>
        </p:txBody>
      </p:sp>
      <p:pic>
        <p:nvPicPr>
          <p:cNvPr id="6" name="Picture 5">
            <a:extLst>
              <a:ext uri="{FF2B5EF4-FFF2-40B4-BE49-F238E27FC236}">
                <a16:creationId xmlns:a16="http://schemas.microsoft.com/office/drawing/2014/main" id="{1A39032F-DBC3-0807-B08D-2E1345F45827}"/>
              </a:ext>
            </a:extLst>
          </p:cNvPr>
          <p:cNvPicPr>
            <a:picLocks noChangeAspect="1"/>
          </p:cNvPicPr>
          <p:nvPr/>
        </p:nvPicPr>
        <p:blipFill>
          <a:blip r:embed="rId2"/>
          <a:stretch>
            <a:fillRect/>
          </a:stretch>
        </p:blipFill>
        <p:spPr>
          <a:xfrm>
            <a:off x="492884" y="1272917"/>
            <a:ext cx="5670903" cy="3402542"/>
          </a:xfrm>
          <a:prstGeom prst="rect">
            <a:avLst/>
          </a:prstGeom>
        </p:spPr>
      </p:pic>
      <p:cxnSp>
        <p:nvCxnSpPr>
          <p:cNvPr id="7" name="Straight Connector 6">
            <a:extLst>
              <a:ext uri="{FF2B5EF4-FFF2-40B4-BE49-F238E27FC236}">
                <a16:creationId xmlns:a16="http://schemas.microsoft.com/office/drawing/2014/main" id="{CDC591B3-C45F-A78E-AF6E-9CE502CE61B4}"/>
              </a:ext>
            </a:extLst>
          </p:cNvPr>
          <p:cNvCxnSpPr>
            <a:cxnSpLocks/>
          </p:cNvCxnSpPr>
          <p:nvPr/>
        </p:nvCxnSpPr>
        <p:spPr>
          <a:xfrm>
            <a:off x="6377553" y="2110085"/>
            <a:ext cx="0" cy="215073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A77C2D38-4F78-2920-01BA-F522A1A639BA}"/>
              </a:ext>
            </a:extLst>
          </p:cNvPr>
          <p:cNvPicPr>
            <a:picLocks noChangeAspect="1"/>
          </p:cNvPicPr>
          <p:nvPr/>
        </p:nvPicPr>
        <p:blipFill>
          <a:blip r:embed="rId3"/>
          <a:stretch>
            <a:fillRect/>
          </a:stretch>
        </p:blipFill>
        <p:spPr>
          <a:xfrm>
            <a:off x="6591320" y="3251858"/>
            <a:ext cx="1383870" cy="1008957"/>
          </a:xfrm>
          <a:prstGeom prst="rect">
            <a:avLst/>
          </a:prstGeom>
          <a:ln>
            <a:solidFill>
              <a:schemeClr val="tx1"/>
            </a:solid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150C1887-D203-8775-D6A4-3425CD18952B}"/>
              </a:ext>
            </a:extLst>
          </p:cNvPr>
          <p:cNvSpPr txBox="1"/>
          <p:nvPr/>
        </p:nvSpPr>
        <p:spPr>
          <a:xfrm>
            <a:off x="6565519" y="4280352"/>
            <a:ext cx="1502334" cy="153888"/>
          </a:xfrm>
          <a:prstGeom prst="rect">
            <a:avLst/>
          </a:prstGeom>
          <a:noFill/>
        </p:spPr>
        <p:txBody>
          <a:bodyPr wrap="none" rtlCol="0">
            <a:spAutoFit/>
          </a:bodyPr>
          <a:lstStyle/>
          <a:p>
            <a:r>
              <a:rPr lang="en-US" sz="400"/>
              <a:t>https://jamanetwork.com/journals/jama/fullarticle/2801603</a:t>
            </a:r>
          </a:p>
        </p:txBody>
      </p:sp>
      <p:sp>
        <p:nvSpPr>
          <p:cNvPr id="15" name="Rectangle 14">
            <a:extLst>
              <a:ext uri="{FF2B5EF4-FFF2-40B4-BE49-F238E27FC236}">
                <a16:creationId xmlns:a16="http://schemas.microsoft.com/office/drawing/2014/main" id="{61EFBC63-2409-A38D-5078-9C10116AD86C}"/>
              </a:ext>
            </a:extLst>
          </p:cNvPr>
          <p:cNvSpPr/>
          <p:nvPr/>
        </p:nvSpPr>
        <p:spPr>
          <a:xfrm>
            <a:off x="1306286" y="1988457"/>
            <a:ext cx="994228" cy="24457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04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0DBF-B54B-D58E-20A6-391FE9A9D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63342-AC0E-8894-0D32-1926286F8734}"/>
              </a:ext>
            </a:extLst>
          </p:cNvPr>
          <p:cNvSpPr>
            <a:spLocks noGrp="1"/>
          </p:cNvSpPr>
          <p:nvPr>
            <p:ph type="title"/>
          </p:nvPr>
        </p:nvSpPr>
        <p:spPr/>
        <p:txBody>
          <a:bodyPr/>
          <a:lstStyle/>
          <a:p>
            <a:r>
              <a:rPr lang="en-US"/>
              <a:t>Vibrio (other): NC Surveillance Data</a:t>
            </a:r>
          </a:p>
        </p:txBody>
      </p:sp>
      <p:sp>
        <p:nvSpPr>
          <p:cNvPr id="11" name="TextBox 10">
            <a:extLst>
              <a:ext uri="{FF2B5EF4-FFF2-40B4-BE49-F238E27FC236}">
                <a16:creationId xmlns:a16="http://schemas.microsoft.com/office/drawing/2014/main" id="{D2B483A1-8581-C274-72F0-0ECBA095E176}"/>
              </a:ext>
            </a:extLst>
          </p:cNvPr>
          <p:cNvSpPr txBox="1"/>
          <p:nvPr/>
        </p:nvSpPr>
        <p:spPr>
          <a:xfrm>
            <a:off x="6507031" y="2110085"/>
            <a:ext cx="2419200" cy="923330"/>
          </a:xfrm>
          <a:prstGeom prst="rect">
            <a:avLst/>
          </a:prstGeom>
          <a:noFill/>
        </p:spPr>
        <p:txBody>
          <a:bodyPr wrap="square" rtlCol="0">
            <a:spAutoFit/>
          </a:bodyPr>
          <a:lstStyle/>
          <a:p>
            <a:r>
              <a:rPr lang="en-US">
                <a:latin typeface="Aptos" panose="020B0004020202020204" pitchFamily="34" charset="0"/>
              </a:rPr>
              <a:t>Most </a:t>
            </a:r>
            <a:r>
              <a:rPr lang="en-US" b="1">
                <a:latin typeface="Aptos" panose="020B0004020202020204" pitchFamily="34" charset="0"/>
              </a:rPr>
              <a:t>Vibrio (other) </a:t>
            </a:r>
            <a:r>
              <a:rPr lang="en-US">
                <a:latin typeface="Aptos" panose="020B0004020202020204" pitchFamily="34" charset="0"/>
              </a:rPr>
              <a:t>cases were exposed from </a:t>
            </a:r>
            <a:r>
              <a:rPr lang="en-US" b="1">
                <a:latin typeface="Aptos" panose="020B0004020202020204" pitchFamily="34" charset="0"/>
              </a:rPr>
              <a:t>food</a:t>
            </a:r>
          </a:p>
        </p:txBody>
      </p:sp>
      <p:pic>
        <p:nvPicPr>
          <p:cNvPr id="15" name="Picture 14">
            <a:extLst>
              <a:ext uri="{FF2B5EF4-FFF2-40B4-BE49-F238E27FC236}">
                <a16:creationId xmlns:a16="http://schemas.microsoft.com/office/drawing/2014/main" id="{CDA07CB4-B150-95B7-7B2E-466BE5C07EA0}"/>
              </a:ext>
            </a:extLst>
          </p:cNvPr>
          <p:cNvPicPr>
            <a:picLocks noChangeAspect="1"/>
          </p:cNvPicPr>
          <p:nvPr/>
        </p:nvPicPr>
        <p:blipFill>
          <a:blip r:embed="rId3"/>
          <a:stretch>
            <a:fillRect/>
          </a:stretch>
        </p:blipFill>
        <p:spPr>
          <a:xfrm>
            <a:off x="425327" y="1330205"/>
            <a:ext cx="5575423" cy="3345254"/>
          </a:xfrm>
          <a:prstGeom prst="rect">
            <a:avLst/>
          </a:prstGeom>
        </p:spPr>
      </p:pic>
      <p:cxnSp>
        <p:nvCxnSpPr>
          <p:cNvPr id="17" name="Straight Connector 16">
            <a:extLst>
              <a:ext uri="{FF2B5EF4-FFF2-40B4-BE49-F238E27FC236}">
                <a16:creationId xmlns:a16="http://schemas.microsoft.com/office/drawing/2014/main" id="{0A2A763F-EF44-57C0-F831-2A0968EC12F5}"/>
              </a:ext>
            </a:extLst>
          </p:cNvPr>
          <p:cNvCxnSpPr>
            <a:cxnSpLocks/>
          </p:cNvCxnSpPr>
          <p:nvPr/>
        </p:nvCxnSpPr>
        <p:spPr>
          <a:xfrm>
            <a:off x="6377553" y="2110085"/>
            <a:ext cx="0" cy="2153894"/>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Picture 18">
            <a:extLst>
              <a:ext uri="{FF2B5EF4-FFF2-40B4-BE49-F238E27FC236}">
                <a16:creationId xmlns:a16="http://schemas.microsoft.com/office/drawing/2014/main" id="{6FB6E0F0-24F2-0739-0601-464A3A6C5916}"/>
              </a:ext>
            </a:extLst>
          </p:cNvPr>
          <p:cNvPicPr>
            <a:picLocks noChangeAspect="1"/>
          </p:cNvPicPr>
          <p:nvPr/>
        </p:nvPicPr>
        <p:blipFill>
          <a:blip r:embed="rId4"/>
          <a:srcRect l="3170"/>
          <a:stretch>
            <a:fillRect/>
          </a:stretch>
        </p:blipFill>
        <p:spPr>
          <a:xfrm>
            <a:off x="6669315" y="3264947"/>
            <a:ext cx="1260497" cy="999032"/>
          </a:xfrm>
          <a:prstGeom prst="rect">
            <a:avLst/>
          </a:prstGeom>
          <a:ln>
            <a:solidFill>
              <a:schemeClr val="tx1"/>
            </a:solid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2E98AFFC-5FEE-EBD1-1361-880C71293E14}"/>
              </a:ext>
            </a:extLst>
          </p:cNvPr>
          <p:cNvSpPr txBox="1"/>
          <p:nvPr/>
        </p:nvSpPr>
        <p:spPr>
          <a:xfrm>
            <a:off x="6565519" y="4280352"/>
            <a:ext cx="1502334" cy="153888"/>
          </a:xfrm>
          <a:prstGeom prst="rect">
            <a:avLst/>
          </a:prstGeom>
          <a:noFill/>
        </p:spPr>
        <p:txBody>
          <a:bodyPr wrap="none" rtlCol="0">
            <a:spAutoFit/>
          </a:bodyPr>
          <a:lstStyle/>
          <a:p>
            <a:r>
              <a:rPr lang="en-US" sz="400"/>
              <a:t>https://jamanetwork.com/journals/jama/fullarticle/2801603</a:t>
            </a:r>
          </a:p>
        </p:txBody>
      </p:sp>
      <p:sp>
        <p:nvSpPr>
          <p:cNvPr id="23" name="Rectangle 22">
            <a:extLst>
              <a:ext uri="{FF2B5EF4-FFF2-40B4-BE49-F238E27FC236}">
                <a16:creationId xmlns:a16="http://schemas.microsoft.com/office/drawing/2014/main" id="{97E6A2AB-195D-3132-A169-FE1BD0B663FC}"/>
              </a:ext>
            </a:extLst>
          </p:cNvPr>
          <p:cNvSpPr/>
          <p:nvPr/>
        </p:nvSpPr>
        <p:spPr>
          <a:xfrm>
            <a:off x="4760671" y="1988457"/>
            <a:ext cx="994228" cy="24457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40876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0F92-03B6-B5B2-C969-CCDB74653B35}"/>
              </a:ext>
            </a:extLst>
          </p:cNvPr>
          <p:cNvSpPr>
            <a:spLocks noGrp="1"/>
          </p:cNvSpPr>
          <p:nvPr>
            <p:ph type="title"/>
          </p:nvPr>
        </p:nvSpPr>
        <p:spPr/>
        <p:txBody>
          <a:bodyPr/>
          <a:lstStyle/>
          <a:p>
            <a:r>
              <a:rPr lang="en-US"/>
              <a:t>Alpha Gal Syndrome</a:t>
            </a:r>
          </a:p>
        </p:txBody>
      </p:sp>
      <p:sp>
        <p:nvSpPr>
          <p:cNvPr id="3" name="Text Placeholder 2">
            <a:extLst>
              <a:ext uri="{FF2B5EF4-FFF2-40B4-BE49-F238E27FC236}">
                <a16:creationId xmlns:a16="http://schemas.microsoft.com/office/drawing/2014/main" id="{D59F508E-B6FB-D8D6-FDA1-2F3C175CB1A2}"/>
              </a:ext>
            </a:extLst>
          </p:cNvPr>
          <p:cNvSpPr>
            <a:spLocks noGrp="1"/>
          </p:cNvSpPr>
          <p:nvPr>
            <p:ph type="body" sz="quarter" idx="10"/>
          </p:nvPr>
        </p:nvSpPr>
        <p:spPr>
          <a:xfrm>
            <a:off x="346363" y="956470"/>
            <a:ext cx="6144491" cy="3962400"/>
          </a:xfrm>
        </p:spPr>
        <p:txBody>
          <a:bodyPr/>
          <a:lstStyle/>
          <a:p>
            <a:r>
              <a:rPr lang="en-US" sz="1800" b="0" i="1">
                <a:latin typeface="Calibri" panose="020F0502020204030204" pitchFamily="34" charset="0"/>
                <a:ea typeface="Calibri" panose="020F0502020204030204" pitchFamily="34" charset="0"/>
                <a:cs typeface="Calibri" panose="020F0502020204030204" pitchFamily="34" charset="0"/>
              </a:rPr>
              <a:t>Unique Non-infectious Tick-Borne Disease</a:t>
            </a:r>
          </a:p>
          <a:p>
            <a:r>
              <a:rPr lang="en-US" sz="1800" b="0">
                <a:latin typeface="Calibri" panose="020F0502020204030204" pitchFamily="34" charset="0"/>
                <a:ea typeface="Calibri" panose="020F0502020204030204" pitchFamily="34" charset="0"/>
                <a:cs typeface="Calibri" panose="020F0502020204030204" pitchFamily="34" charset="0"/>
              </a:rPr>
              <a:t>A serious, potentially life-threatening allergy to the alpha-gal carbohydrate that can develop after a tick bite</a:t>
            </a:r>
          </a:p>
          <a:p>
            <a:r>
              <a:rPr lang="en-US" sz="1800" b="0">
                <a:latin typeface="Calibri" panose="020F0502020204030204" pitchFamily="34" charset="0"/>
                <a:ea typeface="Calibri" panose="020F0502020204030204" pitchFamily="34" charset="0"/>
                <a:cs typeface="Calibri" panose="020F0502020204030204" pitchFamily="34" charset="0"/>
              </a:rPr>
              <a:t>Alpha-gal is present in the tissues of most mammals but not in humans</a:t>
            </a:r>
          </a:p>
          <a:p>
            <a:r>
              <a:rPr lang="en-US" sz="1800" b="0">
                <a:latin typeface="Calibri" panose="020F0502020204030204" pitchFamily="34" charset="0"/>
                <a:ea typeface="Calibri" panose="020F0502020204030204" pitchFamily="34" charset="0"/>
                <a:cs typeface="Calibri" panose="020F0502020204030204" pitchFamily="34" charset="0"/>
              </a:rPr>
              <a:t>People with AGS can have an allergic reaction after eating red meat or being exposed to products containing alpha-gal  </a:t>
            </a:r>
          </a:p>
          <a:p>
            <a:pPr lvl="1" indent="-169545"/>
            <a:r>
              <a:rPr lang="en-US" sz="1400" b="0">
                <a:latin typeface="Calibri" panose="020F0502020204030204" pitchFamily="34" charset="0"/>
                <a:ea typeface="Calibri" panose="020F0502020204030204" pitchFamily="34" charset="0"/>
                <a:cs typeface="Calibri" panose="020F0502020204030204" pitchFamily="34" charset="0"/>
              </a:rPr>
              <a:t>Beef, pork, rabbit, lamb, venison</a:t>
            </a:r>
          </a:p>
          <a:p>
            <a:pPr lvl="1" indent="-169545"/>
            <a:r>
              <a:rPr lang="en-US" sz="1400" b="0">
                <a:latin typeface="Calibri" panose="020F0502020204030204" pitchFamily="34" charset="0"/>
                <a:ea typeface="Calibri" panose="020F0502020204030204" pitchFamily="34" charset="0"/>
                <a:cs typeface="Calibri" panose="020F0502020204030204" pitchFamily="34" charset="0"/>
              </a:rPr>
              <a:t>Dairy products, gelatin, heparin, cetuximab</a:t>
            </a:r>
          </a:p>
          <a:p>
            <a:pPr indent="-169545"/>
            <a:r>
              <a:rPr lang="en-US" sz="1800" b="0">
                <a:latin typeface="Calibri" panose="020F0502020204030204" pitchFamily="34" charset="0"/>
                <a:ea typeface="Calibri" panose="020F0502020204030204" pitchFamily="34" charset="0"/>
                <a:cs typeface="Calibri" panose="020F0502020204030204" pitchFamily="34" charset="0"/>
              </a:rPr>
              <a:t>Arkansas was the first state to make AGS a reportable disease in September 2023</a:t>
            </a:r>
          </a:p>
          <a:p>
            <a:pPr lvl="1" indent="-169545"/>
            <a:r>
              <a:rPr lang="en-US" sz="1400" b="0">
                <a:latin typeface="Calibri" panose="020F0502020204030204" pitchFamily="34" charset="0"/>
                <a:ea typeface="Calibri" panose="020F0502020204030204" pitchFamily="34" charset="0"/>
                <a:cs typeface="Calibri" panose="020F0502020204030204" pitchFamily="34" charset="0"/>
              </a:rPr>
              <a:t>Not reportable in North Carolina</a:t>
            </a:r>
          </a:p>
        </p:txBody>
      </p:sp>
      <p:pic>
        <p:nvPicPr>
          <p:cNvPr id="5" name="Picture 4">
            <a:extLst>
              <a:ext uri="{FF2B5EF4-FFF2-40B4-BE49-F238E27FC236}">
                <a16:creationId xmlns:a16="http://schemas.microsoft.com/office/drawing/2014/main" id="{6D2BDB2D-A77F-CE29-703D-B79CFEF2CE69}"/>
              </a:ext>
            </a:extLst>
          </p:cNvPr>
          <p:cNvPicPr>
            <a:picLocks noChangeAspect="1"/>
          </p:cNvPicPr>
          <p:nvPr/>
        </p:nvPicPr>
        <p:blipFill>
          <a:blip r:embed="rId3"/>
          <a:stretch>
            <a:fillRect/>
          </a:stretch>
        </p:blipFill>
        <p:spPr>
          <a:xfrm>
            <a:off x="6584518" y="590550"/>
            <a:ext cx="2351664" cy="3962400"/>
          </a:xfrm>
          <a:prstGeom prst="rect">
            <a:avLst/>
          </a:prstGeom>
        </p:spPr>
      </p:pic>
    </p:spTree>
    <p:extLst>
      <p:ext uri="{BB962C8B-B14F-4D97-AF65-F5344CB8AC3E}">
        <p14:creationId xmlns:p14="http://schemas.microsoft.com/office/powerpoint/2010/main" val="206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D03E8-0E5E-CD8E-4CA7-ADA528186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AAB6F-9197-9CAA-EB62-5038843B67C6}"/>
              </a:ext>
            </a:extLst>
          </p:cNvPr>
          <p:cNvSpPr>
            <a:spLocks noGrp="1"/>
          </p:cNvSpPr>
          <p:nvPr>
            <p:ph type="title"/>
          </p:nvPr>
        </p:nvSpPr>
        <p:spPr/>
        <p:txBody>
          <a:bodyPr/>
          <a:lstStyle/>
          <a:p>
            <a:r>
              <a:rPr lang="en-US"/>
              <a:t>Alpha Gal Syndrome Annual Meeting</a:t>
            </a:r>
          </a:p>
        </p:txBody>
      </p:sp>
      <p:sp>
        <p:nvSpPr>
          <p:cNvPr id="3" name="Text Placeholder 2">
            <a:extLst>
              <a:ext uri="{FF2B5EF4-FFF2-40B4-BE49-F238E27FC236}">
                <a16:creationId xmlns:a16="http://schemas.microsoft.com/office/drawing/2014/main" id="{7D6F4980-998C-564D-7BF4-83235DC0D38E}"/>
              </a:ext>
            </a:extLst>
          </p:cNvPr>
          <p:cNvSpPr>
            <a:spLocks noGrp="1"/>
          </p:cNvSpPr>
          <p:nvPr>
            <p:ph type="body" sz="quarter" idx="10"/>
          </p:nvPr>
        </p:nvSpPr>
        <p:spPr>
          <a:xfrm>
            <a:off x="400050" y="1078979"/>
            <a:ext cx="4282786" cy="3596480"/>
          </a:xfrm>
        </p:spPr>
        <p:txBody>
          <a:bodyPr/>
          <a:lstStyle/>
          <a:p>
            <a:r>
              <a:rPr lang="en-US" sz="1600" b="0"/>
              <a:t>You are invited to join the </a:t>
            </a:r>
            <a:r>
              <a:rPr lang="en-US" sz="1600" b="0" err="1"/>
              <a:t>Vectorborne</a:t>
            </a:r>
            <a:r>
              <a:rPr lang="en-US" sz="1600" b="0"/>
              <a:t> Team in Raleigh, NC to dive into all things Alpha-gal Syndrome! </a:t>
            </a:r>
          </a:p>
          <a:p>
            <a:endParaRPr lang="en-US" sz="1600" b="0"/>
          </a:p>
          <a:p>
            <a:r>
              <a:rPr lang="en-US" sz="1600" b="0"/>
              <a:t>This meeting will bring together experts on the clinical implications of the syndrome, patient advocacy, epidemiology and entomology. </a:t>
            </a:r>
          </a:p>
          <a:p>
            <a:endParaRPr lang="en-US" sz="1600" b="0"/>
          </a:p>
          <a:p>
            <a:r>
              <a:rPr lang="en-US" sz="1600"/>
              <a:t>Use the QR code to the right for more details and to sign up if you plan to attend (no registration fee).</a:t>
            </a:r>
          </a:p>
        </p:txBody>
      </p:sp>
      <p:pic>
        <p:nvPicPr>
          <p:cNvPr id="5" name="Picture 4">
            <a:extLst>
              <a:ext uri="{FF2B5EF4-FFF2-40B4-BE49-F238E27FC236}">
                <a16:creationId xmlns:a16="http://schemas.microsoft.com/office/drawing/2014/main" id="{A8EBC1C0-DF20-AB28-0643-EA376300062C}"/>
              </a:ext>
            </a:extLst>
          </p:cNvPr>
          <p:cNvPicPr>
            <a:picLocks noChangeAspect="1"/>
          </p:cNvPicPr>
          <p:nvPr/>
        </p:nvPicPr>
        <p:blipFill>
          <a:blip r:embed="rId2" cstate="print">
            <a:extLst>
              <a:ext uri="{28A0092B-C50C-407E-A947-70E740481C1C}">
                <a14:useLocalDpi xmlns:a14="http://schemas.microsoft.com/office/drawing/2010/main" val="0"/>
              </a:ext>
            </a:extLst>
          </a:blip>
          <a:srcRect b="26220"/>
          <a:stretch>
            <a:fillRect/>
          </a:stretch>
        </p:blipFill>
        <p:spPr>
          <a:xfrm>
            <a:off x="4890631" y="872649"/>
            <a:ext cx="3844659" cy="4011827"/>
          </a:xfrm>
          <a:prstGeom prst="rect">
            <a:avLst/>
          </a:prstGeom>
          <a:ln>
            <a:solidFill>
              <a:schemeClr val="tx1"/>
            </a:solidFill>
          </a:ln>
        </p:spPr>
      </p:pic>
    </p:spTree>
    <p:extLst>
      <p:ext uri="{BB962C8B-B14F-4D97-AF65-F5344CB8AC3E}">
        <p14:creationId xmlns:p14="http://schemas.microsoft.com/office/powerpoint/2010/main" val="314930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368104-CF84-E464-EECA-174300FF6941}"/>
              </a:ext>
            </a:extLst>
          </p:cNvPr>
          <p:cNvPicPr>
            <a:picLocks noChangeAspect="1"/>
          </p:cNvPicPr>
          <p:nvPr/>
        </p:nvPicPr>
        <p:blipFill>
          <a:blip r:embed="rId3"/>
          <a:stretch>
            <a:fillRect/>
          </a:stretch>
        </p:blipFill>
        <p:spPr>
          <a:xfrm>
            <a:off x="-2611" y="0"/>
            <a:ext cx="9149222" cy="5143500"/>
          </a:xfrm>
          <a:prstGeom prst="rect">
            <a:avLst/>
          </a:prstGeom>
        </p:spPr>
      </p:pic>
    </p:spTree>
    <p:extLst>
      <p:ext uri="{BB962C8B-B14F-4D97-AF65-F5344CB8AC3E}">
        <p14:creationId xmlns:p14="http://schemas.microsoft.com/office/powerpoint/2010/main" val="17986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4753-2CA8-7EA2-F526-8DD6BC731D89}"/>
              </a:ext>
            </a:extLst>
          </p:cNvPr>
          <p:cNvSpPr>
            <a:spLocks noGrp="1"/>
          </p:cNvSpPr>
          <p:nvPr>
            <p:ph type="title"/>
          </p:nvPr>
        </p:nvSpPr>
        <p:spPr/>
        <p:txBody>
          <a:bodyPr lIns="91440" tIns="45720" rIns="91440" bIns="45720" anchor="t">
            <a:noAutofit/>
          </a:bodyPr>
          <a:lstStyle/>
          <a:p>
            <a:pPr algn="ctr"/>
            <a:r>
              <a:rPr lang="en-US">
                <a:latin typeface="Arial"/>
                <a:cs typeface="Arial"/>
              </a:rPr>
              <a:t>Eradication was Previously Achieved</a:t>
            </a:r>
            <a:endParaRPr lang="en-US"/>
          </a:p>
        </p:txBody>
      </p:sp>
      <p:pic>
        <p:nvPicPr>
          <p:cNvPr id="6" name="Picture 5">
            <a:extLst>
              <a:ext uri="{FF2B5EF4-FFF2-40B4-BE49-F238E27FC236}">
                <a16:creationId xmlns:a16="http://schemas.microsoft.com/office/drawing/2014/main" id="{BC995FD5-BD3D-65FE-5C11-51145624A00A}"/>
              </a:ext>
            </a:extLst>
          </p:cNvPr>
          <p:cNvPicPr>
            <a:picLocks noChangeAspect="1"/>
          </p:cNvPicPr>
          <p:nvPr/>
        </p:nvPicPr>
        <p:blipFill>
          <a:blip r:embed="rId2"/>
          <a:stretch>
            <a:fillRect/>
          </a:stretch>
        </p:blipFill>
        <p:spPr>
          <a:xfrm>
            <a:off x="1885689" y="1002082"/>
            <a:ext cx="5114273" cy="3820440"/>
          </a:xfrm>
          <a:prstGeom prst="rect">
            <a:avLst/>
          </a:prstGeom>
        </p:spPr>
      </p:pic>
    </p:spTree>
    <p:extLst>
      <p:ext uri="{BB962C8B-B14F-4D97-AF65-F5344CB8AC3E}">
        <p14:creationId xmlns:p14="http://schemas.microsoft.com/office/powerpoint/2010/main" val="318589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C5CE50-F2E4-ACAD-639B-F0BA3F143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85" y="221113"/>
            <a:ext cx="3861039" cy="4557619"/>
          </a:xfrm>
          <a:prstGeom prst="rect">
            <a:avLst/>
          </a:prstGeom>
        </p:spPr>
      </p:pic>
      <p:sp>
        <p:nvSpPr>
          <p:cNvPr id="12" name="TextBox 11">
            <a:extLst>
              <a:ext uri="{FF2B5EF4-FFF2-40B4-BE49-F238E27FC236}">
                <a16:creationId xmlns:a16="http://schemas.microsoft.com/office/drawing/2014/main" id="{734AE3C2-30A9-9338-9CDE-F0892B70A5C9}"/>
              </a:ext>
            </a:extLst>
          </p:cNvPr>
          <p:cNvSpPr txBox="1"/>
          <p:nvPr/>
        </p:nvSpPr>
        <p:spPr>
          <a:xfrm>
            <a:off x="4683318" y="221113"/>
            <a:ext cx="4357316" cy="3600986"/>
          </a:xfrm>
          <a:prstGeom prst="rect">
            <a:avLst/>
          </a:prstGeom>
          <a:noFill/>
        </p:spPr>
        <p:txBody>
          <a:bodyPr wrap="square" rtlCol="0">
            <a:spAutoFit/>
          </a:bodyPr>
          <a:lstStyle/>
          <a:p>
            <a:pPr algn="l">
              <a:buNone/>
            </a:pPr>
            <a:r>
              <a:rPr lang="en-US" sz="1200" b="0" i="0">
                <a:solidFill>
                  <a:srgbClr val="981B1E"/>
                </a:solidFill>
                <a:effectLst/>
                <a:latin typeface="Guardian TextSans Web"/>
              </a:rPr>
              <a:t>Who Is at Risk of Severe </a:t>
            </a:r>
            <a:r>
              <a:rPr lang="en-US" sz="1200" b="0" i="1">
                <a:solidFill>
                  <a:srgbClr val="981B1E"/>
                </a:solidFill>
                <a:effectLst/>
                <a:latin typeface="Guardian TextSans Web"/>
              </a:rPr>
              <a:t>V vulnificus</a:t>
            </a:r>
            <a:r>
              <a:rPr lang="en-US" sz="1200" b="0" i="0">
                <a:solidFill>
                  <a:srgbClr val="981B1E"/>
                </a:solidFill>
                <a:effectLst/>
                <a:latin typeface="Guardian TextSans Web"/>
              </a:rPr>
              <a:t> Infection?</a:t>
            </a:r>
          </a:p>
          <a:p>
            <a:pPr algn="l">
              <a:buNone/>
            </a:pPr>
            <a:endParaRPr lang="en-US" sz="1200" b="0" i="0">
              <a:solidFill>
                <a:srgbClr val="981B1E"/>
              </a:solidFill>
              <a:effectLst/>
              <a:latin typeface="Guardian TextSans Web"/>
            </a:endParaRPr>
          </a:p>
          <a:p>
            <a:pPr algn="l">
              <a:buNone/>
            </a:pPr>
            <a:r>
              <a:rPr lang="en-US" sz="1200" b="0" i="0">
                <a:solidFill>
                  <a:srgbClr val="333333"/>
                </a:solidFill>
                <a:effectLst/>
                <a:latin typeface="Guardian TextSans Web"/>
              </a:rPr>
              <a:t>Individuals at increased risk of developing severe </a:t>
            </a:r>
            <a:r>
              <a:rPr lang="en-US" sz="1200" b="0" i="1">
                <a:solidFill>
                  <a:srgbClr val="333333"/>
                </a:solidFill>
                <a:effectLst/>
                <a:latin typeface="Guardian TextSans Web"/>
              </a:rPr>
              <a:t>V vulnificus</a:t>
            </a:r>
            <a:r>
              <a:rPr lang="en-US" sz="1200" b="0" i="0">
                <a:solidFill>
                  <a:srgbClr val="333333"/>
                </a:solidFill>
                <a:effectLst/>
                <a:latin typeface="Guardian TextSans Web"/>
              </a:rPr>
              <a:t> infection include those with liver disease (such as cirrhosis), cancer, HIV infection, diabetes, or a certain blood disorder (thalassemia), and those who take immunosuppressants or medications to decrease stomach acid levels.</a:t>
            </a:r>
          </a:p>
          <a:p>
            <a:pPr algn="l">
              <a:buNone/>
            </a:pPr>
            <a:endParaRPr lang="en-US" sz="1200" b="0" i="0">
              <a:solidFill>
                <a:srgbClr val="333333"/>
              </a:solidFill>
              <a:effectLst/>
              <a:latin typeface="Guardian TextSans Web"/>
            </a:endParaRPr>
          </a:p>
          <a:p>
            <a:pPr algn="l">
              <a:buNone/>
            </a:pPr>
            <a:r>
              <a:rPr lang="en-US" sz="1200" b="0" i="0">
                <a:solidFill>
                  <a:srgbClr val="981B1E"/>
                </a:solidFill>
                <a:effectLst/>
                <a:latin typeface="Guardian TextSans Web"/>
              </a:rPr>
              <a:t>Infection Prevention</a:t>
            </a:r>
          </a:p>
          <a:p>
            <a:pPr algn="l">
              <a:buNone/>
            </a:pPr>
            <a:endParaRPr lang="en-US" sz="1200" b="0" i="0">
              <a:solidFill>
                <a:srgbClr val="981B1E"/>
              </a:solidFill>
              <a:effectLst/>
              <a:latin typeface="Guardian TextSans Web"/>
            </a:endParaRPr>
          </a:p>
          <a:p>
            <a:pPr algn="l">
              <a:buNone/>
            </a:pPr>
            <a:r>
              <a:rPr lang="en-US" sz="1200" b="0" i="0">
                <a:solidFill>
                  <a:srgbClr val="333333"/>
                </a:solidFill>
                <a:effectLst/>
                <a:latin typeface="Guardian TextSans Web"/>
              </a:rPr>
              <a:t>Food-related </a:t>
            </a:r>
            <a:r>
              <a:rPr lang="en-US" sz="1200" b="0" i="1">
                <a:solidFill>
                  <a:srgbClr val="333333"/>
                </a:solidFill>
                <a:effectLst/>
                <a:latin typeface="Guardian TextSans Web"/>
              </a:rPr>
              <a:t>V vulnificus</a:t>
            </a:r>
            <a:r>
              <a:rPr lang="en-US" sz="1200" b="0" i="0">
                <a:solidFill>
                  <a:srgbClr val="333333"/>
                </a:solidFill>
                <a:effectLst/>
                <a:latin typeface="Guardian TextSans Web"/>
              </a:rPr>
              <a:t> infection can be prevented by not eating raw or undercooked seafood and by use of gloves or careful handwashing after handling raw shellfish. Patients with open wounds (including recent surgery, skin piercings, or tattoos) should avoid contact with brackish water (no swimming or fishing) and should not handle raw seafood. Wounds or cuts that have been exposed to brackish water or uncooked seafood products should be washed thoroughly with soap and water to decrease the risk of infection.</a:t>
            </a:r>
          </a:p>
        </p:txBody>
      </p:sp>
      <p:pic>
        <p:nvPicPr>
          <p:cNvPr id="14" name="Picture 13">
            <a:extLst>
              <a:ext uri="{FF2B5EF4-FFF2-40B4-BE49-F238E27FC236}">
                <a16:creationId xmlns:a16="http://schemas.microsoft.com/office/drawing/2014/main" id="{99B8D153-9F46-3D24-5C20-CF53C1AEA439}"/>
              </a:ext>
            </a:extLst>
          </p:cNvPr>
          <p:cNvPicPr>
            <a:picLocks noChangeAspect="1"/>
          </p:cNvPicPr>
          <p:nvPr/>
        </p:nvPicPr>
        <p:blipFill>
          <a:blip r:embed="rId3"/>
          <a:stretch>
            <a:fillRect/>
          </a:stretch>
        </p:blipFill>
        <p:spPr>
          <a:xfrm>
            <a:off x="6095101" y="3897042"/>
            <a:ext cx="938033" cy="938033"/>
          </a:xfrm>
          <a:prstGeom prst="rect">
            <a:avLst/>
          </a:prstGeom>
        </p:spPr>
      </p:pic>
    </p:spTree>
    <p:extLst>
      <p:ext uri="{BB962C8B-B14F-4D97-AF65-F5344CB8AC3E}">
        <p14:creationId xmlns:p14="http://schemas.microsoft.com/office/powerpoint/2010/main" val="108765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813B49-DA22-F1F2-3342-C61A961B4F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F71D06-AD2D-D5AA-7421-C4BF23EF3DAF}"/>
              </a:ext>
            </a:extLst>
          </p:cNvPr>
          <p:cNvSpPr>
            <a:spLocks noGrp="1"/>
          </p:cNvSpPr>
          <p:nvPr>
            <p:ph type="title"/>
          </p:nvPr>
        </p:nvSpPr>
        <p:spPr>
          <a:xfrm>
            <a:off x="374374" y="35200"/>
            <a:ext cx="2438986" cy="1252346"/>
          </a:xfrm>
        </p:spPr>
        <p:txBody>
          <a:bodyPr lIns="91440" tIns="45720" rIns="91440" bIns="45720" anchor="b" anchorCtr="0"/>
          <a:lstStyle/>
          <a:p>
            <a:r>
              <a:rPr lang="en-US" sz="2400">
                <a:latin typeface="Calibri"/>
                <a:ea typeface="Calibri"/>
                <a:cs typeface="Calibri"/>
              </a:rPr>
              <a:t>Jurisdictions with AGS surveillance</a:t>
            </a:r>
            <a:endParaRPr lang="en-US" sz="2400">
              <a:ea typeface="Calibri"/>
              <a:cs typeface="Calibri"/>
            </a:endParaRPr>
          </a:p>
        </p:txBody>
      </p:sp>
      <p:sp>
        <p:nvSpPr>
          <p:cNvPr id="4" name="Text Placeholder 1">
            <a:extLst>
              <a:ext uri="{FF2B5EF4-FFF2-40B4-BE49-F238E27FC236}">
                <a16:creationId xmlns:a16="http://schemas.microsoft.com/office/drawing/2014/main" id="{670AFD96-8AA7-4950-D054-9FF7E4A42D31}"/>
              </a:ext>
            </a:extLst>
          </p:cNvPr>
          <p:cNvSpPr>
            <a:spLocks noGrp="1"/>
          </p:cNvSpPr>
          <p:nvPr>
            <p:ph type="body" sz="quarter" idx="10"/>
          </p:nvPr>
        </p:nvSpPr>
        <p:spPr>
          <a:xfrm>
            <a:off x="374374" y="1388223"/>
            <a:ext cx="2437371" cy="2878351"/>
          </a:xfrm>
        </p:spPr>
        <p:txBody>
          <a:bodyPr/>
          <a:lstStyle/>
          <a:p>
            <a:r>
              <a:rPr lang="en-US" sz="1800">
                <a:latin typeface="Calibri"/>
                <a:ea typeface="Calibri"/>
                <a:cs typeface="Calibri"/>
              </a:rPr>
              <a:t>20 jurisdictions:</a:t>
            </a:r>
          </a:p>
          <a:p>
            <a:pPr lvl="1" indent="-169545"/>
            <a:r>
              <a:rPr lang="en-US" b="1">
                <a:latin typeface="Calibri"/>
                <a:ea typeface="Calibri"/>
                <a:cs typeface="Calibri"/>
              </a:rPr>
              <a:t>14 reportable:</a:t>
            </a:r>
          </a:p>
          <a:p>
            <a:pPr lvl="1"/>
            <a:r>
              <a:rPr lang="en-US" sz="1600">
                <a:latin typeface="Calibri"/>
                <a:ea typeface="Calibri"/>
                <a:cs typeface="Calibri"/>
              </a:rPr>
              <a:t>12 states, 1 local (NYC), 1 tribe (Choctaw Nation)</a:t>
            </a:r>
          </a:p>
          <a:p>
            <a:pPr lvl="1" indent="-169545"/>
            <a:r>
              <a:rPr lang="en-US" b="1">
                <a:latin typeface="Calibri"/>
                <a:ea typeface="Calibri"/>
                <a:cs typeface="Calibri"/>
              </a:rPr>
              <a:t>6 voluntary</a:t>
            </a:r>
            <a:endParaRPr lang="en-US" b="1">
              <a:ea typeface="Calibri" panose="020F0502020204030204" pitchFamily="34" charset="0"/>
              <a:cs typeface="Calibri" panose="020F0502020204030204" pitchFamily="34" charset="0"/>
            </a:endParaRPr>
          </a:p>
          <a:p>
            <a:endParaRPr lang="en-US">
              <a:ea typeface="Calibri" panose="020F0502020204030204" pitchFamily="34" charset="0"/>
              <a:cs typeface="Calibri" panose="020F0502020204030204" pitchFamily="34" charset="0"/>
            </a:endParaRPr>
          </a:p>
        </p:txBody>
      </p:sp>
      <p:pic>
        <p:nvPicPr>
          <p:cNvPr id="8" name="Picture 7" descr="A picture containing engineering drawing&#10;&#10;AI-generated content may be incorrect.">
            <a:extLst>
              <a:ext uri="{FF2B5EF4-FFF2-40B4-BE49-F238E27FC236}">
                <a16:creationId xmlns:a16="http://schemas.microsoft.com/office/drawing/2014/main" id="{6F3F5E6E-C071-F6F3-B823-B1C1E695804B}"/>
              </a:ext>
            </a:extLst>
          </p:cNvPr>
          <p:cNvPicPr>
            <a:picLocks noChangeAspect="1"/>
          </p:cNvPicPr>
          <p:nvPr/>
        </p:nvPicPr>
        <p:blipFill>
          <a:blip r:embed="rId2"/>
          <a:stretch>
            <a:fillRect/>
          </a:stretch>
        </p:blipFill>
        <p:spPr>
          <a:xfrm>
            <a:off x="2922111" y="318407"/>
            <a:ext cx="6124620" cy="4506686"/>
          </a:xfrm>
          <a:prstGeom prst="rect">
            <a:avLst/>
          </a:prstGeom>
        </p:spPr>
      </p:pic>
    </p:spTree>
    <p:extLst>
      <p:ext uri="{BB962C8B-B14F-4D97-AF65-F5344CB8AC3E}">
        <p14:creationId xmlns:p14="http://schemas.microsoft.com/office/powerpoint/2010/main" val="242779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CF78-BCBA-7359-EFB9-A30363F64C02}"/>
              </a:ext>
            </a:extLst>
          </p:cNvPr>
          <p:cNvSpPr>
            <a:spLocks noGrp="1"/>
          </p:cNvSpPr>
          <p:nvPr>
            <p:ph type="title"/>
          </p:nvPr>
        </p:nvSpPr>
        <p:spPr/>
        <p:txBody>
          <a:bodyPr/>
          <a:lstStyle/>
          <a:p>
            <a:r>
              <a:rPr lang="en-US" dirty="0"/>
              <a:t>New NCIR Update</a:t>
            </a:r>
          </a:p>
        </p:txBody>
      </p:sp>
      <p:sp>
        <p:nvSpPr>
          <p:cNvPr id="3" name="Text Placeholder 2">
            <a:extLst>
              <a:ext uri="{FF2B5EF4-FFF2-40B4-BE49-F238E27FC236}">
                <a16:creationId xmlns:a16="http://schemas.microsoft.com/office/drawing/2014/main" id="{E1911BD6-3826-599C-D0F0-4663D13D3707}"/>
              </a:ext>
            </a:extLst>
          </p:cNvPr>
          <p:cNvSpPr>
            <a:spLocks noGrp="1"/>
          </p:cNvSpPr>
          <p:nvPr>
            <p:ph type="body" sz="quarter" idx="10"/>
          </p:nvPr>
        </p:nvSpPr>
        <p:spPr>
          <a:xfrm>
            <a:off x="651863" y="956095"/>
            <a:ext cx="7888288" cy="3596480"/>
          </a:xfrm>
        </p:spPr>
        <p:txBody>
          <a:bodyPr/>
          <a:lstStyle/>
          <a:p>
            <a:r>
              <a:rPr lang="en-US" dirty="0"/>
              <a:t>Recent Communications: </a:t>
            </a:r>
            <a:endParaRPr lang="en-US" dirty="0">
              <a:hlinkClick r:id="rId2"/>
            </a:endParaRPr>
          </a:p>
          <a:p>
            <a:pPr lvl="1"/>
            <a:r>
              <a:rPr lang="en-US" dirty="0">
                <a:hlinkClick r:id="rId2"/>
              </a:rPr>
              <a:t>New NCIR: Implementation Update</a:t>
            </a:r>
            <a:r>
              <a:rPr lang="en-US" dirty="0"/>
              <a:t> </a:t>
            </a:r>
            <a:r>
              <a:rPr lang="en-US" b="0" dirty="0"/>
              <a:t>(4/2/2026)</a:t>
            </a:r>
          </a:p>
          <a:p>
            <a:pPr lvl="1"/>
            <a:r>
              <a:rPr lang="en-US" dirty="0">
                <a:hlinkClick r:id="rId3"/>
              </a:rPr>
              <a:t>NCIR Implementation: Readiness Checklist</a:t>
            </a:r>
            <a:r>
              <a:rPr lang="en-US" dirty="0"/>
              <a:t> </a:t>
            </a:r>
            <a:r>
              <a:rPr lang="en-US" b="0" dirty="0"/>
              <a:t>(5/19/2026)</a:t>
            </a:r>
            <a:endParaRPr lang="en-US" b="0" dirty="0">
              <a:hlinkClick r:id="rId4"/>
            </a:endParaRPr>
          </a:p>
          <a:p>
            <a:pPr lvl="1"/>
            <a:r>
              <a:rPr lang="en-US" dirty="0">
                <a:hlinkClick r:id="rId4"/>
              </a:rPr>
              <a:t>Data Exchange Onboarding Pause</a:t>
            </a:r>
            <a:r>
              <a:rPr lang="en-US" dirty="0"/>
              <a:t> </a:t>
            </a:r>
            <a:r>
              <a:rPr lang="en-US" b="0" dirty="0"/>
              <a:t>(5/22/2026)</a:t>
            </a:r>
          </a:p>
          <a:p>
            <a:r>
              <a:rPr lang="en-US" i="1" dirty="0"/>
              <a:t>Reminder:</a:t>
            </a:r>
            <a:r>
              <a:rPr lang="en-US" dirty="0"/>
              <a:t> Last day for vaccine orders is </a:t>
            </a:r>
            <a:r>
              <a:rPr lang="en-US" u="sng" dirty="0"/>
              <a:t>6/30/2026</a:t>
            </a:r>
          </a:p>
          <a:p>
            <a:r>
              <a:rPr lang="en-US" i="1" dirty="0"/>
              <a:t>Coming soon</a:t>
            </a:r>
            <a:r>
              <a:rPr lang="en-US" dirty="0"/>
              <a:t>: Provider Training Registration</a:t>
            </a:r>
          </a:p>
        </p:txBody>
      </p:sp>
      <p:pic>
        <p:nvPicPr>
          <p:cNvPr id="6" name="Picture 5">
            <a:extLst>
              <a:ext uri="{FF2B5EF4-FFF2-40B4-BE49-F238E27FC236}">
                <a16:creationId xmlns:a16="http://schemas.microsoft.com/office/drawing/2014/main" id="{FEDCDCC7-6180-A8B1-A514-90644652B9E3}"/>
              </a:ext>
            </a:extLst>
          </p:cNvPr>
          <p:cNvPicPr>
            <a:picLocks noChangeAspect="1"/>
          </p:cNvPicPr>
          <p:nvPr/>
        </p:nvPicPr>
        <p:blipFill>
          <a:blip r:embed="rId5"/>
          <a:stretch>
            <a:fillRect/>
          </a:stretch>
        </p:blipFill>
        <p:spPr>
          <a:xfrm>
            <a:off x="2859003" y="3239610"/>
            <a:ext cx="2880610" cy="1257409"/>
          </a:xfrm>
          <a:prstGeom prst="rect">
            <a:avLst/>
          </a:prstGeom>
        </p:spPr>
      </p:pic>
      <p:sp>
        <p:nvSpPr>
          <p:cNvPr id="7" name="TextBox 6">
            <a:extLst>
              <a:ext uri="{FF2B5EF4-FFF2-40B4-BE49-F238E27FC236}">
                <a16:creationId xmlns:a16="http://schemas.microsoft.com/office/drawing/2014/main" id="{8B13DE84-CF1F-545B-0609-1E62536FC467}"/>
              </a:ext>
            </a:extLst>
          </p:cNvPr>
          <p:cNvSpPr txBox="1"/>
          <p:nvPr/>
        </p:nvSpPr>
        <p:spPr>
          <a:xfrm>
            <a:off x="196850" y="4629150"/>
            <a:ext cx="86804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**Visit the </a:t>
            </a:r>
            <a:r>
              <a:rPr kumimoji="0" lang="en-US" sz="1400" b="0" i="0" u="none" strike="noStrike" kern="1200" cap="none" spc="0" normalizeH="0" baseline="0" noProof="0" dirty="0">
                <a:ln>
                  <a:noFill/>
                </a:ln>
                <a:solidFill>
                  <a:prstClr val="black"/>
                </a:solidFill>
                <a:effectLst/>
                <a:uLnTx/>
                <a:uFillTx/>
                <a:latin typeface="Arial"/>
                <a:ea typeface="+mn-ea"/>
                <a:cs typeface="+mn-cs"/>
                <a:hlinkClick r:id="rId6"/>
              </a:rPr>
              <a:t>NCIR website </a:t>
            </a:r>
            <a:r>
              <a:rPr kumimoji="0" lang="en-US" sz="1400" b="0" i="0" u="none" strike="noStrike" kern="1200" cap="none" spc="0" normalizeH="0" baseline="0" noProof="0" dirty="0">
                <a:ln>
                  <a:noFill/>
                </a:ln>
                <a:solidFill>
                  <a:prstClr val="black"/>
                </a:solidFill>
                <a:effectLst/>
                <a:uLnTx/>
                <a:uFillTx/>
                <a:latin typeface="Arial"/>
                <a:ea typeface="+mn-ea"/>
                <a:cs typeface="+mn-cs"/>
              </a:rPr>
              <a:t>for updates / subscribe to </a:t>
            </a:r>
            <a:r>
              <a:rPr kumimoji="0" lang="en-US" sz="1400" b="0" i="0" u="none" strike="noStrike" kern="1200" cap="none" spc="0" normalizeH="0" baseline="0" noProof="0" dirty="0">
                <a:ln>
                  <a:noFill/>
                </a:ln>
                <a:solidFill>
                  <a:prstClr val="black"/>
                </a:solidFill>
                <a:effectLst/>
                <a:uLnTx/>
                <a:uFillTx/>
                <a:latin typeface="Arial"/>
                <a:ea typeface="+mn-ea"/>
                <a:cs typeface="+mn-cs"/>
                <a:hlinkClick r:id="rId7"/>
              </a:rPr>
              <a:t>NCIR Replacement emails </a:t>
            </a:r>
            <a:r>
              <a:rPr kumimoji="0" lang="en-US" sz="1400" b="0" i="0" u="none" strike="noStrike" kern="1200" cap="none" spc="0" normalizeH="0" baseline="0" noProof="0" dirty="0">
                <a:ln>
                  <a:noFill/>
                </a:ln>
                <a:solidFill>
                  <a:prstClr val="black"/>
                </a:solidFill>
                <a:effectLst/>
                <a:uLnTx/>
                <a:uFillTx/>
                <a:latin typeface="Arial"/>
                <a:ea typeface="+mn-ea"/>
                <a:cs typeface="+mn-cs"/>
              </a:rPr>
              <a:t>to stay informed**</a:t>
            </a:r>
          </a:p>
        </p:txBody>
      </p:sp>
    </p:spTree>
    <p:extLst>
      <p:ext uri="{BB962C8B-B14F-4D97-AF65-F5344CB8AC3E}">
        <p14:creationId xmlns:p14="http://schemas.microsoft.com/office/powerpoint/2010/main" val="362887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36A86-B9CF-8205-1C25-6D12F8ED2CC0}"/>
              </a:ext>
            </a:extLst>
          </p:cNvPr>
          <p:cNvSpPr>
            <a:spLocks noGrp="1"/>
          </p:cNvSpPr>
          <p:nvPr>
            <p:ph type="title"/>
          </p:nvPr>
        </p:nvSpPr>
        <p:spPr/>
        <p:txBody>
          <a:bodyPr/>
          <a:lstStyle/>
          <a:p>
            <a:r>
              <a:rPr lang="en-US"/>
              <a:t>Ebola Traveler Monitoring</a:t>
            </a:r>
          </a:p>
        </p:txBody>
      </p:sp>
      <p:sp>
        <p:nvSpPr>
          <p:cNvPr id="6" name="Text Placeholder 5">
            <a:extLst>
              <a:ext uri="{FF2B5EF4-FFF2-40B4-BE49-F238E27FC236}">
                <a16:creationId xmlns:a16="http://schemas.microsoft.com/office/drawing/2014/main" id="{A27ACCD3-9302-201E-60F6-A71373FD6614}"/>
              </a:ext>
            </a:extLst>
          </p:cNvPr>
          <p:cNvSpPr>
            <a:spLocks noGrp="1"/>
          </p:cNvSpPr>
          <p:nvPr>
            <p:ph type="body" sz="quarter" idx="10"/>
          </p:nvPr>
        </p:nvSpPr>
        <p:spPr>
          <a:xfrm>
            <a:off x="6785120" y="1316833"/>
            <a:ext cx="2140527" cy="3184776"/>
          </a:xfrm>
          <a:solidFill>
            <a:schemeClr val="accent1">
              <a:lumMod val="20000"/>
              <a:lumOff val="80000"/>
            </a:schemeClr>
          </a:solidFill>
        </p:spPr>
        <p:txBody>
          <a:bodyPr/>
          <a:lstStyle/>
          <a:p>
            <a:r>
              <a:rPr lang="en-US" sz="1400" b="0"/>
              <a:t>30 counties are conducting active monitoring</a:t>
            </a:r>
          </a:p>
          <a:p>
            <a:r>
              <a:rPr lang="en-US" sz="1400" b="0"/>
              <a:t>134 NC residents have returned from countries of concern since May 21</a:t>
            </a:r>
            <a:r>
              <a:rPr lang="en-US" sz="1400" b="0" baseline="30000"/>
              <a:t>st</a:t>
            </a:r>
            <a:r>
              <a:rPr lang="en-US" sz="1400" b="0"/>
              <a:t> </a:t>
            </a:r>
          </a:p>
          <a:p>
            <a:r>
              <a:rPr lang="en-US" sz="1400" b="0"/>
              <a:t>No high‑risk travelers have returned to the United States, and no U.S. cases associated with this outbreak have been confirmed </a:t>
            </a:r>
          </a:p>
        </p:txBody>
      </p:sp>
      <p:graphicFrame>
        <p:nvGraphicFramePr>
          <p:cNvPr id="2" name="Chart 1">
            <a:extLst>
              <a:ext uri="{FF2B5EF4-FFF2-40B4-BE49-F238E27FC236}">
                <a16:creationId xmlns:a16="http://schemas.microsoft.com/office/drawing/2014/main" id="{F3CC8369-FB17-05E5-440D-393FF7284AC3}"/>
              </a:ext>
            </a:extLst>
          </p:cNvPr>
          <p:cNvGraphicFramePr>
            <a:graphicFrameLocks/>
          </p:cNvGraphicFramePr>
          <p:nvPr>
            <p:extLst>
              <p:ext uri="{D42A27DB-BD31-4B8C-83A1-F6EECF244321}">
                <p14:modId xmlns:p14="http://schemas.microsoft.com/office/powerpoint/2010/main" val="521282769"/>
              </p:ext>
            </p:extLst>
          </p:nvPr>
        </p:nvGraphicFramePr>
        <p:xfrm>
          <a:off x="0" y="1013151"/>
          <a:ext cx="6795655" cy="37921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6">
            <a:extLst>
              <a:ext uri="{FF2B5EF4-FFF2-40B4-BE49-F238E27FC236}">
                <a16:creationId xmlns:a16="http://schemas.microsoft.com/office/drawing/2014/main" id="{E91B26FE-8DC2-9FA0-789B-8AA96AAF4788}"/>
              </a:ext>
            </a:extLst>
          </p:cNvPr>
          <p:cNvSpPr>
            <a:spLocks noGrp="1"/>
          </p:cNvSpPr>
          <p:nvPr>
            <p:ph type="body" sz="quarter" idx="11"/>
          </p:nvPr>
        </p:nvSpPr>
        <p:spPr>
          <a:xfrm>
            <a:off x="522292" y="4682331"/>
            <a:ext cx="8403355" cy="247650"/>
          </a:xfrm>
        </p:spPr>
        <p:txBody>
          <a:bodyPr/>
          <a:lstStyle/>
          <a:p>
            <a:pPr algn="r"/>
            <a:r>
              <a:rPr lang="en-US" sz="800" b="0"/>
              <a:t>https://www.cdc.gov/ebola/situation-summary/index.html</a:t>
            </a:r>
          </a:p>
        </p:txBody>
      </p:sp>
    </p:spTree>
    <p:extLst>
      <p:ext uri="{BB962C8B-B14F-4D97-AF65-F5344CB8AC3E}">
        <p14:creationId xmlns:p14="http://schemas.microsoft.com/office/powerpoint/2010/main" val="174959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22614B-F7FC-97E0-2B14-5843A26CE3F4}"/>
              </a:ext>
            </a:extLst>
          </p:cNvPr>
          <p:cNvSpPr>
            <a:spLocks noGrp="1"/>
          </p:cNvSpPr>
          <p:nvPr>
            <p:ph type="title"/>
          </p:nvPr>
        </p:nvSpPr>
        <p:spPr/>
        <p:txBody>
          <a:bodyPr/>
          <a:lstStyle/>
          <a:p>
            <a:r>
              <a:rPr lang="en-US"/>
              <a:t>New World Screwworm</a:t>
            </a:r>
          </a:p>
        </p:txBody>
      </p:sp>
      <p:sp>
        <p:nvSpPr>
          <p:cNvPr id="6" name="Text Placeholder 5">
            <a:extLst>
              <a:ext uri="{FF2B5EF4-FFF2-40B4-BE49-F238E27FC236}">
                <a16:creationId xmlns:a16="http://schemas.microsoft.com/office/drawing/2014/main" id="{6C765275-2C6B-DBAD-059E-3FCB1A310E6F}"/>
              </a:ext>
            </a:extLst>
          </p:cNvPr>
          <p:cNvSpPr>
            <a:spLocks noGrp="1"/>
          </p:cNvSpPr>
          <p:nvPr>
            <p:ph type="body" sz="quarter" idx="10"/>
          </p:nvPr>
        </p:nvSpPr>
        <p:spPr>
          <a:xfrm>
            <a:off x="628650" y="1085851"/>
            <a:ext cx="4738545" cy="3596480"/>
          </a:xfrm>
        </p:spPr>
        <p:txBody>
          <a:bodyPr lIns="91440" tIns="45720" rIns="91440" bIns="45720" anchor="t">
            <a:noAutofit/>
          </a:bodyPr>
          <a:lstStyle/>
          <a:p>
            <a:pPr marL="170815" indent="-170815"/>
            <a:r>
              <a:rPr lang="en-US" sz="2000" b="0">
                <a:latin typeface="Aptos"/>
                <a:cs typeface="Arial"/>
              </a:rPr>
              <a:t>Larvae (maggots) of the fly </a:t>
            </a:r>
            <a:r>
              <a:rPr lang="en-US" sz="2000" b="0" i="1">
                <a:latin typeface="Aptos"/>
                <a:cs typeface="Arial"/>
              </a:rPr>
              <a:t>Cochliomyia hominivorax</a:t>
            </a:r>
            <a:endParaRPr lang="en-US" sz="2000">
              <a:cs typeface="Arial"/>
            </a:endParaRPr>
          </a:p>
          <a:p>
            <a:pPr marL="170815" indent="-170815"/>
            <a:r>
              <a:rPr lang="en-US" sz="2000" b="0">
                <a:latin typeface="Aptos"/>
                <a:cs typeface="Arial"/>
              </a:rPr>
              <a:t>Hominivorax = “man eater”</a:t>
            </a:r>
            <a:endParaRPr lang="en-US" sz="2000">
              <a:cs typeface="Arial"/>
            </a:endParaRPr>
          </a:p>
          <a:p>
            <a:pPr marL="170815" indent="-170815"/>
            <a:r>
              <a:rPr lang="en-US" sz="2000" b="0">
                <a:latin typeface="Aptos"/>
                <a:cs typeface="Arial"/>
              </a:rPr>
              <a:t>Adult female fly lays eggs near a wound or mucosal surface</a:t>
            </a:r>
            <a:endParaRPr lang="en-US" sz="2000">
              <a:cs typeface="Arial"/>
            </a:endParaRPr>
          </a:p>
          <a:p>
            <a:pPr marL="170815" indent="-170815"/>
            <a:r>
              <a:rPr lang="en-US" sz="2000" b="0">
                <a:latin typeface="Aptos"/>
                <a:cs typeface="Arial"/>
              </a:rPr>
              <a:t>Larvae (maggots) feed on </a:t>
            </a:r>
            <a:r>
              <a:rPr lang="en-US" sz="2000" u="sng">
                <a:latin typeface="Aptos"/>
                <a:cs typeface="Arial"/>
              </a:rPr>
              <a:t>living tissue</a:t>
            </a:r>
            <a:endParaRPr lang="en-US" sz="2000">
              <a:cs typeface="Arial"/>
            </a:endParaRPr>
          </a:p>
          <a:p>
            <a:pPr marL="170815" indent="-170815"/>
            <a:endParaRPr lang="en-US"/>
          </a:p>
        </p:txBody>
      </p:sp>
      <p:sp>
        <p:nvSpPr>
          <p:cNvPr id="7" name="Text Placeholder 6">
            <a:extLst>
              <a:ext uri="{FF2B5EF4-FFF2-40B4-BE49-F238E27FC236}">
                <a16:creationId xmlns:a16="http://schemas.microsoft.com/office/drawing/2014/main" id="{542C6BBE-7B08-E749-5808-023857F22F41}"/>
              </a:ext>
            </a:extLst>
          </p:cNvPr>
          <p:cNvSpPr>
            <a:spLocks noGrp="1"/>
          </p:cNvSpPr>
          <p:nvPr>
            <p:ph type="body" sz="quarter" idx="11"/>
          </p:nvPr>
        </p:nvSpPr>
        <p:spPr/>
        <p:txBody>
          <a:bodyPr lIns="91440" tIns="45720" rIns="91440" bIns="45720" anchor="b">
            <a:noAutofit/>
          </a:bodyPr>
          <a:lstStyle/>
          <a:p>
            <a:r>
              <a:rPr lang="en-US">
                <a:latin typeface="Arial"/>
                <a:cs typeface="Arial"/>
              </a:rPr>
              <a:t>Content from NCDA&amp;CS</a:t>
            </a:r>
            <a:endParaRPr lang="en-US"/>
          </a:p>
        </p:txBody>
      </p:sp>
      <p:pic>
        <p:nvPicPr>
          <p:cNvPr id="2" name="Picture 1">
            <a:extLst>
              <a:ext uri="{FF2B5EF4-FFF2-40B4-BE49-F238E27FC236}">
                <a16:creationId xmlns:a16="http://schemas.microsoft.com/office/drawing/2014/main" id="{3BFFA3FD-35DF-7293-3D37-91DEEF10BB9C}"/>
              </a:ext>
            </a:extLst>
          </p:cNvPr>
          <p:cNvPicPr>
            <a:picLocks noChangeAspect="1"/>
          </p:cNvPicPr>
          <p:nvPr/>
        </p:nvPicPr>
        <p:blipFill>
          <a:blip r:embed="rId2"/>
          <a:stretch>
            <a:fillRect/>
          </a:stretch>
        </p:blipFill>
        <p:spPr>
          <a:xfrm>
            <a:off x="5360843" y="1084119"/>
            <a:ext cx="3695700" cy="2105025"/>
          </a:xfrm>
          <a:prstGeom prst="rect">
            <a:avLst/>
          </a:prstGeom>
        </p:spPr>
      </p:pic>
      <p:pic>
        <p:nvPicPr>
          <p:cNvPr id="3" name="Picture 2">
            <a:extLst>
              <a:ext uri="{FF2B5EF4-FFF2-40B4-BE49-F238E27FC236}">
                <a16:creationId xmlns:a16="http://schemas.microsoft.com/office/drawing/2014/main" id="{B0D1D5C4-3443-7A13-65C0-6C249F6A540B}"/>
              </a:ext>
            </a:extLst>
          </p:cNvPr>
          <p:cNvPicPr>
            <a:picLocks noChangeAspect="1"/>
          </p:cNvPicPr>
          <p:nvPr/>
        </p:nvPicPr>
        <p:blipFill>
          <a:blip r:embed="rId3"/>
          <a:stretch>
            <a:fillRect/>
          </a:stretch>
        </p:blipFill>
        <p:spPr>
          <a:xfrm>
            <a:off x="6377421" y="3364057"/>
            <a:ext cx="2143125" cy="1000125"/>
          </a:xfrm>
          <a:prstGeom prst="rect">
            <a:avLst/>
          </a:prstGeom>
        </p:spPr>
      </p:pic>
    </p:spTree>
    <p:extLst>
      <p:ext uri="{BB962C8B-B14F-4D97-AF65-F5344CB8AC3E}">
        <p14:creationId xmlns:p14="http://schemas.microsoft.com/office/powerpoint/2010/main" val="332857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139F-9820-8A88-812F-23BD29188AA3}"/>
              </a:ext>
            </a:extLst>
          </p:cNvPr>
          <p:cNvSpPr>
            <a:spLocks noGrp="1"/>
          </p:cNvSpPr>
          <p:nvPr>
            <p:ph type="title"/>
          </p:nvPr>
        </p:nvSpPr>
        <p:spPr>
          <a:xfrm>
            <a:off x="5765919" y="468041"/>
            <a:ext cx="2751722" cy="404058"/>
          </a:xfrm>
        </p:spPr>
        <p:txBody>
          <a:bodyPr lIns="91440" tIns="45720" rIns="91440" bIns="45720" anchor="t">
            <a:noAutofit/>
          </a:bodyPr>
          <a:lstStyle/>
          <a:p>
            <a:r>
              <a:rPr lang="en-US">
                <a:latin typeface="Arial"/>
                <a:cs typeface="Arial"/>
              </a:rPr>
              <a:t>TAHC Zone Map</a:t>
            </a:r>
            <a:endParaRPr lang="en-US"/>
          </a:p>
        </p:txBody>
      </p:sp>
      <p:pic>
        <p:nvPicPr>
          <p:cNvPr id="3" name="Picture 2">
            <a:extLst>
              <a:ext uri="{FF2B5EF4-FFF2-40B4-BE49-F238E27FC236}">
                <a16:creationId xmlns:a16="http://schemas.microsoft.com/office/drawing/2014/main" id="{784A7EFD-E67E-1D63-A373-B796229919AE}"/>
              </a:ext>
            </a:extLst>
          </p:cNvPr>
          <p:cNvPicPr>
            <a:picLocks noChangeAspect="1"/>
          </p:cNvPicPr>
          <p:nvPr/>
        </p:nvPicPr>
        <p:blipFill>
          <a:blip r:embed="rId2"/>
          <a:stretch>
            <a:fillRect/>
          </a:stretch>
        </p:blipFill>
        <p:spPr>
          <a:xfrm>
            <a:off x="5415078" y="875398"/>
            <a:ext cx="3102201" cy="4012600"/>
          </a:xfrm>
          <a:prstGeom prst="rect">
            <a:avLst/>
          </a:prstGeom>
        </p:spPr>
      </p:pic>
      <p:pic>
        <p:nvPicPr>
          <p:cNvPr id="4" name="Picture 3">
            <a:extLst>
              <a:ext uri="{FF2B5EF4-FFF2-40B4-BE49-F238E27FC236}">
                <a16:creationId xmlns:a16="http://schemas.microsoft.com/office/drawing/2014/main" id="{E0E9DEBE-C2F0-5355-4B25-7C4E1F24B77A}"/>
              </a:ext>
            </a:extLst>
          </p:cNvPr>
          <p:cNvPicPr>
            <a:picLocks noChangeAspect="1"/>
          </p:cNvPicPr>
          <p:nvPr/>
        </p:nvPicPr>
        <p:blipFill>
          <a:blip r:embed="rId3"/>
          <a:stretch>
            <a:fillRect/>
          </a:stretch>
        </p:blipFill>
        <p:spPr>
          <a:xfrm>
            <a:off x="66799" y="878896"/>
            <a:ext cx="5254832" cy="2932958"/>
          </a:xfrm>
          <a:prstGeom prst="rect">
            <a:avLst/>
          </a:prstGeom>
        </p:spPr>
      </p:pic>
      <p:sp>
        <p:nvSpPr>
          <p:cNvPr id="6" name="Title 1">
            <a:extLst>
              <a:ext uri="{FF2B5EF4-FFF2-40B4-BE49-F238E27FC236}">
                <a16:creationId xmlns:a16="http://schemas.microsoft.com/office/drawing/2014/main" id="{A96BE270-BABD-2DED-5329-4803179B9289}"/>
              </a:ext>
            </a:extLst>
          </p:cNvPr>
          <p:cNvSpPr txBox="1">
            <a:spLocks/>
          </p:cNvSpPr>
          <p:nvPr/>
        </p:nvSpPr>
        <p:spPr>
          <a:xfrm>
            <a:off x="1012326" y="471999"/>
            <a:ext cx="2751722" cy="404058"/>
          </a:xfrm>
          <a:prstGeom prst="rect">
            <a:avLst/>
          </a:prstGeom>
        </p:spPr>
        <p:txBody>
          <a:bodyPr lIns="91440" tIns="45720" rIns="91440" bIns="45720" anchor="t">
            <a:noAutofit/>
          </a:bodyPr>
          <a:lstStyle>
            <a:lvl1pPr algn="l" defTabSz="514337" rtl="0" eaLnBrk="1" latinLnBrk="0" hangingPunct="1">
              <a:lnSpc>
                <a:spcPct val="90000"/>
              </a:lnSpc>
              <a:spcBef>
                <a:spcPct val="0"/>
              </a:spcBef>
              <a:buNone/>
              <a:defRPr sz="24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latin typeface="Arial"/>
                <a:cs typeface="Arial"/>
              </a:rPr>
              <a:t>USDA Dashboard</a:t>
            </a:r>
            <a:endParaRPr lang="en-US"/>
          </a:p>
        </p:txBody>
      </p:sp>
      <p:pic>
        <p:nvPicPr>
          <p:cNvPr id="5" name="Picture 4">
            <a:extLst>
              <a:ext uri="{FF2B5EF4-FFF2-40B4-BE49-F238E27FC236}">
                <a16:creationId xmlns:a16="http://schemas.microsoft.com/office/drawing/2014/main" id="{D339A7F1-5485-7569-22A9-BE097E73B886}"/>
              </a:ext>
            </a:extLst>
          </p:cNvPr>
          <p:cNvPicPr>
            <a:picLocks noChangeAspect="1"/>
          </p:cNvPicPr>
          <p:nvPr/>
        </p:nvPicPr>
        <p:blipFill>
          <a:blip r:embed="rId4"/>
          <a:stretch>
            <a:fillRect/>
          </a:stretch>
        </p:blipFill>
        <p:spPr>
          <a:xfrm>
            <a:off x="67196" y="3836747"/>
            <a:ext cx="1055579" cy="1047750"/>
          </a:xfrm>
          <a:prstGeom prst="rect">
            <a:avLst/>
          </a:prstGeom>
        </p:spPr>
      </p:pic>
      <p:pic>
        <p:nvPicPr>
          <p:cNvPr id="7" name="Picture 6">
            <a:extLst>
              <a:ext uri="{FF2B5EF4-FFF2-40B4-BE49-F238E27FC236}">
                <a16:creationId xmlns:a16="http://schemas.microsoft.com/office/drawing/2014/main" id="{82271783-C17C-D9E9-4B0B-89CE308D78F8}"/>
              </a:ext>
            </a:extLst>
          </p:cNvPr>
          <p:cNvPicPr>
            <a:picLocks noChangeAspect="1"/>
          </p:cNvPicPr>
          <p:nvPr/>
        </p:nvPicPr>
        <p:blipFill>
          <a:blip r:embed="rId5"/>
          <a:stretch>
            <a:fillRect/>
          </a:stretch>
        </p:blipFill>
        <p:spPr>
          <a:xfrm>
            <a:off x="4268634" y="3834138"/>
            <a:ext cx="1045141" cy="1052970"/>
          </a:xfrm>
          <a:prstGeom prst="rect">
            <a:avLst/>
          </a:prstGeom>
        </p:spPr>
      </p:pic>
    </p:spTree>
    <p:extLst>
      <p:ext uri="{BB962C8B-B14F-4D97-AF65-F5344CB8AC3E}">
        <p14:creationId xmlns:p14="http://schemas.microsoft.com/office/powerpoint/2010/main" val="242933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0A9A-C850-C8E0-6B52-F653D5A052EE}"/>
              </a:ext>
            </a:extLst>
          </p:cNvPr>
          <p:cNvSpPr>
            <a:spLocks noGrp="1"/>
          </p:cNvSpPr>
          <p:nvPr>
            <p:ph type="title"/>
          </p:nvPr>
        </p:nvSpPr>
        <p:spPr/>
        <p:txBody>
          <a:bodyPr/>
          <a:lstStyle/>
          <a:p>
            <a:r>
              <a:rPr lang="en-US"/>
              <a:t>New World Screwworm</a:t>
            </a:r>
          </a:p>
        </p:txBody>
      </p:sp>
      <p:sp>
        <p:nvSpPr>
          <p:cNvPr id="3" name="Text Placeholder 2">
            <a:extLst>
              <a:ext uri="{FF2B5EF4-FFF2-40B4-BE49-F238E27FC236}">
                <a16:creationId xmlns:a16="http://schemas.microsoft.com/office/drawing/2014/main" id="{554F4096-01E9-EEF1-B9F6-1ED80605B4AF}"/>
              </a:ext>
            </a:extLst>
          </p:cNvPr>
          <p:cNvSpPr>
            <a:spLocks noGrp="1"/>
          </p:cNvSpPr>
          <p:nvPr>
            <p:ph type="body" sz="quarter" idx="10"/>
          </p:nvPr>
        </p:nvSpPr>
        <p:spPr/>
        <p:txBody>
          <a:bodyPr/>
          <a:lstStyle/>
          <a:p>
            <a:r>
              <a:rPr lang="en-US" sz="2000"/>
              <a:t>NCDA&amp;CS is lead response agency in NC</a:t>
            </a:r>
          </a:p>
          <a:p>
            <a:pPr lvl="1"/>
            <a:r>
              <a:rPr lang="en-US" sz="2000" b="0"/>
              <a:t>See website and sign up for email alerts here:</a:t>
            </a:r>
          </a:p>
          <a:p>
            <a:pPr marL="257168" lvl="1" indent="0">
              <a:buNone/>
            </a:pPr>
            <a:endParaRPr lang="en-US" sz="2000" b="0"/>
          </a:p>
          <a:p>
            <a:pPr marL="257168" lvl="1" indent="0">
              <a:buNone/>
            </a:pPr>
            <a:endParaRPr lang="en-US" sz="2000" b="0"/>
          </a:p>
          <a:p>
            <a:pPr marL="257168" lvl="1" indent="0">
              <a:buNone/>
            </a:pPr>
            <a:endParaRPr lang="en-US" sz="2000" b="0"/>
          </a:p>
          <a:p>
            <a:r>
              <a:rPr lang="en-US" sz="2000"/>
              <a:t>See NC DPH memo for more information for healthcare providers: </a:t>
            </a:r>
          </a:p>
        </p:txBody>
      </p:sp>
      <p:pic>
        <p:nvPicPr>
          <p:cNvPr id="8" name="Picture 7">
            <a:extLst>
              <a:ext uri="{FF2B5EF4-FFF2-40B4-BE49-F238E27FC236}">
                <a16:creationId xmlns:a16="http://schemas.microsoft.com/office/drawing/2014/main" id="{6D9FFCFA-6D14-BD25-4BD3-509D61F973DD}"/>
              </a:ext>
            </a:extLst>
          </p:cNvPr>
          <p:cNvPicPr>
            <a:picLocks noChangeAspect="1"/>
          </p:cNvPicPr>
          <p:nvPr/>
        </p:nvPicPr>
        <p:blipFill>
          <a:blip r:embed="rId2"/>
          <a:stretch>
            <a:fillRect/>
          </a:stretch>
        </p:blipFill>
        <p:spPr>
          <a:xfrm>
            <a:off x="6369626" y="1376430"/>
            <a:ext cx="1492827" cy="1492827"/>
          </a:xfrm>
          <a:prstGeom prst="rect">
            <a:avLst/>
          </a:prstGeom>
        </p:spPr>
      </p:pic>
      <p:pic>
        <p:nvPicPr>
          <p:cNvPr id="10" name="Picture 9">
            <a:extLst>
              <a:ext uri="{FF2B5EF4-FFF2-40B4-BE49-F238E27FC236}">
                <a16:creationId xmlns:a16="http://schemas.microsoft.com/office/drawing/2014/main" id="{186EAA1F-5766-C703-9BB3-3E0CB600C0C9}"/>
              </a:ext>
            </a:extLst>
          </p:cNvPr>
          <p:cNvPicPr>
            <a:picLocks noChangeAspect="1"/>
          </p:cNvPicPr>
          <p:nvPr/>
        </p:nvPicPr>
        <p:blipFill>
          <a:blip r:embed="rId3"/>
          <a:stretch>
            <a:fillRect/>
          </a:stretch>
        </p:blipFill>
        <p:spPr>
          <a:xfrm>
            <a:off x="2337582" y="3252167"/>
            <a:ext cx="1610963" cy="1610963"/>
          </a:xfrm>
          <a:prstGeom prst="rect">
            <a:avLst/>
          </a:prstGeom>
        </p:spPr>
      </p:pic>
    </p:spTree>
    <p:extLst>
      <p:ext uri="{BB962C8B-B14F-4D97-AF65-F5344CB8AC3E}">
        <p14:creationId xmlns:p14="http://schemas.microsoft.com/office/powerpoint/2010/main" val="250628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D12C-E707-4199-4103-ECFB514D08DD}"/>
              </a:ext>
            </a:extLst>
          </p:cNvPr>
          <p:cNvSpPr>
            <a:spLocks noGrp="1"/>
          </p:cNvSpPr>
          <p:nvPr>
            <p:ph type="title"/>
          </p:nvPr>
        </p:nvSpPr>
        <p:spPr/>
        <p:txBody>
          <a:bodyPr/>
          <a:lstStyle/>
          <a:p>
            <a:r>
              <a:rPr lang="en-US" i="1"/>
              <a:t>Vibrio vulnificus </a:t>
            </a:r>
            <a:r>
              <a:rPr lang="en-US"/>
              <a:t>in the News</a:t>
            </a:r>
          </a:p>
        </p:txBody>
      </p:sp>
      <p:pic>
        <p:nvPicPr>
          <p:cNvPr id="4" name="Picture 3">
            <a:extLst>
              <a:ext uri="{FF2B5EF4-FFF2-40B4-BE49-F238E27FC236}">
                <a16:creationId xmlns:a16="http://schemas.microsoft.com/office/drawing/2014/main" id="{DA150095-7F8F-9499-F2FA-0A121AAF7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31" y="1033991"/>
            <a:ext cx="4651513" cy="836439"/>
          </a:xfrm>
          <a:prstGeom prst="rect">
            <a:avLst/>
          </a:prstGeom>
        </p:spPr>
      </p:pic>
      <p:pic>
        <p:nvPicPr>
          <p:cNvPr id="6" name="Picture 5">
            <a:extLst>
              <a:ext uri="{FF2B5EF4-FFF2-40B4-BE49-F238E27FC236}">
                <a16:creationId xmlns:a16="http://schemas.microsoft.com/office/drawing/2014/main" id="{4C9F19E4-DBBA-8A3C-2302-EA8D4F665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31" y="1870430"/>
            <a:ext cx="4651513" cy="1862978"/>
          </a:xfrm>
          <a:prstGeom prst="rect">
            <a:avLst/>
          </a:prstGeom>
        </p:spPr>
      </p:pic>
      <p:pic>
        <p:nvPicPr>
          <p:cNvPr id="8" name="Picture 7">
            <a:extLst>
              <a:ext uri="{FF2B5EF4-FFF2-40B4-BE49-F238E27FC236}">
                <a16:creationId xmlns:a16="http://schemas.microsoft.com/office/drawing/2014/main" id="{01E0448C-2327-1D8F-95AF-F4BC1C161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234" y="612648"/>
            <a:ext cx="3344825" cy="1373595"/>
          </a:xfrm>
          <a:prstGeom prst="rect">
            <a:avLst/>
          </a:prstGeom>
          <a:ln>
            <a:solidFill>
              <a:schemeClr val="tx1"/>
            </a:solidFill>
          </a:ln>
        </p:spPr>
      </p:pic>
      <p:pic>
        <p:nvPicPr>
          <p:cNvPr id="10" name="Picture 9">
            <a:extLst>
              <a:ext uri="{FF2B5EF4-FFF2-40B4-BE49-F238E27FC236}">
                <a16:creationId xmlns:a16="http://schemas.microsoft.com/office/drawing/2014/main" id="{D8D8D0A8-18F5-58CE-ACB1-9DC43846EC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9914" y="2015880"/>
            <a:ext cx="2547145" cy="2789914"/>
          </a:xfrm>
          <a:prstGeom prst="rect">
            <a:avLst/>
          </a:prstGeom>
          <a:ln>
            <a:solidFill>
              <a:schemeClr val="tx1"/>
            </a:solidFill>
          </a:ln>
        </p:spPr>
      </p:pic>
      <p:pic>
        <p:nvPicPr>
          <p:cNvPr id="12" name="Picture 11">
            <a:extLst>
              <a:ext uri="{FF2B5EF4-FFF2-40B4-BE49-F238E27FC236}">
                <a16:creationId xmlns:a16="http://schemas.microsoft.com/office/drawing/2014/main" id="{456AAD9B-4646-EBD1-21EA-524C7C759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061" y="3729116"/>
            <a:ext cx="3057400" cy="1076677"/>
          </a:xfrm>
          <a:prstGeom prst="rect">
            <a:avLst/>
          </a:prstGeom>
          <a:ln>
            <a:solidFill>
              <a:schemeClr val="tx1"/>
            </a:solidFill>
          </a:ln>
        </p:spPr>
      </p:pic>
    </p:spTree>
    <p:extLst>
      <p:ext uri="{BB962C8B-B14F-4D97-AF65-F5344CB8AC3E}">
        <p14:creationId xmlns:p14="http://schemas.microsoft.com/office/powerpoint/2010/main" val="233351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8560-18E9-D3FB-72AC-EAD1A5DC4172}"/>
              </a:ext>
            </a:extLst>
          </p:cNvPr>
          <p:cNvSpPr>
            <a:spLocks noGrp="1"/>
          </p:cNvSpPr>
          <p:nvPr>
            <p:ph type="title"/>
          </p:nvPr>
        </p:nvSpPr>
        <p:spPr/>
        <p:txBody>
          <a:bodyPr/>
          <a:lstStyle/>
          <a:p>
            <a:r>
              <a:rPr lang="en-US"/>
              <a:t>Vibrio vulnificus: NC Surveillance Data</a:t>
            </a:r>
          </a:p>
        </p:txBody>
      </p:sp>
      <p:sp>
        <p:nvSpPr>
          <p:cNvPr id="5" name="TextBox 4">
            <a:extLst>
              <a:ext uri="{FF2B5EF4-FFF2-40B4-BE49-F238E27FC236}">
                <a16:creationId xmlns:a16="http://schemas.microsoft.com/office/drawing/2014/main" id="{B5C2C15A-D401-DA68-D6D0-CD9A9C372A61}"/>
              </a:ext>
            </a:extLst>
          </p:cNvPr>
          <p:cNvSpPr txBox="1"/>
          <p:nvPr/>
        </p:nvSpPr>
        <p:spPr>
          <a:xfrm>
            <a:off x="6559200" y="1893716"/>
            <a:ext cx="2419200" cy="1754326"/>
          </a:xfrm>
          <a:prstGeom prst="rect">
            <a:avLst/>
          </a:prstGeom>
          <a:noFill/>
        </p:spPr>
        <p:txBody>
          <a:bodyPr wrap="square" rtlCol="0">
            <a:spAutoFit/>
          </a:bodyPr>
          <a:lstStyle/>
          <a:p>
            <a:r>
              <a:rPr lang="en-US">
                <a:latin typeface="Aptos" panose="020B0004020202020204" pitchFamily="34" charset="0"/>
              </a:rPr>
              <a:t>Less than 20 </a:t>
            </a:r>
          </a:p>
          <a:p>
            <a:r>
              <a:rPr lang="en-US" b="1">
                <a:latin typeface="Aptos" panose="020B0004020202020204" pitchFamily="34" charset="0"/>
              </a:rPr>
              <a:t>Vibrio vulnificus </a:t>
            </a:r>
            <a:r>
              <a:rPr lang="en-US">
                <a:latin typeface="Aptos" panose="020B0004020202020204" pitchFamily="34" charset="0"/>
              </a:rPr>
              <a:t>cases are reported annually in NC. Vibrio vulnificus is a </a:t>
            </a:r>
            <a:r>
              <a:rPr lang="en-US" b="1">
                <a:latin typeface="Aptos" panose="020B0004020202020204" pitchFamily="34" charset="0"/>
              </a:rPr>
              <a:t>low volume</a:t>
            </a:r>
            <a:r>
              <a:rPr lang="en-US">
                <a:latin typeface="Aptos" panose="020B0004020202020204" pitchFamily="34" charset="0"/>
              </a:rPr>
              <a:t> pathogen.</a:t>
            </a:r>
          </a:p>
        </p:txBody>
      </p:sp>
      <p:cxnSp>
        <p:nvCxnSpPr>
          <p:cNvPr id="6" name="Straight Connector 5">
            <a:extLst>
              <a:ext uri="{FF2B5EF4-FFF2-40B4-BE49-F238E27FC236}">
                <a16:creationId xmlns:a16="http://schemas.microsoft.com/office/drawing/2014/main" id="{F257DD9B-16B6-447F-F433-4EF923ABC482}"/>
              </a:ext>
            </a:extLst>
          </p:cNvPr>
          <p:cNvCxnSpPr/>
          <p:nvPr/>
        </p:nvCxnSpPr>
        <p:spPr>
          <a:xfrm>
            <a:off x="6462794" y="2017095"/>
            <a:ext cx="0" cy="923330"/>
          </a:xfrm>
          <a:prstGeom prst="line">
            <a:avLst/>
          </a:prstGeom>
        </p:spPr>
        <p:style>
          <a:lnRef idx="3">
            <a:schemeClr val="accent2"/>
          </a:lnRef>
          <a:fillRef idx="0">
            <a:schemeClr val="accent2"/>
          </a:fillRef>
          <a:effectRef idx="2">
            <a:schemeClr val="accent2"/>
          </a:effectRef>
          <a:fontRef idx="minor">
            <a:schemeClr val="tx1"/>
          </a:fontRef>
        </p:style>
      </p:cxnSp>
      <p:pic>
        <p:nvPicPr>
          <p:cNvPr id="8" name="Picture 7">
            <a:extLst>
              <a:ext uri="{FF2B5EF4-FFF2-40B4-BE49-F238E27FC236}">
                <a16:creationId xmlns:a16="http://schemas.microsoft.com/office/drawing/2014/main" id="{2143F0A1-A3BF-7441-1DD6-2A242C0716FC}"/>
              </a:ext>
            </a:extLst>
          </p:cNvPr>
          <p:cNvPicPr>
            <a:picLocks noChangeAspect="1"/>
          </p:cNvPicPr>
          <p:nvPr/>
        </p:nvPicPr>
        <p:blipFill>
          <a:blip r:embed="rId2"/>
          <a:stretch>
            <a:fillRect/>
          </a:stretch>
        </p:blipFill>
        <p:spPr>
          <a:xfrm>
            <a:off x="355570" y="1411366"/>
            <a:ext cx="5826919" cy="3365358"/>
          </a:xfrm>
          <a:prstGeom prst="rect">
            <a:avLst/>
          </a:prstGeom>
        </p:spPr>
      </p:pic>
    </p:spTree>
    <p:extLst>
      <p:ext uri="{BB962C8B-B14F-4D97-AF65-F5344CB8AC3E}">
        <p14:creationId xmlns:p14="http://schemas.microsoft.com/office/powerpoint/2010/main" val="126690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C82F1-68FC-145C-6120-427C0FC45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5C3D0-34BD-9593-8DB7-C298DD483D3F}"/>
              </a:ext>
            </a:extLst>
          </p:cNvPr>
          <p:cNvSpPr>
            <a:spLocks noGrp="1"/>
          </p:cNvSpPr>
          <p:nvPr>
            <p:ph type="title"/>
          </p:nvPr>
        </p:nvSpPr>
        <p:spPr/>
        <p:txBody>
          <a:bodyPr/>
          <a:lstStyle/>
          <a:p>
            <a:r>
              <a:rPr lang="en-US"/>
              <a:t>Vibrio vulnificus: NC Surveillance Data</a:t>
            </a:r>
          </a:p>
        </p:txBody>
      </p:sp>
      <p:sp>
        <p:nvSpPr>
          <p:cNvPr id="5" name="TextBox 4">
            <a:extLst>
              <a:ext uri="{FF2B5EF4-FFF2-40B4-BE49-F238E27FC236}">
                <a16:creationId xmlns:a16="http://schemas.microsoft.com/office/drawing/2014/main" id="{696F4BFA-FDC5-3DD9-E7F1-64C944969880}"/>
              </a:ext>
            </a:extLst>
          </p:cNvPr>
          <p:cNvSpPr txBox="1"/>
          <p:nvPr/>
        </p:nvSpPr>
        <p:spPr>
          <a:xfrm>
            <a:off x="6559200" y="1893716"/>
            <a:ext cx="2419200" cy="1200329"/>
          </a:xfrm>
          <a:prstGeom prst="rect">
            <a:avLst/>
          </a:prstGeom>
          <a:noFill/>
        </p:spPr>
        <p:txBody>
          <a:bodyPr wrap="square" rtlCol="0">
            <a:spAutoFit/>
          </a:bodyPr>
          <a:lstStyle/>
          <a:p>
            <a:r>
              <a:rPr lang="en-US" b="1">
                <a:solidFill>
                  <a:srgbClr val="C00000"/>
                </a:solidFill>
                <a:latin typeface="Aptos" panose="020B0004020202020204" pitchFamily="34" charset="0"/>
              </a:rPr>
              <a:t>Vibrio vulnificus </a:t>
            </a:r>
            <a:r>
              <a:rPr lang="en-US">
                <a:latin typeface="Aptos" panose="020B0004020202020204" pitchFamily="34" charset="0"/>
              </a:rPr>
              <a:t>is among our more </a:t>
            </a:r>
            <a:r>
              <a:rPr lang="en-US" b="1">
                <a:solidFill>
                  <a:srgbClr val="C00000"/>
                </a:solidFill>
                <a:latin typeface="Aptos" panose="020B0004020202020204" pitchFamily="34" charset="0"/>
              </a:rPr>
              <a:t>severe</a:t>
            </a:r>
            <a:r>
              <a:rPr lang="en-US">
                <a:latin typeface="Aptos" panose="020B0004020202020204" pitchFamily="34" charset="0"/>
              </a:rPr>
              <a:t> foodborne / waterborne pathogens</a:t>
            </a:r>
          </a:p>
        </p:txBody>
      </p:sp>
      <p:cxnSp>
        <p:nvCxnSpPr>
          <p:cNvPr id="6" name="Straight Connector 5">
            <a:extLst>
              <a:ext uri="{FF2B5EF4-FFF2-40B4-BE49-F238E27FC236}">
                <a16:creationId xmlns:a16="http://schemas.microsoft.com/office/drawing/2014/main" id="{FB3FD26E-F459-24A4-059A-1BABE9EC7E50}"/>
              </a:ext>
            </a:extLst>
          </p:cNvPr>
          <p:cNvCxnSpPr/>
          <p:nvPr/>
        </p:nvCxnSpPr>
        <p:spPr>
          <a:xfrm>
            <a:off x="6462794" y="2017095"/>
            <a:ext cx="0" cy="923330"/>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a16="http://schemas.microsoft.com/office/drawing/2014/main" id="{84AC6A63-7EF6-817F-FE1A-001A37AA8393}"/>
              </a:ext>
            </a:extLst>
          </p:cNvPr>
          <p:cNvPicPr>
            <a:picLocks noChangeAspect="1"/>
          </p:cNvPicPr>
          <p:nvPr/>
        </p:nvPicPr>
        <p:blipFill>
          <a:blip r:embed="rId2"/>
          <a:stretch>
            <a:fillRect/>
          </a:stretch>
        </p:blipFill>
        <p:spPr>
          <a:xfrm>
            <a:off x="324764" y="1349830"/>
            <a:ext cx="5858321" cy="3426712"/>
          </a:xfrm>
          <a:prstGeom prst="rect">
            <a:avLst/>
          </a:prstGeom>
        </p:spPr>
      </p:pic>
    </p:spTree>
    <p:extLst>
      <p:ext uri="{BB962C8B-B14F-4D97-AF65-F5344CB8AC3E}">
        <p14:creationId xmlns:p14="http://schemas.microsoft.com/office/powerpoint/2010/main" val="2156743143"/>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erson xmlns="74a3ceb1-6c66-4124-b9a0-8b445388b8a4">
      <UserInfo>
        <DisplayName/>
        <AccountId xsi:nil="true"/>
        <AccountType/>
      </UserInfo>
    </Person>
    <lcf76f155ced4ddcb4097134ff3c332f xmlns="74a3ceb1-6c66-4124-b9a0-8b445388b8a4">
      <Terms xmlns="http://schemas.microsoft.com/office/infopath/2007/PartnerControls"/>
    </lcf76f155ced4ddcb4097134ff3c332f>
    <TaxCatchAll xmlns="e90556b4-525d-4530-90bf-0d4c6b1115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81DC2D9AFD80479D08D7A061E1CECD" ma:contentTypeVersion="18" ma:contentTypeDescription="Create a new document." ma:contentTypeScope="" ma:versionID="4253c74389f9f8a1f7f22b19d064f4af">
  <xsd:schema xmlns:xsd="http://www.w3.org/2001/XMLSchema" xmlns:xs="http://www.w3.org/2001/XMLSchema" xmlns:p="http://schemas.microsoft.com/office/2006/metadata/properties" xmlns:ns2="74a3ceb1-6c66-4124-b9a0-8b445388b8a4" xmlns:ns3="e90556b4-525d-4530-90bf-0d4c6b1115ec" targetNamespace="http://schemas.microsoft.com/office/2006/metadata/properties" ma:root="true" ma:fieldsID="4ecb3da76898b96256112bfd75caf104" ns2:_="" ns3:_="">
    <xsd:import namespace="74a3ceb1-6c66-4124-b9a0-8b445388b8a4"/>
    <xsd:import namespace="e90556b4-525d-4530-90bf-0d4c6b1115ec"/>
    <xsd:element name="properties">
      <xsd:complexType>
        <xsd:sequence>
          <xsd:element name="documentManagement">
            <xsd:complexType>
              <xsd:all>
                <xsd:element ref="ns2:Person" minOccurs="0"/>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3ceb1-6c66-4124-b9a0-8b445388b8a4" elementFormDefault="qualified">
    <xsd:import namespace="http://schemas.microsoft.com/office/2006/documentManagement/types"/>
    <xsd:import namespace="http://schemas.microsoft.com/office/infopath/2007/PartnerControls"/>
    <xsd:element name="Person" ma:index="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0556b4-525d-4530-90bf-0d4c6b1115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f1a74a7-cfd2-4e02-b3c0-da260bd4cce6}" ma:internalName="TaxCatchAll" ma:showField="CatchAllData" ma:web="e90556b4-525d-4530-90bf-0d4c6b1115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BB46CB-1D12-4532-8E23-7FB9F4272203}">
  <ds:schemaRefs>
    <ds:schemaRef ds:uri="http://schemas.microsoft.com/sharepoint/v3/contenttype/forms"/>
  </ds:schemaRefs>
</ds:datastoreItem>
</file>

<file path=customXml/itemProps2.xml><?xml version="1.0" encoding="utf-8"?>
<ds:datastoreItem xmlns:ds="http://schemas.openxmlformats.org/officeDocument/2006/customXml" ds:itemID="{5CD70F6D-7733-4572-8711-81DDA802D0A7}">
  <ds:schemaRefs>
    <ds:schemaRef ds:uri="http://purl.org/dc/terms/"/>
    <ds:schemaRef ds:uri="http://schemas.microsoft.com/office/2006/documentManagement/types"/>
    <ds:schemaRef ds:uri="74a3ceb1-6c66-4124-b9a0-8b445388b8a4"/>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e90556b4-525d-4530-90bf-0d4c6b1115ec"/>
    <ds:schemaRef ds:uri="http://www.w3.org/XML/1998/namespace"/>
    <ds:schemaRef ds:uri="http://purl.org/dc/dcmitype/"/>
  </ds:schemaRefs>
</ds:datastoreItem>
</file>

<file path=customXml/itemProps3.xml><?xml version="1.0" encoding="utf-8"?>
<ds:datastoreItem xmlns:ds="http://schemas.openxmlformats.org/officeDocument/2006/customXml" ds:itemID="{245BFB0C-C077-43A6-BD02-09FE2DEA782B}">
  <ds:schemaRefs>
    <ds:schemaRef ds:uri="74a3ceb1-6c66-4124-b9a0-8b445388b8a4"/>
    <ds:schemaRef ds:uri="e90556b4-525d-4530-90bf-0d4c6b111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867</Words>
  <Application>Microsoft Office PowerPoint</Application>
  <PresentationFormat>On-screen Show (16:9)</PresentationFormat>
  <Paragraphs>90</Paragraphs>
  <Slides>17</Slides>
  <Notes>2</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Franklin Gothic Demi Cond</vt:lpstr>
      <vt:lpstr>Franklin Gothic Medium</vt:lpstr>
      <vt:lpstr>Franklin Gothic Medium Cond</vt:lpstr>
      <vt:lpstr>Gotham Bold</vt:lpstr>
      <vt:lpstr>Guardian TextSans Web</vt:lpstr>
      <vt:lpstr>Helvetica</vt:lpstr>
      <vt:lpstr>3_Office Theme</vt:lpstr>
      <vt:lpstr>PowerPoint Presentation</vt:lpstr>
      <vt:lpstr>New NCIR Update</vt:lpstr>
      <vt:lpstr>Ebola Traveler Monitoring</vt:lpstr>
      <vt:lpstr>New World Screwworm</vt:lpstr>
      <vt:lpstr>TAHC Zone Map</vt:lpstr>
      <vt:lpstr>New World Screwworm</vt:lpstr>
      <vt:lpstr>Vibrio vulnificus in the News</vt:lpstr>
      <vt:lpstr>Vibrio vulnificus: NC Surveillance Data</vt:lpstr>
      <vt:lpstr>Vibrio vulnificus: NC Surveillance Data</vt:lpstr>
      <vt:lpstr>Vibrio vulnificus: NC Surveillance Data</vt:lpstr>
      <vt:lpstr>Vibrio (other): NC Surveillance Data</vt:lpstr>
      <vt:lpstr>Alpha Gal Syndrome</vt:lpstr>
      <vt:lpstr>Alpha Gal Syndrome Annual Meeting</vt:lpstr>
      <vt:lpstr>PowerPoint Presentation</vt:lpstr>
      <vt:lpstr>Eradication was Previously Achieved</vt:lpstr>
      <vt:lpstr>PowerPoint Presentation</vt:lpstr>
      <vt:lpstr>Jurisdictions with AGS surveillance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Karen Davis</cp:lastModifiedBy>
  <cp:revision>4</cp:revision>
  <cp:lastPrinted>2018-03-22T13:26:44Z</cp:lastPrinted>
  <dcterms:created xsi:type="dcterms:W3CDTF">2015-07-07T20:02:11Z</dcterms:created>
  <dcterms:modified xsi:type="dcterms:W3CDTF">2026-06-17T13:07:02Z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0x010100B781DC2D9AFD80479D08D7A061E1CECD</vt:lpwstr>
  </property>
  <property fmtid="{D5CDD505-2E9C-101B-9397-08002B2CF9AE}" pid="3" name="MediaServiceImageTags">
    <vt:lpwstr/>
  </property>
</Properties>
</file>