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theme/themeOverride2.xml" ContentType="application/vnd.openxmlformats-officedocument.themeOverride+xml"/>
  <Override PartName="/ppt/notesSlides/notesSlide6.xml" ContentType="application/vnd.openxmlformats-officedocument.presentationml.notesSlide+xml"/>
  <Override PartName="/ppt/theme/themeOverride3.xml" ContentType="application/vnd.openxmlformats-officedocument.themeOverride+xml"/>
  <Override PartName="/ppt/notesSlides/notesSlide7.xml" ContentType="application/vnd.openxmlformats-officedocument.presentationml.notesSlide+xml"/>
  <Override PartName="/ppt/theme/themeOverride4.xml" ContentType="application/vnd.openxmlformats-officedocument.themeOverride+xml"/>
  <Override PartName="/ppt/notesSlides/notesSlide8.xml" ContentType="application/vnd.openxmlformats-officedocument.presentationml.notesSlide+xml"/>
  <Override PartName="/ppt/theme/themeOverride5.xml" ContentType="application/vnd.openxmlformats-officedocument.themeOverride+xml"/>
  <Override PartName="/ppt/notesSlides/notesSlide9.xml" ContentType="application/vnd.openxmlformats-officedocument.presentationml.notesSlide+xml"/>
  <Override PartName="/ppt/theme/themeOverride6.xml" ContentType="application/vnd.openxmlformats-officedocument.themeOverride+xml"/>
  <Override PartName="/ppt/notesSlides/notesSlide10.xml" ContentType="application/vnd.openxmlformats-officedocument.presentationml.notesSlide+xml"/>
  <Override PartName="/ppt/theme/themeOverride7.xml" ContentType="application/vnd.openxmlformats-officedocument.themeOverride+xml"/>
  <Override PartName="/ppt/notesSlides/notesSlide11.xml" ContentType="application/vnd.openxmlformats-officedocument.presentationml.notesSlide+xml"/>
  <Override PartName="/ppt/theme/themeOverride8.xml" ContentType="application/vnd.openxmlformats-officedocument.themeOverride+xml"/>
  <Override PartName="/ppt/notesSlides/notesSlide12.xml" ContentType="application/vnd.openxmlformats-officedocument.presentationml.notesSlide+xml"/>
  <Override PartName="/ppt/theme/themeOverride9.xml" ContentType="application/vnd.openxmlformats-officedocument.themeOverride+xml"/>
  <Override PartName="/ppt/notesSlides/notesSlide13.xml" ContentType="application/vnd.openxmlformats-officedocument.presentationml.notesSlide+xml"/>
  <Override PartName="/ppt/theme/themeOverride10.xml" ContentType="application/vnd.openxmlformats-officedocument.themeOverride+xml"/>
  <Override PartName="/ppt/notesSlides/notesSlide14.xml" ContentType="application/vnd.openxmlformats-officedocument.presentationml.notesSlide+xml"/>
  <Override PartName="/ppt/theme/themeOverride11.xml" ContentType="application/vnd.openxmlformats-officedocument.themeOverride+xml"/>
  <Override PartName="/ppt/notesSlides/notesSlide15.xml" ContentType="application/vnd.openxmlformats-officedocument.presentationml.notesSlide+xml"/>
  <Override PartName="/ppt/theme/themeOverride12.xml" ContentType="application/vnd.openxmlformats-officedocument.themeOverride+xml"/>
  <Override PartName="/ppt/notesSlides/notesSlide16.xml" ContentType="application/vnd.openxmlformats-officedocument.presentationml.notesSlide+xml"/>
  <Override PartName="/ppt/theme/themeOverride13.xml" ContentType="application/vnd.openxmlformats-officedocument.themeOverride+xml"/>
  <Override PartName="/ppt/notesSlides/notesSlide17.xml" ContentType="application/vnd.openxmlformats-officedocument.presentationml.notesSlide+xml"/>
  <Override PartName="/ppt/theme/themeOverride14.xml" ContentType="application/vnd.openxmlformats-officedocument.themeOverride+xml"/>
  <Override PartName="/ppt/notesSlides/notesSlide18.xml" ContentType="application/vnd.openxmlformats-officedocument.presentationml.notesSlide+xml"/>
  <Override PartName="/ppt/theme/themeOverride15.xml" ContentType="application/vnd.openxmlformats-officedocument.themeOverride+xml"/>
  <Override PartName="/ppt/notesSlides/notesSlide19.xml" ContentType="application/vnd.openxmlformats-officedocument.presentationml.notesSlide+xml"/>
  <Override PartName="/ppt/theme/themeOverride16.xml" ContentType="application/vnd.openxmlformats-officedocument.themeOverr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60" r:id="rId2"/>
    <p:sldMasterId id="2147483767" r:id="rId3"/>
  </p:sldMasterIdLst>
  <p:notesMasterIdLst>
    <p:notesMasterId r:id="rId25"/>
  </p:notesMasterIdLst>
  <p:sldIdLst>
    <p:sldId id="296" r:id="rId4"/>
    <p:sldId id="5553" r:id="rId5"/>
    <p:sldId id="5554" r:id="rId6"/>
    <p:sldId id="5532" r:id="rId7"/>
    <p:sldId id="5558" r:id="rId8"/>
    <p:sldId id="5539" r:id="rId9"/>
    <p:sldId id="5535" r:id="rId10"/>
    <p:sldId id="5570" r:id="rId11"/>
    <p:sldId id="5571" r:id="rId12"/>
    <p:sldId id="5572" r:id="rId13"/>
    <p:sldId id="5561" r:id="rId14"/>
    <p:sldId id="5575" r:id="rId15"/>
    <p:sldId id="5576" r:id="rId16"/>
    <p:sldId id="5564" r:id="rId17"/>
    <p:sldId id="5565" r:id="rId18"/>
    <p:sldId id="5566" r:id="rId19"/>
    <p:sldId id="5577" r:id="rId20"/>
    <p:sldId id="5567" r:id="rId21"/>
    <p:sldId id="5563" r:id="rId22"/>
    <p:sldId id="5578" r:id="rId23"/>
    <p:sldId id="553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52180B-295E-46AE-AE29-F8304DEDA574}" v="11" dt="2025-06-19T11:12:28.0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35" autoAdjust="0"/>
    <p:restoredTop sz="82725" autoAdjust="0"/>
  </p:normalViewPr>
  <p:slideViewPr>
    <p:cSldViewPr snapToGrid="0">
      <p:cViewPr varScale="1">
        <p:scale>
          <a:sx n="70" d="100"/>
          <a:sy n="70" d="100"/>
        </p:scale>
        <p:origin x="1166"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AB2387-EC9C-4FA8-BF18-892BF7BDE5FF}" type="doc">
      <dgm:prSet loTypeId="urn:microsoft.com/office/officeart/2005/8/layout/process1" loCatId="process" qsTypeId="urn:microsoft.com/office/officeart/2005/8/quickstyle/simple1" qsCatId="simple" csTypeId="urn:microsoft.com/office/officeart/2005/8/colors/accent1_2" csCatId="accent1" phldr="1"/>
      <dgm:spPr/>
    </dgm:pt>
    <dgm:pt modelId="{EE1C72CE-C237-47E1-B3F4-69FEAEB3E4A4}" type="pres">
      <dgm:prSet presAssocID="{77AB2387-EC9C-4FA8-BF18-892BF7BDE5FF}" presName="Name0" presStyleCnt="0">
        <dgm:presLayoutVars>
          <dgm:dir/>
          <dgm:resizeHandles val="exact"/>
        </dgm:presLayoutVars>
      </dgm:prSet>
      <dgm:spPr/>
    </dgm:pt>
  </dgm:ptLst>
  <dgm:cxnLst>
    <dgm:cxn modelId="{556AA252-D08E-46A8-A342-2EFE933621AE}" type="presOf" srcId="{77AB2387-EC9C-4FA8-BF18-892BF7BDE5FF}" destId="{EE1C72CE-C237-47E1-B3F4-69FEAEB3E4A4}" srcOrd="0"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B8A249-FBAF-4CCF-BB0D-A109746043AB}" type="datetimeFigureOut">
              <a:rPr lang="en-US" smtClean="0"/>
              <a:t>6/19/2025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27BC20-6588-4BA1-A335-DC6A03E7EC76}" type="slidenum">
              <a:rPr lang="en-US" smtClean="0"/>
              <a:t>‹#›</a:t>
            </a:fld>
            <a:endParaRPr lang="en-US"/>
          </a:p>
        </p:txBody>
      </p:sp>
    </p:spTree>
    <p:extLst>
      <p:ext uri="{BB962C8B-B14F-4D97-AF65-F5344CB8AC3E}">
        <p14:creationId xmlns:p14="http://schemas.microsoft.com/office/powerpoint/2010/main" val="2295134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atawrapper.dwcdn.net/2kY7I/full.pn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rsreports.congress.gov/product/pdf/R/R47207"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fundingprofiles.cdc.gov/" TargetMode="External"/><Relationship Id="rId4" Type="http://schemas.openxmlformats.org/officeDocument/2006/relationships/hyperlink" Target="https://www.cdc.gov/budget/documents/fy2025/FY-2025-CDC-Budget-Detail.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F0FD4B-B62D-4118-A22E-31A04CA96A66}" type="slidenum">
              <a:rPr lang="en-US" smtClean="0"/>
              <a:t>1</a:t>
            </a:fld>
            <a:endParaRPr lang="en-US"/>
          </a:p>
        </p:txBody>
      </p:sp>
    </p:spTree>
    <p:extLst>
      <p:ext uri="{BB962C8B-B14F-4D97-AF65-F5344CB8AC3E}">
        <p14:creationId xmlns:p14="http://schemas.microsoft.com/office/powerpoint/2010/main" val="1057342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67F63-1C57-CE24-945C-3B434DC6BA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502C3E-6D0F-42E8-3466-E2AECD6FB5B3}"/>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51AE3594-DA52-67CF-7628-9F97662E982F}"/>
              </a:ext>
            </a:extLst>
          </p:cNvPr>
          <p:cNvSpPr>
            <a:spLocks noGrp="1"/>
          </p:cNvSpPr>
          <p:nvPr>
            <p:ph type="body" idx="1"/>
          </p:nvPr>
        </p:nvSpPr>
        <p:spPr/>
        <p:txBody>
          <a:bodyPr/>
          <a:lstStyle/>
          <a:p>
            <a:endParaRPr lang="en-US" b="0" i="0" dirty="0">
              <a:solidFill>
                <a:srgbClr val="393B3E"/>
              </a:solidFill>
              <a:effectLst/>
              <a:latin typeface="Source Sans Pro" panose="020B0503030403020204" pitchFamily="34" charset="0"/>
            </a:endParaRPr>
          </a:p>
        </p:txBody>
      </p:sp>
      <p:sp>
        <p:nvSpPr>
          <p:cNvPr id="4" name="Slide Number Placeholder 3">
            <a:extLst>
              <a:ext uri="{FF2B5EF4-FFF2-40B4-BE49-F238E27FC236}">
                <a16:creationId xmlns:a16="http://schemas.microsoft.com/office/drawing/2014/main" id="{B7481AC9-FEE6-7F26-F88A-9F7AAA686D0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F0FD4B-B62D-4118-A22E-31A04CA96A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1319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66E7D-4F28-5CAA-CE65-5619691E0F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A14D45-45B3-3C72-E6E3-49F3E128A9DD}"/>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D80D8639-B7DC-E9EF-793B-E5C511E5D81D}"/>
              </a:ext>
            </a:extLst>
          </p:cNvPr>
          <p:cNvSpPr>
            <a:spLocks noGrp="1"/>
          </p:cNvSpPr>
          <p:nvPr>
            <p:ph type="body" idx="1"/>
          </p:nvPr>
        </p:nvSpPr>
        <p:spPr/>
        <p:txBody>
          <a:bodyPr/>
          <a:lstStyle/>
          <a:p>
            <a:r>
              <a:rPr lang="en-US" b="0" i="0" dirty="0">
                <a:solidFill>
                  <a:srgbClr val="333333"/>
                </a:solidFill>
                <a:effectLst/>
                <a:latin typeface="Source Sans Pro" panose="020B0503030403020204" pitchFamily="34" charset="0"/>
              </a:rPr>
              <a:t>Source: KFF analysis of 2024 Medicaid spending and enrollment data, U.S. Census Bureau 2024 Resident Population Data, U.S. Census Bureau 2023 Annual Survey of State Government Tax Collections, National Association of State Budget Officers (NASBO) 2024 State Expenditure Report, National Center on Education Statistics Digest of Education Statistics, K-12 Enrollment. See Methods of "Putting $880 Billion in Potential Federal Medicaid Cuts in Context of State Budgets and Coverage" for more </a:t>
            </a:r>
            <a:r>
              <a:rPr lang="en-US" b="0" i="0" dirty="0" err="1">
                <a:solidFill>
                  <a:srgbClr val="333333"/>
                </a:solidFill>
                <a:effectLst/>
                <a:latin typeface="Source Sans Pro" panose="020B0503030403020204" pitchFamily="34" charset="0"/>
              </a:rPr>
              <a:t>information.</a:t>
            </a:r>
            <a:r>
              <a:rPr lang="en-US" b="0" i="0" u="none" strike="noStrike" dirty="0" err="1">
                <a:solidFill>
                  <a:srgbClr val="0075C8"/>
                </a:solidFill>
                <a:effectLst/>
                <a:latin typeface="Source Sans Pro" panose="020B0503030403020204" pitchFamily="34" charset="0"/>
              </a:rPr>
              <a:t>Get</a:t>
            </a:r>
            <a:r>
              <a:rPr lang="en-US" b="0" i="0" u="none" strike="noStrike" dirty="0">
                <a:solidFill>
                  <a:srgbClr val="0075C8"/>
                </a:solidFill>
                <a:effectLst/>
                <a:latin typeface="Source Sans Pro" panose="020B0503030403020204" pitchFamily="34" charset="0"/>
              </a:rPr>
              <a:t> the </a:t>
            </a:r>
            <a:r>
              <a:rPr lang="en-US" b="0" i="0" u="none" strike="noStrike" dirty="0" err="1">
                <a:solidFill>
                  <a:srgbClr val="0075C8"/>
                </a:solidFill>
                <a:effectLst/>
                <a:latin typeface="Source Sans Pro" panose="020B0503030403020204" pitchFamily="34" charset="0"/>
              </a:rPr>
              <a:t>data</a:t>
            </a:r>
            <a:r>
              <a:rPr lang="en-US" b="0" i="0" u="none" strike="noStrike" dirty="0" err="1">
                <a:solidFill>
                  <a:srgbClr val="0075C8"/>
                </a:solidFill>
                <a:effectLst/>
                <a:latin typeface="Source Sans Pro" panose="020B0503030403020204" pitchFamily="34" charset="0"/>
                <a:hlinkClick r:id="rId3"/>
              </a:rPr>
              <a:t>Download</a:t>
            </a:r>
            <a:r>
              <a:rPr lang="en-US" b="0" i="0" u="none" strike="noStrike" dirty="0">
                <a:solidFill>
                  <a:srgbClr val="0075C8"/>
                </a:solidFill>
                <a:effectLst/>
                <a:latin typeface="Source Sans Pro" panose="020B0503030403020204" pitchFamily="34" charset="0"/>
                <a:hlinkClick r:id="rId3"/>
              </a:rPr>
              <a:t> PNG</a:t>
            </a:r>
            <a:endParaRPr lang="en-US" b="0" i="0" u="none" strike="noStrike" dirty="0">
              <a:solidFill>
                <a:srgbClr val="0075C8"/>
              </a:solidFill>
              <a:effectLst/>
              <a:latin typeface="Source Sans Pro" panose="020B0503030403020204" pitchFamily="34" charset="0"/>
            </a:endParaRPr>
          </a:p>
          <a:p>
            <a:endParaRPr lang="en-US" b="0" i="0" u="none" strike="noStrike" dirty="0">
              <a:solidFill>
                <a:srgbClr val="0075C8"/>
              </a:solidFill>
              <a:effectLst/>
              <a:latin typeface="Source Sans Pro" panose="020B0503030403020204" pitchFamily="34" charset="0"/>
            </a:endParaRPr>
          </a:p>
          <a:p>
            <a:r>
              <a:rPr lang="en-US" b="0" i="0" u="none" strike="noStrike" dirty="0">
                <a:solidFill>
                  <a:srgbClr val="0075C8"/>
                </a:solidFill>
                <a:effectLst/>
                <a:latin typeface="Source Sans Pro" panose="020B0503030403020204" pitchFamily="34" charset="0"/>
              </a:rPr>
              <a:t>This was a broad analysis of what proposed Medicaid funding impacts would be at the state level. On average, states would lose about 29 percent of their overall state Medicaid spending per resident – to the right is the data broken down by state and you can see that North Dakota would lose about $163M in federal funding equating to about $200 per resident or near that national average and 28% as a share of state Medicaid spending per resident. </a:t>
            </a:r>
            <a:endParaRPr lang="en-US" b="0" i="0" dirty="0">
              <a:solidFill>
                <a:srgbClr val="393B3E"/>
              </a:solidFill>
              <a:effectLst/>
              <a:latin typeface="Source Sans Pro" panose="020B0503030403020204" pitchFamily="34" charset="0"/>
            </a:endParaRPr>
          </a:p>
        </p:txBody>
      </p:sp>
      <p:sp>
        <p:nvSpPr>
          <p:cNvPr id="4" name="Slide Number Placeholder 3">
            <a:extLst>
              <a:ext uri="{FF2B5EF4-FFF2-40B4-BE49-F238E27FC236}">
                <a16:creationId xmlns:a16="http://schemas.microsoft.com/office/drawing/2014/main" id="{28C7E944-5DA9-8209-AC55-70A14A75507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F0FD4B-B62D-4118-A22E-31A04CA96A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9911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76F2E-3B0A-737E-E3B3-41DF271B52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506F4-B5F3-0725-A6AA-D7F5A1D1AE62}"/>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6EC2667E-6A9C-AF3C-0AB3-5BC39650D38F}"/>
              </a:ext>
            </a:extLst>
          </p:cNvPr>
          <p:cNvSpPr>
            <a:spLocks noGrp="1"/>
          </p:cNvSpPr>
          <p:nvPr>
            <p:ph type="body" idx="1"/>
          </p:nvPr>
        </p:nvSpPr>
        <p:spPr/>
        <p:txBody>
          <a:bodyPr/>
          <a:lstStyle/>
          <a:p>
            <a:r>
              <a:rPr lang="en-US" sz="1800" b="1" i="0" u="none" strike="noStrike" dirty="0">
                <a:solidFill>
                  <a:srgbClr val="000000"/>
                </a:solidFill>
                <a:effectLst/>
                <a:latin typeface="Calibri" panose="020F0502020204030204" pitchFamily="34" charset="0"/>
              </a:rPr>
              <a:t>Row Labels</a:t>
            </a:r>
            <a:r>
              <a:rPr lang="en-US" dirty="0"/>
              <a:t> </a:t>
            </a:r>
            <a:r>
              <a:rPr lang="en-US" sz="1800" b="1" i="0" u="none" strike="noStrike" dirty="0">
                <a:solidFill>
                  <a:srgbClr val="000000"/>
                </a:solidFill>
                <a:effectLst/>
                <a:latin typeface="Calibri" panose="020F0502020204030204" pitchFamily="34" charset="0"/>
              </a:rPr>
              <a:t>North Carolina</a:t>
            </a:r>
            <a:r>
              <a:rPr lang="en-US" dirty="0"/>
              <a:t> </a:t>
            </a:r>
            <a:r>
              <a:rPr lang="en-US" sz="1800" b="1" i="0" u="none" strike="noStrike" dirty="0">
                <a:solidFill>
                  <a:srgbClr val="000000"/>
                </a:solidFill>
                <a:effectLst/>
                <a:latin typeface="Calibri" panose="020F0502020204030204" pitchFamily="34" charset="0"/>
              </a:rPr>
              <a:t>Grand Total</a:t>
            </a:r>
            <a:r>
              <a:rPr lang="en-US" dirty="0"/>
              <a:t> </a:t>
            </a:r>
            <a:r>
              <a:rPr lang="en-US" sz="1800" b="1" i="0" u="none" strike="noStrike" dirty="0">
                <a:solidFill>
                  <a:srgbClr val="000000"/>
                </a:solidFill>
                <a:effectLst/>
                <a:latin typeface="Calibri" panose="020F0502020204030204" pitchFamily="34" charset="0"/>
              </a:rPr>
              <a:t>RIF Notes** (RIF=RED)</a:t>
            </a:r>
            <a:r>
              <a:rPr lang="en-US" dirty="0"/>
              <a:t> </a:t>
            </a:r>
          </a:p>
          <a:p>
            <a:r>
              <a:rPr lang="en-US" sz="1800" b="1" i="0" u="none" strike="noStrike" dirty="0">
                <a:solidFill>
                  <a:srgbClr val="000000"/>
                </a:solidFill>
                <a:effectLst/>
                <a:latin typeface="Calibri" panose="020F0502020204030204" pitchFamily="34" charset="0"/>
              </a:rPr>
              <a:t>Public Health Approach to Blood Disorders</a:t>
            </a:r>
            <a:r>
              <a:rPr lang="en-US" dirty="0"/>
              <a:t> </a:t>
            </a:r>
            <a:r>
              <a:rPr lang="en-US" sz="1800" b="0" i="0" u="none" strike="noStrike" dirty="0">
                <a:solidFill>
                  <a:srgbClr val="000000"/>
                </a:solidFill>
                <a:effectLst/>
                <a:latin typeface="Calibri" panose="020F0502020204030204" pitchFamily="34" charset="0"/>
              </a:rPr>
              <a:t> $            389,104  $</a:t>
            </a:r>
            <a:endParaRPr lang="en-US" dirty="0"/>
          </a:p>
          <a:p>
            <a:r>
              <a:rPr lang="en-US" sz="1800" b="1" i="0" u="none" strike="noStrike" dirty="0">
                <a:solidFill>
                  <a:srgbClr val="000000"/>
                </a:solidFill>
                <a:effectLst/>
                <a:latin typeface="Calibri" panose="020F0502020204030204" pitchFamily="34" charset="0"/>
              </a:rPr>
              <a:t>Arthritis</a:t>
            </a:r>
            <a:r>
              <a:rPr lang="en-US" dirty="0"/>
              <a:t> </a:t>
            </a:r>
            <a:r>
              <a:rPr lang="en-US" sz="1800" b="0" i="0" u="none" strike="noStrike" dirty="0">
                <a:solidFill>
                  <a:srgbClr val="000000"/>
                </a:solidFill>
                <a:effectLst/>
                <a:latin typeface="Calibri" panose="020F0502020204030204" pitchFamily="34" charset="0"/>
              </a:rPr>
              <a:t> $         1,210,000</a:t>
            </a:r>
            <a:endParaRPr lang="en-US" dirty="0"/>
          </a:p>
          <a:p>
            <a:r>
              <a:rPr lang="en-US" sz="1800" b="1" i="0" u="none" strike="noStrike" dirty="0">
                <a:solidFill>
                  <a:srgbClr val="000000"/>
                </a:solidFill>
                <a:effectLst/>
                <a:latin typeface="Calibri" panose="020F0502020204030204" pitchFamily="34" charset="0"/>
              </a:rPr>
              <a:t>Prevention Research Centers</a:t>
            </a:r>
            <a:r>
              <a:rPr lang="en-US" dirty="0"/>
              <a:t> </a:t>
            </a:r>
            <a:r>
              <a:rPr lang="en-US" sz="1800" b="0" i="0" u="none" strike="noStrike" dirty="0">
                <a:solidFill>
                  <a:srgbClr val="000000"/>
                </a:solidFill>
                <a:effectLst/>
                <a:latin typeface="Calibri" panose="020F0502020204030204" pitchFamily="34" charset="0"/>
              </a:rPr>
              <a:t> $         1,000,000  </a:t>
            </a:r>
          </a:p>
          <a:p>
            <a:r>
              <a:rPr lang="en-US" sz="1800" b="1" i="0" u="none" strike="noStrike" dirty="0">
                <a:solidFill>
                  <a:srgbClr val="000000"/>
                </a:solidFill>
                <a:effectLst/>
                <a:latin typeface="Calibri" panose="020F0502020204030204" pitchFamily="34" charset="0"/>
              </a:rPr>
              <a:t>Safe Motherhood/Infant Health</a:t>
            </a:r>
            <a:r>
              <a:rPr lang="en-US" dirty="0"/>
              <a:t> </a:t>
            </a:r>
            <a:r>
              <a:rPr lang="en-US" sz="1800" b="0" i="0" u="none" strike="noStrike" dirty="0">
                <a:solidFill>
                  <a:srgbClr val="000000"/>
                </a:solidFill>
                <a:effectLst/>
                <a:latin typeface="Calibri" panose="020F0502020204030204" pitchFamily="34" charset="0"/>
              </a:rPr>
              <a:t> $            620,000  PRAMS; Hear Her, ART, Abortion Surveillance Report all eliminated</a:t>
            </a:r>
            <a:r>
              <a:rPr lang="en-US" dirty="0"/>
              <a:t> </a:t>
            </a:r>
          </a:p>
          <a:p>
            <a:r>
              <a:rPr lang="en-US" sz="1800" b="1" i="0" u="none" strike="noStrike" dirty="0">
                <a:solidFill>
                  <a:srgbClr val="000000"/>
                </a:solidFill>
                <a:effectLst/>
                <a:latin typeface="Calibri" panose="020F0502020204030204" pitchFamily="34" charset="0"/>
              </a:rPr>
              <a:t>Social Determinants of Health</a:t>
            </a:r>
            <a:r>
              <a:rPr lang="en-US" dirty="0"/>
              <a:t> </a:t>
            </a:r>
            <a:r>
              <a:rPr lang="en-US" sz="1800" b="0" i="0" u="none" strike="noStrike" dirty="0">
                <a:solidFill>
                  <a:srgbClr val="000000"/>
                </a:solidFill>
                <a:effectLst/>
                <a:latin typeface="Calibri" panose="020F0502020204030204" pitchFamily="34" charset="0"/>
              </a:rPr>
              <a:t> $            750,000  </a:t>
            </a:r>
          </a:p>
          <a:p>
            <a:r>
              <a:rPr lang="en-US" sz="1800" b="1" i="0" u="none" strike="noStrike" dirty="0">
                <a:solidFill>
                  <a:srgbClr val="000000"/>
                </a:solidFill>
                <a:effectLst/>
                <a:latin typeface="Calibri" panose="020F0502020204030204" pitchFamily="34" charset="0"/>
              </a:rPr>
              <a:t>Tobacco</a:t>
            </a:r>
            <a:r>
              <a:rPr lang="en-US" dirty="0"/>
              <a:t> </a:t>
            </a:r>
            <a:r>
              <a:rPr lang="en-US" sz="1800" b="0" i="0" u="none" strike="noStrike" dirty="0">
                <a:solidFill>
                  <a:srgbClr val="000000"/>
                </a:solidFill>
                <a:effectLst/>
                <a:latin typeface="Calibri" panose="020F0502020204030204" pitchFamily="34" charset="0"/>
              </a:rPr>
              <a:t> $         2,353,231  </a:t>
            </a:r>
          </a:p>
          <a:p>
            <a:r>
              <a:rPr lang="en-US" sz="1800" b="1" i="0" u="none" strike="noStrike" dirty="0">
                <a:solidFill>
                  <a:srgbClr val="000000"/>
                </a:solidFill>
                <a:effectLst/>
                <a:latin typeface="Calibri" panose="020F0502020204030204" pitchFamily="34" charset="0"/>
              </a:rPr>
              <a:t>Tobacco - PPHF </a:t>
            </a:r>
            <a:r>
              <a:rPr lang="en-US" dirty="0"/>
              <a:t> </a:t>
            </a:r>
            <a:r>
              <a:rPr lang="en-US" sz="1800" b="0" i="0" u="none" strike="noStrike" dirty="0">
                <a:solidFill>
                  <a:srgbClr val="000000"/>
                </a:solidFill>
                <a:effectLst/>
                <a:latin typeface="Calibri" panose="020F0502020204030204" pitchFamily="34" charset="0"/>
              </a:rPr>
              <a:t> $            533,334  $</a:t>
            </a:r>
            <a:endParaRPr lang="en-US" dirty="0"/>
          </a:p>
          <a:p>
            <a:r>
              <a:rPr lang="en-US" sz="1800" b="1" i="0" u="none" strike="noStrike" dirty="0">
                <a:solidFill>
                  <a:srgbClr val="000000"/>
                </a:solidFill>
                <a:effectLst/>
                <a:latin typeface="Calibri" panose="020F0502020204030204" pitchFamily="34" charset="0"/>
              </a:rPr>
              <a:t>Environmental and Health Outcome Tracking Network</a:t>
            </a:r>
            <a:r>
              <a:rPr lang="en-US" dirty="0"/>
              <a:t> </a:t>
            </a:r>
            <a:r>
              <a:rPr lang="en-US" sz="1800" b="0" i="0" u="none" strike="noStrike" dirty="0">
                <a:solidFill>
                  <a:srgbClr val="000000"/>
                </a:solidFill>
                <a:effectLst/>
                <a:latin typeface="Calibri" panose="020F0502020204030204" pitchFamily="34" charset="0"/>
              </a:rPr>
              <a:t> $            710,000  $</a:t>
            </a:r>
            <a:endParaRPr lang="en-US" dirty="0"/>
          </a:p>
          <a:p>
            <a:r>
              <a:rPr lang="en-US" sz="1800" b="1" i="0" u="none" strike="noStrike" dirty="0">
                <a:solidFill>
                  <a:srgbClr val="000000"/>
                </a:solidFill>
                <a:effectLst/>
                <a:latin typeface="Calibri" panose="020F0502020204030204" pitchFamily="34" charset="0"/>
              </a:rPr>
              <a:t>Injury Control Research Centers</a:t>
            </a:r>
            <a:r>
              <a:rPr lang="en-US" dirty="0"/>
              <a:t> </a:t>
            </a:r>
            <a:r>
              <a:rPr lang="en-US" sz="1800" b="0" i="0" u="none" strike="noStrike" dirty="0">
                <a:solidFill>
                  <a:srgbClr val="000000"/>
                </a:solidFill>
                <a:effectLst/>
                <a:latin typeface="Calibri" panose="020F0502020204030204" pitchFamily="34" charset="0"/>
              </a:rPr>
              <a:t> $            850,000  $</a:t>
            </a:r>
            <a:endParaRPr lang="en-US" dirty="0"/>
          </a:p>
          <a:p>
            <a:r>
              <a:rPr lang="en-US" sz="1800" b="1" i="0" u="none" strike="noStrike" dirty="0">
                <a:solidFill>
                  <a:srgbClr val="000000"/>
                </a:solidFill>
                <a:effectLst/>
                <a:latin typeface="Calibri" panose="020F0502020204030204" pitchFamily="34" charset="0"/>
              </a:rPr>
              <a:t>Injury Prevention Activities</a:t>
            </a:r>
            <a:r>
              <a:rPr lang="en-US" dirty="0"/>
              <a:t> </a:t>
            </a:r>
            <a:r>
              <a:rPr lang="en-US" sz="1800" b="0" i="0" u="none" strike="noStrike" dirty="0">
                <a:solidFill>
                  <a:srgbClr val="000000"/>
                </a:solidFill>
                <a:effectLst/>
                <a:latin typeface="Calibri" panose="020F0502020204030204" pitchFamily="34" charset="0"/>
              </a:rPr>
              <a:t> $            116,401  $             </a:t>
            </a:r>
          </a:p>
          <a:p>
            <a:r>
              <a:rPr lang="en-US" sz="1800" b="1" i="0" u="none" strike="noStrike" dirty="0">
                <a:solidFill>
                  <a:srgbClr val="000000"/>
                </a:solidFill>
                <a:effectLst/>
                <a:latin typeface="Calibri" panose="020F0502020204030204" pitchFamily="34" charset="0"/>
              </a:rPr>
              <a:t>Injury Prevention and Control Set-Asides</a:t>
            </a:r>
            <a:r>
              <a:rPr lang="en-US" dirty="0"/>
              <a:t> </a:t>
            </a:r>
            <a:r>
              <a:rPr lang="en-US" sz="1800" b="0" i="0" u="none" strike="noStrike" dirty="0">
                <a:solidFill>
                  <a:srgbClr val="000000"/>
                </a:solidFill>
                <a:effectLst/>
                <a:latin typeface="Calibri" panose="020F0502020204030204" pitchFamily="34" charset="0"/>
              </a:rPr>
              <a:t> </a:t>
            </a:r>
            <a:r>
              <a:rPr lang="en-US" dirty="0"/>
              <a:t> </a:t>
            </a:r>
            <a:r>
              <a:rPr lang="en-US" sz="1800" b="0" i="0" u="none" strike="noStrike" dirty="0">
                <a:solidFill>
                  <a:srgbClr val="000000"/>
                </a:solidFill>
                <a:effectLst/>
                <a:latin typeface="Calibri" panose="020F0502020204030204" pitchFamily="34" charset="0"/>
              </a:rPr>
              <a:t> $                953,581 </a:t>
            </a:r>
            <a:r>
              <a:rPr lang="en-US" sz="1800" b="0" i="0" u="none" strike="noStrike" dirty="0" err="1">
                <a:solidFill>
                  <a:srgbClr val="000000"/>
                </a:solidFill>
                <a:effectLst/>
                <a:latin typeface="Calibri" panose="020F0502020204030204" pitchFamily="34" charset="0"/>
              </a:rPr>
              <a:t>RIFed</a:t>
            </a:r>
            <a:r>
              <a:rPr lang="en-US" dirty="0"/>
              <a:t> </a:t>
            </a:r>
          </a:p>
          <a:p>
            <a:r>
              <a:rPr lang="en-US" sz="1800" b="1" i="0" u="none" strike="noStrike" dirty="0">
                <a:solidFill>
                  <a:srgbClr val="000000"/>
                </a:solidFill>
                <a:effectLst/>
                <a:latin typeface="Calibri" panose="020F0502020204030204" pitchFamily="34" charset="0"/>
              </a:rPr>
              <a:t>Education and Research Centers</a:t>
            </a:r>
            <a:r>
              <a:rPr lang="en-US" dirty="0"/>
              <a:t> </a:t>
            </a:r>
            <a:r>
              <a:rPr lang="en-US" sz="1800" b="0" i="0" u="none" strike="noStrike" dirty="0">
                <a:solidFill>
                  <a:srgbClr val="000000"/>
                </a:solidFill>
                <a:effectLst/>
                <a:latin typeface="Calibri" panose="020F0502020204030204" pitchFamily="34" charset="0"/>
              </a:rPr>
              <a:t> $         1,800,000  $</a:t>
            </a:r>
            <a:endParaRPr lang="en-US" dirty="0"/>
          </a:p>
          <a:p>
            <a:r>
              <a:rPr lang="en-US" sz="1800" b="1" i="0" u="none" strike="noStrike" dirty="0">
                <a:solidFill>
                  <a:srgbClr val="000000"/>
                </a:solidFill>
                <a:effectLst/>
                <a:latin typeface="Calibri" panose="020F0502020204030204" pitchFamily="34" charset="0"/>
              </a:rPr>
              <a:t>National Occupational Research Agenda (NORA)</a:t>
            </a:r>
            <a:r>
              <a:rPr lang="en-US" dirty="0"/>
              <a:t> </a:t>
            </a:r>
            <a:r>
              <a:rPr lang="en-US" sz="1800" b="0" i="0" u="none" strike="noStrike" dirty="0">
                <a:solidFill>
                  <a:srgbClr val="000000"/>
                </a:solidFill>
                <a:effectLst/>
                <a:latin typeface="Calibri" panose="020F0502020204030204" pitchFamily="34" charset="0"/>
              </a:rPr>
              <a:t> $            678,163          </a:t>
            </a:r>
          </a:p>
          <a:p>
            <a:r>
              <a:rPr lang="en-US" sz="1800" b="1" i="0" u="none" strike="noStrike" dirty="0">
                <a:solidFill>
                  <a:srgbClr val="000000"/>
                </a:solidFill>
                <a:effectLst/>
                <a:latin typeface="Calibri" panose="020F0502020204030204" pitchFamily="34" charset="0"/>
              </a:rPr>
              <a:t>Occupational Safety and Health Set-Asides</a:t>
            </a:r>
            <a:r>
              <a:rPr lang="en-US" dirty="0"/>
              <a:t> </a:t>
            </a:r>
            <a:r>
              <a:rPr lang="en-US" sz="1800" b="0" i="0" u="none" strike="noStrike" dirty="0">
                <a:solidFill>
                  <a:srgbClr val="000000"/>
                </a:solidFill>
                <a:effectLst/>
                <a:latin typeface="Calibri" panose="020F0502020204030204" pitchFamily="34" charset="0"/>
              </a:rPr>
              <a:t> </a:t>
            </a:r>
            <a:r>
              <a:rPr lang="en-US" dirty="0"/>
              <a:t> </a:t>
            </a:r>
            <a:r>
              <a:rPr lang="en-US" sz="1800" b="0" i="0" u="none" strike="noStrike" dirty="0">
                <a:solidFill>
                  <a:srgbClr val="000000"/>
                </a:solidFill>
                <a:effectLst/>
                <a:latin typeface="Calibri" panose="020F0502020204030204" pitchFamily="34" charset="0"/>
              </a:rPr>
              <a:t> $             1,906,608 </a:t>
            </a:r>
          </a:p>
          <a:p>
            <a:r>
              <a:rPr lang="en-US" sz="1800" b="1" i="0" u="none" strike="noStrike" dirty="0">
                <a:solidFill>
                  <a:srgbClr val="000000"/>
                </a:solidFill>
                <a:effectLst/>
                <a:latin typeface="Calibri" panose="020F0502020204030204" pitchFamily="34" charset="0"/>
              </a:rPr>
              <a:t>Other Occupational Safety and Health Research</a:t>
            </a:r>
            <a:r>
              <a:rPr lang="en-US" dirty="0"/>
              <a:t> </a:t>
            </a:r>
            <a:r>
              <a:rPr lang="en-US" sz="1800" b="0" i="0" u="none" strike="noStrike" dirty="0">
                <a:solidFill>
                  <a:srgbClr val="000000"/>
                </a:solidFill>
                <a:effectLst/>
                <a:latin typeface="Calibri" panose="020F0502020204030204" pitchFamily="34" charset="0"/>
              </a:rPr>
              <a:t> $         1,101,426  $           </a:t>
            </a:r>
          </a:p>
          <a:p>
            <a:r>
              <a:rPr lang="en-US" sz="1800" b="1" i="0" u="none" strike="noStrike" dirty="0">
                <a:solidFill>
                  <a:srgbClr val="000000"/>
                </a:solidFill>
                <a:effectLst/>
                <a:latin typeface="Calibri" panose="020F0502020204030204" pitchFamily="34" charset="0"/>
              </a:rPr>
              <a:t>Grand Total</a:t>
            </a:r>
            <a:r>
              <a:rPr lang="en-US" dirty="0"/>
              <a:t> </a:t>
            </a:r>
            <a:r>
              <a:rPr lang="en-US" sz="1800" b="1" i="0" u="none" strike="noStrike" dirty="0">
                <a:solidFill>
                  <a:srgbClr val="000000"/>
                </a:solidFill>
                <a:effectLst/>
                <a:latin typeface="Calibri" panose="020F0502020204030204" pitchFamily="34" charset="0"/>
              </a:rPr>
              <a:t> $     336,068,666  </a:t>
            </a:r>
          </a:p>
          <a:p>
            <a:r>
              <a:rPr lang="en-US" sz="1800" b="1" i="0" u="none" strike="noStrike" dirty="0">
                <a:solidFill>
                  <a:srgbClr val="000000"/>
                </a:solidFill>
                <a:effectLst/>
                <a:latin typeface="Calibri" panose="020F0502020204030204" pitchFamily="34" charset="0"/>
              </a:rPr>
              <a:t>Total RIF Impacts to North Carolina</a:t>
            </a:r>
            <a:r>
              <a:rPr lang="en-US" dirty="0"/>
              <a:t> </a:t>
            </a:r>
            <a:r>
              <a:rPr lang="en-US" sz="1800" b="1" i="0" u="none" strike="noStrike" dirty="0">
                <a:solidFill>
                  <a:srgbClr val="000000"/>
                </a:solidFill>
                <a:effectLst/>
                <a:latin typeface="Calibri" panose="020F0502020204030204" pitchFamily="34" charset="0"/>
              </a:rPr>
              <a:t> $       12,111,659 </a:t>
            </a:r>
            <a:endParaRPr lang="en-US" b="0" i="0" dirty="0">
              <a:solidFill>
                <a:srgbClr val="393B3E"/>
              </a:solidFill>
              <a:effectLst/>
              <a:latin typeface="Source Sans Pro" panose="020B0503030403020204" pitchFamily="34" charset="0"/>
            </a:endParaRPr>
          </a:p>
        </p:txBody>
      </p:sp>
      <p:sp>
        <p:nvSpPr>
          <p:cNvPr id="4" name="Slide Number Placeholder 3">
            <a:extLst>
              <a:ext uri="{FF2B5EF4-FFF2-40B4-BE49-F238E27FC236}">
                <a16:creationId xmlns:a16="http://schemas.microsoft.com/office/drawing/2014/main" id="{BF46DF4B-F94B-E33A-8E28-3067E26B7EE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F0FD4B-B62D-4118-A22E-31A04CA96A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1694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DFF03-B7B2-BEB0-4C5D-EEFCB8528A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F67534-5FBE-AA73-1296-447DA202FB7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E21B689-FCEC-497E-BA69-6B2E3E4AE532}"/>
              </a:ext>
            </a:extLst>
          </p:cNvPr>
          <p:cNvSpPr>
            <a:spLocks noGrp="1"/>
          </p:cNvSpPr>
          <p:nvPr>
            <p:ph type="body" idx="1"/>
          </p:nvPr>
        </p:nvSpPr>
        <p:spPr/>
        <p:txBody>
          <a:bodyPr/>
          <a:lstStyle/>
          <a:p>
            <a:r>
              <a:rPr lang="en-US" sz="1800" b="1" i="0" u="none" strike="noStrike" dirty="0">
                <a:solidFill>
                  <a:srgbClr val="000000"/>
                </a:solidFill>
                <a:effectLst/>
                <a:latin typeface="Calibri" panose="020F0502020204030204" pitchFamily="34" charset="0"/>
              </a:rPr>
              <a:t>Cancer Prevention and Control</a:t>
            </a:r>
            <a:r>
              <a:rPr lang="en-US" dirty="0"/>
              <a:t> </a:t>
            </a:r>
            <a:r>
              <a:rPr lang="en-US" sz="1800" b="1" i="0" u="none" strike="noStrike" dirty="0">
                <a:solidFill>
                  <a:srgbClr val="000000"/>
                </a:solidFill>
                <a:effectLst/>
                <a:latin typeface="Calibri" panose="020F0502020204030204" pitchFamily="34" charset="0"/>
              </a:rPr>
              <a:t> $         7,583,443 </a:t>
            </a:r>
          </a:p>
          <a:p>
            <a:r>
              <a:rPr lang="en-US" sz="1800" b="1" i="0" u="none" strike="noStrike" dirty="0">
                <a:solidFill>
                  <a:srgbClr val="000000"/>
                </a:solidFill>
                <a:effectLst/>
                <a:latin typeface="Calibri" panose="020F0502020204030204" pitchFamily="34" charset="0"/>
              </a:rPr>
              <a:t>Diabetes</a:t>
            </a:r>
            <a:r>
              <a:rPr lang="en-US" dirty="0"/>
              <a:t> </a:t>
            </a:r>
            <a:r>
              <a:rPr lang="en-US" sz="1800" b="1" i="0" u="none" strike="noStrike" dirty="0">
                <a:solidFill>
                  <a:srgbClr val="000000"/>
                </a:solidFill>
                <a:effectLst/>
                <a:latin typeface="Calibri" panose="020F0502020204030204" pitchFamily="34" charset="0"/>
              </a:rPr>
              <a:t> $            725,000 </a:t>
            </a:r>
          </a:p>
          <a:p>
            <a:r>
              <a:rPr lang="en-US" sz="1800" b="1" i="0" u="none" strike="noStrike" dirty="0">
                <a:solidFill>
                  <a:srgbClr val="000000"/>
                </a:solidFill>
                <a:effectLst/>
                <a:latin typeface="Calibri" panose="020F0502020204030204" pitchFamily="34" charset="0"/>
              </a:rPr>
              <a:t>Health Promotion</a:t>
            </a:r>
            <a:r>
              <a:rPr lang="en-US" dirty="0"/>
              <a:t> </a:t>
            </a:r>
            <a:r>
              <a:rPr lang="en-US" sz="1800" b="1" i="0" u="none" strike="noStrike" dirty="0">
                <a:solidFill>
                  <a:srgbClr val="000000"/>
                </a:solidFill>
                <a:effectLst/>
                <a:latin typeface="Calibri" panose="020F0502020204030204" pitchFamily="34" charset="0"/>
              </a:rPr>
              <a:t> $         1,108,331 </a:t>
            </a:r>
          </a:p>
          <a:p>
            <a:r>
              <a:rPr lang="en-US" sz="1800" b="1" i="0" u="none" strike="noStrike" dirty="0">
                <a:solidFill>
                  <a:srgbClr val="000000"/>
                </a:solidFill>
                <a:effectLst/>
                <a:latin typeface="Calibri" panose="020F0502020204030204" pitchFamily="34" charset="0"/>
              </a:rPr>
              <a:t>Heart Disease &amp; Stroke</a:t>
            </a:r>
            <a:r>
              <a:rPr lang="en-US" dirty="0"/>
              <a:t> </a:t>
            </a:r>
            <a:r>
              <a:rPr lang="en-US" sz="1800" b="1" i="0" u="none" strike="noStrike" dirty="0">
                <a:solidFill>
                  <a:srgbClr val="000000"/>
                </a:solidFill>
                <a:effectLst/>
                <a:latin typeface="Calibri" panose="020F0502020204030204" pitchFamily="34" charset="0"/>
              </a:rPr>
              <a:t> $         3,339,487 </a:t>
            </a:r>
          </a:p>
          <a:p>
            <a:r>
              <a:rPr lang="en-US" sz="1800" b="1" i="0" u="none" strike="noStrike" dirty="0">
                <a:solidFill>
                  <a:srgbClr val="000000"/>
                </a:solidFill>
                <a:effectLst/>
                <a:latin typeface="Calibri" panose="020F0502020204030204" pitchFamily="34" charset="0"/>
              </a:rPr>
              <a:t>Nutrition, Physical Activity and Obesity</a:t>
            </a:r>
            <a:r>
              <a:rPr lang="en-US" dirty="0"/>
              <a:t> </a:t>
            </a:r>
            <a:r>
              <a:rPr lang="en-US" sz="1800" b="1" i="0" u="none" strike="noStrike" dirty="0">
                <a:solidFill>
                  <a:srgbClr val="000000"/>
                </a:solidFill>
                <a:effectLst/>
                <a:latin typeface="Calibri" panose="020F0502020204030204" pitchFamily="34" charset="0"/>
              </a:rPr>
              <a:t> $         1,656,000 </a:t>
            </a:r>
          </a:p>
          <a:p>
            <a:r>
              <a:rPr lang="en-US" sz="1800" b="1" i="0" u="none" strike="noStrike" dirty="0">
                <a:solidFill>
                  <a:srgbClr val="000000"/>
                </a:solidFill>
                <a:effectLst/>
                <a:latin typeface="Calibri" panose="020F0502020204030204" pitchFamily="34" charset="0"/>
              </a:rPr>
              <a:t>School Health</a:t>
            </a:r>
            <a:r>
              <a:rPr lang="en-US" dirty="0"/>
              <a:t> </a:t>
            </a:r>
            <a:r>
              <a:rPr lang="en-US" sz="1800" b="1" i="0" u="none" strike="noStrike" dirty="0">
                <a:solidFill>
                  <a:srgbClr val="000000"/>
                </a:solidFill>
                <a:effectLst/>
                <a:latin typeface="Calibri" panose="020F0502020204030204" pitchFamily="34" charset="0"/>
              </a:rPr>
              <a:t> $            390,000 </a:t>
            </a:r>
          </a:p>
          <a:p>
            <a:r>
              <a:rPr lang="en-US" sz="1800" b="1" i="0" u="none" strike="noStrike" dirty="0">
                <a:solidFill>
                  <a:srgbClr val="000000"/>
                </a:solidFill>
                <a:effectLst/>
                <a:latin typeface="Calibri" panose="020F0502020204030204" pitchFamily="34" charset="0"/>
              </a:rPr>
              <a:t>Diabetes - PPHF </a:t>
            </a:r>
            <a:r>
              <a:rPr lang="en-US" dirty="0"/>
              <a:t> </a:t>
            </a:r>
            <a:r>
              <a:rPr lang="en-US" sz="1800" b="1" i="0" u="none" strike="noStrike" dirty="0">
                <a:solidFill>
                  <a:srgbClr val="000000"/>
                </a:solidFill>
                <a:effectLst/>
                <a:latin typeface="Calibri" panose="020F0502020204030204" pitchFamily="34" charset="0"/>
              </a:rPr>
              <a:t> $         1,250,000 </a:t>
            </a:r>
          </a:p>
          <a:p>
            <a:r>
              <a:rPr lang="en-US" sz="1800" b="1" i="0" u="none" strike="noStrike" dirty="0">
                <a:solidFill>
                  <a:srgbClr val="000000"/>
                </a:solidFill>
                <a:effectLst/>
                <a:latin typeface="Calibri" panose="020F0502020204030204" pitchFamily="34" charset="0"/>
              </a:rPr>
              <a:t>Racial and Ethnic Approach to Community Health</a:t>
            </a:r>
            <a:r>
              <a:rPr lang="en-US" dirty="0"/>
              <a:t> </a:t>
            </a:r>
            <a:r>
              <a:rPr lang="en-US" sz="1800" b="1" i="0" u="none" strike="noStrike" dirty="0">
                <a:solidFill>
                  <a:srgbClr val="000000"/>
                </a:solidFill>
                <a:effectLst/>
                <a:latin typeface="Calibri" panose="020F0502020204030204" pitchFamily="34" charset="0"/>
              </a:rPr>
              <a:t> $            680,038 </a:t>
            </a:r>
          </a:p>
          <a:p>
            <a:r>
              <a:rPr lang="en-US" sz="1800" b="1" i="0" u="none" strike="noStrike" dirty="0">
                <a:solidFill>
                  <a:srgbClr val="000000"/>
                </a:solidFill>
                <a:effectLst/>
                <a:latin typeface="Calibri" panose="020F0502020204030204" pitchFamily="34" charset="0"/>
              </a:rPr>
              <a:t>Preventive Health and Health Services Block Grant - PPHF</a:t>
            </a:r>
            <a:r>
              <a:rPr lang="en-US" dirty="0"/>
              <a:t> </a:t>
            </a:r>
            <a:r>
              <a:rPr lang="en-US" sz="1800" b="1" i="0" u="none" strike="noStrike" dirty="0">
                <a:solidFill>
                  <a:srgbClr val="000000"/>
                </a:solidFill>
                <a:effectLst/>
                <a:latin typeface="Calibri" panose="020F0502020204030204" pitchFamily="34" charset="0"/>
              </a:rPr>
              <a:t> $         4,896,997 </a:t>
            </a:r>
          </a:p>
          <a:p>
            <a:r>
              <a:rPr lang="en-US" sz="1800" b="1" i="0" u="none" strike="noStrike" dirty="0">
                <a:solidFill>
                  <a:srgbClr val="000000"/>
                </a:solidFill>
                <a:effectLst/>
                <a:latin typeface="Calibri" panose="020F0502020204030204" pitchFamily="34" charset="0"/>
              </a:rPr>
              <a:t>Harmful Algal Blooms</a:t>
            </a:r>
            <a:r>
              <a:rPr lang="en-US" dirty="0"/>
              <a:t> </a:t>
            </a:r>
            <a:r>
              <a:rPr lang="en-US" sz="1800" b="1" i="0" u="none" strike="noStrike" dirty="0">
                <a:solidFill>
                  <a:srgbClr val="000000"/>
                </a:solidFill>
                <a:effectLst/>
                <a:latin typeface="Calibri" panose="020F0502020204030204" pitchFamily="34" charset="0"/>
              </a:rPr>
              <a:t> $              54,080 </a:t>
            </a:r>
          </a:p>
          <a:p>
            <a:r>
              <a:rPr lang="en-US" sz="1800" b="1" i="0" u="none" strike="noStrike" dirty="0">
                <a:solidFill>
                  <a:srgbClr val="000000"/>
                </a:solidFill>
                <a:effectLst/>
                <a:latin typeface="Calibri" panose="020F0502020204030204" pitchFamily="34" charset="0"/>
              </a:rPr>
              <a:t>Epi and Lab Capacity Program - PPHF </a:t>
            </a:r>
            <a:r>
              <a:rPr lang="en-US" dirty="0"/>
              <a:t> </a:t>
            </a:r>
            <a:r>
              <a:rPr lang="en-US" sz="1800" b="1" i="0" u="none" strike="noStrike" dirty="0">
                <a:solidFill>
                  <a:srgbClr val="000000"/>
                </a:solidFill>
                <a:effectLst/>
                <a:latin typeface="Calibri" panose="020F0502020204030204" pitchFamily="34" charset="0"/>
              </a:rPr>
              <a:t> $            355,401 </a:t>
            </a:r>
          </a:p>
          <a:p>
            <a:r>
              <a:rPr lang="en-US" sz="1800" b="1" i="0" u="none" strike="noStrike" dirty="0">
                <a:solidFill>
                  <a:srgbClr val="000000"/>
                </a:solidFill>
                <a:effectLst/>
                <a:latin typeface="Calibri" panose="020F0502020204030204" pitchFamily="34" charset="0"/>
              </a:rPr>
              <a:t>Environmental Health Activities</a:t>
            </a:r>
            <a:r>
              <a:rPr lang="en-US" dirty="0"/>
              <a:t> </a:t>
            </a:r>
            <a:r>
              <a:rPr lang="en-US" sz="1800" b="1" i="0" u="none" strike="noStrike" dirty="0">
                <a:solidFill>
                  <a:srgbClr val="000000"/>
                </a:solidFill>
                <a:effectLst/>
                <a:latin typeface="Calibri" panose="020F0502020204030204" pitchFamily="34" charset="0"/>
              </a:rPr>
              <a:t> $            778,985 </a:t>
            </a:r>
          </a:p>
          <a:p>
            <a:r>
              <a:rPr lang="en-US" sz="1800" b="1" i="0" u="none" strike="noStrike" dirty="0">
                <a:solidFill>
                  <a:srgbClr val="000000"/>
                </a:solidFill>
                <a:effectLst/>
                <a:latin typeface="Calibri" panose="020F0502020204030204" pitchFamily="34" charset="0"/>
              </a:rPr>
              <a:t>Environmental Health - PPHF</a:t>
            </a:r>
            <a:r>
              <a:rPr lang="en-US" dirty="0"/>
              <a:t> </a:t>
            </a:r>
            <a:r>
              <a:rPr lang="en-US" sz="1800" b="1" i="0" u="none" strike="noStrike" dirty="0">
                <a:solidFill>
                  <a:srgbClr val="000000"/>
                </a:solidFill>
                <a:effectLst/>
                <a:latin typeface="Calibri" panose="020F0502020204030204" pitchFamily="34" charset="0"/>
              </a:rPr>
              <a:t> $            568,678 </a:t>
            </a:r>
          </a:p>
          <a:p>
            <a:r>
              <a:rPr lang="en-US" sz="1800" b="1" i="0" u="none" strike="noStrike" dirty="0">
                <a:solidFill>
                  <a:srgbClr val="000000"/>
                </a:solidFill>
                <a:effectLst/>
                <a:latin typeface="Calibri" panose="020F0502020204030204" pitchFamily="34" charset="0"/>
              </a:rPr>
              <a:t>Acute Flaccid Myelitis</a:t>
            </a:r>
            <a:r>
              <a:rPr lang="en-US" dirty="0"/>
              <a:t> </a:t>
            </a:r>
            <a:r>
              <a:rPr lang="en-US" sz="1800" b="1" i="0" u="none" strike="noStrike" dirty="0">
                <a:solidFill>
                  <a:srgbClr val="000000"/>
                </a:solidFill>
                <a:effectLst/>
                <a:latin typeface="Calibri" panose="020F0502020204030204" pitchFamily="34" charset="0"/>
              </a:rPr>
              <a:t> $              61,706 </a:t>
            </a:r>
          </a:p>
          <a:p>
            <a:r>
              <a:rPr lang="en-US" sz="1800" b="1" i="0" u="none" strike="noStrike" dirty="0">
                <a:solidFill>
                  <a:srgbClr val="000000"/>
                </a:solidFill>
                <a:effectLst/>
                <a:latin typeface="Calibri" panose="020F0502020204030204" pitchFamily="34" charset="0"/>
              </a:rPr>
              <a:t>Drug Free Communities</a:t>
            </a:r>
            <a:r>
              <a:rPr lang="en-US" dirty="0"/>
              <a:t> </a:t>
            </a:r>
            <a:r>
              <a:rPr lang="en-US" sz="1800" b="1" i="0" u="none" strike="noStrike" dirty="0">
                <a:solidFill>
                  <a:srgbClr val="000000"/>
                </a:solidFill>
                <a:effectLst/>
                <a:latin typeface="Calibri" panose="020F0502020204030204" pitchFamily="34" charset="0"/>
              </a:rPr>
              <a:t> $         2,274,745 </a:t>
            </a:r>
          </a:p>
          <a:p>
            <a:r>
              <a:rPr lang="en-US" sz="1800" b="1" i="0" u="none" strike="noStrike" dirty="0">
                <a:solidFill>
                  <a:srgbClr val="000000"/>
                </a:solidFill>
                <a:effectLst/>
                <a:latin typeface="Calibri" panose="020F0502020204030204" pitchFamily="34" charset="0"/>
              </a:rPr>
              <a:t>Firearm Injury and Mortality Prevention Research</a:t>
            </a:r>
            <a:r>
              <a:rPr lang="en-US" dirty="0"/>
              <a:t> </a:t>
            </a:r>
            <a:r>
              <a:rPr lang="en-US" sz="1800" b="1" i="0" u="none" strike="noStrike" dirty="0">
                <a:solidFill>
                  <a:srgbClr val="000000"/>
                </a:solidFill>
                <a:effectLst/>
                <a:latin typeface="Calibri" panose="020F0502020204030204" pitchFamily="34" charset="0"/>
              </a:rPr>
              <a:t> $            446,124 </a:t>
            </a:r>
          </a:p>
          <a:p>
            <a:r>
              <a:rPr lang="en-US" sz="1800" b="1" i="0" u="none" strike="noStrike" dirty="0">
                <a:solidFill>
                  <a:srgbClr val="000000"/>
                </a:solidFill>
                <a:effectLst/>
                <a:latin typeface="Calibri" panose="020F0502020204030204" pitchFamily="34" charset="0"/>
              </a:rPr>
              <a:t>Intentional Injury</a:t>
            </a:r>
            <a:r>
              <a:rPr lang="en-US" dirty="0"/>
              <a:t> </a:t>
            </a:r>
            <a:r>
              <a:rPr lang="en-US" sz="1800" b="1" i="0" u="none" strike="noStrike" dirty="0">
                <a:solidFill>
                  <a:srgbClr val="000000"/>
                </a:solidFill>
                <a:effectLst/>
                <a:latin typeface="Calibri" panose="020F0502020204030204" pitchFamily="34" charset="0"/>
              </a:rPr>
              <a:t> $         3,776,548 </a:t>
            </a:r>
          </a:p>
          <a:p>
            <a:r>
              <a:rPr lang="en-US" sz="1800" b="1" i="0" u="none" strike="noStrike" dirty="0">
                <a:solidFill>
                  <a:srgbClr val="000000"/>
                </a:solidFill>
                <a:effectLst/>
                <a:latin typeface="Calibri" panose="020F0502020204030204" pitchFamily="34" charset="0"/>
              </a:rPr>
              <a:t>Public Health Emergency Preparedness Cooperative Agreement</a:t>
            </a:r>
            <a:r>
              <a:rPr lang="en-US" dirty="0"/>
              <a:t> </a:t>
            </a:r>
            <a:r>
              <a:rPr lang="en-US" sz="1800" b="1" i="0" u="none" strike="noStrike" dirty="0">
                <a:solidFill>
                  <a:srgbClr val="000000"/>
                </a:solidFill>
                <a:effectLst/>
                <a:latin typeface="Calibri" panose="020F0502020204030204" pitchFamily="34" charset="0"/>
              </a:rPr>
              <a:t> $       15,750,756 </a:t>
            </a:r>
          </a:p>
          <a:p>
            <a:r>
              <a:rPr lang="en-US" sz="1800" b="1" i="0" u="none" strike="noStrike" dirty="0">
                <a:solidFill>
                  <a:srgbClr val="000000"/>
                </a:solidFill>
                <a:effectLst/>
                <a:latin typeface="Calibri" panose="020F0502020204030204" pitchFamily="34" charset="0"/>
              </a:rPr>
              <a:t>Academic Centers for Public Health Preparedness</a:t>
            </a:r>
            <a:r>
              <a:rPr lang="en-US" dirty="0"/>
              <a:t> </a:t>
            </a:r>
            <a:r>
              <a:rPr lang="en-US" sz="1800" b="1" i="0" u="none" strike="noStrike" dirty="0">
                <a:solidFill>
                  <a:srgbClr val="000000"/>
                </a:solidFill>
                <a:effectLst/>
                <a:latin typeface="Calibri" panose="020F0502020204030204" pitchFamily="34" charset="0"/>
              </a:rPr>
              <a:t> $            773,000 </a:t>
            </a:r>
            <a:endParaRPr lang="en-US" b="0" i="0" dirty="0">
              <a:solidFill>
                <a:srgbClr val="393B3E"/>
              </a:solidFill>
              <a:effectLst/>
              <a:latin typeface="Source Sans Pro" panose="020B0503030403020204" pitchFamily="34" charset="0"/>
            </a:endParaRPr>
          </a:p>
        </p:txBody>
      </p:sp>
      <p:sp>
        <p:nvSpPr>
          <p:cNvPr id="4" name="Slide Number Placeholder 3">
            <a:extLst>
              <a:ext uri="{FF2B5EF4-FFF2-40B4-BE49-F238E27FC236}">
                <a16:creationId xmlns:a16="http://schemas.microsoft.com/office/drawing/2014/main" id="{14C51B2F-0557-F39A-F892-83FA501462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F0FD4B-B62D-4118-A22E-31A04CA96A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6271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0FEA0-380B-40FC-3CEF-360F253F34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0F4BF8-6D98-3F06-098B-6424BED8E5FB}"/>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79E82CF7-57A6-B6A9-C31B-B03E49A057E0}"/>
              </a:ext>
            </a:extLst>
          </p:cNvPr>
          <p:cNvSpPr>
            <a:spLocks noGrp="1"/>
          </p:cNvSpPr>
          <p:nvPr>
            <p:ph type="body" idx="1"/>
          </p:nvPr>
        </p:nvSpPr>
        <p:spPr/>
        <p:txBody>
          <a:bodyPr/>
          <a:lstStyle/>
          <a:p>
            <a:r>
              <a:rPr lang="en-US" b="0" i="0" dirty="0">
                <a:solidFill>
                  <a:srgbClr val="333333"/>
                </a:solidFill>
                <a:effectLst/>
                <a:latin typeface="Source Sans Pro" panose="020B0503030403020204" pitchFamily="34" charset="0"/>
              </a:rPr>
              <a:t>The Data Project – Fired but Fighting</a:t>
            </a:r>
            <a:endParaRPr lang="en-US" b="0" i="0" u="none" strike="noStrike" dirty="0">
              <a:solidFill>
                <a:srgbClr val="0075C8"/>
              </a:solidFill>
              <a:effectLst/>
              <a:latin typeface="Source Sans Pro" panose="020B0503030403020204" pitchFamily="34" charset="0"/>
            </a:endParaRPr>
          </a:p>
          <a:p>
            <a:endParaRPr lang="en-US" b="0" i="0" u="none" strike="noStrike" dirty="0">
              <a:solidFill>
                <a:srgbClr val="0075C8"/>
              </a:solidFill>
              <a:effectLst/>
              <a:latin typeface="Source Sans Pro" panose="020B0503030403020204" pitchFamily="34" charset="0"/>
            </a:endParaRPr>
          </a:p>
        </p:txBody>
      </p:sp>
      <p:sp>
        <p:nvSpPr>
          <p:cNvPr id="4" name="Slide Number Placeholder 3">
            <a:extLst>
              <a:ext uri="{FF2B5EF4-FFF2-40B4-BE49-F238E27FC236}">
                <a16:creationId xmlns:a16="http://schemas.microsoft.com/office/drawing/2014/main" id="{01A32DAD-4230-94F0-B103-C584C8AC7AF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F0FD4B-B62D-4118-A22E-31A04CA96A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0520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4D9A0-3A3F-6D65-C1B0-785DFC214C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B52C74-FB1F-3703-F244-31422602E7D6}"/>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19DF4588-5C2F-30C1-7186-9B81ABF29281}"/>
              </a:ext>
            </a:extLst>
          </p:cNvPr>
          <p:cNvSpPr>
            <a:spLocks noGrp="1"/>
          </p:cNvSpPr>
          <p:nvPr>
            <p:ph type="body" idx="1"/>
          </p:nvPr>
        </p:nvSpPr>
        <p:spPr/>
        <p:txBody>
          <a:bodyPr/>
          <a:lstStyle/>
          <a:p>
            <a:r>
              <a:rPr lang="en-US" b="0" i="0" u="none" strike="noStrike" dirty="0">
                <a:solidFill>
                  <a:srgbClr val="0075C8"/>
                </a:solidFill>
                <a:effectLst/>
                <a:latin typeface="Source Sans Pro" panose="020B0503030403020204" pitchFamily="34" charset="0"/>
              </a:rPr>
              <a:t>The CDC Data Project</a:t>
            </a:r>
          </a:p>
          <a:p>
            <a:r>
              <a:rPr lang="en-US" b="0" i="0" u="none" strike="noStrike" dirty="0">
                <a:solidFill>
                  <a:srgbClr val="0075C8"/>
                </a:solidFill>
                <a:effectLst/>
                <a:latin typeface="Source Sans Pro" panose="020B0503030403020204" pitchFamily="34" charset="0"/>
              </a:rPr>
              <a:t>www.cdcdataproject.org</a:t>
            </a:r>
          </a:p>
          <a:p>
            <a:r>
              <a:rPr lang="en-US" b="0" i="0" u="none" strike="noStrike" dirty="0">
                <a:solidFill>
                  <a:srgbClr val="0075C8"/>
                </a:solidFill>
                <a:effectLst/>
                <a:latin typeface="Source Sans Pro" panose="020B0503030403020204" pitchFamily="34" charset="0"/>
              </a:rPr>
              <a:t>Former CDC Staff Members</a:t>
            </a:r>
            <a:endParaRPr lang="en-US" b="0" i="0" dirty="0">
              <a:solidFill>
                <a:srgbClr val="393B3E"/>
              </a:solidFill>
              <a:effectLst/>
              <a:latin typeface="Source Sans Pro" panose="020B0503030403020204" pitchFamily="34" charset="0"/>
            </a:endParaRPr>
          </a:p>
        </p:txBody>
      </p:sp>
      <p:sp>
        <p:nvSpPr>
          <p:cNvPr id="4" name="Slide Number Placeholder 3">
            <a:extLst>
              <a:ext uri="{FF2B5EF4-FFF2-40B4-BE49-F238E27FC236}">
                <a16:creationId xmlns:a16="http://schemas.microsoft.com/office/drawing/2014/main" id="{746C8C4C-234E-B4B0-973D-995D49BA614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F0FD4B-B62D-4118-A22E-31A04CA96A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9090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9EACC-C53D-6A79-1460-02D2B0F244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13FE5C-9B2A-7114-CD52-6179B1B95E47}"/>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5FF96BB9-D0DA-BBDD-ACA0-558D7042CB94}"/>
              </a:ext>
            </a:extLst>
          </p:cNvPr>
          <p:cNvSpPr>
            <a:spLocks noGrp="1"/>
          </p:cNvSpPr>
          <p:nvPr>
            <p:ph type="body" idx="1"/>
          </p:nvPr>
        </p:nvSpPr>
        <p:spPr/>
        <p:txBody>
          <a:bodyPr/>
          <a:lstStyle/>
          <a:p>
            <a:r>
              <a:rPr lang="en-US" b="0" i="0" dirty="0">
                <a:solidFill>
                  <a:srgbClr val="393B3E"/>
                </a:solidFill>
                <a:effectLst/>
                <a:latin typeface="Source Sans Pro" panose="020B0503030403020204" pitchFamily="34" charset="0"/>
              </a:rPr>
              <a:t>Fired but Fighting – The CDC Data Project</a:t>
            </a:r>
          </a:p>
        </p:txBody>
      </p:sp>
      <p:sp>
        <p:nvSpPr>
          <p:cNvPr id="4" name="Slide Number Placeholder 3">
            <a:extLst>
              <a:ext uri="{FF2B5EF4-FFF2-40B4-BE49-F238E27FC236}">
                <a16:creationId xmlns:a16="http://schemas.microsoft.com/office/drawing/2014/main" id="{78910F28-C3A3-7678-7B98-E8E4D41AE89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F0FD4B-B62D-4118-A22E-31A04CA96A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5044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CDBAE-C5A9-2F05-A2F3-627472DA3D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239999-08A1-7B66-A42A-0E9BA2B55D17}"/>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5FBB8B94-5DDA-AB56-4085-EA0CAC1AABE2}"/>
              </a:ext>
            </a:extLst>
          </p:cNvPr>
          <p:cNvSpPr>
            <a:spLocks noGrp="1"/>
          </p:cNvSpPr>
          <p:nvPr>
            <p:ph type="body" idx="1"/>
          </p:nvPr>
        </p:nvSpPr>
        <p:spPr/>
        <p:txBody>
          <a:bodyPr/>
          <a:lstStyle/>
          <a:p>
            <a:r>
              <a:rPr lang="en-US" b="0" i="0" dirty="0">
                <a:solidFill>
                  <a:srgbClr val="333333"/>
                </a:solidFill>
                <a:effectLst/>
                <a:latin typeface="Source Sans Pro" panose="020B0503030403020204" pitchFamily="34" charset="0"/>
              </a:rPr>
              <a:t>Source – The Impact Map</a:t>
            </a:r>
            <a:endParaRPr lang="en-US" b="0" i="0" dirty="0">
              <a:solidFill>
                <a:srgbClr val="393B3E"/>
              </a:solidFill>
              <a:effectLst/>
              <a:latin typeface="Source Sans Pro" panose="020B0503030403020204" pitchFamily="34" charset="0"/>
            </a:endParaRPr>
          </a:p>
        </p:txBody>
      </p:sp>
      <p:sp>
        <p:nvSpPr>
          <p:cNvPr id="4" name="Slide Number Placeholder 3">
            <a:extLst>
              <a:ext uri="{FF2B5EF4-FFF2-40B4-BE49-F238E27FC236}">
                <a16:creationId xmlns:a16="http://schemas.microsoft.com/office/drawing/2014/main" id="{61BF333A-CA0F-2069-0718-C43ECB9AD9E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F0FD4B-B62D-4118-A22E-31A04CA96A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8776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E3CF9-BAAD-8F59-AF9E-7FB2BC6DEA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1CA247-E122-5354-00E5-304F05FE9A1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509280E3-CD3D-7EDD-07DE-67721A3FE126}"/>
              </a:ext>
            </a:extLst>
          </p:cNvPr>
          <p:cNvSpPr>
            <a:spLocks noGrp="1"/>
          </p:cNvSpPr>
          <p:nvPr>
            <p:ph type="body" idx="1"/>
          </p:nvPr>
        </p:nvSpPr>
        <p:spPr/>
        <p:txBody>
          <a:bodyPr/>
          <a:lstStyle/>
          <a:p>
            <a:r>
              <a:rPr lang="en-US" b="0" i="0" dirty="0">
                <a:solidFill>
                  <a:srgbClr val="333333"/>
                </a:solidFill>
                <a:effectLst/>
                <a:latin typeface="Source Sans Pro" panose="020B0503030403020204" pitchFamily="34" charset="0"/>
              </a:rPr>
              <a:t>Source – The Impact Map</a:t>
            </a:r>
            <a:endParaRPr lang="en-US" b="0" i="0" dirty="0">
              <a:solidFill>
                <a:srgbClr val="393B3E"/>
              </a:solidFill>
              <a:effectLst/>
              <a:latin typeface="Source Sans Pro" panose="020B0503030403020204" pitchFamily="34" charset="0"/>
            </a:endParaRPr>
          </a:p>
        </p:txBody>
      </p:sp>
      <p:sp>
        <p:nvSpPr>
          <p:cNvPr id="4" name="Slide Number Placeholder 3">
            <a:extLst>
              <a:ext uri="{FF2B5EF4-FFF2-40B4-BE49-F238E27FC236}">
                <a16:creationId xmlns:a16="http://schemas.microsoft.com/office/drawing/2014/main" id="{3BCEDC9F-D1C0-E78B-385C-DE74A9B9885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F0FD4B-B62D-4118-A22E-31A04CA96A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14793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C8B24-FCFA-29E3-93EC-364ACB145C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B784D2-C650-03A1-A2F9-920A4506A3C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496BE120-C1C1-2470-E533-CC42D14E9A18}"/>
              </a:ext>
            </a:extLst>
          </p:cNvPr>
          <p:cNvSpPr>
            <a:spLocks noGrp="1"/>
          </p:cNvSpPr>
          <p:nvPr>
            <p:ph type="body" idx="1"/>
          </p:nvPr>
        </p:nvSpPr>
        <p:spPr/>
        <p:txBody>
          <a:bodyPr/>
          <a:lstStyle/>
          <a:p>
            <a:pPr marL="342900" indent="-342900">
              <a:buFont typeface="Wingdings" panose="05000000000000000000" pitchFamily="2" charset="2"/>
              <a:buChar char="§"/>
            </a:pPr>
            <a:r>
              <a:rPr lang="en-US" sz="2400" b="1" dirty="0"/>
              <a:t>Organized Response/Collective</a:t>
            </a:r>
          </a:p>
          <a:p>
            <a:pPr marL="800100" lvl="1" indent="-342900">
              <a:buFont typeface="Wingdings" panose="05000000000000000000" pitchFamily="2" charset="2"/>
              <a:buChar char="§"/>
            </a:pPr>
            <a:r>
              <a:rPr lang="en-US" sz="2400" b="1" dirty="0"/>
              <a:t>24x7x360 Crisis Room</a:t>
            </a:r>
          </a:p>
          <a:p>
            <a:pPr marL="800100" lvl="1" indent="-342900">
              <a:buFont typeface="Wingdings" panose="05000000000000000000" pitchFamily="2" charset="2"/>
              <a:buChar char="§"/>
            </a:pPr>
            <a:r>
              <a:rPr lang="en-US" sz="2400" b="1" dirty="0"/>
              <a:t>For Our Health</a:t>
            </a:r>
          </a:p>
          <a:p>
            <a:pPr marL="800100" lvl="1" indent="-342900">
              <a:buFont typeface="Wingdings" panose="05000000000000000000" pitchFamily="2" charset="2"/>
              <a:buChar char="§"/>
            </a:pPr>
            <a:r>
              <a:rPr lang="en-US" sz="2400" b="1" dirty="0"/>
              <a:t>Protect Our Care</a:t>
            </a:r>
          </a:p>
          <a:p>
            <a:pPr marL="800100" lvl="1" indent="-342900">
              <a:buFont typeface="Wingdings" panose="05000000000000000000" pitchFamily="2" charset="2"/>
              <a:buChar char="§"/>
            </a:pPr>
            <a:r>
              <a:rPr lang="en-US" sz="2400" b="1" dirty="0"/>
              <a:t>Coalition for Trust in Health and Science</a:t>
            </a:r>
          </a:p>
          <a:p>
            <a:pPr marL="800100" lvl="1" indent="-342900">
              <a:buFont typeface="Wingdings" panose="05000000000000000000" pitchFamily="2" charset="2"/>
              <a:buChar char="§"/>
            </a:pPr>
            <a:r>
              <a:rPr lang="en-US" sz="2400" b="1" dirty="0"/>
              <a:t>Vaccine Integrity Project / </a:t>
            </a:r>
          </a:p>
          <a:p>
            <a:pPr marL="800100" lvl="1" indent="-342900">
              <a:buFont typeface="Wingdings" panose="05000000000000000000" pitchFamily="2" charset="2"/>
              <a:buChar char="§"/>
            </a:pPr>
            <a:r>
              <a:rPr lang="en-US" sz="2400" b="1" dirty="0" err="1"/>
              <a:t>PriorityONE</a:t>
            </a:r>
            <a:endParaRPr lang="en-US" sz="2400" b="1" dirty="0"/>
          </a:p>
          <a:p>
            <a:pPr marL="800100" lvl="1" indent="-342900">
              <a:buFont typeface="Wingdings" panose="05000000000000000000" pitchFamily="2" charset="2"/>
              <a:buChar char="§"/>
            </a:pPr>
            <a:r>
              <a:rPr lang="en-US" sz="2400" b="1" dirty="0"/>
              <a:t>Americans for Healthy Communities</a:t>
            </a:r>
          </a:p>
          <a:p>
            <a:pPr marL="342900" indent="-342900">
              <a:buFont typeface="Wingdings" panose="05000000000000000000" pitchFamily="2" charset="2"/>
              <a:buChar char="§"/>
            </a:pPr>
            <a:r>
              <a:rPr lang="en-US" sz="2400" b="1" dirty="0"/>
              <a:t>NACCHO</a:t>
            </a:r>
          </a:p>
          <a:p>
            <a:pPr marL="800100" lvl="1" indent="-342900">
              <a:buFont typeface="Wingdings" panose="05000000000000000000" pitchFamily="2" charset="2"/>
              <a:buChar char="§"/>
            </a:pPr>
            <a:r>
              <a:rPr lang="en-US" sz="2400" b="1" dirty="0"/>
              <a:t>Coalition Work</a:t>
            </a:r>
          </a:p>
          <a:p>
            <a:pPr marL="800100" lvl="1" indent="-342900">
              <a:buFont typeface="Wingdings" panose="05000000000000000000" pitchFamily="2" charset="2"/>
              <a:buChar char="§"/>
            </a:pPr>
            <a:r>
              <a:rPr lang="en-US" sz="2400" b="1" dirty="0"/>
              <a:t>Advocacy/Education</a:t>
            </a:r>
          </a:p>
          <a:p>
            <a:pPr marL="800100" lvl="1" indent="-342900">
              <a:buFont typeface="Wingdings" panose="05000000000000000000" pitchFamily="2" charset="2"/>
              <a:buChar char="§"/>
            </a:pPr>
            <a:r>
              <a:rPr lang="en-US" sz="2400" b="1" dirty="0"/>
              <a:t>Funding to LHDs</a:t>
            </a:r>
          </a:p>
          <a:p>
            <a:pPr marL="800100" lvl="1" indent="-342900">
              <a:buFont typeface="Wingdings" panose="05000000000000000000" pitchFamily="2" charset="2"/>
              <a:buChar char="§"/>
            </a:pPr>
            <a:r>
              <a:rPr lang="en-US" sz="2400" b="1" dirty="0"/>
              <a:t>Sharing of Information</a:t>
            </a:r>
          </a:p>
          <a:p>
            <a:pPr marL="800100" lvl="1" indent="-342900">
              <a:buFont typeface="Wingdings" panose="05000000000000000000" pitchFamily="2" charset="2"/>
              <a:buChar char="§"/>
            </a:pPr>
            <a:r>
              <a:rPr lang="en-US" sz="2400" b="1" dirty="0"/>
              <a:t>Reimagining Local Governmental Public Health and Innovating in the Moment</a:t>
            </a:r>
            <a:endParaRPr lang="en-US" b="0" i="0" dirty="0">
              <a:solidFill>
                <a:srgbClr val="393B3E"/>
              </a:solidFill>
              <a:effectLst/>
              <a:latin typeface="Source Sans Pro" panose="020B0503030403020204" pitchFamily="34" charset="0"/>
            </a:endParaRPr>
          </a:p>
        </p:txBody>
      </p:sp>
      <p:sp>
        <p:nvSpPr>
          <p:cNvPr id="4" name="Slide Number Placeholder 3">
            <a:extLst>
              <a:ext uri="{FF2B5EF4-FFF2-40B4-BE49-F238E27FC236}">
                <a16:creationId xmlns:a16="http://schemas.microsoft.com/office/drawing/2014/main" id="{3F4FA25F-252C-226C-11FD-1E1A7768411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F0FD4B-B62D-4118-A22E-31A04CA96A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6574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defTabSz="905713">
              <a:defRPr/>
            </a:pPr>
            <a:fld id="{FC71FDB7-EA46-45BC-8A56-F7436A83A5F6}" type="slidenum">
              <a:rPr lang="en-US">
                <a:solidFill>
                  <a:prstClr val="black"/>
                </a:solidFill>
                <a:latin typeface="Calibri" panose="020F0502020204030204"/>
              </a:rPr>
              <a:pPr defTabSz="905713">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40139878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E1645B-BA99-99E2-137A-9705D60D6C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981CD1-434E-7957-EC7F-900CF03819C5}"/>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1524498-11F9-E254-FF26-87B64D2C8984}"/>
              </a:ext>
            </a:extLst>
          </p:cNvPr>
          <p:cNvSpPr>
            <a:spLocks noGrp="1"/>
          </p:cNvSpPr>
          <p:nvPr>
            <p:ph type="body" idx="1"/>
          </p:nvPr>
        </p:nvSpPr>
        <p:spPr/>
        <p:txBody>
          <a:bodyPr/>
          <a:lstStyle/>
          <a:p>
            <a:pPr marL="342900" indent="-342900">
              <a:buFont typeface="Wingdings" panose="05000000000000000000" pitchFamily="2" charset="2"/>
              <a:buChar char="§"/>
            </a:pPr>
            <a:r>
              <a:rPr lang="en-US" sz="2400" b="1" dirty="0"/>
              <a:t>Organized Response/Collective</a:t>
            </a:r>
          </a:p>
          <a:p>
            <a:pPr marL="800100" lvl="1" indent="-342900">
              <a:buFont typeface="Wingdings" panose="05000000000000000000" pitchFamily="2" charset="2"/>
              <a:buChar char="§"/>
            </a:pPr>
            <a:r>
              <a:rPr lang="en-US" sz="2400" b="1" dirty="0"/>
              <a:t>24x7x360 Crisis Room</a:t>
            </a:r>
          </a:p>
          <a:p>
            <a:pPr marL="800100" lvl="1" indent="-342900">
              <a:buFont typeface="Wingdings" panose="05000000000000000000" pitchFamily="2" charset="2"/>
              <a:buChar char="§"/>
            </a:pPr>
            <a:r>
              <a:rPr lang="en-US" sz="2400" b="1" dirty="0"/>
              <a:t>For Our Health</a:t>
            </a:r>
          </a:p>
          <a:p>
            <a:pPr marL="800100" lvl="1" indent="-342900">
              <a:buFont typeface="Wingdings" panose="05000000000000000000" pitchFamily="2" charset="2"/>
              <a:buChar char="§"/>
            </a:pPr>
            <a:r>
              <a:rPr lang="en-US" sz="2400" b="1" dirty="0"/>
              <a:t>Protect Our Care</a:t>
            </a:r>
          </a:p>
          <a:p>
            <a:pPr marL="800100" lvl="1" indent="-342900">
              <a:buFont typeface="Wingdings" panose="05000000000000000000" pitchFamily="2" charset="2"/>
              <a:buChar char="§"/>
            </a:pPr>
            <a:r>
              <a:rPr lang="en-US" sz="2400" b="1" dirty="0"/>
              <a:t>Coalition for Trust in Health and Science</a:t>
            </a:r>
          </a:p>
          <a:p>
            <a:pPr marL="800100" lvl="1" indent="-342900">
              <a:buFont typeface="Wingdings" panose="05000000000000000000" pitchFamily="2" charset="2"/>
              <a:buChar char="§"/>
            </a:pPr>
            <a:r>
              <a:rPr lang="en-US" sz="2400" b="1" dirty="0"/>
              <a:t>Vaccine Integrity Project / </a:t>
            </a:r>
          </a:p>
          <a:p>
            <a:pPr marL="800100" lvl="1" indent="-342900">
              <a:buFont typeface="Wingdings" panose="05000000000000000000" pitchFamily="2" charset="2"/>
              <a:buChar char="§"/>
            </a:pPr>
            <a:r>
              <a:rPr lang="en-US" sz="2400" b="1" dirty="0" err="1"/>
              <a:t>PriorityONE</a:t>
            </a:r>
            <a:endParaRPr lang="en-US" sz="2400" b="1" dirty="0"/>
          </a:p>
          <a:p>
            <a:pPr marL="800100" lvl="1" indent="-342900">
              <a:buFont typeface="Wingdings" panose="05000000000000000000" pitchFamily="2" charset="2"/>
              <a:buChar char="§"/>
            </a:pPr>
            <a:r>
              <a:rPr lang="en-US" sz="2400" b="1" dirty="0"/>
              <a:t>Americans for Healthy Communities</a:t>
            </a:r>
          </a:p>
          <a:p>
            <a:pPr marL="342900" indent="-342900">
              <a:buFont typeface="Wingdings" panose="05000000000000000000" pitchFamily="2" charset="2"/>
              <a:buChar char="§"/>
            </a:pPr>
            <a:r>
              <a:rPr lang="en-US" sz="2400" b="1" dirty="0"/>
              <a:t>NACCHO</a:t>
            </a:r>
          </a:p>
          <a:p>
            <a:pPr marL="800100" lvl="1" indent="-342900">
              <a:buFont typeface="Wingdings" panose="05000000000000000000" pitchFamily="2" charset="2"/>
              <a:buChar char="§"/>
            </a:pPr>
            <a:r>
              <a:rPr lang="en-US" sz="2400" b="1" dirty="0"/>
              <a:t>Coalition Work</a:t>
            </a:r>
          </a:p>
          <a:p>
            <a:pPr marL="800100" lvl="1" indent="-342900">
              <a:buFont typeface="Wingdings" panose="05000000000000000000" pitchFamily="2" charset="2"/>
              <a:buChar char="§"/>
            </a:pPr>
            <a:r>
              <a:rPr lang="en-US" sz="2400" b="1" dirty="0"/>
              <a:t>Advocacy/Education</a:t>
            </a:r>
          </a:p>
          <a:p>
            <a:pPr marL="800100" lvl="1" indent="-342900">
              <a:buFont typeface="Wingdings" panose="05000000000000000000" pitchFamily="2" charset="2"/>
              <a:buChar char="§"/>
            </a:pPr>
            <a:r>
              <a:rPr lang="en-US" sz="2400" b="1" dirty="0"/>
              <a:t>Funding to LHDs</a:t>
            </a:r>
          </a:p>
          <a:p>
            <a:pPr marL="800100" lvl="1" indent="-342900">
              <a:buFont typeface="Wingdings" panose="05000000000000000000" pitchFamily="2" charset="2"/>
              <a:buChar char="§"/>
            </a:pPr>
            <a:r>
              <a:rPr lang="en-US" sz="2400" b="1" dirty="0"/>
              <a:t>Sharing of Information</a:t>
            </a:r>
          </a:p>
          <a:p>
            <a:pPr marL="800100" lvl="1" indent="-342900">
              <a:buFont typeface="Wingdings" panose="05000000000000000000" pitchFamily="2" charset="2"/>
              <a:buChar char="§"/>
            </a:pPr>
            <a:r>
              <a:rPr lang="en-US" sz="2400" b="1" dirty="0"/>
              <a:t>Reimagining Local Governmental Public Health and Innovating in the Moment</a:t>
            </a:r>
            <a:endParaRPr lang="en-US" b="0" i="0" dirty="0">
              <a:solidFill>
                <a:srgbClr val="393B3E"/>
              </a:solidFill>
              <a:effectLst/>
              <a:latin typeface="Source Sans Pro" panose="020B0503030403020204" pitchFamily="34" charset="0"/>
            </a:endParaRPr>
          </a:p>
        </p:txBody>
      </p:sp>
      <p:sp>
        <p:nvSpPr>
          <p:cNvPr id="4" name="Slide Number Placeholder 3">
            <a:extLst>
              <a:ext uri="{FF2B5EF4-FFF2-40B4-BE49-F238E27FC236}">
                <a16:creationId xmlns:a16="http://schemas.microsoft.com/office/drawing/2014/main" id="{42476D40-92BE-5E1D-3083-28FC3A18777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F0FD4B-B62D-4118-A22E-31A04CA96A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6111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t>NACCHO GA is your voice within Congress and the Administration. It is our job to amplify your message and the voices of 3,300 of your closest local health department friends on Capitol Hill. </a:t>
            </a:r>
          </a:p>
          <a:p>
            <a:endParaRPr lang="en-US" sz="2000" b="1" dirty="0"/>
          </a:p>
          <a:p>
            <a:r>
              <a:rPr lang="en-US" sz="2000" b="1" dirty="0"/>
              <a:t>You role in this is crucial. You are the subject matter experts to make sure we get things right. We want to make sure you’re receiving what’s most useful to you. Your work informs our work. </a:t>
            </a:r>
          </a:p>
          <a:p>
            <a:endParaRPr lang="en-US" sz="2000" b="1" dirty="0"/>
          </a:p>
          <a:p>
            <a:pPr marL="285750" indent="-285750">
              <a:buFont typeface="Arial" panose="020B0604020202020204" pitchFamily="34" charset="0"/>
              <a:buChar char="•"/>
            </a:pPr>
            <a:r>
              <a:rPr lang="en-US" sz="2000" b="1" dirty="0"/>
              <a:t>Highlight the role of local health departments with members of Congress and the Administration</a:t>
            </a:r>
          </a:p>
          <a:p>
            <a:pPr marL="285750" indent="-285750">
              <a:buFont typeface="Arial" panose="020B0604020202020204" pitchFamily="34" charset="0"/>
              <a:buChar char="•"/>
            </a:pPr>
            <a:r>
              <a:rPr lang="en-US" sz="2000" b="1" dirty="0"/>
              <a:t>Increase understanding of role of local health departments in communities</a:t>
            </a:r>
          </a:p>
          <a:p>
            <a:pPr marL="285750" indent="-285750">
              <a:buFont typeface="Arial" panose="020B0604020202020204" pitchFamily="34" charset="0"/>
              <a:buChar char="•"/>
            </a:pPr>
            <a:r>
              <a:rPr lang="en-US" sz="2000" b="1" dirty="0"/>
              <a:t>Obtain federal funding to support local programs</a:t>
            </a:r>
          </a:p>
          <a:p>
            <a:pPr marL="285750" indent="-285750">
              <a:buFont typeface="Arial" panose="020B0604020202020204" pitchFamily="34" charset="0"/>
              <a:buChar char="•"/>
            </a:pPr>
            <a:r>
              <a:rPr lang="en-US" sz="2000" b="1" dirty="0"/>
              <a:t>Inform legislation that establishes and continues key (authorizing) federal programs</a:t>
            </a:r>
          </a:p>
          <a:p>
            <a:pPr marL="285750" indent="-285750">
              <a:buFont typeface="Arial" panose="020B0604020202020204" pitchFamily="34" charset="0"/>
              <a:buChar char="•"/>
            </a:pPr>
            <a:r>
              <a:rPr lang="en-US" sz="2000" b="1" dirty="0"/>
              <a:t>Nominate local health officials to federal advisory committees</a:t>
            </a:r>
          </a:p>
          <a:p>
            <a:pPr marL="285750" indent="-285750">
              <a:buFont typeface="Arial" panose="020B0604020202020204" pitchFamily="34" charset="0"/>
              <a:buChar char="•"/>
            </a:pPr>
            <a:r>
              <a:rPr lang="en-US" sz="2000" b="1" dirty="0"/>
              <a:t>Submit regulatory comments</a:t>
            </a:r>
          </a:p>
          <a:p>
            <a:pPr marL="285750" indent="-285750">
              <a:buFont typeface="Arial" panose="020B0604020202020204" pitchFamily="34" charset="0"/>
              <a:buChar char="•"/>
            </a:pPr>
            <a:r>
              <a:rPr lang="en-US" sz="2000" b="1" dirty="0"/>
              <a:t>Work in coalition to achieve mutual goals</a:t>
            </a:r>
          </a:p>
          <a:p>
            <a:endParaRPr lang="en-US" dirty="0"/>
          </a:p>
        </p:txBody>
      </p:sp>
      <p:sp>
        <p:nvSpPr>
          <p:cNvPr id="4" name="Slide Number Placeholder 3"/>
          <p:cNvSpPr>
            <a:spLocks noGrp="1"/>
          </p:cNvSpPr>
          <p:nvPr>
            <p:ph type="sldNum" sz="quarter" idx="10"/>
          </p:nvPr>
        </p:nvSpPr>
        <p:spPr/>
        <p:txBody>
          <a:bodyPr/>
          <a:lstStyle/>
          <a:p>
            <a:fld id="{FC71FDB7-EA46-45BC-8A56-F7436A83A5F6}" type="slidenum">
              <a:rPr lang="en-US" smtClean="0"/>
              <a:t>3</a:t>
            </a:fld>
            <a:endParaRPr lang="en-US"/>
          </a:p>
        </p:txBody>
      </p:sp>
    </p:spTree>
    <p:extLst>
      <p:ext uri="{BB962C8B-B14F-4D97-AF65-F5344CB8AC3E}">
        <p14:creationId xmlns:p14="http://schemas.microsoft.com/office/powerpoint/2010/main" val="2555791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
            </a:pPr>
            <a:r>
              <a:rPr lang="en-US" sz="2000" b="1" i="0" dirty="0">
                <a:solidFill>
                  <a:srgbClr val="393B3E"/>
                </a:solidFill>
                <a:effectLst/>
                <a:latin typeface="Calibri" panose="020F0502020204030204" pitchFamily="34" charset="0"/>
                <a:cs typeface="Calibri" panose="020F0502020204030204" pitchFamily="34" charset="0"/>
              </a:rPr>
              <a:t>What guides us in our legislative work federally is a Board-approved yearly federal legislative agenda. This is 2024’s agenda and includes focus on:</a:t>
            </a:r>
          </a:p>
          <a:p>
            <a:pPr marL="342900" indent="-342900">
              <a:buFont typeface="Wingdings" panose="05000000000000000000" pitchFamily="2" charset="2"/>
              <a:buChar char="§"/>
            </a:pPr>
            <a:r>
              <a:rPr lang="en-US" sz="2000" b="1" i="0" dirty="0">
                <a:solidFill>
                  <a:srgbClr val="393B3E"/>
                </a:solidFill>
                <a:effectLst/>
                <a:latin typeface="Calibri" panose="020F0502020204030204" pitchFamily="34" charset="0"/>
                <a:cs typeface="Calibri" panose="020F0502020204030204" pitchFamily="34" charset="0"/>
              </a:rPr>
              <a:t>Public Health Workforce</a:t>
            </a:r>
          </a:p>
          <a:p>
            <a:pPr marL="342900" indent="-342900">
              <a:buFont typeface="Wingdings" panose="05000000000000000000" pitchFamily="2" charset="2"/>
              <a:buChar char="§"/>
            </a:pPr>
            <a:r>
              <a:rPr lang="en-US" sz="2000" b="1" i="0" dirty="0">
                <a:solidFill>
                  <a:srgbClr val="393B3E"/>
                </a:solidFill>
                <a:effectLst/>
                <a:latin typeface="Calibri" panose="020F0502020204030204" pitchFamily="34" charset="0"/>
                <a:cs typeface="Calibri" panose="020F0502020204030204" pitchFamily="34" charset="0"/>
              </a:rPr>
              <a:t>Public Health Funding to support infrastructure and data modernization AT YOU LEVEL of the governmental public health system.</a:t>
            </a:r>
          </a:p>
          <a:p>
            <a:pPr marL="342900" indent="-342900">
              <a:buFont typeface="Wingdings" panose="05000000000000000000" pitchFamily="2" charset="2"/>
              <a:buChar char="§"/>
            </a:pPr>
            <a:r>
              <a:rPr lang="en-US" sz="2000" b="1" i="0" dirty="0">
                <a:solidFill>
                  <a:srgbClr val="393B3E"/>
                </a:solidFill>
                <a:effectLst/>
                <a:latin typeface="Calibri" panose="020F0502020204030204" pitchFamily="34" charset="0"/>
                <a:cs typeface="Calibri" panose="020F0502020204030204" pitchFamily="34" charset="0"/>
              </a:rPr>
              <a:t>Working in coalition on a range of public health topics that you see here.</a:t>
            </a:r>
          </a:p>
          <a:p>
            <a:pPr marL="342900" indent="-342900">
              <a:buFont typeface="Wingdings" panose="05000000000000000000" pitchFamily="2" charset="2"/>
              <a:buChar char="§"/>
            </a:pPr>
            <a:r>
              <a:rPr lang="en-US" sz="2000" b="1" i="0" dirty="0">
                <a:solidFill>
                  <a:srgbClr val="393B3E"/>
                </a:solidFill>
                <a:effectLst/>
                <a:latin typeface="Calibri" panose="020F0502020204030204" pitchFamily="34" charset="0"/>
                <a:cs typeface="Calibri" panose="020F0502020204030204" pitchFamily="34" charset="0"/>
              </a:rPr>
              <a:t>Ensuring federal funding flows to local health departments quickly and equitably. It is NOT enough to fund the largest of our jurisdictions – they are critical but you leave out half the country and small, rural, medium, and even some of our largest cities. </a:t>
            </a:r>
          </a:p>
          <a:p>
            <a:pPr marL="342900" indent="-342900">
              <a:buFont typeface="Wingdings" panose="05000000000000000000" pitchFamily="2" charset="2"/>
              <a:buChar char="§"/>
            </a:pPr>
            <a:endParaRPr lang="en-US" sz="2000" b="1" i="0" dirty="0">
              <a:solidFill>
                <a:srgbClr val="393B3E"/>
              </a:solidFill>
              <a:effectLst/>
              <a:latin typeface="Calibri" panose="020F0502020204030204" pitchFamily="34" charset="0"/>
              <a:cs typeface="Calibri" panose="020F0502020204030204" pitchFamily="34" charset="0"/>
            </a:endParaRPr>
          </a:p>
          <a:p>
            <a:pPr marL="0" indent="0">
              <a:lnSpc>
                <a:spcPct val="120000"/>
              </a:lnSpc>
              <a:spcBef>
                <a:spcPts val="0"/>
              </a:spcBef>
              <a:buNone/>
            </a:pPr>
            <a:r>
              <a:rPr lang="en-US" sz="2000" b="1" i="0" dirty="0">
                <a:solidFill>
                  <a:srgbClr val="393B3E"/>
                </a:solidFill>
                <a:effectLst/>
                <a:latin typeface="Calibri" panose="020F0502020204030204" pitchFamily="34" charset="0"/>
                <a:cs typeface="Calibri" panose="020F0502020204030204" pitchFamily="34" charset="0"/>
              </a:rPr>
              <a:t>T</a:t>
            </a:r>
            <a:r>
              <a:rPr lang="en-US" sz="2000" b="1" dirty="0">
                <a:latin typeface="+mn-lt"/>
                <a:cs typeface="Calibri"/>
              </a:rPr>
              <a:t>NACCHO and LHDs </a:t>
            </a:r>
            <a:r>
              <a:rPr lang="en-US" sz="2000" b="1" dirty="0">
                <a:latin typeface="+mn-lt"/>
                <a:ea typeface="+mn-lt"/>
                <a:cs typeface="+mn-lt"/>
              </a:rPr>
              <a:t>emphasized the needs of their local communities and called attention to three ways Congress can help:</a:t>
            </a:r>
          </a:p>
          <a:p>
            <a:pPr marL="0" indent="0">
              <a:lnSpc>
                <a:spcPct val="120000"/>
              </a:lnSpc>
              <a:spcBef>
                <a:spcPts val="0"/>
              </a:spcBef>
              <a:buNone/>
            </a:pPr>
            <a:endParaRPr lang="en-US" sz="2000" b="1" dirty="0">
              <a:latin typeface="+mn-lt"/>
              <a:ea typeface="+mn-lt"/>
              <a:cs typeface="+mn-lt"/>
            </a:endParaRPr>
          </a:p>
          <a:p>
            <a:pPr marL="514350" indent="-514350">
              <a:lnSpc>
                <a:spcPct val="120000"/>
              </a:lnSpc>
              <a:spcBef>
                <a:spcPts val="0"/>
              </a:spcBef>
              <a:buAutoNum type="arabicPeriod"/>
            </a:pPr>
            <a:r>
              <a:rPr lang="en-US" sz="2000" b="1" dirty="0">
                <a:solidFill>
                  <a:srgbClr val="C00000"/>
                </a:solidFill>
                <a:latin typeface="+mn-lt"/>
                <a:ea typeface="+mn-lt"/>
                <a:cs typeface="+mn-lt"/>
              </a:rPr>
              <a:t>Establish a public health loan workforce repayment program </a:t>
            </a:r>
            <a:endParaRPr lang="en-US" sz="2000" b="1" dirty="0">
              <a:solidFill>
                <a:srgbClr val="C00000"/>
              </a:solidFill>
              <a:latin typeface="+mn-lt"/>
              <a:ea typeface="+mn-lt"/>
              <a:cs typeface="Calibri"/>
            </a:endParaRPr>
          </a:p>
          <a:p>
            <a:pPr lvl="1">
              <a:lnSpc>
                <a:spcPct val="120000"/>
              </a:lnSpc>
              <a:spcBef>
                <a:spcPts val="0"/>
              </a:spcBef>
            </a:pPr>
            <a:r>
              <a:rPr lang="en-US" sz="2000" b="1" dirty="0">
                <a:latin typeface="+mn-lt"/>
                <a:ea typeface="+mn-lt"/>
                <a:cs typeface="+mn-lt"/>
              </a:rPr>
              <a:t>Gained 15 new cosponsors and $25M included in FY23 House appropriations bill</a:t>
            </a:r>
          </a:p>
          <a:p>
            <a:pPr lvl="1">
              <a:lnSpc>
                <a:spcPct val="120000"/>
              </a:lnSpc>
              <a:spcBef>
                <a:spcPts val="0"/>
              </a:spcBef>
            </a:pPr>
            <a:r>
              <a:rPr lang="en-US" sz="2000" b="1" dirty="0">
                <a:latin typeface="+mn-lt"/>
                <a:ea typeface="+mn-lt"/>
                <a:cs typeface="+mn-lt"/>
              </a:rPr>
              <a:t>Became law December 2022</a:t>
            </a:r>
          </a:p>
          <a:p>
            <a:pPr marL="514350" indent="-514350">
              <a:lnSpc>
                <a:spcPct val="120000"/>
              </a:lnSpc>
              <a:spcBef>
                <a:spcPts val="0"/>
              </a:spcBef>
              <a:buAutoNum type="arabicPeriod"/>
            </a:pPr>
            <a:r>
              <a:rPr lang="en-US" sz="2000" b="1" dirty="0">
                <a:solidFill>
                  <a:srgbClr val="C00000"/>
                </a:solidFill>
                <a:latin typeface="+mn-lt"/>
                <a:ea typeface="+mn-lt"/>
                <a:cs typeface="+mn-lt"/>
              </a:rPr>
              <a:t>Provide predictable, sustained, disease-agnostic funding to support core public health infrastructure</a:t>
            </a:r>
            <a:endParaRPr lang="en-US" sz="2000" b="1" dirty="0">
              <a:solidFill>
                <a:srgbClr val="C00000"/>
              </a:solidFill>
              <a:latin typeface="+mn-lt"/>
              <a:ea typeface="+mn-lt"/>
              <a:cs typeface="Calibri"/>
            </a:endParaRPr>
          </a:p>
          <a:p>
            <a:pPr lvl="1">
              <a:lnSpc>
                <a:spcPct val="120000"/>
              </a:lnSpc>
              <a:spcBef>
                <a:spcPts val="0"/>
              </a:spcBef>
            </a:pPr>
            <a:r>
              <a:rPr lang="en-US" sz="2000" b="1" dirty="0">
                <a:latin typeface="+mn-lt"/>
                <a:ea typeface="+mn-lt"/>
                <a:cs typeface="+mn-lt"/>
              </a:rPr>
              <a:t>$200M appropriated in FY22 law; $350M in FY23</a:t>
            </a:r>
          </a:p>
          <a:p>
            <a:pPr marL="514350" indent="-514350">
              <a:lnSpc>
                <a:spcPct val="120000"/>
              </a:lnSpc>
              <a:spcBef>
                <a:spcPts val="0"/>
              </a:spcBef>
              <a:buAutoNum type="arabicPeriod"/>
            </a:pPr>
            <a:r>
              <a:rPr lang="en-US" sz="2000" b="1" dirty="0">
                <a:solidFill>
                  <a:srgbClr val="C00000"/>
                </a:solidFill>
                <a:latin typeface="+mn-lt"/>
                <a:ea typeface="+mn-lt"/>
                <a:cs typeface="+mn-lt"/>
              </a:rPr>
              <a:t>Ensure public health funding reaches local health departments equitably and efficiently </a:t>
            </a:r>
            <a:endParaRPr lang="en-US" sz="2000" b="1" dirty="0">
              <a:solidFill>
                <a:srgbClr val="C00000"/>
              </a:solidFill>
              <a:latin typeface="+mn-lt"/>
              <a:cs typeface="Calibri"/>
            </a:endParaRPr>
          </a:p>
          <a:p>
            <a:pPr lvl="1">
              <a:lnSpc>
                <a:spcPct val="120000"/>
              </a:lnSpc>
              <a:spcBef>
                <a:spcPts val="0"/>
              </a:spcBef>
            </a:pPr>
            <a:r>
              <a:rPr lang="en-US" sz="2000" b="1" dirty="0">
                <a:latin typeface="+mn-lt"/>
                <a:cs typeface="Calibri"/>
              </a:rPr>
              <a:t>Directive language from Congress in FY22 appropriations about allocating funds to local health departments</a:t>
            </a:r>
          </a:p>
          <a:p>
            <a:pPr marL="0" indent="0">
              <a:buFont typeface="Wingdings" panose="05000000000000000000" pitchFamily="2" charset="2"/>
              <a:buNone/>
            </a:pPr>
            <a:endParaRPr lang="en-US" sz="2000" b="1" dirty="0">
              <a:latin typeface="+mn-lt"/>
              <a:cs typeface="Calibri" panose="020F0502020204030204" pitchFamily="34" charset="0"/>
            </a:endParaRPr>
          </a:p>
          <a:p>
            <a:pPr marL="342900" indent="-342900">
              <a:buFont typeface="Wingdings" panose="05000000000000000000" pitchFamily="2" charset="2"/>
              <a:buChar char="§"/>
            </a:pPr>
            <a:r>
              <a:rPr lang="en-US" sz="2000" b="1" i="0" dirty="0" err="1">
                <a:solidFill>
                  <a:srgbClr val="393B3E"/>
                </a:solidFill>
                <a:effectLst/>
                <a:latin typeface="Calibri" panose="020F0502020204030204" pitchFamily="34" charset="0"/>
                <a:cs typeface="Calibri" panose="020F0502020204030204" pitchFamily="34" charset="0"/>
              </a:rPr>
              <a:t>hrough</a:t>
            </a:r>
            <a:r>
              <a:rPr lang="en-US" sz="2000" b="1" i="0" dirty="0">
                <a:solidFill>
                  <a:srgbClr val="393B3E"/>
                </a:solidFill>
                <a:effectLst/>
                <a:latin typeface="Calibri" panose="020F0502020204030204" pitchFamily="34" charset="0"/>
                <a:cs typeface="Calibri" panose="020F0502020204030204" pitchFamily="34" charset="0"/>
              </a:rPr>
              <a:t> these efforts, we had success during the pandemic and CDC topline funding improved from $8.4b to $9.3b.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F0FD4B-B62D-4118-A22E-31A04CA96A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3748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defTabSz="905713">
              <a:defRPr/>
            </a:pPr>
            <a:fld id="{FC71FDB7-EA46-45BC-8A56-F7436A83A5F6}" type="slidenum">
              <a:rPr lang="en-US">
                <a:solidFill>
                  <a:prstClr val="black"/>
                </a:solidFill>
                <a:latin typeface="Calibri" panose="020F0502020204030204"/>
              </a:rPr>
              <a:pPr defTabSz="905713">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3792487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
            </a:pPr>
            <a:r>
              <a:rPr lang="en-US" sz="3000" b="1" dirty="0"/>
              <a:t>Federal Government/HHS/White House</a:t>
            </a:r>
          </a:p>
          <a:p>
            <a:pPr marL="914400" lvl="1" indent="-457200">
              <a:buFont typeface="Wingdings" panose="05000000000000000000" pitchFamily="2" charset="2"/>
              <a:buChar char="Ø"/>
            </a:pPr>
            <a:r>
              <a:rPr lang="en-US" sz="3000" b="1" dirty="0"/>
              <a:t>HHS Reorganization</a:t>
            </a:r>
          </a:p>
          <a:p>
            <a:pPr marL="914400" lvl="1" indent="-457200">
              <a:buFont typeface="Wingdings" panose="05000000000000000000" pitchFamily="2" charset="2"/>
              <a:buChar char="Ø"/>
            </a:pPr>
            <a:r>
              <a:rPr lang="en-US" sz="3000" b="1" dirty="0"/>
              <a:t>Workforce Reduction Impact</a:t>
            </a:r>
          </a:p>
          <a:p>
            <a:pPr marL="914400" lvl="1" indent="-457200">
              <a:buFont typeface="Wingdings" panose="05000000000000000000" pitchFamily="2" charset="2"/>
              <a:buChar char="Ø"/>
            </a:pPr>
            <a:r>
              <a:rPr lang="en-US" sz="3000" b="1" dirty="0"/>
              <a:t>$11.4B COVID Recissions</a:t>
            </a:r>
          </a:p>
          <a:p>
            <a:pPr marL="914400" lvl="1" indent="-457200">
              <a:buFont typeface="Wingdings" panose="05000000000000000000" pitchFamily="2" charset="2"/>
              <a:buChar char="Ø"/>
            </a:pPr>
            <a:r>
              <a:rPr lang="en-US" sz="3000" b="1" dirty="0"/>
              <a:t>Funding Uncertainty</a:t>
            </a:r>
          </a:p>
          <a:p>
            <a:pPr marL="342900" indent="-342900">
              <a:buFont typeface="Wingdings" panose="05000000000000000000" pitchFamily="2" charset="2"/>
              <a:buChar char="§"/>
            </a:pPr>
            <a:r>
              <a:rPr lang="en-US" sz="3000" b="1" dirty="0"/>
              <a:t>State and Local Health Department Impacts</a:t>
            </a:r>
          </a:p>
          <a:p>
            <a:pPr marL="914400" lvl="1" indent="-457200">
              <a:buFont typeface="Wingdings" panose="05000000000000000000" pitchFamily="2" charset="2"/>
              <a:buChar char="Ø"/>
            </a:pPr>
            <a:r>
              <a:rPr lang="en-US" sz="3000" b="1" dirty="0"/>
              <a:t>Comprehensive, widespread</a:t>
            </a:r>
          </a:p>
          <a:p>
            <a:pPr marL="914400" lvl="1" indent="-457200">
              <a:buFont typeface="Wingdings" panose="05000000000000000000" pitchFamily="2" charset="2"/>
              <a:buChar char="Ø"/>
            </a:pPr>
            <a:r>
              <a:rPr lang="en-US" sz="3000" b="1" dirty="0"/>
              <a:t>Real Programmatic Impact</a:t>
            </a:r>
          </a:p>
          <a:p>
            <a:pPr marL="914400" lvl="1" indent="-457200">
              <a:buFont typeface="Wingdings" panose="05000000000000000000" pitchFamily="2" charset="2"/>
              <a:buChar char="Ø"/>
            </a:pPr>
            <a:r>
              <a:rPr lang="en-US" sz="4400" b="0" i="0" dirty="0">
                <a:solidFill>
                  <a:srgbClr val="1C1D1F"/>
                </a:solidFill>
                <a:effectLst/>
                <a:latin typeface="Nunito" pitchFamily="2" charset="0"/>
              </a:rPr>
              <a:t>As of May 15, 2025, a total of 1,024 confirmed* measles cases were reported by 31 jurisdictions</a:t>
            </a:r>
            <a:endParaRPr lang="en-US" sz="3000" b="1" dirty="0"/>
          </a:p>
          <a:p>
            <a:pPr marL="342900" indent="-342900">
              <a:buFont typeface="Wingdings" panose="05000000000000000000" pitchFamily="2" charset="2"/>
              <a:buChar char="§"/>
            </a:pPr>
            <a:r>
              <a:rPr lang="en-US" sz="3000" b="1" dirty="0"/>
              <a:t>Organized Response/Collective</a:t>
            </a:r>
          </a:p>
          <a:p>
            <a:pPr marL="800100" lvl="1" indent="-342900">
              <a:buFont typeface="Wingdings" panose="05000000000000000000" pitchFamily="2" charset="2"/>
              <a:buChar char="§"/>
            </a:pPr>
            <a:r>
              <a:rPr lang="en-US" sz="3000" b="1" dirty="0"/>
              <a:t>24x7x360 Crisis Room / For Our Health / Protect Our Care / Coalition for Trust in Health and Science / Vaccine Integrity Project / </a:t>
            </a:r>
            <a:r>
              <a:rPr lang="en-US" sz="3000" b="1" dirty="0" err="1"/>
              <a:t>PriorityONE</a:t>
            </a:r>
            <a:r>
              <a:rPr lang="en-US" sz="3000" b="1" dirty="0"/>
              <a:t> / Americans for Healthy Communities</a:t>
            </a:r>
          </a:p>
          <a:p>
            <a:pPr marL="342900" indent="-342900">
              <a:buFont typeface="Wingdings" panose="05000000000000000000" pitchFamily="2" charset="2"/>
              <a:buChar char="§"/>
            </a:pPr>
            <a:r>
              <a:rPr lang="en-US" sz="3000" b="1" dirty="0"/>
              <a:t>NACCHO Impacts – Reimagination of Local Public Health</a:t>
            </a:r>
          </a:p>
          <a:p>
            <a:pPr marL="342900" indent="-342900">
              <a:buFont typeface="Wingdings" panose="05000000000000000000" pitchFamily="2" charset="2"/>
              <a:buChar char="§"/>
            </a:pPr>
            <a:endParaRPr lang="en-US" sz="18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F0FD4B-B62D-4118-A22E-31A04CA96A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220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b="0" i="0" dirty="0">
              <a:solidFill>
                <a:srgbClr val="393B3E"/>
              </a:solidFill>
              <a:effectLst/>
              <a:latin typeface="Source Sans Pro" panose="020B0503030403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F0FD4B-B62D-4118-A22E-31A04CA96A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588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79794-2CF9-DBEC-FE5C-3E82D00FE7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F95B72-D16D-91C7-D7AA-B6AEB47B23A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4F5CC776-73E8-D7A3-37CA-0DE2F3D7D28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u="none" strike="noStrike" dirty="0">
                <a:solidFill>
                  <a:srgbClr val="333333"/>
                </a:solidFill>
                <a:effectLst/>
                <a:latin typeface="inherit"/>
              </a:rPr>
              <a:t>By region, the South received the largest share of funding overall (43%) followed by the West (22%), Midwest (19%), and Northeast (17%)</a:t>
            </a:r>
            <a:r>
              <a:rPr lang="en-US" b="0" i="0" u="none" strike="noStrike" dirty="0">
                <a:solidFill>
                  <a:srgbClr val="333333"/>
                </a:solidFill>
                <a:effectLst/>
                <a:latin typeface="Source Sans Pro" panose="020B0503030403020204" pitchFamily="34" charset="0"/>
              </a:rPr>
              <a:t>. In per capita terms, the South remained the top funded region followed by the Northeast, West, and Midwest. With supplemental funding removed, the funding distribution is largely the same as is the per capita rank by region (see Figure 6).</a:t>
            </a:r>
          </a:p>
          <a:p>
            <a:endParaRPr lang="en-US" b="0" i="0" dirty="0">
              <a:solidFill>
                <a:srgbClr val="393B3E"/>
              </a:solidFill>
              <a:effectLst/>
              <a:latin typeface="Source Sans Pro" panose="020B0503030403020204" pitchFamily="34" charset="0"/>
            </a:endParaRPr>
          </a:p>
        </p:txBody>
      </p:sp>
      <p:sp>
        <p:nvSpPr>
          <p:cNvPr id="4" name="Slide Number Placeholder 3">
            <a:extLst>
              <a:ext uri="{FF2B5EF4-FFF2-40B4-BE49-F238E27FC236}">
                <a16:creationId xmlns:a16="http://schemas.microsoft.com/office/drawing/2014/main" id="{11270BA3-E051-7360-B59C-C870B17634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F0FD4B-B62D-4118-A22E-31A04CA96A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5566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7B445-78DC-542E-F567-55A323614C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009D2F-55EB-5B93-333B-D3B1D8EF1D2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7866BF5-EC07-DBC6-EE4D-FCCA66B8F23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Source Sans Pro" panose="020B0503030403020204" pitchFamily="34" charset="0"/>
              </a:rPr>
              <a:t>In FY 2023, the CDC </a:t>
            </a:r>
            <a:r>
              <a:rPr lang="en-US" b="1" i="0" dirty="0">
                <a:solidFill>
                  <a:srgbClr val="333333"/>
                </a:solidFill>
                <a:effectLst/>
                <a:latin typeface="Source Sans Pro" panose="020B0503030403020204" pitchFamily="34" charset="0"/>
              </a:rPr>
              <a:t>discretionary</a:t>
            </a:r>
            <a:r>
              <a:rPr lang="en-US" b="0" i="0" dirty="0">
                <a:solidFill>
                  <a:srgbClr val="333333"/>
                </a:solidFill>
                <a:effectLst/>
                <a:latin typeface="Source Sans Pro" panose="020B0503030403020204" pitchFamily="34" charset="0"/>
              </a:rPr>
              <a:t> </a:t>
            </a:r>
            <a:r>
              <a:rPr lang="en-US" b="0" i="0" u="sng" dirty="0">
                <a:solidFill>
                  <a:srgbClr val="0017CE"/>
                </a:solidFill>
                <a:effectLst/>
                <a:latin typeface="Source Sans Pro" panose="020B0503030403020204" pitchFamily="34" charset="0"/>
                <a:hlinkClick r:id="rId3"/>
              </a:rPr>
              <a:t>budget</a:t>
            </a:r>
            <a:r>
              <a:rPr lang="en-US" b="0" i="0" dirty="0">
                <a:solidFill>
                  <a:srgbClr val="333333"/>
                </a:solidFill>
                <a:effectLst/>
                <a:latin typeface="Source Sans Pro" panose="020B0503030403020204" pitchFamily="34" charset="0"/>
              </a:rPr>
              <a:t> was $8.28 billion, while </a:t>
            </a:r>
            <a:r>
              <a:rPr lang="en-US" b="1" i="0" dirty="0">
                <a:solidFill>
                  <a:srgbClr val="333333"/>
                </a:solidFill>
                <a:effectLst/>
                <a:latin typeface="Source Sans Pro" panose="020B0503030403020204" pitchFamily="34" charset="0"/>
              </a:rPr>
              <a:t>mandatory</a:t>
            </a:r>
            <a:r>
              <a:rPr lang="en-US" b="0" i="0" dirty="0">
                <a:solidFill>
                  <a:srgbClr val="333333"/>
                </a:solidFill>
                <a:effectLst/>
                <a:latin typeface="Source Sans Pro" panose="020B0503030403020204" pitchFamily="34" charset="0"/>
              </a:rPr>
              <a:t> budget </a:t>
            </a:r>
            <a:r>
              <a:rPr lang="en-US" b="0" i="0" u="sng" dirty="0">
                <a:solidFill>
                  <a:srgbClr val="0017CE"/>
                </a:solidFill>
                <a:effectLst/>
                <a:latin typeface="Source Sans Pro" panose="020B0503030403020204" pitchFamily="34" charset="0"/>
                <a:hlinkClick r:id="rId4"/>
              </a:rPr>
              <a:t>totaled</a:t>
            </a:r>
            <a:r>
              <a:rPr lang="en-US" b="0" i="0" dirty="0">
                <a:solidFill>
                  <a:srgbClr val="333333"/>
                </a:solidFill>
                <a:effectLst/>
                <a:latin typeface="Source Sans Pro" panose="020B0503030403020204" pitchFamily="34" charset="0"/>
              </a:rPr>
              <a:t> $6.97 billion. The exact amount of </a:t>
            </a:r>
            <a:r>
              <a:rPr lang="en-US" b="1" i="0" dirty="0">
                <a:solidFill>
                  <a:srgbClr val="333333"/>
                </a:solidFill>
                <a:effectLst/>
                <a:latin typeface="Source Sans Pro" panose="020B0503030403020204" pitchFamily="34" charset="0"/>
              </a:rPr>
              <a:t>supplemental</a:t>
            </a:r>
            <a:r>
              <a:rPr lang="en-US" b="0" i="0" dirty="0">
                <a:solidFill>
                  <a:srgbClr val="333333"/>
                </a:solidFill>
                <a:effectLst/>
                <a:latin typeface="Source Sans Pro" panose="020B0503030403020204" pitchFamily="34" charset="0"/>
              </a:rPr>
              <a:t> funding in CDC’s FY2023 budget is not clear.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33333"/>
              </a:solidFill>
              <a:effectLst/>
              <a:latin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Source Sans Pro" panose="020B0503030403020204" pitchFamily="34" charset="0"/>
              </a:rPr>
              <a:t>However, CDC does </a:t>
            </a:r>
            <a:r>
              <a:rPr lang="en-US" b="0" i="0" u="sng" dirty="0">
                <a:solidFill>
                  <a:srgbClr val="0017CE"/>
                </a:solidFill>
                <a:effectLst/>
                <a:latin typeface="Source Sans Pro" panose="020B0503030403020204" pitchFamily="34" charset="0"/>
                <a:hlinkClick r:id="rId5"/>
              </a:rPr>
              <a:t>report</a:t>
            </a:r>
            <a:r>
              <a:rPr lang="en-US" b="0" i="0" dirty="0">
                <a:solidFill>
                  <a:srgbClr val="333333"/>
                </a:solidFill>
                <a:effectLst/>
                <a:latin typeface="Source Sans Pro" panose="020B0503030403020204" pitchFamily="34" charset="0"/>
              </a:rPr>
              <a:t> the amount of funds that it directs to state and local entities, which amounted to $14.9 billion in FY2023. </a:t>
            </a:r>
            <a:endParaRPr lang="en-US" b="0" i="0" dirty="0">
              <a:solidFill>
                <a:srgbClr val="393B3E"/>
              </a:solidFill>
              <a:effectLst/>
              <a:latin typeface="Source Sans Pro" panose="020B0503030403020204" pitchFamily="34" charset="0"/>
            </a:endParaRPr>
          </a:p>
        </p:txBody>
      </p:sp>
      <p:sp>
        <p:nvSpPr>
          <p:cNvPr id="4" name="Slide Number Placeholder 3">
            <a:extLst>
              <a:ext uri="{FF2B5EF4-FFF2-40B4-BE49-F238E27FC236}">
                <a16:creationId xmlns:a16="http://schemas.microsoft.com/office/drawing/2014/main" id="{8E459E63-83D1-2159-999C-970116700FD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F0FD4B-B62D-4118-A22E-31A04CA96A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53743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14400"/>
          </a:xfrm>
        </p:spPr>
        <p:txBody>
          <a:bodyPr/>
          <a:lstStyle/>
          <a:p>
            <a:r>
              <a:rPr lang="en-US"/>
              <a:t>Click to edit Master title style</a:t>
            </a:r>
          </a:p>
        </p:txBody>
      </p:sp>
      <p:sp>
        <p:nvSpPr>
          <p:cNvPr id="3" name="Content Placeholder 2"/>
          <p:cNvSpPr>
            <a:spLocks noGrp="1"/>
          </p:cNvSpPr>
          <p:nvPr>
            <p:ph idx="1"/>
          </p:nvPr>
        </p:nvSpPr>
        <p:spPr>
          <a:xfrm>
            <a:off x="838200" y="1397763"/>
            <a:ext cx="10515600" cy="4779200"/>
          </a:xfrm>
        </p:spPr>
        <p:txBody>
          <a:bodyPr/>
          <a:lstStyle>
            <a:lvl1pPr>
              <a:buSzPct val="75000"/>
              <a:defRPr sz="3200"/>
            </a:lvl1pPr>
            <a:lvl2pPr>
              <a:buSzPct val="75000"/>
              <a:defRPr sz="2800"/>
            </a:lvl2pPr>
            <a:lvl3pPr>
              <a:buSzPct val="75000"/>
              <a:defRPr sz="2400"/>
            </a:lvl3pPr>
            <a:lvl4pPr>
              <a:buSzPct val="75000"/>
              <a:defRPr sz="2000"/>
            </a:lvl4pPr>
            <a:lvl5pPr>
              <a:buSzPct val="750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299D5E-B0E9-463A-893C-3322F3B6E33B}" type="datetimeFigureOut">
              <a:rPr lang="en-US" smtClean="0"/>
              <a:t>6/19/2025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73937-5A05-4E1D-8394-81D5E38E121A}" type="slidenum">
              <a:rPr lang="en-US" smtClean="0"/>
              <a:t>‹#›</a:t>
            </a:fld>
            <a:endParaRPr lang="en-US"/>
          </a:p>
        </p:txBody>
      </p:sp>
      <p:grpSp>
        <p:nvGrpSpPr>
          <p:cNvPr id="9" name="Group 8"/>
          <p:cNvGrpSpPr/>
          <p:nvPr/>
        </p:nvGrpSpPr>
        <p:grpSpPr>
          <a:xfrm>
            <a:off x="1" y="-2"/>
            <a:ext cx="12192000" cy="246889"/>
            <a:chOff x="1" y="-2"/>
            <a:chExt cx="9144000" cy="246889"/>
          </a:xfrm>
        </p:grpSpPr>
        <p:sp>
          <p:nvSpPr>
            <p:cNvPr id="10" name="Rectangle 9"/>
            <p:cNvSpPr/>
            <p:nvPr/>
          </p:nvSpPr>
          <p:spPr>
            <a:xfrm>
              <a:off x="1" y="-1"/>
              <a:ext cx="628650" cy="246888"/>
            </a:xfrm>
            <a:prstGeom prst="rect">
              <a:avLst/>
            </a:prstGeom>
            <a:solidFill>
              <a:srgbClr val="008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p:nvSpPr>
          <p:spPr>
            <a:xfrm>
              <a:off x="673925" y="-2"/>
              <a:ext cx="182880" cy="246888"/>
            </a:xfrm>
            <a:prstGeom prst="rect">
              <a:avLst/>
            </a:prstGeom>
            <a:solidFill>
              <a:srgbClr val="78A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p:nvSpPr>
          <p:spPr>
            <a:xfrm>
              <a:off x="904217" y="-2"/>
              <a:ext cx="182880" cy="246888"/>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p:cNvSpPr/>
            <p:nvPr/>
          </p:nvSpPr>
          <p:spPr>
            <a:xfrm>
              <a:off x="1134512" y="-2"/>
              <a:ext cx="182880" cy="246888"/>
            </a:xfrm>
            <a:prstGeom prst="rect">
              <a:avLst/>
            </a:prstGeom>
            <a:solidFill>
              <a:srgbClr val="6D2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p:cNvSpPr/>
            <p:nvPr/>
          </p:nvSpPr>
          <p:spPr>
            <a:xfrm>
              <a:off x="1364807" y="-2"/>
              <a:ext cx="182880" cy="246888"/>
            </a:xfrm>
            <a:prstGeom prst="rect">
              <a:avLst/>
            </a:prstGeom>
            <a:solidFill>
              <a:srgbClr val="D06F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p:cNvSpPr/>
            <p:nvPr/>
          </p:nvSpPr>
          <p:spPr>
            <a:xfrm>
              <a:off x="1595103" y="-1"/>
              <a:ext cx="7548898" cy="246888"/>
            </a:xfrm>
            <a:prstGeom prst="rect">
              <a:avLst/>
            </a:prstGeom>
            <a:solidFill>
              <a:srgbClr val="008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7" name="Picture 6">
            <a:extLst>
              <a:ext uri="{FF2B5EF4-FFF2-40B4-BE49-F238E27FC236}">
                <a16:creationId xmlns:a16="http://schemas.microsoft.com/office/drawing/2014/main" id="{3D1E4F91-D7ED-4606-9F82-57819A8EDE2F}"/>
              </a:ext>
            </a:extLst>
          </p:cNvPr>
          <p:cNvPicPr>
            <a:picLocks noChangeAspect="1"/>
          </p:cNvPicPr>
          <p:nvPr userDrawn="1"/>
        </p:nvPicPr>
        <p:blipFill>
          <a:blip r:embed="rId2"/>
          <a:stretch>
            <a:fillRect/>
          </a:stretch>
        </p:blipFill>
        <p:spPr>
          <a:xfrm>
            <a:off x="10433185" y="6355689"/>
            <a:ext cx="1377815" cy="365792"/>
          </a:xfrm>
          <a:prstGeom prst="rect">
            <a:avLst/>
          </a:prstGeom>
        </p:spPr>
      </p:pic>
    </p:spTree>
    <p:extLst>
      <p:ext uri="{BB962C8B-B14F-4D97-AF65-F5344CB8AC3E}">
        <p14:creationId xmlns:p14="http://schemas.microsoft.com/office/powerpoint/2010/main" val="2548383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6/19/2025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519148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8996"/>
        </a:solidFill>
        <a:effectLst/>
      </p:bgPr>
    </p:bg>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rgbClr val="00899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6/19/2025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1052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6/19/2025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036087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2989FA-DB2F-4667-8FC3-D69DEFE1ADFB}" type="datetimeFigureOut">
              <a:rPr lang="en-US" smtClean="0"/>
              <a:t>6/19/2025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FB2257-4909-4E3B-B9A4-E05CED6D8B9D}" type="slidenum">
              <a:rPr lang="en-US" smtClean="0"/>
              <a:t>‹#›</a:t>
            </a:fld>
            <a:endParaRPr lang="en-US"/>
          </a:p>
        </p:txBody>
      </p:sp>
    </p:spTree>
    <p:extLst>
      <p:ext uri="{BB962C8B-B14F-4D97-AF65-F5344CB8AC3E}">
        <p14:creationId xmlns:p14="http://schemas.microsoft.com/office/powerpoint/2010/main" val="3746948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989FA-DB2F-4667-8FC3-D69DEFE1ADFB}" type="datetimeFigureOut">
              <a:rPr lang="en-US" smtClean="0"/>
              <a:t>6/19/2025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FB2257-4909-4E3B-B9A4-E05CED6D8B9D}" type="slidenum">
              <a:rPr lang="en-US" smtClean="0"/>
              <a:t>‹#›</a:t>
            </a:fld>
            <a:endParaRPr lang="en-US"/>
          </a:p>
        </p:txBody>
      </p:sp>
    </p:spTree>
    <p:extLst>
      <p:ext uri="{BB962C8B-B14F-4D97-AF65-F5344CB8AC3E}">
        <p14:creationId xmlns:p14="http://schemas.microsoft.com/office/powerpoint/2010/main" val="1289283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2989FA-DB2F-4667-8FC3-D69DEFE1ADFB}" type="datetimeFigureOut">
              <a:rPr lang="en-US" smtClean="0"/>
              <a:t>6/19/2025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FB2257-4909-4E3B-B9A4-E05CED6D8B9D}" type="slidenum">
              <a:rPr lang="en-US" smtClean="0"/>
              <a:t>‹#›</a:t>
            </a:fld>
            <a:endParaRPr lang="en-US"/>
          </a:p>
        </p:txBody>
      </p:sp>
    </p:spTree>
    <p:extLst>
      <p:ext uri="{BB962C8B-B14F-4D97-AF65-F5344CB8AC3E}">
        <p14:creationId xmlns:p14="http://schemas.microsoft.com/office/powerpoint/2010/main" val="23026824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99D5E-B0E9-463A-893C-3322F3B6E33B}" type="datetimeFigureOut">
              <a:rPr lang="en-US" smtClean="0"/>
              <a:t>6/19/2025</a:t>
            </a:fld>
            <a:endParaRPr lang="en-US"/>
          </a:p>
        </p:txBody>
      </p:sp>
      <p:sp>
        <p:nvSpPr>
          <p:cNvPr id="5" name="Footer Placeholder 4"/>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573937-5A05-4E1D-8394-81D5E38E121A}" type="slidenum">
              <a:rPr lang="en-US" smtClean="0"/>
              <a:t>‹#›</a:t>
            </a:fld>
            <a:endParaRPr lang="en-US"/>
          </a:p>
        </p:txBody>
      </p:sp>
    </p:spTree>
    <p:extLst>
      <p:ext uri="{BB962C8B-B14F-4D97-AF65-F5344CB8AC3E}">
        <p14:creationId xmlns:p14="http://schemas.microsoft.com/office/powerpoint/2010/main" val="1623728334"/>
      </p:ext>
    </p:extLst>
  </p:cSld>
  <p:clrMap bg1="lt1" tx1="dk1" bg2="lt2" tx2="dk2" accent1="accent1" accent2="accent2" accent3="accent3" accent4="accent4" accent5="accent5" accent6="accent6" hlink="hlink" folHlink="folHlink"/>
  <p:sldLayoutIdLst>
    <p:sldLayoutId id="214748368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08DD208-F9D9-4B1D-A9DE-A6D3048DB5C4}" type="datetimeFigureOut">
              <a:rPr lang="en-US" smtClean="0"/>
              <a:t>6/19/2025</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3940680-CD5E-4021-A775-3E993F37C4A8}"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0216221"/>
      </p:ext>
    </p:extLst>
  </p:cSld>
  <p:clrMap bg1="lt1" tx1="dk1" bg2="lt2" tx2="dk2" accent1="accent1" accent2="accent2" accent3="accent3" accent4="accent4" accent5="accent5" accent6="accent6" hlink="hlink" folHlink="folHlink"/>
  <p:sldLayoutIdLst>
    <p:sldLayoutId id="2147483773" r:id="rId1"/>
    <p:sldLayoutId id="2147483661" r:id="rId2"/>
    <p:sldLayoutId id="2147483771" r:id="rId3"/>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2989FA-DB2F-4667-8FC3-D69DEFE1ADFB}" type="datetimeFigureOut">
              <a:rPr lang="en-US" smtClean="0"/>
              <a:t>6/19/2025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FB2257-4909-4E3B-B9A4-E05CED6D8B9D}" type="slidenum">
              <a:rPr lang="en-US" smtClean="0"/>
              <a:t>‹#›</a:t>
            </a:fld>
            <a:endParaRPr lang="en-US"/>
          </a:p>
        </p:txBody>
      </p:sp>
    </p:spTree>
    <p:extLst>
      <p:ext uri="{BB962C8B-B14F-4D97-AF65-F5344CB8AC3E}">
        <p14:creationId xmlns:p14="http://schemas.microsoft.com/office/powerpoint/2010/main" val="1084098325"/>
      </p:ext>
    </p:extLst>
  </p:cSld>
  <p:clrMap bg1="lt1" tx1="dk1" bg2="lt2" tx2="dk2" accent1="accent1" accent2="accent2" accent3="accent3" accent4="accent4" accent5="accent5" accent6="accent6" hlink="hlink" folHlink="folHlink"/>
  <p:sldLayoutIdLst>
    <p:sldLayoutId id="2147483664" r:id="rId1"/>
    <p:sldLayoutId id="2147483667" r:id="rId2"/>
    <p:sldLayoutId id="214748376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hemeOverride" Target="../theme/themeOverride6.xml"/><Relationship Id="rId6" Type="http://schemas.openxmlformats.org/officeDocument/2006/relationships/image" Target="../media/image18.png"/><Relationship Id="rId5" Type="http://schemas.openxmlformats.org/officeDocument/2006/relationships/image" Target="../media/image12.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11.xml"/><Relationship Id="rId7" Type="http://schemas.openxmlformats.org/officeDocument/2006/relationships/image" Target="../media/image20.png"/><Relationship Id="rId2" Type="http://schemas.openxmlformats.org/officeDocument/2006/relationships/slideLayout" Target="../slideLayouts/slideLayout5.xml"/><Relationship Id="rId1" Type="http://schemas.openxmlformats.org/officeDocument/2006/relationships/themeOverride" Target="../theme/themeOverride7.xml"/><Relationship Id="rId6" Type="http://schemas.openxmlformats.org/officeDocument/2006/relationships/image" Target="../media/image19.png"/><Relationship Id="rId5" Type="http://schemas.openxmlformats.org/officeDocument/2006/relationships/image" Target="../media/image12.png"/><Relationship Id="rId4" Type="http://schemas.openxmlformats.org/officeDocument/2006/relationships/image" Target="../media/image10.png"/><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hemeOverride" Target="../theme/themeOverride8.xml"/><Relationship Id="rId6" Type="http://schemas.openxmlformats.org/officeDocument/2006/relationships/image" Target="../media/image23.png"/><Relationship Id="rId5" Type="http://schemas.openxmlformats.org/officeDocument/2006/relationships/image" Target="../media/image12.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hemeOverride" Target="../theme/themeOverride9.xml"/><Relationship Id="rId6" Type="http://schemas.openxmlformats.org/officeDocument/2006/relationships/image" Target="../media/image24.png"/><Relationship Id="rId5" Type="http://schemas.openxmlformats.org/officeDocument/2006/relationships/image" Target="../media/image12.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hemeOverride" Target="../theme/themeOverride10.xml"/><Relationship Id="rId6" Type="http://schemas.openxmlformats.org/officeDocument/2006/relationships/image" Target="../media/image25.png"/><Relationship Id="rId5" Type="http://schemas.openxmlformats.org/officeDocument/2006/relationships/image" Target="../media/image12.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hemeOverride" Target="../theme/themeOverride11.xml"/><Relationship Id="rId6" Type="http://schemas.openxmlformats.org/officeDocument/2006/relationships/image" Target="../media/image26.png"/><Relationship Id="rId5" Type="http://schemas.openxmlformats.org/officeDocument/2006/relationships/image" Target="../media/image12.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16.xml"/><Relationship Id="rId7" Type="http://schemas.openxmlformats.org/officeDocument/2006/relationships/image" Target="../media/image28.png"/><Relationship Id="rId2" Type="http://schemas.openxmlformats.org/officeDocument/2006/relationships/slideLayout" Target="../slideLayouts/slideLayout5.xml"/><Relationship Id="rId1" Type="http://schemas.openxmlformats.org/officeDocument/2006/relationships/themeOverride" Target="../theme/themeOverride12.xml"/><Relationship Id="rId6" Type="http://schemas.openxmlformats.org/officeDocument/2006/relationships/image" Target="../media/image27.png"/><Relationship Id="rId5" Type="http://schemas.openxmlformats.org/officeDocument/2006/relationships/image" Target="../media/image12.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17.xml"/><Relationship Id="rId7" Type="http://schemas.openxmlformats.org/officeDocument/2006/relationships/image" Target="../media/image31.png"/><Relationship Id="rId2" Type="http://schemas.openxmlformats.org/officeDocument/2006/relationships/slideLayout" Target="../slideLayouts/slideLayout5.xml"/><Relationship Id="rId1" Type="http://schemas.openxmlformats.org/officeDocument/2006/relationships/themeOverride" Target="../theme/themeOverride13.xml"/><Relationship Id="rId6" Type="http://schemas.openxmlformats.org/officeDocument/2006/relationships/image" Target="../media/image30.png"/><Relationship Id="rId5" Type="http://schemas.openxmlformats.org/officeDocument/2006/relationships/image" Target="../media/image12.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34.png"/><Relationship Id="rId2" Type="http://schemas.openxmlformats.org/officeDocument/2006/relationships/slideLayout" Target="../slideLayouts/slideLayout5.xml"/><Relationship Id="rId1" Type="http://schemas.openxmlformats.org/officeDocument/2006/relationships/themeOverride" Target="../theme/themeOverride14.xml"/><Relationship Id="rId6" Type="http://schemas.openxmlformats.org/officeDocument/2006/relationships/image" Target="../media/image33.png"/><Relationship Id="rId5" Type="http://schemas.openxmlformats.org/officeDocument/2006/relationships/image" Target="../media/image12.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hemeOverride" Target="../theme/themeOverride15.xml"/><Relationship Id="rId5" Type="http://schemas.openxmlformats.org/officeDocument/2006/relationships/image" Target="../media/image12.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hemeOverride" Target="../theme/themeOverride16.xml"/><Relationship Id="rId5" Type="http://schemas.openxmlformats.org/officeDocument/2006/relationships/image" Target="../media/image12.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4.xml"/><Relationship Id="rId6" Type="http://schemas.openxmlformats.org/officeDocument/2006/relationships/image" Target="../media/image35.jpg"/><Relationship Id="rId5" Type="http://schemas.openxmlformats.org/officeDocument/2006/relationships/hyperlink" Target="mailto:lfreeman@naccho.org" TargetMode="External"/><Relationship Id="rId4" Type="http://schemas.openxmlformats.org/officeDocument/2006/relationships/hyperlink" Target="http://www.naccho.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4.xml"/><Relationship Id="rId7" Type="http://schemas.openxmlformats.org/officeDocument/2006/relationships/diagramQuickStyle" Target="../diagrams/quickStyle1.xml"/><Relationship Id="rId2" Type="http://schemas.openxmlformats.org/officeDocument/2006/relationships/slideLayout" Target="../slideLayouts/slideLayout5.xml"/><Relationship Id="rId1" Type="http://schemas.openxmlformats.org/officeDocument/2006/relationships/themeOverride" Target="../theme/themeOverride1.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11.png"/><Relationship Id="rId4" Type="http://schemas.openxmlformats.org/officeDocument/2006/relationships/image" Target="../media/image10.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3.jp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hemeOverride" Target="../theme/themeOverride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hemeOverride" Target="../theme/themeOverride3.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hemeOverride" Target="../theme/themeOverride4.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7.png"/><Relationship Id="rId2" Type="http://schemas.openxmlformats.org/officeDocument/2006/relationships/slideLayout" Target="../slideLayouts/slideLayout5.xml"/><Relationship Id="rId1" Type="http://schemas.openxmlformats.org/officeDocument/2006/relationships/themeOverride" Target="../theme/themeOverride5.xml"/><Relationship Id="rId6" Type="http://schemas.openxmlformats.org/officeDocument/2006/relationships/image" Target="../media/image16.png"/><Relationship Id="rId5" Type="http://schemas.openxmlformats.org/officeDocument/2006/relationships/image" Target="../media/image12.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0" y="0"/>
            <a:ext cx="12192000" cy="6858000"/>
          </a:xfrm>
          <a:prstGeom prst="rect">
            <a:avLst/>
          </a:prstGeom>
          <a:solidFill>
            <a:srgbClr val="008B99">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533993"/>
            <a:ext cx="12192000" cy="24343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0" y="132788"/>
            <a:ext cx="11808372" cy="4401205"/>
          </a:xfrm>
          <a:prstGeom prst="rect">
            <a:avLst/>
          </a:prstGeom>
          <a:noFill/>
        </p:spPr>
        <p:txBody>
          <a:bodyPr wrap="square" rtlCol="0">
            <a:spAutoFit/>
          </a:bodyPr>
          <a:lstStyle/>
          <a:p>
            <a:pPr algn="ctr"/>
            <a:endParaRPr lang="en-US" sz="4800" b="1" dirty="0">
              <a:solidFill>
                <a:schemeClr val="bg1"/>
              </a:solidFill>
              <a:latin typeface="+mj-lt"/>
              <a:cs typeface="Arial" panose="020B0604020202020204" pitchFamily="34" charset="0"/>
            </a:endParaRPr>
          </a:p>
          <a:p>
            <a:pPr algn="ctr"/>
            <a:r>
              <a:rPr lang="en-US" sz="4000" b="1" dirty="0">
                <a:solidFill>
                  <a:schemeClr val="bg1"/>
                </a:solidFill>
                <a:latin typeface="+mj-lt"/>
                <a:cs typeface="Arial" panose="020B0604020202020204" pitchFamily="34" charset="0"/>
              </a:rPr>
              <a:t>North Carolina Association of Local Health Directors (NCALD)</a:t>
            </a:r>
          </a:p>
          <a:p>
            <a:pPr algn="ctr"/>
            <a:r>
              <a:rPr lang="en-US" sz="4000" b="1" dirty="0">
                <a:solidFill>
                  <a:schemeClr val="bg1"/>
                </a:solidFill>
                <a:latin typeface="+mj-lt"/>
                <a:cs typeface="Arial" panose="020B0604020202020204" pitchFamily="34" charset="0"/>
              </a:rPr>
              <a:t>Monthly Association Meeting</a:t>
            </a:r>
          </a:p>
          <a:p>
            <a:pPr algn="ctr"/>
            <a:r>
              <a:rPr lang="en-US" sz="4000" b="1" dirty="0">
                <a:solidFill>
                  <a:schemeClr val="bg1"/>
                </a:solidFill>
                <a:latin typeface="+mj-lt"/>
                <a:cs typeface="Arial" panose="020B0604020202020204" pitchFamily="34" charset="0"/>
              </a:rPr>
              <a:t>Raleigh, NC</a:t>
            </a:r>
          </a:p>
          <a:p>
            <a:pPr algn="ctr"/>
            <a:endParaRPr lang="en-US" sz="2800" b="1" dirty="0">
              <a:solidFill>
                <a:schemeClr val="bg1"/>
              </a:solidFill>
              <a:latin typeface="Arial" panose="020B0604020202020204" pitchFamily="34" charset="0"/>
              <a:cs typeface="Arial" panose="020B0604020202020204" pitchFamily="34" charset="0"/>
            </a:endParaRPr>
          </a:p>
          <a:p>
            <a:pPr algn="ctr"/>
            <a:r>
              <a:rPr lang="en-US" sz="4400" b="1" dirty="0">
                <a:solidFill>
                  <a:schemeClr val="bg1"/>
                </a:solidFill>
                <a:cs typeface="Arial" panose="020B0604020202020204" pitchFamily="34" charset="0"/>
              </a:rPr>
              <a:t>June 19, 2025</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8002" y="5796951"/>
            <a:ext cx="4266177" cy="1140489"/>
          </a:xfrm>
          <a:prstGeom prst="rect">
            <a:avLst/>
          </a:prstGeom>
        </p:spPr>
      </p:pic>
      <p:sp>
        <p:nvSpPr>
          <p:cNvPr id="2" name="Text Placeholder 3">
            <a:extLst>
              <a:ext uri="{FF2B5EF4-FFF2-40B4-BE49-F238E27FC236}">
                <a16:creationId xmlns:a16="http://schemas.microsoft.com/office/drawing/2014/main" id="{C22F98E5-3AE0-4C9B-855E-C580772425C5}"/>
              </a:ext>
            </a:extLst>
          </p:cNvPr>
          <p:cNvSpPr txBox="1">
            <a:spLocks/>
          </p:cNvSpPr>
          <p:nvPr/>
        </p:nvSpPr>
        <p:spPr>
          <a:xfrm>
            <a:off x="97821" y="4901452"/>
            <a:ext cx="3756724" cy="152444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Lori Tremmel Freeman</a:t>
            </a:r>
          </a:p>
          <a:p>
            <a:pPr marL="0" indent="0">
              <a:buNone/>
            </a:pPr>
            <a:r>
              <a:rPr lang="en-US" dirty="0"/>
              <a:t>Chief Executive Officer</a:t>
            </a:r>
          </a:p>
          <a:p>
            <a:pPr marL="0" indent="0">
              <a:buNone/>
            </a:pPr>
            <a:r>
              <a:rPr lang="en-US" dirty="0"/>
              <a:t>NACCHO</a:t>
            </a:r>
          </a:p>
        </p:txBody>
      </p:sp>
      <p:pic>
        <p:nvPicPr>
          <p:cNvPr id="12" name="Picture 11">
            <a:extLst>
              <a:ext uri="{FF2B5EF4-FFF2-40B4-BE49-F238E27FC236}">
                <a16:creationId xmlns:a16="http://schemas.microsoft.com/office/drawing/2014/main" id="{B792A941-B10D-A7EA-80A1-5BFD4AAFAAE6}"/>
              </a:ext>
            </a:extLst>
          </p:cNvPr>
          <p:cNvPicPr>
            <a:picLocks noChangeAspect="1"/>
          </p:cNvPicPr>
          <p:nvPr/>
        </p:nvPicPr>
        <p:blipFill>
          <a:blip r:embed="rId5"/>
          <a:stretch>
            <a:fillRect/>
          </a:stretch>
        </p:blipFill>
        <p:spPr>
          <a:xfrm>
            <a:off x="3593465" y="4699027"/>
            <a:ext cx="5005070" cy="965684"/>
          </a:xfrm>
          <a:prstGeom prst="rect">
            <a:avLst/>
          </a:prstGeom>
        </p:spPr>
      </p:pic>
    </p:spTree>
    <p:extLst>
      <p:ext uri="{BB962C8B-B14F-4D97-AF65-F5344CB8AC3E}">
        <p14:creationId xmlns:p14="http://schemas.microsoft.com/office/powerpoint/2010/main" val="2735609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7AED421B-20C7-324B-C90C-F5A420B1A3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0910DF-DD52-624D-B69B-D2C23E9460CD}"/>
              </a:ext>
            </a:extLst>
          </p:cNvPr>
          <p:cNvSpPr>
            <a:spLocks noGrp="1"/>
          </p:cNvSpPr>
          <p:nvPr>
            <p:ph type="title"/>
          </p:nvPr>
        </p:nvSpPr>
        <p:spPr>
          <a:xfrm>
            <a:off x="528864" y="319769"/>
            <a:ext cx="7886700" cy="914400"/>
          </a:xfrm>
        </p:spPr>
        <p:txBody>
          <a:bodyPr anchor="ctr">
            <a:normAutofit/>
          </a:bodyPr>
          <a:lstStyle/>
          <a:p>
            <a:r>
              <a:rPr lang="en-US" sz="3600" b="1" dirty="0">
                <a:solidFill>
                  <a:schemeClr val="bg1"/>
                </a:solidFill>
              </a:rPr>
              <a:t>Why It Matters</a:t>
            </a:r>
            <a:endParaRPr lang="en-US" sz="3600" b="1" dirty="0"/>
          </a:p>
        </p:txBody>
      </p:sp>
      <p:pic>
        <p:nvPicPr>
          <p:cNvPr id="4" name="Picture 3" descr="A picture containing ocean floor&#10;&#10;Description automatically generated">
            <a:extLst>
              <a:ext uri="{FF2B5EF4-FFF2-40B4-BE49-F238E27FC236}">
                <a16:creationId xmlns:a16="http://schemas.microsoft.com/office/drawing/2014/main" id="{E0E23CE4-ECC8-5894-FCD9-01E1EF55A6B6}"/>
              </a:ext>
            </a:extLst>
          </p:cNvPr>
          <p:cNvPicPr>
            <a:picLocks noChangeAspect="1"/>
          </p:cNvPicPr>
          <p:nvPr/>
        </p:nvPicPr>
        <p:blipFill>
          <a:blip r:embed="rId4"/>
          <a:stretch>
            <a:fillRect/>
          </a:stretch>
        </p:blipFill>
        <p:spPr>
          <a:xfrm>
            <a:off x="-5300" y="745"/>
            <a:ext cx="12192000" cy="1552448"/>
          </a:xfrm>
          <a:prstGeom prst="rect">
            <a:avLst/>
          </a:prstGeom>
        </p:spPr>
      </p:pic>
      <p:sp>
        <p:nvSpPr>
          <p:cNvPr id="6" name="Title 1">
            <a:extLst>
              <a:ext uri="{FF2B5EF4-FFF2-40B4-BE49-F238E27FC236}">
                <a16:creationId xmlns:a16="http://schemas.microsoft.com/office/drawing/2014/main" id="{58AAA974-FA39-58BE-366B-49C847F656A1}"/>
              </a:ext>
            </a:extLst>
          </p:cNvPr>
          <p:cNvSpPr txBox="1">
            <a:spLocks/>
          </p:cNvSpPr>
          <p:nvPr/>
        </p:nvSpPr>
        <p:spPr>
          <a:xfrm>
            <a:off x="253674" y="299712"/>
            <a:ext cx="11684652" cy="914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solidFill>
                  <a:srgbClr val="FFFFFF"/>
                </a:solidFill>
                <a:latin typeface="Myriad Pro"/>
                <a:ea typeface="+mn-ea"/>
                <a:cs typeface="+mn-cs"/>
              </a:rPr>
              <a:t>The Current (NEW) Threat   Environment</a:t>
            </a:r>
          </a:p>
        </p:txBody>
      </p:sp>
      <p:pic>
        <p:nvPicPr>
          <p:cNvPr id="8" name="Picture 7">
            <a:extLst>
              <a:ext uri="{FF2B5EF4-FFF2-40B4-BE49-F238E27FC236}">
                <a16:creationId xmlns:a16="http://schemas.microsoft.com/office/drawing/2014/main" id="{93B78017-469E-9FB3-BC35-22A5ACC298D0}"/>
              </a:ext>
            </a:extLst>
          </p:cNvPr>
          <p:cNvPicPr>
            <a:picLocks noChangeAspect="1"/>
          </p:cNvPicPr>
          <p:nvPr/>
        </p:nvPicPr>
        <p:blipFill>
          <a:blip r:embed="rId5"/>
          <a:stretch>
            <a:fillRect/>
          </a:stretch>
        </p:blipFill>
        <p:spPr>
          <a:xfrm>
            <a:off x="9888557" y="457244"/>
            <a:ext cx="1944793" cy="524301"/>
          </a:xfrm>
          <a:prstGeom prst="rect">
            <a:avLst/>
          </a:prstGeom>
        </p:spPr>
      </p:pic>
      <p:pic>
        <p:nvPicPr>
          <p:cNvPr id="12" name="Picture 11">
            <a:extLst>
              <a:ext uri="{FF2B5EF4-FFF2-40B4-BE49-F238E27FC236}">
                <a16:creationId xmlns:a16="http://schemas.microsoft.com/office/drawing/2014/main" id="{BBB4F93B-F5E6-74BF-DEFE-6EAE2F76D21E}"/>
              </a:ext>
            </a:extLst>
          </p:cNvPr>
          <p:cNvPicPr>
            <a:picLocks noChangeAspect="1"/>
          </p:cNvPicPr>
          <p:nvPr/>
        </p:nvPicPr>
        <p:blipFill>
          <a:blip r:embed="rId6"/>
          <a:srcRect b="24474"/>
          <a:stretch/>
        </p:blipFill>
        <p:spPr>
          <a:xfrm>
            <a:off x="958125" y="1371644"/>
            <a:ext cx="10980201" cy="5485611"/>
          </a:xfrm>
          <a:prstGeom prst="rect">
            <a:avLst/>
          </a:prstGeom>
        </p:spPr>
      </p:pic>
    </p:spTree>
    <p:extLst>
      <p:ext uri="{BB962C8B-B14F-4D97-AF65-F5344CB8AC3E}">
        <p14:creationId xmlns:p14="http://schemas.microsoft.com/office/powerpoint/2010/main" val="1829876947"/>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04F72D06-0D02-736F-2715-D488606663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4C23B3-C31B-199B-9D7C-28C8B4DFF182}"/>
              </a:ext>
            </a:extLst>
          </p:cNvPr>
          <p:cNvSpPr>
            <a:spLocks noGrp="1"/>
          </p:cNvSpPr>
          <p:nvPr>
            <p:ph type="title"/>
          </p:nvPr>
        </p:nvSpPr>
        <p:spPr>
          <a:xfrm>
            <a:off x="528864" y="319769"/>
            <a:ext cx="7886700" cy="914400"/>
          </a:xfrm>
        </p:spPr>
        <p:txBody>
          <a:bodyPr anchor="ctr">
            <a:normAutofit/>
          </a:bodyPr>
          <a:lstStyle/>
          <a:p>
            <a:r>
              <a:rPr lang="en-US" sz="3600" b="1" dirty="0">
                <a:solidFill>
                  <a:schemeClr val="bg1"/>
                </a:solidFill>
              </a:rPr>
              <a:t>Why It Matters</a:t>
            </a:r>
            <a:endParaRPr lang="en-US" sz="3600" b="1" dirty="0"/>
          </a:p>
        </p:txBody>
      </p:sp>
      <p:pic>
        <p:nvPicPr>
          <p:cNvPr id="4" name="Picture 3" descr="A picture containing ocean floor&#10;&#10;Description automatically generated">
            <a:extLst>
              <a:ext uri="{FF2B5EF4-FFF2-40B4-BE49-F238E27FC236}">
                <a16:creationId xmlns:a16="http://schemas.microsoft.com/office/drawing/2014/main" id="{D4A7C832-27B1-01B2-1DA9-564E2670E708}"/>
              </a:ext>
            </a:extLst>
          </p:cNvPr>
          <p:cNvPicPr>
            <a:picLocks noChangeAspect="1"/>
          </p:cNvPicPr>
          <p:nvPr/>
        </p:nvPicPr>
        <p:blipFill>
          <a:blip r:embed="rId4"/>
          <a:stretch>
            <a:fillRect/>
          </a:stretch>
        </p:blipFill>
        <p:spPr>
          <a:xfrm>
            <a:off x="-5300" y="745"/>
            <a:ext cx="12192000" cy="1552448"/>
          </a:xfrm>
          <a:prstGeom prst="rect">
            <a:avLst/>
          </a:prstGeom>
        </p:spPr>
      </p:pic>
      <p:sp>
        <p:nvSpPr>
          <p:cNvPr id="6" name="Title 1">
            <a:extLst>
              <a:ext uri="{FF2B5EF4-FFF2-40B4-BE49-F238E27FC236}">
                <a16:creationId xmlns:a16="http://schemas.microsoft.com/office/drawing/2014/main" id="{4EFE0801-8CD4-3564-0E45-2EF31CE8E8D3}"/>
              </a:ext>
            </a:extLst>
          </p:cNvPr>
          <p:cNvSpPr txBox="1">
            <a:spLocks/>
          </p:cNvSpPr>
          <p:nvPr/>
        </p:nvSpPr>
        <p:spPr>
          <a:xfrm>
            <a:off x="253674" y="299712"/>
            <a:ext cx="11684652" cy="914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solidFill>
                  <a:srgbClr val="FFFFFF"/>
                </a:solidFill>
                <a:latin typeface="Myriad Pro"/>
                <a:ea typeface="+mn-ea"/>
                <a:cs typeface="+mn-cs"/>
              </a:rPr>
              <a:t>The Current (NEW)   Threat Environment</a:t>
            </a:r>
          </a:p>
        </p:txBody>
      </p:sp>
      <p:pic>
        <p:nvPicPr>
          <p:cNvPr id="8" name="Picture 7">
            <a:extLst>
              <a:ext uri="{FF2B5EF4-FFF2-40B4-BE49-F238E27FC236}">
                <a16:creationId xmlns:a16="http://schemas.microsoft.com/office/drawing/2014/main" id="{56CD4AB9-8D72-E224-E3F3-8415BF8D0DE9}"/>
              </a:ext>
            </a:extLst>
          </p:cNvPr>
          <p:cNvPicPr>
            <a:picLocks noChangeAspect="1"/>
          </p:cNvPicPr>
          <p:nvPr/>
        </p:nvPicPr>
        <p:blipFill>
          <a:blip r:embed="rId5"/>
          <a:stretch>
            <a:fillRect/>
          </a:stretch>
        </p:blipFill>
        <p:spPr>
          <a:xfrm>
            <a:off x="9888557" y="457244"/>
            <a:ext cx="1944793" cy="524301"/>
          </a:xfrm>
          <a:prstGeom prst="rect">
            <a:avLst/>
          </a:prstGeom>
        </p:spPr>
      </p:pic>
      <p:pic>
        <p:nvPicPr>
          <p:cNvPr id="7" name="Picture 6">
            <a:extLst>
              <a:ext uri="{FF2B5EF4-FFF2-40B4-BE49-F238E27FC236}">
                <a16:creationId xmlns:a16="http://schemas.microsoft.com/office/drawing/2014/main" id="{C69D45A4-4213-C980-8397-EF02E56295D1}"/>
              </a:ext>
            </a:extLst>
          </p:cNvPr>
          <p:cNvPicPr>
            <a:picLocks noChangeAspect="1"/>
          </p:cNvPicPr>
          <p:nvPr/>
        </p:nvPicPr>
        <p:blipFill>
          <a:blip r:embed="rId6"/>
          <a:srcRect t="22941" r="35451" b="9334"/>
          <a:stretch/>
        </p:blipFill>
        <p:spPr>
          <a:xfrm>
            <a:off x="5300" y="1365655"/>
            <a:ext cx="5507816" cy="3654299"/>
          </a:xfrm>
          <a:prstGeom prst="rect">
            <a:avLst/>
          </a:prstGeom>
        </p:spPr>
      </p:pic>
      <p:pic>
        <p:nvPicPr>
          <p:cNvPr id="10" name="Picture 9">
            <a:extLst>
              <a:ext uri="{FF2B5EF4-FFF2-40B4-BE49-F238E27FC236}">
                <a16:creationId xmlns:a16="http://schemas.microsoft.com/office/drawing/2014/main" id="{F41DF809-FE9B-3F37-8BD2-71495DD16594}"/>
              </a:ext>
            </a:extLst>
          </p:cNvPr>
          <p:cNvPicPr>
            <a:picLocks noChangeAspect="1"/>
          </p:cNvPicPr>
          <p:nvPr/>
        </p:nvPicPr>
        <p:blipFill>
          <a:blip r:embed="rId7"/>
          <a:stretch>
            <a:fillRect/>
          </a:stretch>
        </p:blipFill>
        <p:spPr>
          <a:xfrm>
            <a:off x="5781110" y="1553192"/>
            <a:ext cx="6103123" cy="2934239"/>
          </a:xfrm>
          <a:prstGeom prst="rect">
            <a:avLst/>
          </a:prstGeom>
        </p:spPr>
      </p:pic>
      <p:pic>
        <p:nvPicPr>
          <p:cNvPr id="13" name="Picture 12">
            <a:extLst>
              <a:ext uri="{FF2B5EF4-FFF2-40B4-BE49-F238E27FC236}">
                <a16:creationId xmlns:a16="http://schemas.microsoft.com/office/drawing/2014/main" id="{67AADC51-3DAF-BE30-4CAB-95C07498B8CC}"/>
              </a:ext>
            </a:extLst>
          </p:cNvPr>
          <p:cNvPicPr>
            <a:picLocks noChangeAspect="1"/>
          </p:cNvPicPr>
          <p:nvPr/>
        </p:nvPicPr>
        <p:blipFill>
          <a:blip r:embed="rId8"/>
          <a:stretch>
            <a:fillRect/>
          </a:stretch>
        </p:blipFill>
        <p:spPr>
          <a:xfrm>
            <a:off x="838200" y="5891638"/>
            <a:ext cx="9677400" cy="876485"/>
          </a:xfrm>
          <a:prstGeom prst="rect">
            <a:avLst/>
          </a:prstGeom>
        </p:spPr>
      </p:pic>
      <p:pic>
        <p:nvPicPr>
          <p:cNvPr id="17" name="Picture 16">
            <a:extLst>
              <a:ext uri="{FF2B5EF4-FFF2-40B4-BE49-F238E27FC236}">
                <a16:creationId xmlns:a16="http://schemas.microsoft.com/office/drawing/2014/main" id="{36F953B2-FE76-2A3D-5360-8BB56A57FAF4}"/>
              </a:ext>
            </a:extLst>
          </p:cNvPr>
          <p:cNvPicPr>
            <a:picLocks noChangeAspect="1"/>
          </p:cNvPicPr>
          <p:nvPr/>
        </p:nvPicPr>
        <p:blipFill>
          <a:blip r:embed="rId9"/>
          <a:stretch>
            <a:fillRect/>
          </a:stretch>
        </p:blipFill>
        <p:spPr>
          <a:xfrm>
            <a:off x="1249138" y="4572688"/>
            <a:ext cx="9409176" cy="1233694"/>
          </a:xfrm>
          <a:prstGeom prst="rect">
            <a:avLst/>
          </a:prstGeom>
        </p:spPr>
      </p:pic>
    </p:spTree>
    <p:extLst>
      <p:ext uri="{BB962C8B-B14F-4D97-AF65-F5344CB8AC3E}">
        <p14:creationId xmlns:p14="http://schemas.microsoft.com/office/powerpoint/2010/main" val="175362083"/>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1959EB4D-97A9-F0D9-0236-77E59B269B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CFB300-1A0F-1700-4E83-EE16FAB95356}"/>
              </a:ext>
            </a:extLst>
          </p:cNvPr>
          <p:cNvSpPr>
            <a:spLocks noGrp="1"/>
          </p:cNvSpPr>
          <p:nvPr>
            <p:ph type="title"/>
          </p:nvPr>
        </p:nvSpPr>
        <p:spPr>
          <a:xfrm>
            <a:off x="528864" y="319769"/>
            <a:ext cx="7886700" cy="914400"/>
          </a:xfrm>
        </p:spPr>
        <p:txBody>
          <a:bodyPr anchor="ctr">
            <a:normAutofit/>
          </a:bodyPr>
          <a:lstStyle/>
          <a:p>
            <a:r>
              <a:rPr lang="en-US" sz="3600" b="1" dirty="0">
                <a:solidFill>
                  <a:schemeClr val="bg1"/>
                </a:solidFill>
              </a:rPr>
              <a:t>Why It Matters</a:t>
            </a:r>
            <a:endParaRPr lang="en-US" sz="3600" b="1" dirty="0"/>
          </a:p>
        </p:txBody>
      </p:sp>
      <p:sp>
        <p:nvSpPr>
          <p:cNvPr id="3" name="Content Placeholder 2">
            <a:extLst>
              <a:ext uri="{FF2B5EF4-FFF2-40B4-BE49-F238E27FC236}">
                <a16:creationId xmlns:a16="http://schemas.microsoft.com/office/drawing/2014/main" id="{CD01166C-3188-16BC-7A81-E721C5556891}"/>
              </a:ext>
            </a:extLst>
          </p:cNvPr>
          <p:cNvSpPr>
            <a:spLocks noGrp="1"/>
          </p:cNvSpPr>
          <p:nvPr>
            <p:ph sz="half" idx="1"/>
          </p:nvPr>
        </p:nvSpPr>
        <p:spPr>
          <a:xfrm>
            <a:off x="1821412" y="4794069"/>
            <a:ext cx="8490989" cy="1027975"/>
          </a:xfrm>
        </p:spPr>
        <p:txBody>
          <a:bodyPr vert="horz" lIns="91440" tIns="45720" rIns="91440" bIns="45720" rtlCol="0" anchor="t">
            <a:noAutofit/>
          </a:bodyPr>
          <a:lstStyle/>
          <a:p>
            <a:pPr marL="457200" lvl="1" indent="0" algn="ctr">
              <a:buNone/>
            </a:pPr>
            <a:endParaRPr lang="en-US" sz="2600" dirty="0"/>
          </a:p>
          <a:p>
            <a:pPr marL="457200" lvl="1" indent="0">
              <a:buNone/>
            </a:pPr>
            <a:endParaRPr lang="en-US" sz="2600" dirty="0">
              <a:ea typeface="+mn-lt"/>
              <a:cs typeface="+mn-lt"/>
            </a:endParaRPr>
          </a:p>
          <a:p>
            <a:pPr lvl="1"/>
            <a:endParaRPr lang="en-US" sz="2600" dirty="0">
              <a:ea typeface="+mn-lt"/>
              <a:cs typeface="+mn-lt"/>
            </a:endParaRPr>
          </a:p>
          <a:p>
            <a:pPr lvl="1"/>
            <a:endParaRPr lang="en-US" sz="2600" dirty="0">
              <a:ea typeface="+mn-lt"/>
              <a:cs typeface="+mn-lt"/>
            </a:endParaRPr>
          </a:p>
          <a:p>
            <a:pPr lvl="1"/>
            <a:endParaRPr lang="en-US" sz="2600" dirty="0"/>
          </a:p>
        </p:txBody>
      </p:sp>
      <p:pic>
        <p:nvPicPr>
          <p:cNvPr id="4" name="Picture 3" descr="A picture containing ocean floor&#10;&#10;Description automatically generated">
            <a:extLst>
              <a:ext uri="{FF2B5EF4-FFF2-40B4-BE49-F238E27FC236}">
                <a16:creationId xmlns:a16="http://schemas.microsoft.com/office/drawing/2014/main" id="{6A62887D-4FBE-B4F2-38B8-17F22E2E3E26}"/>
              </a:ext>
            </a:extLst>
          </p:cNvPr>
          <p:cNvPicPr>
            <a:picLocks noChangeAspect="1"/>
          </p:cNvPicPr>
          <p:nvPr/>
        </p:nvPicPr>
        <p:blipFill>
          <a:blip r:embed="rId4"/>
          <a:stretch>
            <a:fillRect/>
          </a:stretch>
        </p:blipFill>
        <p:spPr>
          <a:xfrm>
            <a:off x="-5300" y="745"/>
            <a:ext cx="12192000" cy="1552448"/>
          </a:xfrm>
          <a:prstGeom prst="rect">
            <a:avLst/>
          </a:prstGeom>
        </p:spPr>
      </p:pic>
      <p:sp>
        <p:nvSpPr>
          <p:cNvPr id="6" name="Title 1">
            <a:extLst>
              <a:ext uri="{FF2B5EF4-FFF2-40B4-BE49-F238E27FC236}">
                <a16:creationId xmlns:a16="http://schemas.microsoft.com/office/drawing/2014/main" id="{8463E4B6-F4AB-2504-623B-4A1EF4C75E08}"/>
              </a:ext>
            </a:extLst>
          </p:cNvPr>
          <p:cNvSpPr txBox="1">
            <a:spLocks/>
          </p:cNvSpPr>
          <p:nvPr/>
        </p:nvSpPr>
        <p:spPr>
          <a:xfrm>
            <a:off x="253674" y="299712"/>
            <a:ext cx="11684652" cy="914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solidFill>
                  <a:srgbClr val="FFFFFF"/>
                </a:solidFill>
                <a:latin typeface="Myriad Pro"/>
                <a:ea typeface="+mn-ea"/>
                <a:cs typeface="+mn-cs"/>
              </a:rPr>
              <a:t>The Current (NEW)   Threat Environment</a:t>
            </a:r>
          </a:p>
        </p:txBody>
      </p:sp>
      <p:pic>
        <p:nvPicPr>
          <p:cNvPr id="8" name="Picture 7">
            <a:extLst>
              <a:ext uri="{FF2B5EF4-FFF2-40B4-BE49-F238E27FC236}">
                <a16:creationId xmlns:a16="http://schemas.microsoft.com/office/drawing/2014/main" id="{71BAD9E1-8ACC-6A7D-6781-09057CBDEFDA}"/>
              </a:ext>
            </a:extLst>
          </p:cNvPr>
          <p:cNvPicPr>
            <a:picLocks noChangeAspect="1"/>
          </p:cNvPicPr>
          <p:nvPr/>
        </p:nvPicPr>
        <p:blipFill>
          <a:blip r:embed="rId5"/>
          <a:stretch>
            <a:fillRect/>
          </a:stretch>
        </p:blipFill>
        <p:spPr>
          <a:xfrm>
            <a:off x="9888557" y="457244"/>
            <a:ext cx="1944793" cy="524301"/>
          </a:xfrm>
          <a:prstGeom prst="rect">
            <a:avLst/>
          </a:prstGeom>
        </p:spPr>
      </p:pic>
      <p:pic>
        <p:nvPicPr>
          <p:cNvPr id="23" name="Picture 22">
            <a:extLst>
              <a:ext uri="{FF2B5EF4-FFF2-40B4-BE49-F238E27FC236}">
                <a16:creationId xmlns:a16="http://schemas.microsoft.com/office/drawing/2014/main" id="{4495BCA5-139D-81E8-7582-6EE7975D5FF5}"/>
              </a:ext>
            </a:extLst>
          </p:cNvPr>
          <p:cNvPicPr>
            <a:picLocks noChangeAspect="1"/>
          </p:cNvPicPr>
          <p:nvPr/>
        </p:nvPicPr>
        <p:blipFill>
          <a:blip r:embed="rId6"/>
          <a:stretch>
            <a:fillRect/>
          </a:stretch>
        </p:blipFill>
        <p:spPr>
          <a:xfrm>
            <a:off x="0" y="1391701"/>
            <a:ext cx="12192000" cy="5465554"/>
          </a:xfrm>
          <a:prstGeom prst="rect">
            <a:avLst/>
          </a:prstGeom>
        </p:spPr>
      </p:pic>
    </p:spTree>
    <p:extLst>
      <p:ext uri="{BB962C8B-B14F-4D97-AF65-F5344CB8AC3E}">
        <p14:creationId xmlns:p14="http://schemas.microsoft.com/office/powerpoint/2010/main" val="817069386"/>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2B33C434-556C-5998-50BD-E9A108709D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C415FC-D778-4C4A-5B41-4313012D0E88}"/>
              </a:ext>
            </a:extLst>
          </p:cNvPr>
          <p:cNvSpPr>
            <a:spLocks noGrp="1"/>
          </p:cNvSpPr>
          <p:nvPr>
            <p:ph type="title"/>
          </p:nvPr>
        </p:nvSpPr>
        <p:spPr>
          <a:xfrm>
            <a:off x="528864" y="319769"/>
            <a:ext cx="7886700" cy="914400"/>
          </a:xfrm>
        </p:spPr>
        <p:txBody>
          <a:bodyPr anchor="ctr">
            <a:normAutofit/>
          </a:bodyPr>
          <a:lstStyle/>
          <a:p>
            <a:r>
              <a:rPr lang="en-US" sz="3600" b="1" dirty="0">
                <a:solidFill>
                  <a:schemeClr val="bg1"/>
                </a:solidFill>
              </a:rPr>
              <a:t>Why It Matters</a:t>
            </a:r>
            <a:endParaRPr lang="en-US" sz="3600" b="1" dirty="0"/>
          </a:p>
        </p:txBody>
      </p:sp>
      <p:sp>
        <p:nvSpPr>
          <p:cNvPr id="3" name="Content Placeholder 2">
            <a:extLst>
              <a:ext uri="{FF2B5EF4-FFF2-40B4-BE49-F238E27FC236}">
                <a16:creationId xmlns:a16="http://schemas.microsoft.com/office/drawing/2014/main" id="{3C1C359F-868E-3C47-754C-A4BD7867E909}"/>
              </a:ext>
            </a:extLst>
          </p:cNvPr>
          <p:cNvSpPr>
            <a:spLocks noGrp="1"/>
          </p:cNvSpPr>
          <p:nvPr>
            <p:ph sz="half" idx="1"/>
          </p:nvPr>
        </p:nvSpPr>
        <p:spPr>
          <a:xfrm>
            <a:off x="1821412" y="4794069"/>
            <a:ext cx="8490989" cy="1027975"/>
          </a:xfrm>
        </p:spPr>
        <p:txBody>
          <a:bodyPr vert="horz" lIns="91440" tIns="45720" rIns="91440" bIns="45720" rtlCol="0" anchor="t">
            <a:noAutofit/>
          </a:bodyPr>
          <a:lstStyle/>
          <a:p>
            <a:pPr marL="457200" lvl="1" indent="0" algn="ctr">
              <a:buNone/>
            </a:pPr>
            <a:endParaRPr lang="en-US" sz="2600" dirty="0"/>
          </a:p>
          <a:p>
            <a:pPr marL="457200" lvl="1" indent="0">
              <a:buNone/>
            </a:pPr>
            <a:endParaRPr lang="en-US" sz="2600" dirty="0">
              <a:ea typeface="+mn-lt"/>
              <a:cs typeface="+mn-lt"/>
            </a:endParaRPr>
          </a:p>
          <a:p>
            <a:pPr lvl="1"/>
            <a:endParaRPr lang="en-US" sz="2600" dirty="0">
              <a:ea typeface="+mn-lt"/>
              <a:cs typeface="+mn-lt"/>
            </a:endParaRPr>
          </a:p>
          <a:p>
            <a:pPr lvl="1"/>
            <a:endParaRPr lang="en-US" sz="2600" dirty="0">
              <a:ea typeface="+mn-lt"/>
              <a:cs typeface="+mn-lt"/>
            </a:endParaRPr>
          </a:p>
          <a:p>
            <a:pPr lvl="1"/>
            <a:endParaRPr lang="en-US" sz="2600" dirty="0"/>
          </a:p>
        </p:txBody>
      </p:sp>
      <p:pic>
        <p:nvPicPr>
          <p:cNvPr id="4" name="Picture 3" descr="A picture containing ocean floor&#10;&#10;Description automatically generated">
            <a:extLst>
              <a:ext uri="{FF2B5EF4-FFF2-40B4-BE49-F238E27FC236}">
                <a16:creationId xmlns:a16="http://schemas.microsoft.com/office/drawing/2014/main" id="{03D9A651-D512-B507-84ED-B862F7874A85}"/>
              </a:ext>
            </a:extLst>
          </p:cNvPr>
          <p:cNvPicPr>
            <a:picLocks noChangeAspect="1"/>
          </p:cNvPicPr>
          <p:nvPr/>
        </p:nvPicPr>
        <p:blipFill>
          <a:blip r:embed="rId4"/>
          <a:stretch>
            <a:fillRect/>
          </a:stretch>
        </p:blipFill>
        <p:spPr>
          <a:xfrm>
            <a:off x="-5300" y="745"/>
            <a:ext cx="12192000" cy="1552448"/>
          </a:xfrm>
          <a:prstGeom prst="rect">
            <a:avLst/>
          </a:prstGeom>
        </p:spPr>
      </p:pic>
      <p:sp>
        <p:nvSpPr>
          <p:cNvPr id="6" name="Title 1">
            <a:extLst>
              <a:ext uri="{FF2B5EF4-FFF2-40B4-BE49-F238E27FC236}">
                <a16:creationId xmlns:a16="http://schemas.microsoft.com/office/drawing/2014/main" id="{B5A27981-DE11-585C-DF0A-398070BB9384}"/>
              </a:ext>
            </a:extLst>
          </p:cNvPr>
          <p:cNvSpPr txBox="1">
            <a:spLocks/>
          </p:cNvSpPr>
          <p:nvPr/>
        </p:nvSpPr>
        <p:spPr>
          <a:xfrm>
            <a:off x="253674" y="299712"/>
            <a:ext cx="11684652" cy="914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solidFill>
                  <a:srgbClr val="FFFFFF"/>
                </a:solidFill>
                <a:latin typeface="Myriad Pro"/>
                <a:ea typeface="+mn-ea"/>
                <a:cs typeface="+mn-cs"/>
              </a:rPr>
              <a:t>The Current (NEW)   Threat Environment</a:t>
            </a:r>
          </a:p>
        </p:txBody>
      </p:sp>
      <p:pic>
        <p:nvPicPr>
          <p:cNvPr id="8" name="Picture 7">
            <a:extLst>
              <a:ext uri="{FF2B5EF4-FFF2-40B4-BE49-F238E27FC236}">
                <a16:creationId xmlns:a16="http://schemas.microsoft.com/office/drawing/2014/main" id="{8735AA89-B134-0F7D-5062-465A30391610}"/>
              </a:ext>
            </a:extLst>
          </p:cNvPr>
          <p:cNvPicPr>
            <a:picLocks noChangeAspect="1"/>
          </p:cNvPicPr>
          <p:nvPr/>
        </p:nvPicPr>
        <p:blipFill>
          <a:blip r:embed="rId5"/>
          <a:stretch>
            <a:fillRect/>
          </a:stretch>
        </p:blipFill>
        <p:spPr>
          <a:xfrm>
            <a:off x="9888557" y="457244"/>
            <a:ext cx="1944793" cy="524301"/>
          </a:xfrm>
          <a:prstGeom prst="rect">
            <a:avLst/>
          </a:prstGeom>
        </p:spPr>
      </p:pic>
      <p:pic>
        <p:nvPicPr>
          <p:cNvPr id="11" name="Picture 10">
            <a:extLst>
              <a:ext uri="{FF2B5EF4-FFF2-40B4-BE49-F238E27FC236}">
                <a16:creationId xmlns:a16="http://schemas.microsoft.com/office/drawing/2014/main" id="{86DA7EB8-1511-DA05-38C9-ACB181E9AA2C}"/>
              </a:ext>
            </a:extLst>
          </p:cNvPr>
          <p:cNvPicPr>
            <a:picLocks noChangeAspect="1"/>
          </p:cNvPicPr>
          <p:nvPr/>
        </p:nvPicPr>
        <p:blipFill>
          <a:blip r:embed="rId6"/>
          <a:stretch>
            <a:fillRect/>
          </a:stretch>
        </p:blipFill>
        <p:spPr>
          <a:xfrm>
            <a:off x="5300" y="1513078"/>
            <a:ext cx="12181400" cy="5344177"/>
          </a:xfrm>
          <a:prstGeom prst="rect">
            <a:avLst/>
          </a:prstGeom>
        </p:spPr>
      </p:pic>
    </p:spTree>
    <p:extLst>
      <p:ext uri="{BB962C8B-B14F-4D97-AF65-F5344CB8AC3E}">
        <p14:creationId xmlns:p14="http://schemas.microsoft.com/office/powerpoint/2010/main" val="1066843604"/>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EFBE0564-A84A-2F79-53CF-912D520D9F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88D22D-C452-3DAB-E408-6431D00C4494}"/>
              </a:ext>
            </a:extLst>
          </p:cNvPr>
          <p:cNvSpPr>
            <a:spLocks noGrp="1"/>
          </p:cNvSpPr>
          <p:nvPr>
            <p:ph type="title"/>
          </p:nvPr>
        </p:nvSpPr>
        <p:spPr>
          <a:xfrm>
            <a:off x="528864" y="319769"/>
            <a:ext cx="7886700" cy="914400"/>
          </a:xfrm>
        </p:spPr>
        <p:txBody>
          <a:bodyPr anchor="ctr">
            <a:normAutofit/>
          </a:bodyPr>
          <a:lstStyle/>
          <a:p>
            <a:r>
              <a:rPr lang="en-US" sz="3600" b="1" dirty="0">
                <a:solidFill>
                  <a:schemeClr val="bg1"/>
                </a:solidFill>
              </a:rPr>
              <a:t>Why It Matters</a:t>
            </a:r>
            <a:endParaRPr lang="en-US" sz="3600" b="1" dirty="0"/>
          </a:p>
        </p:txBody>
      </p:sp>
      <p:pic>
        <p:nvPicPr>
          <p:cNvPr id="4" name="Picture 3" descr="A picture containing ocean floor&#10;&#10;Description automatically generated">
            <a:extLst>
              <a:ext uri="{FF2B5EF4-FFF2-40B4-BE49-F238E27FC236}">
                <a16:creationId xmlns:a16="http://schemas.microsoft.com/office/drawing/2014/main" id="{C935A87A-3A72-181B-EF59-376340EFED09}"/>
              </a:ext>
            </a:extLst>
          </p:cNvPr>
          <p:cNvPicPr>
            <a:picLocks noChangeAspect="1"/>
          </p:cNvPicPr>
          <p:nvPr/>
        </p:nvPicPr>
        <p:blipFill>
          <a:blip r:embed="rId4"/>
          <a:stretch>
            <a:fillRect/>
          </a:stretch>
        </p:blipFill>
        <p:spPr>
          <a:xfrm>
            <a:off x="-5300" y="745"/>
            <a:ext cx="12192000" cy="1552448"/>
          </a:xfrm>
          <a:prstGeom prst="rect">
            <a:avLst/>
          </a:prstGeom>
        </p:spPr>
      </p:pic>
      <p:sp>
        <p:nvSpPr>
          <p:cNvPr id="6" name="Title 1">
            <a:extLst>
              <a:ext uri="{FF2B5EF4-FFF2-40B4-BE49-F238E27FC236}">
                <a16:creationId xmlns:a16="http://schemas.microsoft.com/office/drawing/2014/main" id="{0CAF9106-5B13-6E71-CE1A-BAC1933F8408}"/>
              </a:ext>
            </a:extLst>
          </p:cNvPr>
          <p:cNvSpPr txBox="1">
            <a:spLocks/>
          </p:cNvSpPr>
          <p:nvPr/>
        </p:nvSpPr>
        <p:spPr>
          <a:xfrm>
            <a:off x="253674" y="299712"/>
            <a:ext cx="11684652" cy="914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solidFill>
                  <a:srgbClr val="FFFFFF"/>
                </a:solidFill>
                <a:latin typeface="Myriad Pro"/>
                <a:ea typeface="+mn-ea"/>
                <a:cs typeface="+mn-cs"/>
              </a:rPr>
              <a:t>The Current (NEW)   Threat Environment</a:t>
            </a:r>
          </a:p>
        </p:txBody>
      </p:sp>
      <p:pic>
        <p:nvPicPr>
          <p:cNvPr id="8" name="Picture 7">
            <a:extLst>
              <a:ext uri="{FF2B5EF4-FFF2-40B4-BE49-F238E27FC236}">
                <a16:creationId xmlns:a16="http://schemas.microsoft.com/office/drawing/2014/main" id="{0ED5DE9C-692E-E0B1-ED7E-58BCE33C13C9}"/>
              </a:ext>
            </a:extLst>
          </p:cNvPr>
          <p:cNvPicPr>
            <a:picLocks noChangeAspect="1"/>
          </p:cNvPicPr>
          <p:nvPr/>
        </p:nvPicPr>
        <p:blipFill>
          <a:blip r:embed="rId5"/>
          <a:stretch>
            <a:fillRect/>
          </a:stretch>
        </p:blipFill>
        <p:spPr>
          <a:xfrm>
            <a:off x="9888557" y="457244"/>
            <a:ext cx="1944793" cy="524301"/>
          </a:xfrm>
          <a:prstGeom prst="rect">
            <a:avLst/>
          </a:prstGeom>
        </p:spPr>
      </p:pic>
      <p:pic>
        <p:nvPicPr>
          <p:cNvPr id="9" name="Picture 8">
            <a:extLst>
              <a:ext uri="{FF2B5EF4-FFF2-40B4-BE49-F238E27FC236}">
                <a16:creationId xmlns:a16="http://schemas.microsoft.com/office/drawing/2014/main" id="{4E14ED1C-8001-F21A-8251-3DABE3249ECE}"/>
              </a:ext>
            </a:extLst>
          </p:cNvPr>
          <p:cNvPicPr>
            <a:picLocks noChangeAspect="1"/>
          </p:cNvPicPr>
          <p:nvPr/>
        </p:nvPicPr>
        <p:blipFill>
          <a:blip r:embed="rId6"/>
          <a:stretch>
            <a:fillRect/>
          </a:stretch>
        </p:blipFill>
        <p:spPr>
          <a:xfrm>
            <a:off x="5300" y="1391701"/>
            <a:ext cx="12192000" cy="5785906"/>
          </a:xfrm>
          <a:prstGeom prst="rect">
            <a:avLst/>
          </a:prstGeom>
        </p:spPr>
      </p:pic>
    </p:spTree>
    <p:extLst>
      <p:ext uri="{BB962C8B-B14F-4D97-AF65-F5344CB8AC3E}">
        <p14:creationId xmlns:p14="http://schemas.microsoft.com/office/powerpoint/2010/main" val="2024572963"/>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8EFBCBCC-83ED-CED3-F3D5-CCE5E528DF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3E0FF5-D879-860C-C915-44A997B25F1A}"/>
              </a:ext>
            </a:extLst>
          </p:cNvPr>
          <p:cNvSpPr>
            <a:spLocks noGrp="1"/>
          </p:cNvSpPr>
          <p:nvPr>
            <p:ph type="title"/>
          </p:nvPr>
        </p:nvSpPr>
        <p:spPr>
          <a:xfrm>
            <a:off x="528864" y="319769"/>
            <a:ext cx="7886700" cy="914400"/>
          </a:xfrm>
        </p:spPr>
        <p:txBody>
          <a:bodyPr anchor="ctr">
            <a:normAutofit/>
          </a:bodyPr>
          <a:lstStyle/>
          <a:p>
            <a:r>
              <a:rPr lang="en-US" sz="3600" b="1" dirty="0">
                <a:solidFill>
                  <a:schemeClr val="bg1"/>
                </a:solidFill>
              </a:rPr>
              <a:t>Why It Matters</a:t>
            </a:r>
            <a:endParaRPr lang="en-US" sz="3600" b="1" dirty="0"/>
          </a:p>
        </p:txBody>
      </p:sp>
      <p:pic>
        <p:nvPicPr>
          <p:cNvPr id="4" name="Picture 3" descr="A picture containing ocean floor&#10;&#10;Description automatically generated">
            <a:extLst>
              <a:ext uri="{FF2B5EF4-FFF2-40B4-BE49-F238E27FC236}">
                <a16:creationId xmlns:a16="http://schemas.microsoft.com/office/drawing/2014/main" id="{BD39DAC4-A26A-0EAC-AEF6-8CF8747A2467}"/>
              </a:ext>
            </a:extLst>
          </p:cNvPr>
          <p:cNvPicPr>
            <a:picLocks noChangeAspect="1"/>
          </p:cNvPicPr>
          <p:nvPr/>
        </p:nvPicPr>
        <p:blipFill>
          <a:blip r:embed="rId4"/>
          <a:stretch>
            <a:fillRect/>
          </a:stretch>
        </p:blipFill>
        <p:spPr>
          <a:xfrm>
            <a:off x="-5300" y="745"/>
            <a:ext cx="12192000" cy="1552448"/>
          </a:xfrm>
          <a:prstGeom prst="rect">
            <a:avLst/>
          </a:prstGeom>
        </p:spPr>
      </p:pic>
      <p:sp>
        <p:nvSpPr>
          <p:cNvPr id="6" name="Title 1">
            <a:extLst>
              <a:ext uri="{FF2B5EF4-FFF2-40B4-BE49-F238E27FC236}">
                <a16:creationId xmlns:a16="http://schemas.microsoft.com/office/drawing/2014/main" id="{0CC08006-2A72-D7B2-2042-B745DA1C319D}"/>
              </a:ext>
            </a:extLst>
          </p:cNvPr>
          <p:cNvSpPr txBox="1">
            <a:spLocks/>
          </p:cNvSpPr>
          <p:nvPr/>
        </p:nvSpPr>
        <p:spPr>
          <a:xfrm>
            <a:off x="253674" y="299712"/>
            <a:ext cx="11684652" cy="914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solidFill>
                  <a:srgbClr val="FFFFFF"/>
                </a:solidFill>
                <a:latin typeface="Myriad Pro"/>
                <a:ea typeface="+mn-ea"/>
                <a:cs typeface="+mn-cs"/>
              </a:rPr>
              <a:t>The Current (NEW)   Threat Environment</a:t>
            </a:r>
          </a:p>
        </p:txBody>
      </p:sp>
      <p:pic>
        <p:nvPicPr>
          <p:cNvPr id="8" name="Picture 7">
            <a:extLst>
              <a:ext uri="{FF2B5EF4-FFF2-40B4-BE49-F238E27FC236}">
                <a16:creationId xmlns:a16="http://schemas.microsoft.com/office/drawing/2014/main" id="{8872F72D-F5D1-4F12-E056-BDEDA26681DD}"/>
              </a:ext>
            </a:extLst>
          </p:cNvPr>
          <p:cNvPicPr>
            <a:picLocks noChangeAspect="1"/>
          </p:cNvPicPr>
          <p:nvPr/>
        </p:nvPicPr>
        <p:blipFill>
          <a:blip r:embed="rId5"/>
          <a:stretch>
            <a:fillRect/>
          </a:stretch>
        </p:blipFill>
        <p:spPr>
          <a:xfrm>
            <a:off x="9888557" y="457244"/>
            <a:ext cx="1944793" cy="524301"/>
          </a:xfrm>
          <a:prstGeom prst="rect">
            <a:avLst/>
          </a:prstGeom>
        </p:spPr>
      </p:pic>
      <p:pic>
        <p:nvPicPr>
          <p:cNvPr id="10" name="Picture 9">
            <a:extLst>
              <a:ext uri="{FF2B5EF4-FFF2-40B4-BE49-F238E27FC236}">
                <a16:creationId xmlns:a16="http://schemas.microsoft.com/office/drawing/2014/main" id="{F2D7CB38-29B8-A98B-3553-7A5B090FFA8F}"/>
              </a:ext>
            </a:extLst>
          </p:cNvPr>
          <p:cNvPicPr>
            <a:picLocks noChangeAspect="1"/>
          </p:cNvPicPr>
          <p:nvPr/>
        </p:nvPicPr>
        <p:blipFill>
          <a:blip r:embed="rId6"/>
          <a:stretch>
            <a:fillRect/>
          </a:stretch>
        </p:blipFill>
        <p:spPr>
          <a:xfrm>
            <a:off x="5300" y="1391700"/>
            <a:ext cx="12192000" cy="5466299"/>
          </a:xfrm>
          <a:prstGeom prst="rect">
            <a:avLst/>
          </a:prstGeom>
        </p:spPr>
      </p:pic>
    </p:spTree>
    <p:extLst>
      <p:ext uri="{BB962C8B-B14F-4D97-AF65-F5344CB8AC3E}">
        <p14:creationId xmlns:p14="http://schemas.microsoft.com/office/powerpoint/2010/main" val="1085264807"/>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6D1B52A6-A62E-5E14-FF3C-D0F5A00CD3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CCB158-CA01-CC35-9F17-7C5E0BDB5BB2}"/>
              </a:ext>
            </a:extLst>
          </p:cNvPr>
          <p:cNvSpPr>
            <a:spLocks noGrp="1"/>
          </p:cNvSpPr>
          <p:nvPr>
            <p:ph type="title"/>
          </p:nvPr>
        </p:nvSpPr>
        <p:spPr>
          <a:xfrm>
            <a:off x="528864" y="319769"/>
            <a:ext cx="7886700" cy="914400"/>
          </a:xfrm>
        </p:spPr>
        <p:txBody>
          <a:bodyPr anchor="ctr">
            <a:normAutofit/>
          </a:bodyPr>
          <a:lstStyle/>
          <a:p>
            <a:r>
              <a:rPr lang="en-US" sz="3600" b="1" dirty="0">
                <a:solidFill>
                  <a:schemeClr val="bg1"/>
                </a:solidFill>
              </a:rPr>
              <a:t>Why It Matters</a:t>
            </a:r>
            <a:endParaRPr lang="en-US" sz="3600" b="1" dirty="0"/>
          </a:p>
        </p:txBody>
      </p:sp>
      <p:pic>
        <p:nvPicPr>
          <p:cNvPr id="4" name="Picture 3" descr="A picture containing ocean floor&#10;&#10;Description automatically generated">
            <a:extLst>
              <a:ext uri="{FF2B5EF4-FFF2-40B4-BE49-F238E27FC236}">
                <a16:creationId xmlns:a16="http://schemas.microsoft.com/office/drawing/2014/main" id="{AD90B389-CBE4-000C-033B-0843FE6D6926}"/>
              </a:ext>
            </a:extLst>
          </p:cNvPr>
          <p:cNvPicPr>
            <a:picLocks noChangeAspect="1"/>
          </p:cNvPicPr>
          <p:nvPr/>
        </p:nvPicPr>
        <p:blipFill>
          <a:blip r:embed="rId4"/>
          <a:stretch>
            <a:fillRect/>
          </a:stretch>
        </p:blipFill>
        <p:spPr>
          <a:xfrm>
            <a:off x="-5300" y="745"/>
            <a:ext cx="12192000" cy="1552448"/>
          </a:xfrm>
          <a:prstGeom prst="rect">
            <a:avLst/>
          </a:prstGeom>
        </p:spPr>
      </p:pic>
      <p:sp>
        <p:nvSpPr>
          <p:cNvPr id="6" name="Title 1">
            <a:extLst>
              <a:ext uri="{FF2B5EF4-FFF2-40B4-BE49-F238E27FC236}">
                <a16:creationId xmlns:a16="http://schemas.microsoft.com/office/drawing/2014/main" id="{E4E1D2BC-E2A3-FB12-19AD-8BF9D165BB53}"/>
              </a:ext>
            </a:extLst>
          </p:cNvPr>
          <p:cNvSpPr txBox="1">
            <a:spLocks/>
          </p:cNvSpPr>
          <p:nvPr/>
        </p:nvSpPr>
        <p:spPr>
          <a:xfrm>
            <a:off x="253674" y="299712"/>
            <a:ext cx="11684652" cy="914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solidFill>
                  <a:srgbClr val="FFFFFF"/>
                </a:solidFill>
                <a:latin typeface="Myriad Pro"/>
                <a:ea typeface="+mn-ea"/>
                <a:cs typeface="+mn-cs"/>
              </a:rPr>
              <a:t>The Current (NEW)   Threat Environment</a:t>
            </a:r>
          </a:p>
        </p:txBody>
      </p:sp>
      <p:pic>
        <p:nvPicPr>
          <p:cNvPr id="8" name="Picture 7">
            <a:extLst>
              <a:ext uri="{FF2B5EF4-FFF2-40B4-BE49-F238E27FC236}">
                <a16:creationId xmlns:a16="http://schemas.microsoft.com/office/drawing/2014/main" id="{B8BA1C69-A7D2-5F73-6DC8-CD74C1D59A35}"/>
              </a:ext>
            </a:extLst>
          </p:cNvPr>
          <p:cNvPicPr>
            <a:picLocks noChangeAspect="1"/>
          </p:cNvPicPr>
          <p:nvPr/>
        </p:nvPicPr>
        <p:blipFill>
          <a:blip r:embed="rId5"/>
          <a:stretch>
            <a:fillRect/>
          </a:stretch>
        </p:blipFill>
        <p:spPr>
          <a:xfrm>
            <a:off x="9888557" y="457244"/>
            <a:ext cx="1944793" cy="524301"/>
          </a:xfrm>
          <a:prstGeom prst="rect">
            <a:avLst/>
          </a:prstGeom>
        </p:spPr>
      </p:pic>
      <p:pic>
        <p:nvPicPr>
          <p:cNvPr id="9" name="Picture 8">
            <a:extLst>
              <a:ext uri="{FF2B5EF4-FFF2-40B4-BE49-F238E27FC236}">
                <a16:creationId xmlns:a16="http://schemas.microsoft.com/office/drawing/2014/main" id="{B0C47017-5152-5684-E19E-83506F6A4A29}"/>
              </a:ext>
            </a:extLst>
          </p:cNvPr>
          <p:cNvPicPr>
            <a:picLocks noChangeAspect="1"/>
          </p:cNvPicPr>
          <p:nvPr/>
        </p:nvPicPr>
        <p:blipFill>
          <a:blip r:embed="rId6"/>
          <a:stretch>
            <a:fillRect/>
          </a:stretch>
        </p:blipFill>
        <p:spPr>
          <a:xfrm>
            <a:off x="-5300" y="2717800"/>
            <a:ext cx="12192000" cy="4139455"/>
          </a:xfrm>
          <a:prstGeom prst="rect">
            <a:avLst/>
          </a:prstGeom>
        </p:spPr>
      </p:pic>
      <p:pic>
        <p:nvPicPr>
          <p:cNvPr id="15" name="Picture 14">
            <a:extLst>
              <a:ext uri="{FF2B5EF4-FFF2-40B4-BE49-F238E27FC236}">
                <a16:creationId xmlns:a16="http://schemas.microsoft.com/office/drawing/2014/main" id="{23A3F0D9-6ACD-103F-85F2-E50492E33282}"/>
              </a:ext>
            </a:extLst>
          </p:cNvPr>
          <p:cNvPicPr>
            <a:picLocks noChangeAspect="1"/>
          </p:cNvPicPr>
          <p:nvPr/>
        </p:nvPicPr>
        <p:blipFill>
          <a:blip r:embed="rId7"/>
          <a:stretch>
            <a:fillRect/>
          </a:stretch>
        </p:blipFill>
        <p:spPr>
          <a:xfrm>
            <a:off x="114300" y="1391701"/>
            <a:ext cx="9004300" cy="1828800"/>
          </a:xfrm>
          <a:prstGeom prst="rect">
            <a:avLst/>
          </a:prstGeom>
        </p:spPr>
      </p:pic>
      <p:pic>
        <p:nvPicPr>
          <p:cNvPr id="17" name="Picture 16">
            <a:extLst>
              <a:ext uri="{FF2B5EF4-FFF2-40B4-BE49-F238E27FC236}">
                <a16:creationId xmlns:a16="http://schemas.microsoft.com/office/drawing/2014/main" id="{10AF5AA7-DEEE-8573-14A1-107225EF1937}"/>
              </a:ext>
            </a:extLst>
          </p:cNvPr>
          <p:cNvPicPr>
            <a:picLocks noChangeAspect="1"/>
          </p:cNvPicPr>
          <p:nvPr/>
        </p:nvPicPr>
        <p:blipFill>
          <a:blip r:embed="rId8"/>
          <a:stretch>
            <a:fillRect/>
          </a:stretch>
        </p:blipFill>
        <p:spPr>
          <a:xfrm>
            <a:off x="3886526" y="1730782"/>
            <a:ext cx="8051800" cy="1026766"/>
          </a:xfrm>
          <a:prstGeom prst="rect">
            <a:avLst/>
          </a:prstGeom>
        </p:spPr>
      </p:pic>
    </p:spTree>
    <p:extLst>
      <p:ext uri="{BB962C8B-B14F-4D97-AF65-F5344CB8AC3E}">
        <p14:creationId xmlns:p14="http://schemas.microsoft.com/office/powerpoint/2010/main" val="1042301381"/>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542E702A-CEE5-208B-C081-DEF0837A98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28282B-86BE-F7D9-9B6F-42548E65DC2D}"/>
              </a:ext>
            </a:extLst>
          </p:cNvPr>
          <p:cNvSpPr>
            <a:spLocks noGrp="1"/>
          </p:cNvSpPr>
          <p:nvPr>
            <p:ph type="title"/>
          </p:nvPr>
        </p:nvSpPr>
        <p:spPr>
          <a:xfrm>
            <a:off x="528864" y="319769"/>
            <a:ext cx="7886700" cy="914400"/>
          </a:xfrm>
        </p:spPr>
        <p:txBody>
          <a:bodyPr anchor="ctr">
            <a:normAutofit/>
          </a:bodyPr>
          <a:lstStyle/>
          <a:p>
            <a:r>
              <a:rPr lang="en-US" sz="3600" b="1" dirty="0">
                <a:solidFill>
                  <a:schemeClr val="bg1"/>
                </a:solidFill>
              </a:rPr>
              <a:t>Why It Matters</a:t>
            </a:r>
            <a:endParaRPr lang="en-US" sz="3600" b="1" dirty="0"/>
          </a:p>
        </p:txBody>
      </p:sp>
      <p:pic>
        <p:nvPicPr>
          <p:cNvPr id="4" name="Picture 3" descr="A picture containing ocean floor&#10;&#10;Description automatically generated">
            <a:extLst>
              <a:ext uri="{FF2B5EF4-FFF2-40B4-BE49-F238E27FC236}">
                <a16:creationId xmlns:a16="http://schemas.microsoft.com/office/drawing/2014/main" id="{0AA1E0C2-0FEC-9940-1A5A-965F8B015CD4}"/>
              </a:ext>
            </a:extLst>
          </p:cNvPr>
          <p:cNvPicPr>
            <a:picLocks noChangeAspect="1"/>
          </p:cNvPicPr>
          <p:nvPr/>
        </p:nvPicPr>
        <p:blipFill>
          <a:blip r:embed="rId4"/>
          <a:stretch>
            <a:fillRect/>
          </a:stretch>
        </p:blipFill>
        <p:spPr>
          <a:xfrm>
            <a:off x="-5300" y="745"/>
            <a:ext cx="12192000" cy="1552448"/>
          </a:xfrm>
          <a:prstGeom prst="rect">
            <a:avLst/>
          </a:prstGeom>
        </p:spPr>
      </p:pic>
      <p:sp>
        <p:nvSpPr>
          <p:cNvPr id="6" name="Title 1">
            <a:extLst>
              <a:ext uri="{FF2B5EF4-FFF2-40B4-BE49-F238E27FC236}">
                <a16:creationId xmlns:a16="http://schemas.microsoft.com/office/drawing/2014/main" id="{1918901A-E817-928E-6D6A-08249F6E8E85}"/>
              </a:ext>
            </a:extLst>
          </p:cNvPr>
          <p:cNvSpPr txBox="1">
            <a:spLocks/>
          </p:cNvSpPr>
          <p:nvPr/>
        </p:nvSpPr>
        <p:spPr>
          <a:xfrm>
            <a:off x="253674" y="299712"/>
            <a:ext cx="11684652" cy="914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solidFill>
                  <a:srgbClr val="FFFFFF"/>
                </a:solidFill>
                <a:latin typeface="Myriad Pro"/>
                <a:ea typeface="+mn-ea"/>
                <a:cs typeface="+mn-cs"/>
              </a:rPr>
              <a:t>The Current (NEW)   Threat Environment</a:t>
            </a:r>
          </a:p>
        </p:txBody>
      </p:sp>
      <p:pic>
        <p:nvPicPr>
          <p:cNvPr id="8" name="Picture 7">
            <a:extLst>
              <a:ext uri="{FF2B5EF4-FFF2-40B4-BE49-F238E27FC236}">
                <a16:creationId xmlns:a16="http://schemas.microsoft.com/office/drawing/2014/main" id="{DCE70168-E034-89CB-14A6-291D6CC4CC93}"/>
              </a:ext>
            </a:extLst>
          </p:cNvPr>
          <p:cNvPicPr>
            <a:picLocks noChangeAspect="1"/>
          </p:cNvPicPr>
          <p:nvPr/>
        </p:nvPicPr>
        <p:blipFill>
          <a:blip r:embed="rId5"/>
          <a:stretch>
            <a:fillRect/>
          </a:stretch>
        </p:blipFill>
        <p:spPr>
          <a:xfrm>
            <a:off x="9888557" y="457244"/>
            <a:ext cx="1944793" cy="524301"/>
          </a:xfrm>
          <a:prstGeom prst="rect">
            <a:avLst/>
          </a:prstGeom>
        </p:spPr>
      </p:pic>
      <p:pic>
        <p:nvPicPr>
          <p:cNvPr id="10" name="Picture 9">
            <a:extLst>
              <a:ext uri="{FF2B5EF4-FFF2-40B4-BE49-F238E27FC236}">
                <a16:creationId xmlns:a16="http://schemas.microsoft.com/office/drawing/2014/main" id="{07DCE699-9865-3883-1A51-3E40556900A4}"/>
              </a:ext>
            </a:extLst>
          </p:cNvPr>
          <p:cNvPicPr>
            <a:picLocks noChangeAspect="1"/>
          </p:cNvPicPr>
          <p:nvPr/>
        </p:nvPicPr>
        <p:blipFill>
          <a:blip r:embed="rId6"/>
          <a:stretch>
            <a:fillRect/>
          </a:stretch>
        </p:blipFill>
        <p:spPr>
          <a:xfrm>
            <a:off x="-88374" y="1351587"/>
            <a:ext cx="12275074" cy="5525208"/>
          </a:xfrm>
          <a:prstGeom prst="rect">
            <a:avLst/>
          </a:prstGeom>
        </p:spPr>
      </p:pic>
      <p:pic>
        <p:nvPicPr>
          <p:cNvPr id="13" name="Picture 12">
            <a:extLst>
              <a:ext uri="{FF2B5EF4-FFF2-40B4-BE49-F238E27FC236}">
                <a16:creationId xmlns:a16="http://schemas.microsoft.com/office/drawing/2014/main" id="{6E12DE43-3AF6-1DC0-279B-3CC0C7388BC1}"/>
              </a:ext>
            </a:extLst>
          </p:cNvPr>
          <p:cNvPicPr>
            <a:picLocks noChangeAspect="1"/>
          </p:cNvPicPr>
          <p:nvPr/>
        </p:nvPicPr>
        <p:blipFill>
          <a:blip r:embed="rId7"/>
          <a:stretch>
            <a:fillRect/>
          </a:stretch>
        </p:blipFill>
        <p:spPr>
          <a:xfrm>
            <a:off x="5300" y="1351587"/>
            <a:ext cx="1891673" cy="4619723"/>
          </a:xfrm>
          <a:prstGeom prst="rect">
            <a:avLst/>
          </a:prstGeom>
        </p:spPr>
      </p:pic>
      <p:pic>
        <p:nvPicPr>
          <p:cNvPr id="15" name="Picture 14">
            <a:extLst>
              <a:ext uri="{FF2B5EF4-FFF2-40B4-BE49-F238E27FC236}">
                <a16:creationId xmlns:a16="http://schemas.microsoft.com/office/drawing/2014/main" id="{02EB225A-9F55-DAC5-C498-A1F5A81298EA}"/>
              </a:ext>
            </a:extLst>
          </p:cNvPr>
          <p:cNvPicPr>
            <a:picLocks noChangeAspect="1"/>
          </p:cNvPicPr>
          <p:nvPr/>
        </p:nvPicPr>
        <p:blipFill>
          <a:blip r:embed="rId8"/>
          <a:stretch>
            <a:fillRect/>
          </a:stretch>
        </p:blipFill>
        <p:spPr>
          <a:xfrm>
            <a:off x="10845028" y="4380931"/>
            <a:ext cx="1341672" cy="2430115"/>
          </a:xfrm>
          <a:prstGeom prst="rect">
            <a:avLst/>
          </a:prstGeom>
        </p:spPr>
      </p:pic>
    </p:spTree>
    <p:extLst>
      <p:ext uri="{BB962C8B-B14F-4D97-AF65-F5344CB8AC3E}">
        <p14:creationId xmlns:p14="http://schemas.microsoft.com/office/powerpoint/2010/main" val="2162026924"/>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A21D6F09-6B42-9F80-3252-98971C46ED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DC09C2-1EB5-75A8-7182-C09E41C5F53E}"/>
              </a:ext>
            </a:extLst>
          </p:cNvPr>
          <p:cNvSpPr>
            <a:spLocks noGrp="1"/>
          </p:cNvSpPr>
          <p:nvPr>
            <p:ph type="title"/>
          </p:nvPr>
        </p:nvSpPr>
        <p:spPr>
          <a:xfrm>
            <a:off x="528864" y="319769"/>
            <a:ext cx="7886700" cy="914400"/>
          </a:xfrm>
        </p:spPr>
        <p:txBody>
          <a:bodyPr anchor="ctr">
            <a:normAutofit/>
          </a:bodyPr>
          <a:lstStyle/>
          <a:p>
            <a:r>
              <a:rPr lang="en-US" sz="3600" b="1" dirty="0">
                <a:solidFill>
                  <a:schemeClr val="bg1"/>
                </a:solidFill>
              </a:rPr>
              <a:t>Why It Matters</a:t>
            </a:r>
            <a:endParaRPr lang="en-US" sz="3600" b="1" dirty="0"/>
          </a:p>
        </p:txBody>
      </p:sp>
      <p:pic>
        <p:nvPicPr>
          <p:cNvPr id="4" name="Picture 3" descr="A picture containing ocean floor&#10;&#10;Description automatically generated">
            <a:extLst>
              <a:ext uri="{FF2B5EF4-FFF2-40B4-BE49-F238E27FC236}">
                <a16:creationId xmlns:a16="http://schemas.microsoft.com/office/drawing/2014/main" id="{5CEA1E24-90BB-C303-23B2-3F595FC8E8CD}"/>
              </a:ext>
            </a:extLst>
          </p:cNvPr>
          <p:cNvPicPr>
            <a:picLocks noChangeAspect="1"/>
          </p:cNvPicPr>
          <p:nvPr/>
        </p:nvPicPr>
        <p:blipFill>
          <a:blip r:embed="rId4"/>
          <a:stretch>
            <a:fillRect/>
          </a:stretch>
        </p:blipFill>
        <p:spPr>
          <a:xfrm>
            <a:off x="-5300" y="745"/>
            <a:ext cx="12192000" cy="1552448"/>
          </a:xfrm>
          <a:prstGeom prst="rect">
            <a:avLst/>
          </a:prstGeom>
        </p:spPr>
      </p:pic>
      <p:sp>
        <p:nvSpPr>
          <p:cNvPr id="6" name="Title 1">
            <a:extLst>
              <a:ext uri="{FF2B5EF4-FFF2-40B4-BE49-F238E27FC236}">
                <a16:creationId xmlns:a16="http://schemas.microsoft.com/office/drawing/2014/main" id="{4454DD20-46E8-6C67-7753-01865EA08481}"/>
              </a:ext>
            </a:extLst>
          </p:cNvPr>
          <p:cNvSpPr txBox="1">
            <a:spLocks/>
          </p:cNvSpPr>
          <p:nvPr/>
        </p:nvSpPr>
        <p:spPr>
          <a:xfrm>
            <a:off x="253674" y="299712"/>
            <a:ext cx="11684652" cy="914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solidFill>
                  <a:srgbClr val="FFFFFF"/>
                </a:solidFill>
                <a:latin typeface="Myriad Pro"/>
                <a:ea typeface="+mn-ea"/>
                <a:cs typeface="+mn-cs"/>
              </a:rPr>
              <a:t>The Current (NEW)   Threat Environment</a:t>
            </a:r>
          </a:p>
        </p:txBody>
      </p:sp>
      <p:pic>
        <p:nvPicPr>
          <p:cNvPr id="8" name="Picture 7">
            <a:extLst>
              <a:ext uri="{FF2B5EF4-FFF2-40B4-BE49-F238E27FC236}">
                <a16:creationId xmlns:a16="http://schemas.microsoft.com/office/drawing/2014/main" id="{F59C4F30-D3E8-DADC-44A1-8A928B158B44}"/>
              </a:ext>
            </a:extLst>
          </p:cNvPr>
          <p:cNvPicPr>
            <a:picLocks noChangeAspect="1"/>
          </p:cNvPicPr>
          <p:nvPr/>
        </p:nvPicPr>
        <p:blipFill>
          <a:blip r:embed="rId5"/>
          <a:stretch>
            <a:fillRect/>
          </a:stretch>
        </p:blipFill>
        <p:spPr>
          <a:xfrm>
            <a:off x="9888557" y="457244"/>
            <a:ext cx="1944793" cy="524301"/>
          </a:xfrm>
          <a:prstGeom prst="rect">
            <a:avLst/>
          </a:prstGeom>
        </p:spPr>
      </p:pic>
      <p:pic>
        <p:nvPicPr>
          <p:cNvPr id="10" name="Picture 9">
            <a:extLst>
              <a:ext uri="{FF2B5EF4-FFF2-40B4-BE49-F238E27FC236}">
                <a16:creationId xmlns:a16="http://schemas.microsoft.com/office/drawing/2014/main" id="{54F77812-3B5F-E92C-A63A-27B489984EC6}"/>
              </a:ext>
            </a:extLst>
          </p:cNvPr>
          <p:cNvPicPr>
            <a:picLocks noChangeAspect="1"/>
          </p:cNvPicPr>
          <p:nvPr/>
        </p:nvPicPr>
        <p:blipFill>
          <a:blip r:embed="rId6"/>
          <a:stretch>
            <a:fillRect/>
          </a:stretch>
        </p:blipFill>
        <p:spPr>
          <a:xfrm>
            <a:off x="5300" y="1513079"/>
            <a:ext cx="10879587" cy="2979672"/>
          </a:xfrm>
          <a:prstGeom prst="rect">
            <a:avLst/>
          </a:prstGeom>
        </p:spPr>
      </p:pic>
      <p:pic>
        <p:nvPicPr>
          <p:cNvPr id="12" name="Picture 11">
            <a:extLst>
              <a:ext uri="{FF2B5EF4-FFF2-40B4-BE49-F238E27FC236}">
                <a16:creationId xmlns:a16="http://schemas.microsoft.com/office/drawing/2014/main" id="{D2D3632B-8026-E1A5-204C-37DD52461346}"/>
              </a:ext>
            </a:extLst>
          </p:cNvPr>
          <p:cNvPicPr>
            <a:picLocks noChangeAspect="1"/>
          </p:cNvPicPr>
          <p:nvPr/>
        </p:nvPicPr>
        <p:blipFill>
          <a:blip r:embed="rId7"/>
          <a:stretch>
            <a:fillRect/>
          </a:stretch>
        </p:blipFill>
        <p:spPr>
          <a:xfrm>
            <a:off x="-5300" y="4492751"/>
            <a:ext cx="12192000" cy="2354565"/>
          </a:xfrm>
          <a:prstGeom prst="rect">
            <a:avLst/>
          </a:prstGeom>
        </p:spPr>
      </p:pic>
    </p:spTree>
    <p:extLst>
      <p:ext uri="{BB962C8B-B14F-4D97-AF65-F5344CB8AC3E}">
        <p14:creationId xmlns:p14="http://schemas.microsoft.com/office/powerpoint/2010/main" val="712271219"/>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D8364E0F-D16C-9294-20E5-1F1F2645BA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4B0F85-228B-2937-0D85-E31E291C864A}"/>
              </a:ext>
            </a:extLst>
          </p:cNvPr>
          <p:cNvSpPr>
            <a:spLocks noGrp="1"/>
          </p:cNvSpPr>
          <p:nvPr>
            <p:ph type="title"/>
          </p:nvPr>
        </p:nvSpPr>
        <p:spPr>
          <a:xfrm>
            <a:off x="528864" y="319769"/>
            <a:ext cx="7886700" cy="914400"/>
          </a:xfrm>
        </p:spPr>
        <p:txBody>
          <a:bodyPr anchor="ctr">
            <a:normAutofit/>
          </a:bodyPr>
          <a:lstStyle/>
          <a:p>
            <a:r>
              <a:rPr lang="en-US" sz="3600" b="1" dirty="0">
                <a:solidFill>
                  <a:schemeClr val="bg1"/>
                </a:solidFill>
              </a:rPr>
              <a:t>Why It Matters</a:t>
            </a:r>
            <a:endParaRPr lang="en-US" sz="3600" b="1" dirty="0"/>
          </a:p>
        </p:txBody>
      </p:sp>
      <p:sp>
        <p:nvSpPr>
          <p:cNvPr id="3" name="Content Placeholder 2">
            <a:extLst>
              <a:ext uri="{FF2B5EF4-FFF2-40B4-BE49-F238E27FC236}">
                <a16:creationId xmlns:a16="http://schemas.microsoft.com/office/drawing/2014/main" id="{592F1453-ABAA-271B-6361-A27F1182A472}"/>
              </a:ext>
            </a:extLst>
          </p:cNvPr>
          <p:cNvSpPr>
            <a:spLocks noGrp="1"/>
          </p:cNvSpPr>
          <p:nvPr>
            <p:ph sz="half" idx="1"/>
          </p:nvPr>
        </p:nvSpPr>
        <p:spPr>
          <a:xfrm>
            <a:off x="1821412" y="4794069"/>
            <a:ext cx="8490989" cy="1027975"/>
          </a:xfrm>
        </p:spPr>
        <p:txBody>
          <a:bodyPr vert="horz" lIns="91440" tIns="45720" rIns="91440" bIns="45720" rtlCol="0" anchor="t">
            <a:noAutofit/>
          </a:bodyPr>
          <a:lstStyle/>
          <a:p>
            <a:pPr marL="457200" lvl="1" indent="0" algn="ctr">
              <a:buNone/>
            </a:pPr>
            <a:endParaRPr lang="en-US" sz="2600" dirty="0"/>
          </a:p>
          <a:p>
            <a:pPr marL="457200" lvl="1" indent="0">
              <a:buNone/>
            </a:pPr>
            <a:endParaRPr lang="en-US" sz="2600" dirty="0">
              <a:ea typeface="+mn-lt"/>
              <a:cs typeface="+mn-lt"/>
            </a:endParaRPr>
          </a:p>
          <a:p>
            <a:pPr lvl="1"/>
            <a:endParaRPr lang="en-US" sz="2600" dirty="0">
              <a:ea typeface="+mn-lt"/>
              <a:cs typeface="+mn-lt"/>
            </a:endParaRPr>
          </a:p>
          <a:p>
            <a:pPr lvl="1"/>
            <a:endParaRPr lang="en-US" sz="2600" dirty="0">
              <a:ea typeface="+mn-lt"/>
              <a:cs typeface="+mn-lt"/>
            </a:endParaRPr>
          </a:p>
          <a:p>
            <a:pPr lvl="1"/>
            <a:endParaRPr lang="en-US" sz="2600" dirty="0"/>
          </a:p>
        </p:txBody>
      </p:sp>
      <p:pic>
        <p:nvPicPr>
          <p:cNvPr id="4" name="Picture 3" descr="A picture containing ocean floor&#10;&#10;Description automatically generated">
            <a:extLst>
              <a:ext uri="{FF2B5EF4-FFF2-40B4-BE49-F238E27FC236}">
                <a16:creationId xmlns:a16="http://schemas.microsoft.com/office/drawing/2014/main" id="{8B2C14FE-BE79-3A5F-AEF7-CB0E694322AE}"/>
              </a:ext>
            </a:extLst>
          </p:cNvPr>
          <p:cNvPicPr>
            <a:picLocks noChangeAspect="1"/>
          </p:cNvPicPr>
          <p:nvPr/>
        </p:nvPicPr>
        <p:blipFill>
          <a:blip r:embed="rId4"/>
          <a:stretch>
            <a:fillRect/>
          </a:stretch>
        </p:blipFill>
        <p:spPr>
          <a:xfrm>
            <a:off x="-5300" y="745"/>
            <a:ext cx="12192000" cy="1552448"/>
          </a:xfrm>
          <a:prstGeom prst="rect">
            <a:avLst/>
          </a:prstGeom>
        </p:spPr>
      </p:pic>
      <p:sp>
        <p:nvSpPr>
          <p:cNvPr id="6" name="Title 1">
            <a:extLst>
              <a:ext uri="{FF2B5EF4-FFF2-40B4-BE49-F238E27FC236}">
                <a16:creationId xmlns:a16="http://schemas.microsoft.com/office/drawing/2014/main" id="{D497C717-0DEC-2E29-14DC-D27539C8B8C4}"/>
              </a:ext>
            </a:extLst>
          </p:cNvPr>
          <p:cNvSpPr txBox="1">
            <a:spLocks/>
          </p:cNvSpPr>
          <p:nvPr/>
        </p:nvSpPr>
        <p:spPr>
          <a:xfrm>
            <a:off x="253674" y="299712"/>
            <a:ext cx="11684652" cy="914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solidFill>
                  <a:srgbClr val="FFFFFF"/>
                </a:solidFill>
                <a:latin typeface="Myriad Pro"/>
                <a:ea typeface="+mn-ea"/>
                <a:cs typeface="+mn-cs"/>
              </a:rPr>
              <a:t>The Way Forward</a:t>
            </a:r>
          </a:p>
        </p:txBody>
      </p:sp>
      <p:pic>
        <p:nvPicPr>
          <p:cNvPr id="8" name="Picture 7">
            <a:extLst>
              <a:ext uri="{FF2B5EF4-FFF2-40B4-BE49-F238E27FC236}">
                <a16:creationId xmlns:a16="http://schemas.microsoft.com/office/drawing/2014/main" id="{2B0DB4B0-3913-391F-973C-7A22122FD73D}"/>
              </a:ext>
            </a:extLst>
          </p:cNvPr>
          <p:cNvPicPr>
            <a:picLocks noChangeAspect="1"/>
          </p:cNvPicPr>
          <p:nvPr/>
        </p:nvPicPr>
        <p:blipFill>
          <a:blip r:embed="rId5"/>
          <a:stretch>
            <a:fillRect/>
          </a:stretch>
        </p:blipFill>
        <p:spPr>
          <a:xfrm>
            <a:off x="9888557" y="457244"/>
            <a:ext cx="1944793" cy="524301"/>
          </a:xfrm>
          <a:prstGeom prst="rect">
            <a:avLst/>
          </a:prstGeom>
        </p:spPr>
      </p:pic>
      <p:sp>
        <p:nvSpPr>
          <p:cNvPr id="7" name="TextBox 6">
            <a:extLst>
              <a:ext uri="{FF2B5EF4-FFF2-40B4-BE49-F238E27FC236}">
                <a16:creationId xmlns:a16="http://schemas.microsoft.com/office/drawing/2014/main" id="{6A448B75-FB89-7C14-0910-F776CD67C3F8}"/>
              </a:ext>
            </a:extLst>
          </p:cNvPr>
          <p:cNvSpPr txBox="1"/>
          <p:nvPr/>
        </p:nvSpPr>
        <p:spPr>
          <a:xfrm>
            <a:off x="148698" y="1573250"/>
            <a:ext cx="11684652" cy="5170646"/>
          </a:xfrm>
          <a:prstGeom prst="rect">
            <a:avLst/>
          </a:prstGeom>
          <a:noFill/>
        </p:spPr>
        <p:txBody>
          <a:bodyPr wrap="square">
            <a:spAutoFit/>
          </a:bodyPr>
          <a:lstStyle/>
          <a:p>
            <a:pPr marL="342900" indent="-342900">
              <a:buFont typeface="Wingdings" panose="05000000000000000000" pitchFamily="2" charset="2"/>
              <a:buChar char="§"/>
            </a:pPr>
            <a:r>
              <a:rPr lang="en-US" sz="2200" b="1" dirty="0"/>
              <a:t>Organized Response/Collective</a:t>
            </a:r>
          </a:p>
          <a:p>
            <a:pPr marL="800100" lvl="1" indent="-342900">
              <a:buFont typeface="Wingdings" panose="05000000000000000000" pitchFamily="2" charset="2"/>
              <a:buChar char="§"/>
            </a:pPr>
            <a:r>
              <a:rPr lang="en-US" sz="2200" b="1" dirty="0"/>
              <a:t>24x7x360 Crisis Room</a:t>
            </a:r>
          </a:p>
          <a:p>
            <a:pPr marL="800100" lvl="1" indent="-342900">
              <a:buFont typeface="Wingdings" panose="05000000000000000000" pitchFamily="2" charset="2"/>
              <a:buChar char="§"/>
            </a:pPr>
            <a:r>
              <a:rPr lang="en-US" sz="2200" b="1" dirty="0"/>
              <a:t>For Our Health</a:t>
            </a:r>
          </a:p>
          <a:p>
            <a:pPr marL="800100" lvl="1" indent="-342900">
              <a:buFont typeface="Wingdings" panose="05000000000000000000" pitchFamily="2" charset="2"/>
              <a:buChar char="§"/>
            </a:pPr>
            <a:r>
              <a:rPr lang="en-US" sz="2200" b="1" dirty="0"/>
              <a:t>Protect Our Care</a:t>
            </a:r>
          </a:p>
          <a:p>
            <a:pPr marL="800100" lvl="1" indent="-342900">
              <a:buFont typeface="Wingdings" panose="05000000000000000000" pitchFamily="2" charset="2"/>
              <a:buChar char="§"/>
            </a:pPr>
            <a:r>
              <a:rPr lang="en-US" sz="2200" b="1" dirty="0"/>
              <a:t>Coalition for Trust in Health and Science</a:t>
            </a:r>
          </a:p>
          <a:p>
            <a:pPr marL="800100" lvl="1" indent="-342900">
              <a:buFont typeface="Wingdings" panose="05000000000000000000" pitchFamily="2" charset="2"/>
              <a:buChar char="§"/>
            </a:pPr>
            <a:r>
              <a:rPr lang="en-US" sz="2200" b="1" dirty="0"/>
              <a:t>Vaccine Integrity Project / Northeast Public Health Collaborative</a:t>
            </a:r>
          </a:p>
          <a:p>
            <a:pPr marL="800100" lvl="1" indent="-342900">
              <a:buFont typeface="Wingdings" panose="05000000000000000000" pitchFamily="2" charset="2"/>
              <a:buChar char="§"/>
            </a:pPr>
            <a:r>
              <a:rPr lang="en-US" sz="2200" b="1" dirty="0" err="1"/>
              <a:t>PriorityONE</a:t>
            </a:r>
            <a:endParaRPr lang="en-US" sz="2200" b="1" dirty="0"/>
          </a:p>
          <a:p>
            <a:pPr marL="800100" lvl="1" indent="-342900">
              <a:buFont typeface="Wingdings" panose="05000000000000000000" pitchFamily="2" charset="2"/>
              <a:buChar char="§"/>
            </a:pPr>
            <a:r>
              <a:rPr lang="en-US" sz="2200" b="1" dirty="0"/>
              <a:t>Americans for Healthy Communities</a:t>
            </a:r>
          </a:p>
          <a:p>
            <a:pPr marL="800100" lvl="1" indent="-342900">
              <a:buFont typeface="Wingdings" panose="05000000000000000000" pitchFamily="2" charset="2"/>
              <a:buChar char="§"/>
            </a:pPr>
            <a:r>
              <a:rPr lang="en-US" sz="2200" b="1" dirty="0"/>
              <a:t>Fired But Fighting</a:t>
            </a:r>
          </a:p>
          <a:p>
            <a:pPr marL="342900" indent="-342900">
              <a:buFont typeface="Wingdings" panose="05000000000000000000" pitchFamily="2" charset="2"/>
              <a:buChar char="§"/>
            </a:pPr>
            <a:r>
              <a:rPr lang="en-US" sz="2200" b="1" dirty="0"/>
              <a:t>NACCHO</a:t>
            </a:r>
          </a:p>
          <a:p>
            <a:pPr marL="800100" lvl="1" indent="-342900">
              <a:buFont typeface="Wingdings" panose="05000000000000000000" pitchFamily="2" charset="2"/>
              <a:buChar char="§"/>
            </a:pPr>
            <a:r>
              <a:rPr lang="en-US" sz="2200" b="1" dirty="0"/>
              <a:t>Coalition Work</a:t>
            </a:r>
          </a:p>
          <a:p>
            <a:pPr marL="800100" lvl="1" indent="-342900">
              <a:buFont typeface="Wingdings" panose="05000000000000000000" pitchFamily="2" charset="2"/>
              <a:buChar char="§"/>
            </a:pPr>
            <a:r>
              <a:rPr lang="en-US" sz="2200" b="1" dirty="0"/>
              <a:t>Advocacy/Education</a:t>
            </a:r>
          </a:p>
          <a:p>
            <a:pPr marL="800100" lvl="1" indent="-342900">
              <a:buFont typeface="Wingdings" panose="05000000000000000000" pitchFamily="2" charset="2"/>
              <a:buChar char="§"/>
            </a:pPr>
            <a:r>
              <a:rPr lang="en-US" sz="2200" b="1" dirty="0"/>
              <a:t>Funding to LHDs</a:t>
            </a:r>
          </a:p>
          <a:p>
            <a:pPr marL="800100" lvl="1" indent="-342900">
              <a:buFont typeface="Wingdings" panose="05000000000000000000" pitchFamily="2" charset="2"/>
              <a:buChar char="§"/>
            </a:pPr>
            <a:r>
              <a:rPr lang="en-US" sz="2200" b="1" dirty="0"/>
              <a:t>Sharing of Information</a:t>
            </a:r>
          </a:p>
          <a:p>
            <a:pPr marL="800100" lvl="1" indent="-342900">
              <a:buFont typeface="Wingdings" panose="05000000000000000000" pitchFamily="2" charset="2"/>
              <a:buChar char="§"/>
            </a:pPr>
            <a:r>
              <a:rPr lang="en-US" sz="2200" b="1" dirty="0"/>
              <a:t>Reimagining Local Governmental Public Health and Innovating in the Moment</a:t>
            </a:r>
          </a:p>
        </p:txBody>
      </p:sp>
    </p:spTree>
    <p:extLst>
      <p:ext uri="{BB962C8B-B14F-4D97-AF65-F5344CB8AC3E}">
        <p14:creationId xmlns:p14="http://schemas.microsoft.com/office/powerpoint/2010/main" val="854872406"/>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9236A4CF-A066-A2FB-B68B-E8CCF826AC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1552575"/>
          </a:xfrm>
          <a:prstGeom prst="rect">
            <a:avLst/>
          </a:prstGeom>
        </p:spPr>
      </p:pic>
      <p:sp>
        <p:nvSpPr>
          <p:cNvPr id="49" name="TextBox 48">
            <a:extLst>
              <a:ext uri="{FF2B5EF4-FFF2-40B4-BE49-F238E27FC236}">
                <a16:creationId xmlns:a16="http://schemas.microsoft.com/office/drawing/2014/main" id="{AA599597-15DE-DA1D-3AEC-FEE51BA19283}"/>
              </a:ext>
            </a:extLst>
          </p:cNvPr>
          <p:cNvSpPr txBox="1"/>
          <p:nvPr/>
        </p:nvSpPr>
        <p:spPr>
          <a:xfrm>
            <a:off x="638627" y="361014"/>
            <a:ext cx="1122653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Myriad Pro"/>
                <a:ea typeface="+mn-ea"/>
                <a:cs typeface="+mn-cs"/>
              </a:rPr>
              <a:t>The Federal Landscape</a:t>
            </a:r>
            <a:endParaRPr kumimoji="0" lang="en-US" sz="4400" i="1" u="none" strike="noStrike" kern="1200" cap="none" spc="0" normalizeH="0" baseline="0" noProof="0" dirty="0">
              <a:ln>
                <a:noFill/>
              </a:ln>
              <a:solidFill>
                <a:srgbClr val="FFFFFF"/>
              </a:solidFill>
              <a:effectLst/>
              <a:uLnTx/>
              <a:uFillTx/>
              <a:latin typeface="Myriad Pro"/>
              <a:ea typeface="+mn-ea"/>
              <a:cs typeface="+mn-cs"/>
            </a:endParaRPr>
          </a:p>
        </p:txBody>
      </p:sp>
      <p:pic>
        <p:nvPicPr>
          <p:cNvPr id="1026" name="Picture 2">
            <a:extLst>
              <a:ext uri="{FF2B5EF4-FFF2-40B4-BE49-F238E27FC236}">
                <a16:creationId xmlns:a16="http://schemas.microsoft.com/office/drawing/2014/main" id="{09F7B84B-E6CE-11B2-FF3D-B488B01AD7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552574"/>
            <a:ext cx="12192000" cy="5287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992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329B68BB-54F1-94DB-9D90-28C4118C39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55C8CD-F063-0A00-63E6-D06CB9F3B3DD}"/>
              </a:ext>
            </a:extLst>
          </p:cNvPr>
          <p:cNvSpPr>
            <a:spLocks noGrp="1"/>
          </p:cNvSpPr>
          <p:nvPr>
            <p:ph type="title"/>
          </p:nvPr>
        </p:nvSpPr>
        <p:spPr>
          <a:xfrm>
            <a:off x="528864" y="319769"/>
            <a:ext cx="7886700" cy="914400"/>
          </a:xfrm>
        </p:spPr>
        <p:txBody>
          <a:bodyPr anchor="ctr">
            <a:normAutofit/>
          </a:bodyPr>
          <a:lstStyle/>
          <a:p>
            <a:r>
              <a:rPr lang="en-US" sz="3600" b="1" dirty="0">
                <a:solidFill>
                  <a:schemeClr val="bg1"/>
                </a:solidFill>
              </a:rPr>
              <a:t>Why It Matters</a:t>
            </a:r>
            <a:endParaRPr lang="en-US" sz="3600" b="1" dirty="0"/>
          </a:p>
        </p:txBody>
      </p:sp>
      <p:sp>
        <p:nvSpPr>
          <p:cNvPr id="3" name="Content Placeholder 2">
            <a:extLst>
              <a:ext uri="{FF2B5EF4-FFF2-40B4-BE49-F238E27FC236}">
                <a16:creationId xmlns:a16="http://schemas.microsoft.com/office/drawing/2014/main" id="{AA17ABCC-2B6C-1F0A-0213-D34E4104548F}"/>
              </a:ext>
            </a:extLst>
          </p:cNvPr>
          <p:cNvSpPr>
            <a:spLocks noGrp="1"/>
          </p:cNvSpPr>
          <p:nvPr>
            <p:ph sz="half" idx="1"/>
          </p:nvPr>
        </p:nvSpPr>
        <p:spPr>
          <a:xfrm>
            <a:off x="1821412" y="4794069"/>
            <a:ext cx="8490989" cy="1027975"/>
          </a:xfrm>
        </p:spPr>
        <p:txBody>
          <a:bodyPr vert="horz" lIns="91440" tIns="45720" rIns="91440" bIns="45720" rtlCol="0" anchor="t">
            <a:noAutofit/>
          </a:bodyPr>
          <a:lstStyle/>
          <a:p>
            <a:pPr marL="457200" lvl="1" indent="0" algn="ctr">
              <a:buNone/>
            </a:pPr>
            <a:endParaRPr lang="en-US" sz="2600" dirty="0"/>
          </a:p>
          <a:p>
            <a:pPr marL="457200" lvl="1" indent="0">
              <a:buNone/>
            </a:pPr>
            <a:endParaRPr lang="en-US" sz="2600" dirty="0">
              <a:ea typeface="+mn-lt"/>
              <a:cs typeface="+mn-lt"/>
            </a:endParaRPr>
          </a:p>
          <a:p>
            <a:pPr lvl="1"/>
            <a:endParaRPr lang="en-US" sz="2600" dirty="0">
              <a:ea typeface="+mn-lt"/>
              <a:cs typeface="+mn-lt"/>
            </a:endParaRPr>
          </a:p>
          <a:p>
            <a:pPr lvl="1"/>
            <a:endParaRPr lang="en-US" sz="2600" dirty="0">
              <a:ea typeface="+mn-lt"/>
              <a:cs typeface="+mn-lt"/>
            </a:endParaRPr>
          </a:p>
          <a:p>
            <a:pPr lvl="1"/>
            <a:endParaRPr lang="en-US" sz="2600" dirty="0"/>
          </a:p>
        </p:txBody>
      </p:sp>
      <p:pic>
        <p:nvPicPr>
          <p:cNvPr id="4" name="Picture 3" descr="A picture containing ocean floor&#10;&#10;Description automatically generated">
            <a:extLst>
              <a:ext uri="{FF2B5EF4-FFF2-40B4-BE49-F238E27FC236}">
                <a16:creationId xmlns:a16="http://schemas.microsoft.com/office/drawing/2014/main" id="{34FF4A45-8B06-350A-F6D7-E89192E3A635}"/>
              </a:ext>
            </a:extLst>
          </p:cNvPr>
          <p:cNvPicPr>
            <a:picLocks noChangeAspect="1"/>
          </p:cNvPicPr>
          <p:nvPr/>
        </p:nvPicPr>
        <p:blipFill>
          <a:blip r:embed="rId4"/>
          <a:stretch>
            <a:fillRect/>
          </a:stretch>
        </p:blipFill>
        <p:spPr>
          <a:xfrm>
            <a:off x="-5300" y="745"/>
            <a:ext cx="12192000" cy="1552448"/>
          </a:xfrm>
          <a:prstGeom prst="rect">
            <a:avLst/>
          </a:prstGeom>
        </p:spPr>
      </p:pic>
      <p:sp>
        <p:nvSpPr>
          <p:cNvPr id="6" name="Title 1">
            <a:extLst>
              <a:ext uri="{FF2B5EF4-FFF2-40B4-BE49-F238E27FC236}">
                <a16:creationId xmlns:a16="http://schemas.microsoft.com/office/drawing/2014/main" id="{F0F51837-047D-3F9C-4051-0BF23B7FA3C7}"/>
              </a:ext>
            </a:extLst>
          </p:cNvPr>
          <p:cNvSpPr txBox="1">
            <a:spLocks/>
          </p:cNvSpPr>
          <p:nvPr/>
        </p:nvSpPr>
        <p:spPr>
          <a:xfrm>
            <a:off x="253674" y="299712"/>
            <a:ext cx="11684652" cy="914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solidFill>
                  <a:srgbClr val="FFFFFF"/>
                </a:solidFill>
                <a:latin typeface="Myriad Pro"/>
                <a:ea typeface="+mn-ea"/>
                <a:cs typeface="+mn-cs"/>
              </a:rPr>
              <a:t>Watching…</a:t>
            </a:r>
          </a:p>
        </p:txBody>
      </p:sp>
      <p:pic>
        <p:nvPicPr>
          <p:cNvPr id="8" name="Picture 7">
            <a:extLst>
              <a:ext uri="{FF2B5EF4-FFF2-40B4-BE49-F238E27FC236}">
                <a16:creationId xmlns:a16="http://schemas.microsoft.com/office/drawing/2014/main" id="{F5232689-B403-DA6C-6B98-9CD196CF6ABA}"/>
              </a:ext>
            </a:extLst>
          </p:cNvPr>
          <p:cNvPicPr>
            <a:picLocks noChangeAspect="1"/>
          </p:cNvPicPr>
          <p:nvPr/>
        </p:nvPicPr>
        <p:blipFill>
          <a:blip r:embed="rId5"/>
          <a:stretch>
            <a:fillRect/>
          </a:stretch>
        </p:blipFill>
        <p:spPr>
          <a:xfrm>
            <a:off x="9888557" y="457244"/>
            <a:ext cx="1944793" cy="524301"/>
          </a:xfrm>
          <a:prstGeom prst="rect">
            <a:avLst/>
          </a:prstGeom>
        </p:spPr>
      </p:pic>
      <p:sp>
        <p:nvSpPr>
          <p:cNvPr id="7" name="TextBox 6">
            <a:extLst>
              <a:ext uri="{FF2B5EF4-FFF2-40B4-BE49-F238E27FC236}">
                <a16:creationId xmlns:a16="http://schemas.microsoft.com/office/drawing/2014/main" id="{F8EB3DED-0509-F051-5816-543F61349414}"/>
              </a:ext>
            </a:extLst>
          </p:cNvPr>
          <p:cNvSpPr txBox="1"/>
          <p:nvPr/>
        </p:nvSpPr>
        <p:spPr>
          <a:xfrm>
            <a:off x="148698" y="1573250"/>
            <a:ext cx="11684652" cy="5016758"/>
          </a:xfrm>
          <a:prstGeom prst="rect">
            <a:avLst/>
          </a:prstGeom>
          <a:noFill/>
        </p:spPr>
        <p:txBody>
          <a:bodyPr wrap="square">
            <a:spAutoFit/>
          </a:bodyPr>
          <a:lstStyle/>
          <a:p>
            <a:pPr marL="342900" indent="-342900">
              <a:buFont typeface="Wingdings" panose="05000000000000000000" pitchFamily="2" charset="2"/>
              <a:buChar char="§"/>
            </a:pPr>
            <a:r>
              <a:rPr lang="en-US" sz="4000" b="1" dirty="0"/>
              <a:t>Susan Monarez</a:t>
            </a:r>
          </a:p>
          <a:p>
            <a:pPr marL="342900" indent="-342900">
              <a:buFont typeface="Wingdings" panose="05000000000000000000" pitchFamily="2" charset="2"/>
              <a:buChar char="§"/>
            </a:pPr>
            <a:r>
              <a:rPr lang="en-US" sz="4000" b="1" dirty="0"/>
              <a:t>ACIP this Week</a:t>
            </a:r>
          </a:p>
          <a:p>
            <a:pPr marL="342900" indent="-342900">
              <a:buFont typeface="Wingdings" panose="05000000000000000000" pitchFamily="2" charset="2"/>
              <a:buChar char="§"/>
            </a:pPr>
            <a:r>
              <a:rPr lang="en-US" sz="4000" b="1" dirty="0"/>
              <a:t>AHA Conversations</a:t>
            </a:r>
          </a:p>
          <a:p>
            <a:pPr marL="342900" indent="-342900">
              <a:buFont typeface="Wingdings" panose="05000000000000000000" pitchFamily="2" charset="2"/>
              <a:buChar char="§"/>
            </a:pPr>
            <a:r>
              <a:rPr lang="en-US" sz="4000" b="1" dirty="0"/>
              <a:t>NOFOs and NOAs</a:t>
            </a:r>
          </a:p>
          <a:p>
            <a:pPr marL="342900" indent="-342900">
              <a:buFont typeface="Wingdings" panose="05000000000000000000" pitchFamily="2" charset="2"/>
              <a:buChar char="§"/>
            </a:pPr>
            <a:r>
              <a:rPr lang="en-US" sz="4000" b="1" dirty="0"/>
              <a:t>FY25 Funding Appropriated but Not Released – OMB Issue</a:t>
            </a:r>
          </a:p>
          <a:p>
            <a:pPr marL="342900" indent="-342900">
              <a:buFont typeface="Wingdings" panose="05000000000000000000" pitchFamily="2" charset="2"/>
              <a:buChar char="§"/>
            </a:pPr>
            <a:r>
              <a:rPr lang="en-US" sz="4000" b="1" dirty="0"/>
              <a:t>POCKET RECISSIONS</a:t>
            </a:r>
          </a:p>
          <a:p>
            <a:pPr marL="342900" indent="-342900">
              <a:buFont typeface="Wingdings" panose="05000000000000000000" pitchFamily="2" charset="2"/>
              <a:buChar char="§"/>
            </a:pPr>
            <a:r>
              <a:rPr lang="en-US" sz="4000" b="1" dirty="0"/>
              <a:t>A Note About Active Litigation</a:t>
            </a:r>
          </a:p>
        </p:txBody>
      </p:sp>
    </p:spTree>
    <p:extLst>
      <p:ext uri="{BB962C8B-B14F-4D97-AF65-F5344CB8AC3E}">
        <p14:creationId xmlns:p14="http://schemas.microsoft.com/office/powerpoint/2010/main" val="1020263607"/>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314140FE-B21F-4044-81A3-D911BFA299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1"/>
            <a:ext cx="12192000" cy="1164431"/>
          </a:xfrm>
          <a:prstGeom prst="rect">
            <a:avLst/>
          </a:prstGeom>
        </p:spPr>
      </p:pic>
      <p:pic>
        <p:nvPicPr>
          <p:cNvPr id="25" name="Picture 24">
            <a:extLst>
              <a:ext uri="{FF2B5EF4-FFF2-40B4-BE49-F238E27FC236}">
                <a16:creationId xmlns:a16="http://schemas.microsoft.com/office/drawing/2014/main" id="{80FD8DD1-95BE-4692-8C24-3FB6E07049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3469" y="558736"/>
            <a:ext cx="1458668" cy="394030"/>
          </a:xfrm>
          <a:prstGeom prst="rect">
            <a:avLst/>
          </a:prstGeom>
        </p:spPr>
      </p:pic>
      <p:sp>
        <p:nvSpPr>
          <p:cNvPr id="26" name="TextBox 25">
            <a:extLst>
              <a:ext uri="{FF2B5EF4-FFF2-40B4-BE49-F238E27FC236}">
                <a16:creationId xmlns:a16="http://schemas.microsoft.com/office/drawing/2014/main" id="{B172E9DA-397B-4AB2-8343-94DBE542FBB7}"/>
              </a:ext>
            </a:extLst>
          </p:cNvPr>
          <p:cNvSpPr txBox="1"/>
          <p:nvPr/>
        </p:nvSpPr>
        <p:spPr>
          <a:xfrm>
            <a:off x="939310" y="3429000"/>
            <a:ext cx="10313377" cy="3416320"/>
          </a:xfrm>
          <a:prstGeom prst="rect">
            <a:avLst/>
          </a:prstGeom>
          <a:solidFill>
            <a:srgbClr val="009999"/>
          </a:solidFill>
        </p:spPr>
        <p:txBody>
          <a:bodyPr wrap="square" rtlCol="0">
            <a:spAutoFit/>
          </a:bodyPr>
          <a:lstStyle/>
          <a:p>
            <a:pPr algn="ctr"/>
            <a:r>
              <a:rPr lang="en-US" sz="2400" b="1" dirty="0">
                <a:solidFill>
                  <a:schemeClr val="bg1"/>
                </a:solidFill>
              </a:rPr>
              <a:t>Lori Tremmel Freeman</a:t>
            </a:r>
          </a:p>
          <a:p>
            <a:pPr algn="ctr"/>
            <a:r>
              <a:rPr lang="en-US" sz="2400" b="1" dirty="0">
                <a:solidFill>
                  <a:schemeClr val="bg1"/>
                </a:solidFill>
              </a:rPr>
              <a:t>Chief Executive Officer</a:t>
            </a:r>
          </a:p>
          <a:p>
            <a:pPr algn="ctr"/>
            <a:r>
              <a:rPr lang="en-US" sz="2400" b="1" dirty="0">
                <a:solidFill>
                  <a:schemeClr val="bg1"/>
                </a:solidFill>
              </a:rPr>
              <a:t>National Association of County and City Health Officials (NACCHO)</a:t>
            </a:r>
          </a:p>
          <a:p>
            <a:pPr algn="ctr"/>
            <a:r>
              <a:rPr lang="en-US" sz="2400" b="1" dirty="0">
                <a:solidFill>
                  <a:schemeClr val="bg1"/>
                </a:solidFill>
              </a:rPr>
              <a:t>1201 Eye St NW, 4</a:t>
            </a:r>
            <a:r>
              <a:rPr lang="en-US" sz="2400" b="1" baseline="30000" dirty="0">
                <a:solidFill>
                  <a:schemeClr val="bg1"/>
                </a:solidFill>
              </a:rPr>
              <a:t>th</a:t>
            </a:r>
            <a:r>
              <a:rPr lang="en-US" sz="2400" b="1" dirty="0">
                <a:solidFill>
                  <a:schemeClr val="bg1"/>
                </a:solidFill>
              </a:rPr>
              <a:t> Floor</a:t>
            </a:r>
          </a:p>
          <a:p>
            <a:pPr algn="ctr"/>
            <a:r>
              <a:rPr lang="en-US" sz="2400" b="1" dirty="0">
                <a:solidFill>
                  <a:schemeClr val="bg1"/>
                </a:solidFill>
              </a:rPr>
              <a:t>Washington, DC 20005</a:t>
            </a:r>
          </a:p>
          <a:p>
            <a:pPr algn="ctr"/>
            <a:r>
              <a:rPr lang="en-US" sz="2400" b="1" dirty="0">
                <a:solidFill>
                  <a:schemeClr val="bg1"/>
                </a:solidFill>
                <a:hlinkClick r:id="rId4">
                  <a:extLst>
                    <a:ext uri="{A12FA001-AC4F-418D-AE19-62706E023703}">
                      <ahyp:hlinkClr xmlns:ahyp="http://schemas.microsoft.com/office/drawing/2018/hyperlinkcolor" val="tx"/>
                    </a:ext>
                  </a:extLst>
                </a:hlinkClick>
              </a:rPr>
              <a:t>www.naccho.org</a:t>
            </a:r>
            <a:endParaRPr lang="en-US" sz="2400" b="1" dirty="0">
              <a:solidFill>
                <a:schemeClr val="bg1"/>
              </a:solidFill>
            </a:endParaRPr>
          </a:p>
          <a:p>
            <a:pPr algn="ctr"/>
            <a:r>
              <a:rPr lang="en-US" sz="2400" b="1" dirty="0">
                <a:solidFill>
                  <a:schemeClr val="bg1"/>
                </a:solidFill>
              </a:rPr>
              <a:t>202.507.4271 Direct</a:t>
            </a:r>
          </a:p>
          <a:p>
            <a:pPr algn="ctr"/>
            <a:r>
              <a:rPr lang="en-US" sz="2400" b="1" dirty="0">
                <a:solidFill>
                  <a:schemeClr val="bg1"/>
                </a:solidFill>
                <a:hlinkClick r:id="rId5">
                  <a:extLst>
                    <a:ext uri="{A12FA001-AC4F-418D-AE19-62706E023703}">
                      <ahyp:hlinkClr xmlns:ahyp="http://schemas.microsoft.com/office/drawing/2018/hyperlinkcolor" val="tx"/>
                    </a:ext>
                  </a:extLst>
                </a:hlinkClick>
              </a:rPr>
              <a:t>lfreeman@naccho.org</a:t>
            </a:r>
            <a:endParaRPr lang="en-US" sz="2400" b="1" dirty="0">
              <a:solidFill>
                <a:schemeClr val="bg1"/>
              </a:solidFill>
            </a:endParaRPr>
          </a:p>
          <a:p>
            <a:pPr algn="ctr"/>
            <a:endParaRPr lang="en-US" sz="2400" dirty="0"/>
          </a:p>
        </p:txBody>
      </p:sp>
      <p:pic>
        <p:nvPicPr>
          <p:cNvPr id="3" name="Picture 2">
            <a:extLst>
              <a:ext uri="{FF2B5EF4-FFF2-40B4-BE49-F238E27FC236}">
                <a16:creationId xmlns:a16="http://schemas.microsoft.com/office/drawing/2014/main" id="{34D4B64B-ADEA-6993-447C-DD9FCD3BCD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12605" y="535507"/>
            <a:ext cx="2776765" cy="2744725"/>
          </a:xfrm>
          <a:prstGeom prst="rect">
            <a:avLst/>
          </a:prstGeom>
        </p:spPr>
      </p:pic>
      <p:sp>
        <p:nvSpPr>
          <p:cNvPr id="5" name="TextBox 4">
            <a:extLst>
              <a:ext uri="{FF2B5EF4-FFF2-40B4-BE49-F238E27FC236}">
                <a16:creationId xmlns:a16="http://schemas.microsoft.com/office/drawing/2014/main" id="{B5545282-09CB-3B6B-775B-26A56A6AEB08}"/>
              </a:ext>
            </a:extLst>
          </p:cNvPr>
          <p:cNvSpPr txBox="1"/>
          <p:nvPr/>
        </p:nvSpPr>
        <p:spPr>
          <a:xfrm>
            <a:off x="939310" y="152401"/>
            <a:ext cx="2559196"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600" b="1" dirty="0">
                <a:solidFill>
                  <a:srgbClr val="FFFFFF"/>
                </a:solidFill>
                <a:latin typeface="Rastanty Cortez" panose="020F0502020204030204" pitchFamily="2" charset="0"/>
              </a:rPr>
              <a:t>Thank you!</a:t>
            </a:r>
            <a:endParaRPr kumimoji="0" lang="en-US" sz="6600" b="1" i="0" u="none" strike="noStrike" kern="1200" cap="none" spc="0" normalizeH="0" baseline="0" noProof="0" dirty="0">
              <a:ln>
                <a:noFill/>
              </a:ln>
              <a:solidFill>
                <a:srgbClr val="FFFFFF"/>
              </a:solidFill>
              <a:effectLst/>
              <a:uLnTx/>
              <a:uFillTx/>
              <a:latin typeface="Rastanty Cortez" panose="020F0502020204030204" pitchFamily="2" charset="0"/>
            </a:endParaRPr>
          </a:p>
        </p:txBody>
      </p:sp>
    </p:spTree>
    <p:extLst>
      <p:ext uri="{BB962C8B-B14F-4D97-AF65-F5344CB8AC3E}">
        <p14:creationId xmlns:p14="http://schemas.microsoft.com/office/powerpoint/2010/main" val="1872995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1552575"/>
          </a:xfrm>
          <a:prstGeom prst="rect">
            <a:avLst/>
          </a:prstGeom>
        </p:spPr>
      </p:pic>
      <p:sp>
        <p:nvSpPr>
          <p:cNvPr id="5" name="TextBox 4"/>
          <p:cNvSpPr txBox="1"/>
          <p:nvPr/>
        </p:nvSpPr>
        <p:spPr>
          <a:xfrm>
            <a:off x="211931" y="19637"/>
            <a:ext cx="9148763" cy="1569660"/>
          </a:xfrm>
          <a:prstGeom prst="rect">
            <a:avLst/>
          </a:prstGeom>
          <a:noFill/>
        </p:spPr>
        <p:txBody>
          <a:bodyPr wrap="square" rtlCol="0">
            <a:spAutoFit/>
          </a:bodyPr>
          <a:lstStyle/>
          <a:p>
            <a:r>
              <a:rPr lang="en-US" sz="4800" b="1" dirty="0">
                <a:solidFill>
                  <a:schemeClr val="bg1"/>
                </a:solidFill>
              </a:rPr>
              <a:t>The Voice of Local Public Health at the Federal Level of the U.S.</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2625" y="541781"/>
            <a:ext cx="1944890" cy="525373"/>
          </a:xfrm>
          <a:prstGeom prst="rect">
            <a:avLst/>
          </a:prstGeom>
        </p:spPr>
      </p:pic>
      <p:sp>
        <p:nvSpPr>
          <p:cNvPr id="19" name="TextBox 18"/>
          <p:cNvSpPr txBox="1"/>
          <p:nvPr/>
        </p:nvSpPr>
        <p:spPr>
          <a:xfrm>
            <a:off x="9046535" y="7552911"/>
            <a:ext cx="1444580" cy="461665"/>
          </a:xfrm>
          <a:prstGeom prst="rect">
            <a:avLst/>
          </a:prstGeom>
          <a:noFill/>
        </p:spPr>
        <p:txBody>
          <a:bodyPr wrap="square" rtlCol="0">
            <a:spAutoFit/>
          </a:bodyPr>
          <a:lstStyle/>
          <a:p>
            <a:r>
              <a:rPr lang="en-US" sz="1200" dirty="0"/>
              <a:t>@</a:t>
            </a:r>
            <a:r>
              <a:rPr lang="en-US" sz="1200" dirty="0" err="1">
                <a:latin typeface="+mj-lt"/>
              </a:rPr>
              <a:t>NACCHOAlerts</a:t>
            </a:r>
            <a:endParaRPr lang="en-US" sz="1200" dirty="0">
              <a:latin typeface="+mj-lt"/>
            </a:endParaRPr>
          </a:p>
          <a:p>
            <a:endParaRPr lang="en-US" sz="1200" dirty="0"/>
          </a:p>
        </p:txBody>
      </p:sp>
      <p:pic>
        <p:nvPicPr>
          <p:cNvPr id="8" name="Picture 7">
            <a:extLst>
              <a:ext uri="{FF2B5EF4-FFF2-40B4-BE49-F238E27FC236}">
                <a16:creationId xmlns:a16="http://schemas.microsoft.com/office/drawing/2014/main" id="{1F51868D-CD01-4947-9C6E-211ED2464ED9}"/>
              </a:ext>
            </a:extLst>
          </p:cNvPr>
          <p:cNvPicPr>
            <a:picLocks noChangeAspect="1"/>
          </p:cNvPicPr>
          <p:nvPr/>
        </p:nvPicPr>
        <p:blipFill rotWithShape="1">
          <a:blip r:embed="rId5">
            <a:extLst>
              <a:ext uri="{28A0092B-C50C-407E-A947-70E740481C1C}">
                <a14:useLocalDpi xmlns:a14="http://schemas.microsoft.com/office/drawing/2010/main" val="0"/>
              </a:ext>
            </a:extLst>
          </a:blip>
          <a:srcRect l="16129" t="-781" r="22178" b="-781"/>
          <a:stretch/>
        </p:blipFill>
        <p:spPr>
          <a:xfrm>
            <a:off x="9756594" y="2225741"/>
            <a:ext cx="2435406" cy="2964681"/>
          </a:xfrm>
          <a:prstGeom prst="rect">
            <a:avLst/>
          </a:prstGeom>
          <a:effectLst>
            <a:softEdge rad="292100"/>
          </a:effectLst>
        </p:spPr>
      </p:pic>
      <p:sp>
        <p:nvSpPr>
          <p:cNvPr id="10" name="Text Placeholder 2"/>
          <p:cNvSpPr>
            <a:spLocks noGrp="1"/>
          </p:cNvSpPr>
          <p:nvPr/>
        </p:nvSpPr>
        <p:spPr bwMode="auto">
          <a:xfrm>
            <a:off x="211931" y="1667578"/>
            <a:ext cx="10363045" cy="51253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itchFamily="9" charset="0"/>
              <a:buChar char="•"/>
              <a:defRPr sz="2800" kern="1200">
                <a:solidFill>
                  <a:schemeClr val="tx1"/>
                </a:solidFill>
                <a:latin typeface="+mn-lt"/>
                <a:ea typeface="ＭＳ Ｐゴシック" pitchFamily="-111" charset="-128"/>
                <a:cs typeface="ＭＳ Ｐゴシック" pitchFamily="-111" charset="-128"/>
              </a:defRPr>
            </a:lvl1pPr>
            <a:lvl2pPr marL="685800" indent="-228600" algn="l" rtl="0" eaLnBrk="0" fontAlgn="base" hangingPunct="0">
              <a:lnSpc>
                <a:spcPct val="90000"/>
              </a:lnSpc>
              <a:spcBef>
                <a:spcPts val="500"/>
              </a:spcBef>
              <a:spcAft>
                <a:spcPct val="0"/>
              </a:spcAft>
              <a:buFont typeface="Arial" pitchFamily="9" charset="0"/>
              <a:buChar char="•"/>
              <a:defRPr sz="2400" kern="1200">
                <a:solidFill>
                  <a:schemeClr val="tx1"/>
                </a:solidFill>
                <a:latin typeface="+mn-lt"/>
                <a:ea typeface="ＭＳ Ｐゴシック" pitchFamily="-111" charset="-128"/>
                <a:cs typeface="+mn-cs"/>
              </a:defRPr>
            </a:lvl2pPr>
            <a:lvl3pPr marL="1143000" indent="-228600" algn="l" rtl="0" eaLnBrk="0" fontAlgn="base" hangingPunct="0">
              <a:lnSpc>
                <a:spcPct val="90000"/>
              </a:lnSpc>
              <a:spcBef>
                <a:spcPts val="500"/>
              </a:spcBef>
              <a:spcAft>
                <a:spcPct val="0"/>
              </a:spcAft>
              <a:buFont typeface="Arial" pitchFamily="9" charset="0"/>
              <a:buChar char="•"/>
              <a:defRPr sz="2000" kern="1200">
                <a:solidFill>
                  <a:schemeClr val="tx1"/>
                </a:solidFill>
                <a:latin typeface="+mn-lt"/>
                <a:ea typeface="ＭＳ Ｐゴシック" pitchFamily="-111" charset="-128"/>
                <a:cs typeface="+mn-cs"/>
              </a:defRPr>
            </a:lvl3pPr>
            <a:lvl4pPr marL="1600200" indent="-228600" algn="l" rtl="0" eaLnBrk="0" fontAlgn="base" hangingPunct="0">
              <a:lnSpc>
                <a:spcPct val="90000"/>
              </a:lnSpc>
              <a:spcBef>
                <a:spcPts val="500"/>
              </a:spcBef>
              <a:spcAft>
                <a:spcPct val="0"/>
              </a:spcAft>
              <a:buFont typeface="Arial" pitchFamily="9" charset="0"/>
              <a:buChar char="•"/>
              <a:defRPr kern="1200">
                <a:solidFill>
                  <a:schemeClr val="tx1"/>
                </a:solidFill>
                <a:latin typeface="+mn-lt"/>
                <a:ea typeface="ＭＳ Ｐゴシック" pitchFamily="-111" charset="-128"/>
                <a:cs typeface="+mn-cs"/>
              </a:defRPr>
            </a:lvl4pPr>
            <a:lvl5pPr marL="2057400" indent="-228600" algn="l" rtl="0" eaLnBrk="0" fontAlgn="base" hangingPunct="0">
              <a:lnSpc>
                <a:spcPct val="90000"/>
              </a:lnSpc>
              <a:spcBef>
                <a:spcPts val="500"/>
              </a:spcBef>
              <a:spcAft>
                <a:spcPct val="0"/>
              </a:spcAft>
              <a:buFont typeface="Arial" pitchFamily="9" charset="0"/>
              <a:buChar char="•"/>
              <a:defRPr kern="1200">
                <a:solidFill>
                  <a:schemeClr val="tx1"/>
                </a:solidFill>
                <a:latin typeface="+mn-lt"/>
                <a:ea typeface="ＭＳ Ｐゴシック" pitchFamily="-111"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dirty="0"/>
              <a:t>Highlight the role of local health departments with members of Congress and the Administration</a:t>
            </a:r>
          </a:p>
          <a:p>
            <a:pPr marL="285750" indent="-285750">
              <a:buFont typeface="Arial" panose="020B0604020202020204" pitchFamily="34" charset="0"/>
              <a:buChar char="•"/>
            </a:pPr>
            <a:r>
              <a:rPr lang="en-US" dirty="0"/>
              <a:t>Increase understanding of role of local health departments in communities</a:t>
            </a:r>
          </a:p>
          <a:p>
            <a:pPr marL="285750" indent="-285750">
              <a:buFont typeface="Arial" panose="020B0604020202020204" pitchFamily="34" charset="0"/>
              <a:buChar char="•"/>
            </a:pPr>
            <a:r>
              <a:rPr lang="en-US" dirty="0"/>
              <a:t>Obtain federal funding to support local programs</a:t>
            </a:r>
          </a:p>
          <a:p>
            <a:pPr marL="285750" indent="-285750">
              <a:buFont typeface="Arial" panose="020B0604020202020204" pitchFamily="34" charset="0"/>
              <a:buChar char="•"/>
            </a:pPr>
            <a:r>
              <a:rPr lang="en-US" dirty="0"/>
              <a:t>Inform legislation that establishes and continues key (authorizing) federal programs</a:t>
            </a:r>
          </a:p>
          <a:p>
            <a:pPr marL="285750" indent="-285750">
              <a:buFont typeface="Arial" panose="020B0604020202020204" pitchFamily="34" charset="0"/>
              <a:buChar char="•"/>
            </a:pPr>
            <a:r>
              <a:rPr lang="en-US" dirty="0"/>
              <a:t>Nominate local health officials to federal advisory committees</a:t>
            </a:r>
          </a:p>
          <a:p>
            <a:pPr marL="285750" indent="-285750">
              <a:buFont typeface="Arial" panose="020B0604020202020204" pitchFamily="34" charset="0"/>
              <a:buChar char="•"/>
            </a:pPr>
            <a:r>
              <a:rPr lang="en-US" dirty="0"/>
              <a:t>Submit regulatory comments</a:t>
            </a:r>
          </a:p>
          <a:p>
            <a:pPr marL="285750" indent="-285750">
              <a:buFont typeface="Arial" panose="020B0604020202020204" pitchFamily="34" charset="0"/>
              <a:buChar char="•"/>
            </a:pPr>
            <a:r>
              <a:rPr lang="en-US" dirty="0"/>
              <a:t>Work in coalition to achieve mutual goals</a:t>
            </a:r>
          </a:p>
          <a:p>
            <a:pPr lvl="1" fontAlgn="auto">
              <a:spcBef>
                <a:spcPts val="600"/>
              </a:spcBef>
              <a:spcAft>
                <a:spcPts val="0"/>
              </a:spcAft>
              <a:buFont typeface="Wingdings" panose="05000000000000000000" pitchFamily="2" charset="2"/>
              <a:buChar char="§"/>
              <a:defRPr/>
            </a:pPr>
            <a:endParaRPr lang="en-US" sz="2800" dirty="0">
              <a:latin typeface="Arial" panose="020B0604020202020204" pitchFamily="34" charset="0"/>
              <a:cs typeface="Arial" panose="020B0604020202020204" pitchFamily="34" charset="0"/>
            </a:endParaRPr>
          </a:p>
          <a:p>
            <a:pPr marL="0" indent="0" eaLnBrk="1" fontAlgn="auto" hangingPunct="1">
              <a:spcBef>
                <a:spcPts val="0"/>
              </a:spcBef>
              <a:spcAft>
                <a:spcPts val="0"/>
              </a:spcAft>
              <a:buNone/>
              <a:defRPr/>
            </a:pPr>
            <a:endParaRPr lang="en-US" dirty="0"/>
          </a:p>
        </p:txBody>
      </p:sp>
    </p:spTree>
    <p:extLst>
      <p:ext uri="{BB962C8B-B14F-4D97-AF65-F5344CB8AC3E}">
        <p14:creationId xmlns:p14="http://schemas.microsoft.com/office/powerpoint/2010/main" val="1760851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28864" y="319769"/>
            <a:ext cx="7886700" cy="914400"/>
          </a:xfrm>
        </p:spPr>
        <p:txBody>
          <a:bodyPr anchor="ctr">
            <a:normAutofit/>
          </a:bodyPr>
          <a:lstStyle/>
          <a:p>
            <a:r>
              <a:rPr lang="en-US" sz="3600" b="1" dirty="0">
                <a:solidFill>
                  <a:schemeClr val="bg1"/>
                </a:solidFill>
              </a:rPr>
              <a:t>Why It Matters</a:t>
            </a:r>
            <a:endParaRPr lang="en-US" sz="3600" b="1" dirty="0"/>
          </a:p>
        </p:txBody>
      </p:sp>
      <p:sp>
        <p:nvSpPr>
          <p:cNvPr id="3" name="Content Placeholder 2"/>
          <p:cNvSpPr>
            <a:spLocks noGrp="1"/>
          </p:cNvSpPr>
          <p:nvPr>
            <p:ph sz="half" idx="1"/>
          </p:nvPr>
        </p:nvSpPr>
        <p:spPr>
          <a:xfrm>
            <a:off x="1821412" y="4794069"/>
            <a:ext cx="8490989" cy="1027975"/>
          </a:xfrm>
        </p:spPr>
        <p:txBody>
          <a:bodyPr vert="horz" lIns="91440" tIns="45720" rIns="91440" bIns="45720" rtlCol="0" anchor="t">
            <a:noAutofit/>
          </a:bodyPr>
          <a:lstStyle/>
          <a:p>
            <a:pPr marL="457200" lvl="1" indent="0" algn="ctr">
              <a:buNone/>
            </a:pPr>
            <a:endParaRPr lang="en-US" sz="2600" dirty="0"/>
          </a:p>
          <a:p>
            <a:pPr marL="457200" lvl="1" indent="0">
              <a:buNone/>
            </a:pPr>
            <a:endParaRPr lang="en-US" sz="2600" dirty="0">
              <a:ea typeface="+mn-lt"/>
              <a:cs typeface="+mn-lt"/>
            </a:endParaRPr>
          </a:p>
          <a:p>
            <a:pPr lvl="1"/>
            <a:endParaRPr lang="en-US" sz="2600" dirty="0">
              <a:ea typeface="+mn-lt"/>
              <a:cs typeface="+mn-lt"/>
            </a:endParaRPr>
          </a:p>
          <a:p>
            <a:pPr lvl="1"/>
            <a:endParaRPr lang="en-US" sz="2600" dirty="0">
              <a:ea typeface="+mn-lt"/>
              <a:cs typeface="+mn-lt"/>
            </a:endParaRPr>
          </a:p>
          <a:p>
            <a:pPr lvl="1"/>
            <a:endParaRPr lang="en-US" sz="2600" dirty="0"/>
          </a:p>
        </p:txBody>
      </p:sp>
      <p:pic>
        <p:nvPicPr>
          <p:cNvPr id="4" name="Picture 3" descr="A picture containing ocean floor&#10;&#10;Description automatically generated">
            <a:extLst>
              <a:ext uri="{FF2B5EF4-FFF2-40B4-BE49-F238E27FC236}">
                <a16:creationId xmlns:a16="http://schemas.microsoft.com/office/drawing/2014/main" id="{8871F1C9-7F5D-4F8C-90DA-4907E6DE35CB}"/>
              </a:ext>
            </a:extLst>
          </p:cNvPr>
          <p:cNvPicPr>
            <a:picLocks noChangeAspect="1"/>
          </p:cNvPicPr>
          <p:nvPr/>
        </p:nvPicPr>
        <p:blipFill>
          <a:blip r:embed="rId4"/>
          <a:stretch>
            <a:fillRect/>
          </a:stretch>
        </p:blipFill>
        <p:spPr>
          <a:xfrm>
            <a:off x="-5300" y="745"/>
            <a:ext cx="12192000" cy="1552448"/>
          </a:xfrm>
          <a:prstGeom prst="rect">
            <a:avLst/>
          </a:prstGeom>
        </p:spPr>
      </p:pic>
      <p:graphicFrame>
        <p:nvGraphicFramePr>
          <p:cNvPr id="7" name="Diagram 6">
            <a:extLst>
              <a:ext uri="{FF2B5EF4-FFF2-40B4-BE49-F238E27FC236}">
                <a16:creationId xmlns:a16="http://schemas.microsoft.com/office/drawing/2014/main" id="{998D8108-8CD5-47DD-3BA0-F33F8A24CF55}"/>
              </a:ext>
            </a:extLst>
          </p:cNvPr>
          <p:cNvGraphicFramePr/>
          <p:nvPr/>
        </p:nvGraphicFramePr>
        <p:xfrm>
          <a:off x="2026700" y="1551463"/>
          <a:ext cx="8128000" cy="252114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itle 1">
            <a:extLst>
              <a:ext uri="{FF2B5EF4-FFF2-40B4-BE49-F238E27FC236}">
                <a16:creationId xmlns:a16="http://schemas.microsoft.com/office/drawing/2014/main" id="{4EB99D8E-E9E0-EE16-44AC-CF0136D6D1F0}"/>
              </a:ext>
            </a:extLst>
          </p:cNvPr>
          <p:cNvSpPr txBox="1">
            <a:spLocks/>
          </p:cNvSpPr>
          <p:nvPr/>
        </p:nvSpPr>
        <p:spPr>
          <a:xfrm>
            <a:off x="-342071" y="82465"/>
            <a:ext cx="11684652" cy="914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bg1"/>
                </a:solidFill>
                <a:latin typeface="+mn-lt"/>
              </a:rPr>
              <a:t>External Affairs from Policy to Community</a:t>
            </a:r>
            <a:endParaRPr lang="en-US" sz="2000" b="1" dirty="0">
              <a:solidFill>
                <a:schemeClr val="bg1"/>
              </a:solidFill>
              <a:latin typeface="+mn-lt"/>
            </a:endParaRPr>
          </a:p>
        </p:txBody>
      </p:sp>
      <p:pic>
        <p:nvPicPr>
          <p:cNvPr id="5" name="Picture 4">
            <a:extLst>
              <a:ext uri="{FF2B5EF4-FFF2-40B4-BE49-F238E27FC236}">
                <a16:creationId xmlns:a16="http://schemas.microsoft.com/office/drawing/2014/main" id="{E0D9AE0D-B905-DAAD-3C5E-6DA564A13C9E}"/>
              </a:ext>
            </a:extLst>
          </p:cNvPr>
          <p:cNvPicPr>
            <a:picLocks noChangeAspect="1"/>
          </p:cNvPicPr>
          <p:nvPr/>
        </p:nvPicPr>
        <p:blipFill>
          <a:blip r:embed="rId10"/>
          <a:stretch>
            <a:fillRect/>
          </a:stretch>
        </p:blipFill>
        <p:spPr>
          <a:xfrm>
            <a:off x="-5300" y="1551463"/>
            <a:ext cx="10131974" cy="5356144"/>
          </a:xfrm>
          <a:prstGeom prst="rect">
            <a:avLst/>
          </a:prstGeom>
        </p:spPr>
      </p:pic>
      <p:sp>
        <p:nvSpPr>
          <p:cNvPr id="10" name="Rectangle: Rounded Corners 9">
            <a:extLst>
              <a:ext uri="{FF2B5EF4-FFF2-40B4-BE49-F238E27FC236}">
                <a16:creationId xmlns:a16="http://schemas.microsoft.com/office/drawing/2014/main" id="{116940DB-A129-ECCB-8F8E-54B364BAB44A}"/>
              </a:ext>
            </a:extLst>
          </p:cNvPr>
          <p:cNvSpPr/>
          <p:nvPr/>
        </p:nvSpPr>
        <p:spPr>
          <a:xfrm>
            <a:off x="9935044" y="1035956"/>
            <a:ext cx="2251656" cy="1136585"/>
          </a:xfrm>
          <a:prstGeom prst="roundRect">
            <a:avLst/>
          </a:prstGeom>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t>CDC Topline funding:</a:t>
            </a:r>
          </a:p>
          <a:p>
            <a:pPr algn="ctr"/>
            <a:r>
              <a:rPr lang="en-US" b="1" dirty="0"/>
              <a:t>FY22:$8.4b</a:t>
            </a:r>
          </a:p>
          <a:p>
            <a:pPr algn="ctr"/>
            <a:r>
              <a:rPr lang="en-US" b="1" dirty="0"/>
              <a:t>FY23: $9.269b</a:t>
            </a:r>
          </a:p>
        </p:txBody>
      </p:sp>
      <p:sp>
        <p:nvSpPr>
          <p:cNvPr id="18" name="Rectangle: Rounded Corners 17">
            <a:extLst>
              <a:ext uri="{FF2B5EF4-FFF2-40B4-BE49-F238E27FC236}">
                <a16:creationId xmlns:a16="http://schemas.microsoft.com/office/drawing/2014/main" id="{16D4C636-4F82-DF55-3E43-0A018950545F}"/>
              </a:ext>
            </a:extLst>
          </p:cNvPr>
          <p:cNvSpPr/>
          <p:nvPr/>
        </p:nvSpPr>
        <p:spPr>
          <a:xfrm>
            <a:off x="9935044" y="2495286"/>
            <a:ext cx="2251656" cy="117855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US" b="1"/>
              <a:t>New Infrastructure fund: $550m</a:t>
            </a:r>
          </a:p>
        </p:txBody>
      </p:sp>
      <p:sp>
        <p:nvSpPr>
          <p:cNvPr id="12" name="Rectangle: Rounded Corners 11">
            <a:extLst>
              <a:ext uri="{FF2B5EF4-FFF2-40B4-BE49-F238E27FC236}">
                <a16:creationId xmlns:a16="http://schemas.microsoft.com/office/drawing/2014/main" id="{EF7C241C-EADE-D3E2-A92C-C0B8FA1A5A5C}"/>
              </a:ext>
            </a:extLst>
          </p:cNvPr>
          <p:cNvSpPr/>
          <p:nvPr/>
        </p:nvSpPr>
        <p:spPr>
          <a:xfrm>
            <a:off x="9935044" y="3996590"/>
            <a:ext cx="2251656" cy="126500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t>Public Health Loan Repayment Program</a:t>
            </a:r>
          </a:p>
        </p:txBody>
      </p:sp>
      <p:sp>
        <p:nvSpPr>
          <p:cNvPr id="20" name="Rectangle: Rounded Corners 19">
            <a:extLst>
              <a:ext uri="{FF2B5EF4-FFF2-40B4-BE49-F238E27FC236}">
                <a16:creationId xmlns:a16="http://schemas.microsoft.com/office/drawing/2014/main" id="{AD887DF8-DCA6-6D5D-BEA9-61D2C24F6A2A}"/>
              </a:ext>
            </a:extLst>
          </p:cNvPr>
          <p:cNvSpPr/>
          <p:nvPr/>
        </p:nvSpPr>
        <p:spPr>
          <a:xfrm>
            <a:off x="9935044" y="5584344"/>
            <a:ext cx="2251656" cy="1265009"/>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Congressional Language</a:t>
            </a:r>
          </a:p>
        </p:txBody>
      </p:sp>
      <p:sp>
        <p:nvSpPr>
          <p:cNvPr id="22" name="TextBox 21">
            <a:extLst>
              <a:ext uri="{FF2B5EF4-FFF2-40B4-BE49-F238E27FC236}">
                <a16:creationId xmlns:a16="http://schemas.microsoft.com/office/drawing/2014/main" id="{697E5751-EF30-6E24-02E1-94E96FBF2B98}"/>
              </a:ext>
            </a:extLst>
          </p:cNvPr>
          <p:cNvSpPr txBox="1"/>
          <p:nvPr/>
        </p:nvSpPr>
        <p:spPr>
          <a:xfrm>
            <a:off x="401856" y="1592284"/>
            <a:ext cx="5665050" cy="369332"/>
          </a:xfrm>
          <a:prstGeom prst="rect">
            <a:avLst/>
          </a:prstGeom>
          <a:noFill/>
        </p:spPr>
        <p:txBody>
          <a:bodyPr wrap="square" lIns="91440" tIns="45720" rIns="91440" bIns="45720" rtlCol="0" anchor="t">
            <a:spAutoFit/>
          </a:bodyPr>
          <a:lstStyle/>
          <a:p>
            <a:pPr algn="ctr"/>
            <a:r>
              <a:rPr lang="en-US" b="1" dirty="0"/>
              <a:t>NACCHO 2025 Legislative Agenda</a:t>
            </a:r>
          </a:p>
        </p:txBody>
      </p:sp>
    </p:spTree>
    <p:extLst>
      <p:ext uri="{BB962C8B-B14F-4D97-AF65-F5344CB8AC3E}">
        <p14:creationId xmlns:p14="http://schemas.microsoft.com/office/powerpoint/2010/main" val="322582912"/>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9236A4CF-A066-A2FB-B68B-E8CCF826AC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1552575"/>
          </a:xfrm>
          <a:prstGeom prst="rect">
            <a:avLst/>
          </a:prstGeom>
        </p:spPr>
      </p:pic>
      <p:sp>
        <p:nvSpPr>
          <p:cNvPr id="49" name="TextBox 48">
            <a:extLst>
              <a:ext uri="{FF2B5EF4-FFF2-40B4-BE49-F238E27FC236}">
                <a16:creationId xmlns:a16="http://schemas.microsoft.com/office/drawing/2014/main" id="{AA599597-15DE-DA1D-3AEC-FEE51BA19283}"/>
              </a:ext>
            </a:extLst>
          </p:cNvPr>
          <p:cNvSpPr txBox="1"/>
          <p:nvPr/>
        </p:nvSpPr>
        <p:spPr>
          <a:xfrm>
            <a:off x="209136" y="106024"/>
            <a:ext cx="9613737"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Myriad Pro"/>
                <a:ea typeface="+mn-ea"/>
                <a:cs typeface="+mn-cs"/>
              </a:rPr>
              <a:t>The Current Threat &amp; Opportunity Environment in Public Health</a:t>
            </a:r>
            <a:endParaRPr kumimoji="0" lang="en-US" sz="4400" i="1" u="none" strike="noStrike" kern="1200" cap="none" spc="0" normalizeH="0" baseline="0" noProof="0" dirty="0">
              <a:ln>
                <a:noFill/>
              </a:ln>
              <a:solidFill>
                <a:srgbClr val="FFFFFF"/>
              </a:solidFill>
              <a:effectLst/>
              <a:uLnTx/>
              <a:uFillTx/>
              <a:latin typeface="Myriad Pro"/>
              <a:ea typeface="+mn-ea"/>
              <a:cs typeface="+mn-cs"/>
            </a:endParaRPr>
          </a:p>
        </p:txBody>
      </p:sp>
      <p:pic>
        <p:nvPicPr>
          <p:cNvPr id="2" name="Picture 1">
            <a:extLst>
              <a:ext uri="{FF2B5EF4-FFF2-40B4-BE49-F238E27FC236}">
                <a16:creationId xmlns:a16="http://schemas.microsoft.com/office/drawing/2014/main" id="{82364CBC-6D44-648E-D74F-91900EFEFBB1}"/>
              </a:ext>
            </a:extLst>
          </p:cNvPr>
          <p:cNvPicPr>
            <a:picLocks noChangeAspect="1"/>
          </p:cNvPicPr>
          <p:nvPr/>
        </p:nvPicPr>
        <p:blipFill>
          <a:blip r:embed="rId4"/>
          <a:stretch>
            <a:fillRect/>
          </a:stretch>
        </p:blipFill>
        <p:spPr>
          <a:xfrm>
            <a:off x="9888557" y="457244"/>
            <a:ext cx="1944793" cy="524301"/>
          </a:xfrm>
          <a:prstGeom prst="rect">
            <a:avLst/>
          </a:prstGeom>
        </p:spPr>
      </p:pic>
      <p:pic>
        <p:nvPicPr>
          <p:cNvPr id="6" name="Picture 5" descr="A brewing tornado">
            <a:extLst>
              <a:ext uri="{FF2B5EF4-FFF2-40B4-BE49-F238E27FC236}">
                <a16:creationId xmlns:a16="http://schemas.microsoft.com/office/drawing/2014/main" id="{80A1FDA3-4C7B-C3D4-ED53-3C3BC2FC5F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552574"/>
            <a:ext cx="12192000" cy="5305426"/>
          </a:xfrm>
          <a:prstGeom prst="rect">
            <a:avLst/>
          </a:prstGeom>
        </p:spPr>
      </p:pic>
    </p:spTree>
    <p:extLst>
      <p:ext uri="{BB962C8B-B14F-4D97-AF65-F5344CB8AC3E}">
        <p14:creationId xmlns:p14="http://schemas.microsoft.com/office/powerpoint/2010/main" val="3904821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28864" y="319769"/>
            <a:ext cx="7886700" cy="914400"/>
          </a:xfrm>
        </p:spPr>
        <p:txBody>
          <a:bodyPr anchor="ctr">
            <a:normAutofit/>
          </a:bodyPr>
          <a:lstStyle/>
          <a:p>
            <a:r>
              <a:rPr lang="en-US" sz="3600" b="1" dirty="0">
                <a:solidFill>
                  <a:schemeClr val="bg1"/>
                </a:solidFill>
              </a:rPr>
              <a:t>Why It Matters</a:t>
            </a:r>
            <a:endParaRPr lang="en-US" sz="3600" b="1" dirty="0"/>
          </a:p>
        </p:txBody>
      </p:sp>
      <p:sp>
        <p:nvSpPr>
          <p:cNvPr id="3" name="Content Placeholder 2"/>
          <p:cNvSpPr>
            <a:spLocks noGrp="1"/>
          </p:cNvSpPr>
          <p:nvPr>
            <p:ph sz="half" idx="1"/>
          </p:nvPr>
        </p:nvSpPr>
        <p:spPr>
          <a:xfrm>
            <a:off x="1821412" y="4794069"/>
            <a:ext cx="8490989" cy="1027975"/>
          </a:xfrm>
        </p:spPr>
        <p:txBody>
          <a:bodyPr vert="horz" lIns="91440" tIns="45720" rIns="91440" bIns="45720" rtlCol="0" anchor="t">
            <a:noAutofit/>
          </a:bodyPr>
          <a:lstStyle/>
          <a:p>
            <a:pPr marL="457200" lvl="1" indent="0" algn="ctr">
              <a:buNone/>
            </a:pPr>
            <a:endParaRPr lang="en-US" sz="2600" dirty="0"/>
          </a:p>
          <a:p>
            <a:pPr marL="457200" lvl="1" indent="0">
              <a:buNone/>
            </a:pPr>
            <a:endParaRPr lang="en-US" sz="2600" dirty="0">
              <a:ea typeface="+mn-lt"/>
              <a:cs typeface="+mn-lt"/>
            </a:endParaRPr>
          </a:p>
          <a:p>
            <a:pPr lvl="1"/>
            <a:endParaRPr lang="en-US" sz="2600" dirty="0">
              <a:ea typeface="+mn-lt"/>
              <a:cs typeface="+mn-lt"/>
            </a:endParaRPr>
          </a:p>
          <a:p>
            <a:pPr lvl="1"/>
            <a:endParaRPr lang="en-US" sz="2600" dirty="0">
              <a:ea typeface="+mn-lt"/>
              <a:cs typeface="+mn-lt"/>
            </a:endParaRPr>
          </a:p>
          <a:p>
            <a:pPr lvl="1"/>
            <a:endParaRPr lang="en-US" sz="2600" dirty="0"/>
          </a:p>
        </p:txBody>
      </p:sp>
      <p:pic>
        <p:nvPicPr>
          <p:cNvPr id="4" name="Picture 3" descr="A picture containing ocean floor&#10;&#10;Description automatically generated">
            <a:extLst>
              <a:ext uri="{FF2B5EF4-FFF2-40B4-BE49-F238E27FC236}">
                <a16:creationId xmlns:a16="http://schemas.microsoft.com/office/drawing/2014/main" id="{8871F1C9-7F5D-4F8C-90DA-4907E6DE35CB}"/>
              </a:ext>
            </a:extLst>
          </p:cNvPr>
          <p:cNvPicPr>
            <a:picLocks noChangeAspect="1"/>
          </p:cNvPicPr>
          <p:nvPr/>
        </p:nvPicPr>
        <p:blipFill>
          <a:blip r:embed="rId4"/>
          <a:stretch>
            <a:fillRect/>
          </a:stretch>
        </p:blipFill>
        <p:spPr>
          <a:xfrm>
            <a:off x="0" y="52969"/>
            <a:ext cx="12192000" cy="1193468"/>
          </a:xfrm>
          <a:prstGeom prst="rect">
            <a:avLst/>
          </a:prstGeom>
        </p:spPr>
      </p:pic>
      <p:sp>
        <p:nvSpPr>
          <p:cNvPr id="6" name="Title 1">
            <a:extLst>
              <a:ext uri="{FF2B5EF4-FFF2-40B4-BE49-F238E27FC236}">
                <a16:creationId xmlns:a16="http://schemas.microsoft.com/office/drawing/2014/main" id="{4EB99D8E-E9E0-EE16-44AC-CF0136D6D1F0}"/>
              </a:ext>
            </a:extLst>
          </p:cNvPr>
          <p:cNvSpPr txBox="1">
            <a:spLocks/>
          </p:cNvSpPr>
          <p:nvPr/>
        </p:nvSpPr>
        <p:spPr>
          <a:xfrm>
            <a:off x="31767" y="235086"/>
            <a:ext cx="12181400" cy="914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FFFFFF"/>
                </a:solidFill>
                <a:latin typeface="Myriad Pro"/>
                <a:ea typeface="+mn-ea"/>
                <a:cs typeface="+mn-cs"/>
              </a:rPr>
              <a:t>The Future (is NOW) – Active </a:t>
            </a:r>
            <a:r>
              <a:rPr lang="en-US" b="1">
                <a:solidFill>
                  <a:srgbClr val="FFFFFF"/>
                </a:solidFill>
                <a:latin typeface="Myriad Pro"/>
                <a:ea typeface="+mn-ea"/>
                <a:cs typeface="+mn-cs"/>
              </a:rPr>
              <a:t>PH Threats</a:t>
            </a:r>
            <a:endParaRPr lang="en-US" b="1" dirty="0">
              <a:solidFill>
                <a:srgbClr val="FFFFFF"/>
              </a:solidFill>
              <a:latin typeface="Myriad Pro"/>
              <a:ea typeface="+mn-ea"/>
              <a:cs typeface="+mn-cs"/>
            </a:endParaRPr>
          </a:p>
        </p:txBody>
      </p:sp>
      <p:grpSp>
        <p:nvGrpSpPr>
          <p:cNvPr id="25" name="Group 24">
            <a:extLst>
              <a:ext uri="{FF2B5EF4-FFF2-40B4-BE49-F238E27FC236}">
                <a16:creationId xmlns:a16="http://schemas.microsoft.com/office/drawing/2014/main" id="{03970A7F-423B-4BF9-B2B9-E96FD1E75160}"/>
              </a:ext>
            </a:extLst>
          </p:cNvPr>
          <p:cNvGrpSpPr/>
          <p:nvPr/>
        </p:nvGrpSpPr>
        <p:grpSpPr>
          <a:xfrm>
            <a:off x="-21167" y="1021156"/>
            <a:ext cx="12191999" cy="5783875"/>
            <a:chOff x="7247967" y="-94498"/>
            <a:chExt cx="3298943" cy="4599642"/>
          </a:xfrm>
        </p:grpSpPr>
        <p:sp>
          <p:nvSpPr>
            <p:cNvPr id="26" name="Rectangle 25">
              <a:extLst>
                <a:ext uri="{FF2B5EF4-FFF2-40B4-BE49-F238E27FC236}">
                  <a16:creationId xmlns:a16="http://schemas.microsoft.com/office/drawing/2014/main" id="{01F9EEE2-A1D4-44C1-AF85-1F8741C3A780}"/>
                </a:ext>
              </a:extLst>
            </p:cNvPr>
            <p:cNvSpPr/>
            <p:nvPr/>
          </p:nvSpPr>
          <p:spPr>
            <a:xfrm>
              <a:off x="7308342" y="851909"/>
              <a:ext cx="3203971" cy="3482718"/>
            </a:xfrm>
            <a:prstGeom prst="rect">
              <a:avLst/>
            </a:pr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7" name="TextBox 26">
              <a:extLst>
                <a:ext uri="{FF2B5EF4-FFF2-40B4-BE49-F238E27FC236}">
                  <a16:creationId xmlns:a16="http://schemas.microsoft.com/office/drawing/2014/main" id="{3B11ED07-3DEA-40F1-9B0C-A5E9022412EC}"/>
                </a:ext>
              </a:extLst>
            </p:cNvPr>
            <p:cNvSpPr txBox="1"/>
            <p:nvPr/>
          </p:nvSpPr>
          <p:spPr>
            <a:xfrm>
              <a:off x="7247967" y="-94498"/>
              <a:ext cx="3298943" cy="459964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154686" tIns="154686" rIns="206248" bIns="232029" numCol="1" spcCol="1270" anchor="t" anchorCtr="0">
              <a:noAutofit/>
            </a:bodyPr>
            <a:lstStyle/>
            <a:p>
              <a:pPr marL="342900" indent="-342900">
                <a:buFont typeface="Wingdings" panose="05000000000000000000" pitchFamily="2" charset="2"/>
                <a:buChar char="§"/>
              </a:pPr>
              <a:r>
                <a:rPr lang="en-US" sz="3000" b="1" dirty="0"/>
                <a:t>Federal Government/HHS/White House</a:t>
              </a:r>
            </a:p>
            <a:p>
              <a:pPr marL="914400" lvl="1" indent="-457200">
                <a:buFont typeface="Wingdings" panose="05000000000000000000" pitchFamily="2" charset="2"/>
                <a:buChar char="Ø"/>
              </a:pPr>
              <a:r>
                <a:rPr lang="en-US" sz="3000" b="1" dirty="0"/>
                <a:t>HHS Reorganization</a:t>
              </a:r>
            </a:p>
            <a:p>
              <a:pPr marL="914400" lvl="1" indent="-457200">
                <a:buFont typeface="Wingdings" panose="05000000000000000000" pitchFamily="2" charset="2"/>
                <a:buChar char="Ø"/>
              </a:pPr>
              <a:r>
                <a:rPr lang="en-US" sz="3000" b="1" dirty="0"/>
                <a:t>Workforce Reduction Impact</a:t>
              </a:r>
            </a:p>
            <a:p>
              <a:pPr marL="914400" lvl="1" indent="-457200">
                <a:buFont typeface="Wingdings" panose="05000000000000000000" pitchFamily="2" charset="2"/>
                <a:buChar char="Ø"/>
              </a:pPr>
              <a:r>
                <a:rPr lang="en-US" sz="3000" b="1" dirty="0"/>
                <a:t>$11.4B COVID Recissions – Pocket Recission Tool by September?</a:t>
              </a:r>
            </a:p>
            <a:p>
              <a:pPr marL="914400" lvl="1" indent="-457200">
                <a:buFont typeface="Wingdings" panose="05000000000000000000" pitchFamily="2" charset="2"/>
                <a:buChar char="Ø"/>
              </a:pPr>
              <a:r>
                <a:rPr lang="en-US" sz="3000" b="1" dirty="0"/>
                <a:t>Funding Uncertainty</a:t>
              </a:r>
            </a:p>
            <a:p>
              <a:pPr marL="914400" lvl="1" indent="-457200">
                <a:buFont typeface="Wingdings" panose="05000000000000000000" pitchFamily="2" charset="2"/>
                <a:buChar char="Ø"/>
              </a:pPr>
              <a:r>
                <a:rPr lang="en-US" sz="3000" b="1" dirty="0"/>
                <a:t>Related agency impacts (FDA, EPA, CMS/Medicaid, DHS)</a:t>
              </a:r>
            </a:p>
            <a:p>
              <a:pPr marL="342900" indent="-342900">
                <a:buFont typeface="Wingdings" panose="05000000000000000000" pitchFamily="2" charset="2"/>
                <a:buChar char="§"/>
              </a:pPr>
              <a:r>
                <a:rPr lang="en-US" sz="3000" b="1" dirty="0"/>
                <a:t>State and Local Health Department Impacts</a:t>
              </a:r>
            </a:p>
            <a:p>
              <a:pPr marL="914400" lvl="1" indent="-457200">
                <a:buFont typeface="Wingdings" panose="05000000000000000000" pitchFamily="2" charset="2"/>
                <a:buChar char="Ø"/>
              </a:pPr>
              <a:r>
                <a:rPr lang="en-US" sz="3000" b="1" dirty="0"/>
                <a:t>Comprehensive, Widespread, Real Programmatic Impact</a:t>
              </a:r>
            </a:p>
            <a:p>
              <a:pPr marL="457200" indent="-457200">
                <a:buFont typeface="Wingdings" panose="05000000000000000000" pitchFamily="2" charset="2"/>
                <a:buChar char="§"/>
              </a:pPr>
              <a:r>
                <a:rPr lang="en-US" sz="3000" b="1" dirty="0">
                  <a:solidFill>
                    <a:schemeClr val="bg1"/>
                  </a:solidFill>
                </a:rPr>
                <a:t>Ongoing Public Health Concerns</a:t>
              </a:r>
            </a:p>
            <a:p>
              <a:pPr marL="914400" lvl="1" indent="-457200">
                <a:buFont typeface="Wingdings" panose="05000000000000000000" pitchFamily="2" charset="2"/>
                <a:buChar char="Ø"/>
              </a:pPr>
              <a:r>
                <a:rPr lang="en-US" sz="3000" b="1" dirty="0">
                  <a:solidFill>
                    <a:schemeClr val="bg1"/>
                  </a:solidFill>
                </a:rPr>
                <a:t>Measles – Over 1K US cases in 31 jurisdictions</a:t>
              </a:r>
            </a:p>
            <a:p>
              <a:pPr marL="914400" lvl="1" indent="-457200">
                <a:buFont typeface="Wingdings" panose="05000000000000000000" pitchFamily="2" charset="2"/>
                <a:buChar char="Ø"/>
              </a:pPr>
              <a:r>
                <a:rPr lang="en-US" sz="3000" b="1" dirty="0" err="1">
                  <a:solidFill>
                    <a:schemeClr val="bg1"/>
                  </a:solidFill>
                </a:rPr>
                <a:t>Dengai</a:t>
              </a:r>
              <a:r>
                <a:rPr lang="en-US" sz="3000" b="1" dirty="0">
                  <a:solidFill>
                    <a:schemeClr val="bg1"/>
                  </a:solidFill>
                </a:rPr>
                <a:t> Outbreak in PR</a:t>
              </a:r>
            </a:p>
            <a:p>
              <a:pPr marL="914400" lvl="1" indent="-457200">
                <a:buFont typeface="Wingdings" panose="05000000000000000000" pitchFamily="2" charset="2"/>
                <a:buChar char="Ø"/>
              </a:pPr>
              <a:r>
                <a:rPr lang="en-US" sz="3000" b="1" dirty="0">
                  <a:solidFill>
                    <a:schemeClr val="bg1"/>
                  </a:solidFill>
                </a:rPr>
                <a:t>H5N1, MPOX, </a:t>
              </a:r>
              <a:r>
                <a:rPr lang="en-US" sz="3000" b="1" dirty="0" err="1">
                  <a:solidFill>
                    <a:schemeClr val="bg1"/>
                  </a:solidFill>
                </a:rPr>
                <a:t>Oropouche</a:t>
              </a:r>
              <a:r>
                <a:rPr lang="en-US" sz="3000" b="1" dirty="0">
                  <a:solidFill>
                    <a:schemeClr val="bg1"/>
                  </a:solidFill>
                </a:rPr>
                <a:t>, Screw Worm</a:t>
              </a:r>
            </a:p>
            <a:p>
              <a:pPr marL="914400" lvl="1" indent="-457200">
                <a:buFont typeface="Wingdings" panose="05000000000000000000" pitchFamily="2" charset="2"/>
                <a:buChar char="Ø"/>
              </a:pPr>
              <a:endParaRPr lang="en-US" sz="3000" b="1" dirty="0"/>
            </a:p>
            <a:p>
              <a:endParaRPr lang="en-US" sz="1400" dirty="0"/>
            </a:p>
            <a:p>
              <a:endParaRPr lang="en-US" sz="2400" dirty="0"/>
            </a:p>
          </p:txBody>
        </p:sp>
      </p:grpSp>
    </p:spTree>
    <p:extLst>
      <p:ext uri="{BB962C8B-B14F-4D97-AF65-F5344CB8AC3E}">
        <p14:creationId xmlns:p14="http://schemas.microsoft.com/office/powerpoint/2010/main" val="93320532"/>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28864" y="319769"/>
            <a:ext cx="7886700" cy="914400"/>
          </a:xfrm>
        </p:spPr>
        <p:txBody>
          <a:bodyPr anchor="ctr">
            <a:normAutofit/>
          </a:bodyPr>
          <a:lstStyle/>
          <a:p>
            <a:r>
              <a:rPr lang="en-US" sz="3600" b="1" dirty="0">
                <a:solidFill>
                  <a:schemeClr val="bg1"/>
                </a:solidFill>
              </a:rPr>
              <a:t>Why It Matters</a:t>
            </a:r>
            <a:endParaRPr lang="en-US" sz="3600" b="1" dirty="0"/>
          </a:p>
        </p:txBody>
      </p:sp>
      <p:sp>
        <p:nvSpPr>
          <p:cNvPr id="3" name="Content Placeholder 2"/>
          <p:cNvSpPr>
            <a:spLocks noGrp="1"/>
          </p:cNvSpPr>
          <p:nvPr>
            <p:ph sz="half" idx="1"/>
          </p:nvPr>
        </p:nvSpPr>
        <p:spPr>
          <a:xfrm>
            <a:off x="1821412" y="4794069"/>
            <a:ext cx="8490989" cy="1027975"/>
          </a:xfrm>
        </p:spPr>
        <p:txBody>
          <a:bodyPr vert="horz" lIns="91440" tIns="45720" rIns="91440" bIns="45720" rtlCol="0" anchor="t">
            <a:noAutofit/>
          </a:bodyPr>
          <a:lstStyle/>
          <a:p>
            <a:pPr marL="457200" lvl="1" indent="0" algn="ctr">
              <a:buNone/>
            </a:pPr>
            <a:endParaRPr lang="en-US" sz="2600" dirty="0"/>
          </a:p>
          <a:p>
            <a:pPr marL="457200" lvl="1" indent="0">
              <a:buNone/>
            </a:pPr>
            <a:endParaRPr lang="en-US" sz="2600" dirty="0">
              <a:ea typeface="+mn-lt"/>
              <a:cs typeface="+mn-lt"/>
            </a:endParaRPr>
          </a:p>
          <a:p>
            <a:pPr lvl="1"/>
            <a:endParaRPr lang="en-US" sz="2600" dirty="0">
              <a:ea typeface="+mn-lt"/>
              <a:cs typeface="+mn-lt"/>
            </a:endParaRPr>
          </a:p>
          <a:p>
            <a:pPr lvl="1"/>
            <a:endParaRPr lang="en-US" sz="2600" dirty="0">
              <a:ea typeface="+mn-lt"/>
              <a:cs typeface="+mn-lt"/>
            </a:endParaRPr>
          </a:p>
          <a:p>
            <a:pPr lvl="1"/>
            <a:endParaRPr lang="en-US" sz="2600" dirty="0"/>
          </a:p>
        </p:txBody>
      </p:sp>
      <p:pic>
        <p:nvPicPr>
          <p:cNvPr id="4" name="Picture 3" descr="A picture containing ocean floor&#10;&#10;Description automatically generated">
            <a:extLst>
              <a:ext uri="{FF2B5EF4-FFF2-40B4-BE49-F238E27FC236}">
                <a16:creationId xmlns:a16="http://schemas.microsoft.com/office/drawing/2014/main" id="{8871F1C9-7F5D-4F8C-90DA-4907E6DE35CB}"/>
              </a:ext>
            </a:extLst>
          </p:cNvPr>
          <p:cNvPicPr>
            <a:picLocks noChangeAspect="1"/>
          </p:cNvPicPr>
          <p:nvPr/>
        </p:nvPicPr>
        <p:blipFill>
          <a:blip r:embed="rId4"/>
          <a:stretch>
            <a:fillRect/>
          </a:stretch>
        </p:blipFill>
        <p:spPr>
          <a:xfrm>
            <a:off x="-5300" y="745"/>
            <a:ext cx="12192000" cy="1552448"/>
          </a:xfrm>
          <a:prstGeom prst="rect">
            <a:avLst/>
          </a:prstGeom>
        </p:spPr>
      </p:pic>
      <p:sp>
        <p:nvSpPr>
          <p:cNvPr id="6" name="Title 1">
            <a:extLst>
              <a:ext uri="{FF2B5EF4-FFF2-40B4-BE49-F238E27FC236}">
                <a16:creationId xmlns:a16="http://schemas.microsoft.com/office/drawing/2014/main" id="{4EB99D8E-E9E0-EE16-44AC-CF0136D6D1F0}"/>
              </a:ext>
            </a:extLst>
          </p:cNvPr>
          <p:cNvSpPr txBox="1">
            <a:spLocks/>
          </p:cNvSpPr>
          <p:nvPr/>
        </p:nvSpPr>
        <p:spPr>
          <a:xfrm>
            <a:off x="253674" y="299712"/>
            <a:ext cx="11684652" cy="914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solidFill>
                  <a:srgbClr val="FFFFFF"/>
                </a:solidFill>
                <a:latin typeface="Myriad Pro"/>
                <a:ea typeface="+mn-ea"/>
                <a:cs typeface="+mn-cs"/>
              </a:rPr>
              <a:t>The Current (NEW) Threat   Environment</a:t>
            </a:r>
          </a:p>
        </p:txBody>
      </p:sp>
      <p:pic>
        <p:nvPicPr>
          <p:cNvPr id="8" name="Picture 7">
            <a:extLst>
              <a:ext uri="{FF2B5EF4-FFF2-40B4-BE49-F238E27FC236}">
                <a16:creationId xmlns:a16="http://schemas.microsoft.com/office/drawing/2014/main" id="{B2E0D1B7-8F3A-E38C-CC7E-034BE59ABB67}"/>
              </a:ext>
            </a:extLst>
          </p:cNvPr>
          <p:cNvPicPr>
            <a:picLocks noChangeAspect="1"/>
          </p:cNvPicPr>
          <p:nvPr/>
        </p:nvPicPr>
        <p:blipFill>
          <a:blip r:embed="rId5"/>
          <a:stretch>
            <a:fillRect/>
          </a:stretch>
        </p:blipFill>
        <p:spPr>
          <a:xfrm>
            <a:off x="9888557" y="457244"/>
            <a:ext cx="1944793" cy="524301"/>
          </a:xfrm>
          <a:prstGeom prst="rect">
            <a:avLst/>
          </a:prstGeom>
        </p:spPr>
      </p:pic>
      <p:pic>
        <p:nvPicPr>
          <p:cNvPr id="7" name="Picture 6">
            <a:extLst>
              <a:ext uri="{FF2B5EF4-FFF2-40B4-BE49-F238E27FC236}">
                <a16:creationId xmlns:a16="http://schemas.microsoft.com/office/drawing/2014/main" id="{36577EA2-2F5F-EE81-92C0-F0858851B1B5}"/>
              </a:ext>
            </a:extLst>
          </p:cNvPr>
          <p:cNvPicPr>
            <a:picLocks noChangeAspect="1"/>
          </p:cNvPicPr>
          <p:nvPr/>
        </p:nvPicPr>
        <p:blipFill>
          <a:blip r:embed="rId6"/>
          <a:stretch>
            <a:fillRect/>
          </a:stretch>
        </p:blipFill>
        <p:spPr>
          <a:xfrm>
            <a:off x="1038786" y="1513079"/>
            <a:ext cx="9822167" cy="5304807"/>
          </a:xfrm>
          <a:prstGeom prst="rect">
            <a:avLst/>
          </a:prstGeom>
        </p:spPr>
      </p:pic>
      <p:sp>
        <p:nvSpPr>
          <p:cNvPr id="14" name="Arrow: Left 13">
            <a:extLst>
              <a:ext uri="{FF2B5EF4-FFF2-40B4-BE49-F238E27FC236}">
                <a16:creationId xmlns:a16="http://schemas.microsoft.com/office/drawing/2014/main" id="{D9B9330E-EE9E-C32F-70FA-680E02F299DF}"/>
              </a:ext>
            </a:extLst>
          </p:cNvPr>
          <p:cNvSpPr/>
          <p:nvPr/>
        </p:nvSpPr>
        <p:spPr>
          <a:xfrm>
            <a:off x="9672166" y="3993821"/>
            <a:ext cx="1234440" cy="457200"/>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highlight>
                <a:srgbClr val="FF0000"/>
              </a:highlight>
            </a:endParaRPr>
          </a:p>
        </p:txBody>
      </p:sp>
    </p:spTree>
    <p:extLst>
      <p:ext uri="{BB962C8B-B14F-4D97-AF65-F5344CB8AC3E}">
        <p14:creationId xmlns:p14="http://schemas.microsoft.com/office/powerpoint/2010/main" val="769720567"/>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E4F04749-0D81-A5FE-33C8-99E14922E1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8FF15D-2F75-32DB-B4DB-CF610734632C}"/>
              </a:ext>
            </a:extLst>
          </p:cNvPr>
          <p:cNvSpPr>
            <a:spLocks noGrp="1"/>
          </p:cNvSpPr>
          <p:nvPr>
            <p:ph type="title"/>
          </p:nvPr>
        </p:nvSpPr>
        <p:spPr>
          <a:xfrm>
            <a:off x="528864" y="319769"/>
            <a:ext cx="7886700" cy="914400"/>
          </a:xfrm>
        </p:spPr>
        <p:txBody>
          <a:bodyPr anchor="ctr">
            <a:normAutofit/>
          </a:bodyPr>
          <a:lstStyle/>
          <a:p>
            <a:r>
              <a:rPr lang="en-US" sz="3600" b="1" dirty="0">
                <a:solidFill>
                  <a:schemeClr val="bg1"/>
                </a:solidFill>
              </a:rPr>
              <a:t>Why It Matters</a:t>
            </a:r>
            <a:endParaRPr lang="en-US" sz="3600" b="1" dirty="0"/>
          </a:p>
        </p:txBody>
      </p:sp>
      <p:sp>
        <p:nvSpPr>
          <p:cNvPr id="3" name="Content Placeholder 2">
            <a:extLst>
              <a:ext uri="{FF2B5EF4-FFF2-40B4-BE49-F238E27FC236}">
                <a16:creationId xmlns:a16="http://schemas.microsoft.com/office/drawing/2014/main" id="{F1B70915-40D0-D022-2C69-F5FBA3D2CECB}"/>
              </a:ext>
            </a:extLst>
          </p:cNvPr>
          <p:cNvSpPr>
            <a:spLocks noGrp="1"/>
          </p:cNvSpPr>
          <p:nvPr>
            <p:ph sz="half" idx="1"/>
          </p:nvPr>
        </p:nvSpPr>
        <p:spPr>
          <a:xfrm>
            <a:off x="1821412" y="4794069"/>
            <a:ext cx="8490989" cy="1027975"/>
          </a:xfrm>
        </p:spPr>
        <p:txBody>
          <a:bodyPr vert="horz" lIns="91440" tIns="45720" rIns="91440" bIns="45720" rtlCol="0" anchor="t">
            <a:noAutofit/>
          </a:bodyPr>
          <a:lstStyle/>
          <a:p>
            <a:pPr marL="457200" lvl="1" indent="0" algn="ctr">
              <a:buNone/>
            </a:pPr>
            <a:endParaRPr lang="en-US" sz="2600" dirty="0"/>
          </a:p>
          <a:p>
            <a:pPr marL="457200" lvl="1" indent="0">
              <a:buNone/>
            </a:pPr>
            <a:endParaRPr lang="en-US" sz="2600" dirty="0">
              <a:ea typeface="+mn-lt"/>
              <a:cs typeface="+mn-lt"/>
            </a:endParaRPr>
          </a:p>
          <a:p>
            <a:pPr lvl="1"/>
            <a:endParaRPr lang="en-US" sz="2600" dirty="0">
              <a:ea typeface="+mn-lt"/>
              <a:cs typeface="+mn-lt"/>
            </a:endParaRPr>
          </a:p>
          <a:p>
            <a:pPr lvl="1"/>
            <a:endParaRPr lang="en-US" sz="2600" dirty="0">
              <a:ea typeface="+mn-lt"/>
              <a:cs typeface="+mn-lt"/>
            </a:endParaRPr>
          </a:p>
          <a:p>
            <a:pPr lvl="1"/>
            <a:endParaRPr lang="en-US" sz="2600" dirty="0"/>
          </a:p>
        </p:txBody>
      </p:sp>
      <p:pic>
        <p:nvPicPr>
          <p:cNvPr id="4" name="Picture 3" descr="A picture containing ocean floor&#10;&#10;Description automatically generated">
            <a:extLst>
              <a:ext uri="{FF2B5EF4-FFF2-40B4-BE49-F238E27FC236}">
                <a16:creationId xmlns:a16="http://schemas.microsoft.com/office/drawing/2014/main" id="{FC9BFCEF-D1A7-4DEB-178E-E9BC690A2FA5}"/>
              </a:ext>
            </a:extLst>
          </p:cNvPr>
          <p:cNvPicPr>
            <a:picLocks noChangeAspect="1"/>
          </p:cNvPicPr>
          <p:nvPr/>
        </p:nvPicPr>
        <p:blipFill>
          <a:blip r:embed="rId4"/>
          <a:stretch>
            <a:fillRect/>
          </a:stretch>
        </p:blipFill>
        <p:spPr>
          <a:xfrm>
            <a:off x="-5300" y="745"/>
            <a:ext cx="12192000" cy="1552448"/>
          </a:xfrm>
          <a:prstGeom prst="rect">
            <a:avLst/>
          </a:prstGeom>
        </p:spPr>
      </p:pic>
      <p:sp>
        <p:nvSpPr>
          <p:cNvPr id="6" name="Title 1">
            <a:extLst>
              <a:ext uri="{FF2B5EF4-FFF2-40B4-BE49-F238E27FC236}">
                <a16:creationId xmlns:a16="http://schemas.microsoft.com/office/drawing/2014/main" id="{9BC07C48-2DAB-3103-55CF-4311BEE5A357}"/>
              </a:ext>
            </a:extLst>
          </p:cNvPr>
          <p:cNvSpPr txBox="1">
            <a:spLocks/>
          </p:cNvSpPr>
          <p:nvPr/>
        </p:nvSpPr>
        <p:spPr>
          <a:xfrm>
            <a:off x="253674" y="299712"/>
            <a:ext cx="11684652" cy="914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solidFill>
                  <a:srgbClr val="FFFFFF"/>
                </a:solidFill>
                <a:latin typeface="Myriad Pro"/>
                <a:ea typeface="+mn-ea"/>
                <a:cs typeface="+mn-cs"/>
              </a:rPr>
              <a:t>The Current (NEW) Threat   Environment</a:t>
            </a:r>
          </a:p>
        </p:txBody>
      </p:sp>
      <p:pic>
        <p:nvPicPr>
          <p:cNvPr id="8" name="Picture 7">
            <a:extLst>
              <a:ext uri="{FF2B5EF4-FFF2-40B4-BE49-F238E27FC236}">
                <a16:creationId xmlns:a16="http://schemas.microsoft.com/office/drawing/2014/main" id="{9A528CDA-D658-22A4-6CB5-5B6337287517}"/>
              </a:ext>
            </a:extLst>
          </p:cNvPr>
          <p:cNvPicPr>
            <a:picLocks noChangeAspect="1"/>
          </p:cNvPicPr>
          <p:nvPr/>
        </p:nvPicPr>
        <p:blipFill>
          <a:blip r:embed="rId5"/>
          <a:stretch>
            <a:fillRect/>
          </a:stretch>
        </p:blipFill>
        <p:spPr>
          <a:xfrm>
            <a:off x="9888557" y="457244"/>
            <a:ext cx="1944793" cy="524301"/>
          </a:xfrm>
          <a:prstGeom prst="rect">
            <a:avLst/>
          </a:prstGeom>
        </p:spPr>
      </p:pic>
      <p:pic>
        <p:nvPicPr>
          <p:cNvPr id="7" name="Picture 6">
            <a:extLst>
              <a:ext uri="{FF2B5EF4-FFF2-40B4-BE49-F238E27FC236}">
                <a16:creationId xmlns:a16="http://schemas.microsoft.com/office/drawing/2014/main" id="{E4997C21-FE3E-61A5-B9B8-913D9C1AB74E}"/>
              </a:ext>
            </a:extLst>
          </p:cNvPr>
          <p:cNvPicPr>
            <a:picLocks noChangeAspect="1"/>
          </p:cNvPicPr>
          <p:nvPr/>
        </p:nvPicPr>
        <p:blipFill>
          <a:blip r:embed="rId6"/>
          <a:stretch>
            <a:fillRect/>
          </a:stretch>
        </p:blipFill>
        <p:spPr>
          <a:xfrm>
            <a:off x="165217" y="1513080"/>
            <a:ext cx="11668133" cy="5226784"/>
          </a:xfrm>
          <a:prstGeom prst="rect">
            <a:avLst/>
          </a:prstGeom>
        </p:spPr>
      </p:pic>
      <p:sp>
        <p:nvSpPr>
          <p:cNvPr id="14" name="Arrow: Left 13">
            <a:extLst>
              <a:ext uri="{FF2B5EF4-FFF2-40B4-BE49-F238E27FC236}">
                <a16:creationId xmlns:a16="http://schemas.microsoft.com/office/drawing/2014/main" id="{8201A777-1578-71E4-93F6-78966D33E36D}"/>
              </a:ext>
            </a:extLst>
          </p:cNvPr>
          <p:cNvSpPr/>
          <p:nvPr/>
        </p:nvSpPr>
        <p:spPr>
          <a:xfrm>
            <a:off x="4861560" y="4656667"/>
            <a:ext cx="1234440" cy="594602"/>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highlight>
                <a:srgbClr val="FF0000"/>
              </a:highlight>
            </a:endParaRPr>
          </a:p>
        </p:txBody>
      </p:sp>
    </p:spTree>
    <p:extLst>
      <p:ext uri="{BB962C8B-B14F-4D97-AF65-F5344CB8AC3E}">
        <p14:creationId xmlns:p14="http://schemas.microsoft.com/office/powerpoint/2010/main" val="2782367454"/>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15A7246F-84EB-93D3-7EC2-CDDD5AB1AF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96257B-2514-D40A-E2D3-1DF5A3800B19}"/>
              </a:ext>
            </a:extLst>
          </p:cNvPr>
          <p:cNvSpPr>
            <a:spLocks noGrp="1"/>
          </p:cNvSpPr>
          <p:nvPr>
            <p:ph type="title"/>
          </p:nvPr>
        </p:nvSpPr>
        <p:spPr>
          <a:xfrm>
            <a:off x="528864" y="319769"/>
            <a:ext cx="7886700" cy="914400"/>
          </a:xfrm>
        </p:spPr>
        <p:txBody>
          <a:bodyPr anchor="ctr">
            <a:normAutofit/>
          </a:bodyPr>
          <a:lstStyle/>
          <a:p>
            <a:r>
              <a:rPr lang="en-US" sz="3600" b="1" dirty="0">
                <a:solidFill>
                  <a:schemeClr val="bg1"/>
                </a:solidFill>
              </a:rPr>
              <a:t>Why It Matters</a:t>
            </a:r>
            <a:endParaRPr lang="en-US" sz="3600" b="1" dirty="0"/>
          </a:p>
        </p:txBody>
      </p:sp>
      <p:pic>
        <p:nvPicPr>
          <p:cNvPr id="4" name="Picture 3" descr="A picture containing ocean floor&#10;&#10;Description automatically generated">
            <a:extLst>
              <a:ext uri="{FF2B5EF4-FFF2-40B4-BE49-F238E27FC236}">
                <a16:creationId xmlns:a16="http://schemas.microsoft.com/office/drawing/2014/main" id="{AAFE7617-60B7-14D3-9A5B-CDF7415D5426}"/>
              </a:ext>
            </a:extLst>
          </p:cNvPr>
          <p:cNvPicPr>
            <a:picLocks noChangeAspect="1"/>
          </p:cNvPicPr>
          <p:nvPr/>
        </p:nvPicPr>
        <p:blipFill>
          <a:blip r:embed="rId4"/>
          <a:stretch>
            <a:fillRect/>
          </a:stretch>
        </p:blipFill>
        <p:spPr>
          <a:xfrm>
            <a:off x="-5300" y="745"/>
            <a:ext cx="12192000" cy="1552448"/>
          </a:xfrm>
          <a:prstGeom prst="rect">
            <a:avLst/>
          </a:prstGeom>
        </p:spPr>
      </p:pic>
      <p:sp>
        <p:nvSpPr>
          <p:cNvPr id="6" name="Title 1">
            <a:extLst>
              <a:ext uri="{FF2B5EF4-FFF2-40B4-BE49-F238E27FC236}">
                <a16:creationId xmlns:a16="http://schemas.microsoft.com/office/drawing/2014/main" id="{E47FCFC6-7194-1B88-A5B8-0A33A944B9B3}"/>
              </a:ext>
            </a:extLst>
          </p:cNvPr>
          <p:cNvSpPr txBox="1">
            <a:spLocks/>
          </p:cNvSpPr>
          <p:nvPr/>
        </p:nvSpPr>
        <p:spPr>
          <a:xfrm>
            <a:off x="253674" y="299712"/>
            <a:ext cx="11684652" cy="914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solidFill>
                  <a:srgbClr val="FFFFFF"/>
                </a:solidFill>
                <a:latin typeface="Myriad Pro"/>
                <a:ea typeface="+mn-ea"/>
                <a:cs typeface="+mn-cs"/>
              </a:rPr>
              <a:t>The Current (NEW) Threat   Environment</a:t>
            </a:r>
          </a:p>
        </p:txBody>
      </p:sp>
      <p:pic>
        <p:nvPicPr>
          <p:cNvPr id="8" name="Picture 7">
            <a:extLst>
              <a:ext uri="{FF2B5EF4-FFF2-40B4-BE49-F238E27FC236}">
                <a16:creationId xmlns:a16="http://schemas.microsoft.com/office/drawing/2014/main" id="{0DE0FB32-1BB8-241A-15AD-20F31189E42C}"/>
              </a:ext>
            </a:extLst>
          </p:cNvPr>
          <p:cNvPicPr>
            <a:picLocks noChangeAspect="1"/>
          </p:cNvPicPr>
          <p:nvPr/>
        </p:nvPicPr>
        <p:blipFill>
          <a:blip r:embed="rId5"/>
          <a:stretch>
            <a:fillRect/>
          </a:stretch>
        </p:blipFill>
        <p:spPr>
          <a:xfrm>
            <a:off x="9888557" y="457244"/>
            <a:ext cx="1944793" cy="524301"/>
          </a:xfrm>
          <a:prstGeom prst="rect">
            <a:avLst/>
          </a:prstGeom>
        </p:spPr>
      </p:pic>
      <p:sp>
        <p:nvSpPr>
          <p:cNvPr id="14" name="Arrow: Left 13">
            <a:extLst>
              <a:ext uri="{FF2B5EF4-FFF2-40B4-BE49-F238E27FC236}">
                <a16:creationId xmlns:a16="http://schemas.microsoft.com/office/drawing/2014/main" id="{CE637B95-1DF9-6AAE-A838-92B882ECAF54}"/>
              </a:ext>
            </a:extLst>
          </p:cNvPr>
          <p:cNvSpPr/>
          <p:nvPr/>
        </p:nvSpPr>
        <p:spPr>
          <a:xfrm>
            <a:off x="4861560" y="4656667"/>
            <a:ext cx="1234440" cy="594602"/>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highlight>
                <a:srgbClr val="FF0000"/>
              </a:highlight>
            </a:endParaRPr>
          </a:p>
        </p:txBody>
      </p:sp>
      <p:pic>
        <p:nvPicPr>
          <p:cNvPr id="9" name="Picture 8">
            <a:extLst>
              <a:ext uri="{FF2B5EF4-FFF2-40B4-BE49-F238E27FC236}">
                <a16:creationId xmlns:a16="http://schemas.microsoft.com/office/drawing/2014/main" id="{297A6A5D-E93F-982E-1CA2-947FA74CF116}"/>
              </a:ext>
            </a:extLst>
          </p:cNvPr>
          <p:cNvPicPr>
            <a:picLocks noChangeAspect="1"/>
          </p:cNvPicPr>
          <p:nvPr/>
        </p:nvPicPr>
        <p:blipFill>
          <a:blip r:embed="rId6"/>
          <a:stretch>
            <a:fillRect/>
          </a:stretch>
        </p:blipFill>
        <p:spPr>
          <a:xfrm>
            <a:off x="1" y="4044203"/>
            <a:ext cx="12186700" cy="2356553"/>
          </a:xfrm>
          <a:prstGeom prst="rect">
            <a:avLst/>
          </a:prstGeom>
        </p:spPr>
      </p:pic>
      <p:pic>
        <p:nvPicPr>
          <p:cNvPr id="13" name="Picture 12">
            <a:extLst>
              <a:ext uri="{FF2B5EF4-FFF2-40B4-BE49-F238E27FC236}">
                <a16:creationId xmlns:a16="http://schemas.microsoft.com/office/drawing/2014/main" id="{D879B5A8-FB4F-6C83-93AA-966BF1275BA7}"/>
              </a:ext>
            </a:extLst>
          </p:cNvPr>
          <p:cNvPicPr>
            <a:picLocks noChangeAspect="1"/>
          </p:cNvPicPr>
          <p:nvPr/>
        </p:nvPicPr>
        <p:blipFill>
          <a:blip r:embed="rId7"/>
          <a:stretch>
            <a:fillRect/>
          </a:stretch>
        </p:blipFill>
        <p:spPr>
          <a:xfrm>
            <a:off x="528864" y="1710725"/>
            <a:ext cx="11517332" cy="2181529"/>
          </a:xfrm>
          <a:prstGeom prst="rect">
            <a:avLst/>
          </a:prstGeom>
        </p:spPr>
      </p:pic>
    </p:spTree>
    <p:extLst>
      <p:ext uri="{BB962C8B-B14F-4D97-AF65-F5344CB8AC3E}">
        <p14:creationId xmlns:p14="http://schemas.microsoft.com/office/powerpoint/2010/main" val="2503388700"/>
      </p:ext>
    </p:extLst>
  </p:cSld>
  <p:clrMapOvr>
    <a:overrideClrMapping bg1="lt1" tx1="dk1" bg2="lt2" tx2="dk2" accent1="accent1" accent2="accent2" accent3="accent3" accent4="accent4" accent5="accent5" accent6="accent6" hlink="hlink" folHlink="folHlink"/>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NACCHO Simple Template">
  <a:themeElements>
    <a:clrScheme name="NACCHO">
      <a:dk1>
        <a:sysClr val="windowText" lastClr="000000"/>
      </a:dk1>
      <a:lt1>
        <a:sysClr val="window" lastClr="FFFFFF"/>
      </a:lt1>
      <a:dk2>
        <a:srgbClr val="002244"/>
      </a:dk2>
      <a:lt2>
        <a:srgbClr val="D06F1A"/>
      </a:lt2>
      <a:accent1>
        <a:srgbClr val="B3995D"/>
      </a:accent1>
      <a:accent2>
        <a:srgbClr val="008B99"/>
      </a:accent2>
      <a:accent3>
        <a:srgbClr val="00467F"/>
      </a:accent3>
      <a:accent4>
        <a:srgbClr val="3D4242"/>
      </a:accent4>
      <a:accent5>
        <a:srgbClr val="78A22F"/>
      </a:accent5>
      <a:accent6>
        <a:srgbClr val="6D276A"/>
      </a:accent6>
      <a:hlink>
        <a:srgbClr val="0000FF"/>
      </a:hlink>
      <a:folHlink>
        <a:srgbClr val="800080"/>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CCHO Simple Template" id="{DC67A380-4EBB-457D-AE95-4A9144B9B6FD}" vid="{75260319-1C3B-4F3B-A26E-C5E97DBFB041}"/>
    </a:ext>
  </a:extLst>
</a:theme>
</file>

<file path=ppt/theme/theme2.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Metadata/LabelInfo.xml><?xml version="1.0" encoding="utf-8"?>
<clbl:labelList xmlns:clbl="http://schemas.microsoft.com/office/2020/mipLabelMetadata">
  <clbl:label id="{a717b27e-5bf3-453b-b1d7-1290fa17dc02}" enabled="0" method="" siteId="{a717b27e-5bf3-453b-b1d7-1290fa17dc02}" removed="1"/>
</clbl:labelList>
</file>

<file path=docProps/app.xml><?xml version="1.0" encoding="utf-8"?>
<Properties xmlns="http://schemas.openxmlformats.org/officeDocument/2006/extended-properties" xmlns:vt="http://schemas.openxmlformats.org/officeDocument/2006/docPropsVTypes">
  <TotalTime>7727</TotalTime>
  <Words>1696</Words>
  <Application>Microsoft Office PowerPoint</Application>
  <PresentationFormat>Widescreen</PresentationFormat>
  <Paragraphs>266</Paragraphs>
  <Slides>21</Slides>
  <Notes>20</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21</vt:i4>
      </vt:variant>
    </vt:vector>
  </HeadingPairs>
  <TitlesOfParts>
    <vt:vector size="37" baseType="lpstr">
      <vt:lpstr>Arial</vt:lpstr>
      <vt:lpstr>Calibri</vt:lpstr>
      <vt:lpstr>Calibri Light</vt:lpstr>
      <vt:lpstr>Gill Sans MT</vt:lpstr>
      <vt:lpstr>inherit</vt:lpstr>
      <vt:lpstr>Myriad Pro</vt:lpstr>
      <vt:lpstr>Nunito</vt:lpstr>
      <vt:lpstr>Rastanty Cortez</vt:lpstr>
      <vt:lpstr>Source Sans Pro</vt:lpstr>
      <vt:lpstr>Tw Cen MT</vt:lpstr>
      <vt:lpstr>Tw Cen MT Condensed</vt:lpstr>
      <vt:lpstr>Wingdings</vt:lpstr>
      <vt:lpstr>Wingdings 3</vt:lpstr>
      <vt:lpstr>NACCHO Simple Template</vt:lpstr>
      <vt:lpstr>Integral</vt:lpstr>
      <vt:lpstr>Office Theme</vt:lpstr>
      <vt:lpstr>PowerPoint Presentation</vt:lpstr>
      <vt:lpstr>PowerPoint Presentation</vt:lpstr>
      <vt:lpstr>PowerPoint Presentation</vt:lpstr>
      <vt:lpstr>Why It Matters</vt:lpstr>
      <vt:lpstr>PowerPoint Presentation</vt:lpstr>
      <vt:lpstr>Why It Matters</vt:lpstr>
      <vt:lpstr>Why It Matters</vt:lpstr>
      <vt:lpstr>Why It Matters</vt:lpstr>
      <vt:lpstr>Why It Matters</vt:lpstr>
      <vt:lpstr>Why It Matters</vt:lpstr>
      <vt:lpstr>Why It Matters</vt:lpstr>
      <vt:lpstr>Why It Matters</vt:lpstr>
      <vt:lpstr>Why It Matters</vt:lpstr>
      <vt:lpstr>Why It Matters</vt:lpstr>
      <vt:lpstr>Why It Matters</vt:lpstr>
      <vt:lpstr>Why It Matters</vt:lpstr>
      <vt:lpstr>Why It Matters</vt:lpstr>
      <vt:lpstr>Why It Matters</vt:lpstr>
      <vt:lpstr>Why It Matters</vt:lpstr>
      <vt:lpstr>Why It Matters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 Ruff</dc:creator>
  <cp:lastModifiedBy>Karen Davis</cp:lastModifiedBy>
  <cp:revision>632</cp:revision>
  <dcterms:created xsi:type="dcterms:W3CDTF">2021-11-29T18:30:41Z</dcterms:created>
  <dcterms:modified xsi:type="dcterms:W3CDTF">2025-06-19T21:10:05Z</dcterms:modified>
</cp:coreProperties>
</file>