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8" r:id="rId3"/>
    <p:sldId id="275" r:id="rId4"/>
    <p:sldId id="281" r:id="rId5"/>
    <p:sldId id="269" r:id="rId6"/>
    <p:sldId id="295" r:id="rId7"/>
    <p:sldId id="297" r:id="rId8"/>
    <p:sldId id="298" r:id="rId9"/>
    <p:sldId id="299" r:id="rId10"/>
    <p:sldId id="296" r:id="rId11"/>
    <p:sldId id="25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FF"/>
    <a:srgbClr val="0076FF"/>
    <a:srgbClr val="007FD7"/>
    <a:srgbClr val="2559FF"/>
    <a:srgbClr val="0033D6"/>
    <a:srgbClr val="4F81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50"/>
    <p:restoredTop sz="94621"/>
  </p:normalViewPr>
  <p:slideViewPr>
    <p:cSldViewPr>
      <p:cViewPr varScale="1">
        <p:scale>
          <a:sx n="80" d="100"/>
          <a:sy n="80" d="100"/>
        </p:scale>
        <p:origin x="146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Relationship Id="rId14" Type="http://schemas.openxmlformats.org/officeDocument/2006/relationships/image" Target="../media/image18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Relationship Id="rId14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3E2E8A-8270-4A76-B849-B0DF563C41B9}" type="doc">
      <dgm:prSet loTypeId="urn:microsoft.com/office/officeart/2005/8/layout/default" loCatId="list" qsTypeId="urn:microsoft.com/office/officeart/2005/8/quickstyle/simple1#4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024B393C-B505-464B-9FFC-AA35F0CB3CFB}">
      <dgm:prSet custT="1"/>
      <dgm:spPr/>
      <dgm:t>
        <a:bodyPr/>
        <a:lstStyle/>
        <a:p>
          <a:r>
            <a:rPr lang="en-US" sz="1800" dirty="0"/>
            <a:t>Linkage to existing maternity supports rather than creating new spend</a:t>
          </a:r>
        </a:p>
      </dgm:t>
    </dgm:pt>
    <dgm:pt modelId="{0D5FD201-D43B-427F-9F3D-CC723AAD41BD}" type="parTrans" cxnId="{AEC1C4B4-471D-4BF9-A7FE-772E6FB29BD8}">
      <dgm:prSet/>
      <dgm:spPr/>
      <dgm:t>
        <a:bodyPr/>
        <a:lstStyle/>
        <a:p>
          <a:endParaRPr lang="en-US" sz="1200"/>
        </a:p>
      </dgm:t>
    </dgm:pt>
    <dgm:pt modelId="{BDF03B95-B16C-40D3-B47A-70CEFA589F99}" type="sibTrans" cxnId="{AEC1C4B4-471D-4BF9-A7FE-772E6FB29BD8}">
      <dgm:prSet/>
      <dgm:spPr/>
      <dgm:t>
        <a:bodyPr/>
        <a:lstStyle/>
        <a:p>
          <a:endParaRPr lang="en-US" sz="1200"/>
        </a:p>
      </dgm:t>
    </dgm:pt>
    <dgm:pt modelId="{BE72E9FD-4439-4CCC-A846-529EF58ABE9C}">
      <dgm:prSet custT="1"/>
      <dgm:spPr/>
      <dgm:t>
        <a:bodyPr/>
        <a:lstStyle/>
        <a:p>
          <a:r>
            <a:rPr lang="en-US" sz="1800" dirty="0"/>
            <a:t>Establishing solid relationships with community delivering hubs</a:t>
          </a:r>
        </a:p>
      </dgm:t>
    </dgm:pt>
    <dgm:pt modelId="{CDFA1758-7E9A-41D0-BEEA-CD0B73B236CB}" type="parTrans" cxnId="{B68A1BD5-1027-405F-A204-E6DCFEFDC9F0}">
      <dgm:prSet/>
      <dgm:spPr/>
      <dgm:t>
        <a:bodyPr/>
        <a:lstStyle/>
        <a:p>
          <a:endParaRPr lang="en-US" sz="1200"/>
        </a:p>
      </dgm:t>
    </dgm:pt>
    <dgm:pt modelId="{1B464DD8-9557-4525-926A-BC5654AD1EFB}" type="sibTrans" cxnId="{B68A1BD5-1027-405F-A204-E6DCFEFDC9F0}">
      <dgm:prSet/>
      <dgm:spPr/>
      <dgm:t>
        <a:bodyPr/>
        <a:lstStyle/>
        <a:p>
          <a:endParaRPr lang="en-US" sz="1200"/>
        </a:p>
      </dgm:t>
    </dgm:pt>
    <dgm:pt modelId="{0365CC0C-2A5D-49EB-B64F-DB8BA3B06FB8}">
      <dgm:prSet custT="1"/>
      <dgm:spPr/>
      <dgm:t>
        <a:bodyPr/>
        <a:lstStyle/>
        <a:p>
          <a:r>
            <a:rPr lang="en-US" sz="1400" dirty="0"/>
            <a:t>Increase staff and provider satisfaction</a:t>
          </a:r>
        </a:p>
      </dgm:t>
    </dgm:pt>
    <dgm:pt modelId="{01E46A72-06CB-454E-BDD6-9FC36C5A1415}" type="parTrans" cxnId="{21A2D510-2BD7-4105-BDCA-3B1968930470}">
      <dgm:prSet/>
      <dgm:spPr/>
      <dgm:t>
        <a:bodyPr/>
        <a:lstStyle/>
        <a:p>
          <a:endParaRPr lang="en-US" sz="1200"/>
        </a:p>
      </dgm:t>
    </dgm:pt>
    <dgm:pt modelId="{F077DF4A-6231-4ABE-96CD-70334358A675}" type="sibTrans" cxnId="{21A2D510-2BD7-4105-BDCA-3B1968930470}">
      <dgm:prSet/>
      <dgm:spPr/>
      <dgm:t>
        <a:bodyPr/>
        <a:lstStyle/>
        <a:p>
          <a:endParaRPr lang="en-US" sz="1200"/>
        </a:p>
      </dgm:t>
    </dgm:pt>
    <dgm:pt modelId="{4341A1B2-1000-494C-9474-032F80BA60D7}">
      <dgm:prSet custT="1"/>
      <dgm:spPr/>
      <dgm:t>
        <a:bodyPr/>
        <a:lstStyle/>
        <a:p>
          <a:r>
            <a:rPr lang="en-US" sz="1400" dirty="0"/>
            <a:t>Happy moms &amp; babies</a:t>
          </a:r>
        </a:p>
      </dgm:t>
    </dgm:pt>
    <dgm:pt modelId="{34CEACD5-4FD0-4472-BC4A-F994FD300CF9}" type="parTrans" cxnId="{97D79968-5328-4844-B78A-8B72E506EB8B}">
      <dgm:prSet/>
      <dgm:spPr/>
      <dgm:t>
        <a:bodyPr/>
        <a:lstStyle/>
        <a:p>
          <a:endParaRPr lang="en-US" sz="1200"/>
        </a:p>
      </dgm:t>
    </dgm:pt>
    <dgm:pt modelId="{F891B853-DECC-4C66-A136-1886E72384B7}" type="sibTrans" cxnId="{97D79968-5328-4844-B78A-8B72E506EB8B}">
      <dgm:prSet/>
      <dgm:spPr/>
      <dgm:t>
        <a:bodyPr/>
        <a:lstStyle/>
        <a:p>
          <a:endParaRPr lang="en-US" sz="1200"/>
        </a:p>
      </dgm:t>
    </dgm:pt>
    <dgm:pt modelId="{A78DFBDB-7D7B-490C-B112-B158CFE0A316}">
      <dgm:prSet custT="1"/>
      <dgm:spPr/>
      <dgm:t>
        <a:bodyPr/>
        <a:lstStyle/>
        <a:p>
          <a:r>
            <a:rPr lang="en-US" sz="1400" dirty="0"/>
            <a:t>Incentive program</a:t>
          </a:r>
        </a:p>
      </dgm:t>
    </dgm:pt>
    <dgm:pt modelId="{6BA8EDB6-37F3-44FB-A634-70AA2F9215B7}" type="parTrans" cxnId="{B4039C03-807A-4CE1-82BF-6E3766015FD3}">
      <dgm:prSet/>
      <dgm:spPr/>
      <dgm:t>
        <a:bodyPr/>
        <a:lstStyle/>
        <a:p>
          <a:endParaRPr lang="en-US" sz="1200"/>
        </a:p>
      </dgm:t>
    </dgm:pt>
    <dgm:pt modelId="{A6117340-00AF-4D66-8A3E-600B5E19A700}" type="sibTrans" cxnId="{B4039C03-807A-4CE1-82BF-6E3766015FD3}">
      <dgm:prSet/>
      <dgm:spPr/>
      <dgm:t>
        <a:bodyPr/>
        <a:lstStyle/>
        <a:p>
          <a:endParaRPr lang="en-US" sz="1200"/>
        </a:p>
      </dgm:t>
    </dgm:pt>
    <dgm:pt modelId="{647EBD95-D778-4040-9714-9D7341A28377}">
      <dgm:prSet custT="1"/>
      <dgm:spPr/>
      <dgm:t>
        <a:bodyPr/>
        <a:lstStyle/>
        <a:p>
          <a:r>
            <a:rPr lang="en-US" sz="1400" dirty="0"/>
            <a:t>Ability to innovate </a:t>
          </a:r>
        </a:p>
      </dgm:t>
    </dgm:pt>
    <dgm:pt modelId="{55FEF17D-F06D-417B-9C3B-838632B63BE6}" type="parTrans" cxnId="{308B5AB5-90F2-4FC1-B9AF-A86CACDCBE49}">
      <dgm:prSet/>
      <dgm:spPr/>
      <dgm:t>
        <a:bodyPr/>
        <a:lstStyle/>
        <a:p>
          <a:endParaRPr lang="en-US" sz="1200"/>
        </a:p>
      </dgm:t>
    </dgm:pt>
    <dgm:pt modelId="{629EDB4A-3707-42F1-A827-6D35EEA66B01}" type="sibTrans" cxnId="{308B5AB5-90F2-4FC1-B9AF-A86CACDCBE49}">
      <dgm:prSet/>
      <dgm:spPr/>
      <dgm:t>
        <a:bodyPr/>
        <a:lstStyle/>
        <a:p>
          <a:endParaRPr lang="en-US" sz="1200"/>
        </a:p>
      </dgm:t>
    </dgm:pt>
    <dgm:pt modelId="{A35080F9-FC73-4E09-8632-2231952746FC}">
      <dgm:prSet custT="1"/>
      <dgm:spPr/>
      <dgm:t>
        <a:bodyPr/>
        <a:lstStyle/>
        <a:p>
          <a:r>
            <a:rPr lang="en-US" sz="2000" dirty="0"/>
            <a:t>Expand your scope</a:t>
          </a:r>
        </a:p>
      </dgm:t>
    </dgm:pt>
    <dgm:pt modelId="{5C9975FB-C997-428F-9990-2A69D0EAC42B}" type="parTrans" cxnId="{C65150C7-7280-4926-9FF7-ECC7E519E20C}">
      <dgm:prSet/>
      <dgm:spPr/>
      <dgm:t>
        <a:bodyPr/>
        <a:lstStyle/>
        <a:p>
          <a:endParaRPr lang="en-US" sz="1200"/>
        </a:p>
      </dgm:t>
    </dgm:pt>
    <dgm:pt modelId="{9E03032F-D0D5-4B3F-9BFD-B915DE7FD841}" type="sibTrans" cxnId="{C65150C7-7280-4926-9FF7-ECC7E519E20C}">
      <dgm:prSet/>
      <dgm:spPr/>
      <dgm:t>
        <a:bodyPr/>
        <a:lstStyle/>
        <a:p>
          <a:endParaRPr lang="en-US" sz="1200"/>
        </a:p>
      </dgm:t>
    </dgm:pt>
    <dgm:pt modelId="{1E11DD70-7FB8-4D5C-B2F1-0866366AA7F6}">
      <dgm:prSet custT="1"/>
      <dgm:spPr/>
      <dgm:t>
        <a:bodyPr/>
        <a:lstStyle/>
        <a:p>
          <a:r>
            <a:rPr lang="en-US" sz="2000" dirty="0"/>
            <a:t>Provide an unmet need for the community you serve</a:t>
          </a:r>
        </a:p>
      </dgm:t>
    </dgm:pt>
    <dgm:pt modelId="{9A1F9F2F-BBE8-4755-B7C0-02066EF3D484}" type="parTrans" cxnId="{2493CB6D-2FA5-4E51-BBC6-2CEA06138D51}">
      <dgm:prSet/>
      <dgm:spPr/>
      <dgm:t>
        <a:bodyPr/>
        <a:lstStyle/>
        <a:p>
          <a:endParaRPr lang="en-US" sz="1200"/>
        </a:p>
      </dgm:t>
    </dgm:pt>
    <dgm:pt modelId="{E1995397-427A-4459-AE17-84BB40C535C7}" type="sibTrans" cxnId="{2493CB6D-2FA5-4E51-BBC6-2CEA06138D51}">
      <dgm:prSet/>
      <dgm:spPr/>
      <dgm:t>
        <a:bodyPr/>
        <a:lstStyle/>
        <a:p>
          <a:endParaRPr lang="en-US" sz="1200"/>
        </a:p>
      </dgm:t>
    </dgm:pt>
    <dgm:pt modelId="{E87D95BB-AB39-4B29-815D-F2FC401DF94F}">
      <dgm:prSet custT="1"/>
      <dgm:spPr/>
      <dgm:t>
        <a:bodyPr/>
        <a:lstStyle/>
        <a:p>
          <a:r>
            <a:rPr lang="en-US" sz="2000" dirty="0"/>
            <a:t>Increase earnings in shared saving and value based payments</a:t>
          </a:r>
        </a:p>
      </dgm:t>
    </dgm:pt>
    <dgm:pt modelId="{EE95E8A7-4ABC-44C1-9B10-0CD058A34A24}" type="parTrans" cxnId="{4CD7F311-AADD-4F9A-9F8E-1E7159EEFE7A}">
      <dgm:prSet/>
      <dgm:spPr/>
      <dgm:t>
        <a:bodyPr/>
        <a:lstStyle/>
        <a:p>
          <a:endParaRPr lang="en-US" sz="1200"/>
        </a:p>
      </dgm:t>
    </dgm:pt>
    <dgm:pt modelId="{44FA2FEC-3B69-4B24-B01C-79546D85F540}" type="sibTrans" cxnId="{4CD7F311-AADD-4F9A-9F8E-1E7159EEFE7A}">
      <dgm:prSet/>
      <dgm:spPr/>
      <dgm:t>
        <a:bodyPr/>
        <a:lstStyle/>
        <a:p>
          <a:endParaRPr lang="en-US" sz="1200"/>
        </a:p>
      </dgm:t>
    </dgm:pt>
    <dgm:pt modelId="{FB9B4962-874F-4D5F-B45E-1E294EE6F927}">
      <dgm:prSet custT="1"/>
      <dgm:spPr/>
      <dgm:t>
        <a:bodyPr/>
        <a:lstStyle/>
        <a:p>
          <a:r>
            <a:rPr lang="en-US" sz="1800" dirty="0"/>
            <a:t>More sustainable than ever with pending CMS billing changes 1/1/27</a:t>
          </a:r>
        </a:p>
      </dgm:t>
    </dgm:pt>
    <dgm:pt modelId="{8DD4060F-4A99-4FB5-A50F-B5A87DDDCAD3}" type="parTrans" cxnId="{A0FFE2D6-57F6-4511-98E9-196ABA6BA64C}">
      <dgm:prSet/>
      <dgm:spPr/>
      <dgm:t>
        <a:bodyPr/>
        <a:lstStyle/>
        <a:p>
          <a:endParaRPr lang="en-US" sz="1200"/>
        </a:p>
      </dgm:t>
    </dgm:pt>
    <dgm:pt modelId="{65D075F5-F946-469C-8AE8-7662D42B81E9}" type="sibTrans" cxnId="{A0FFE2D6-57F6-4511-98E9-196ABA6BA64C}">
      <dgm:prSet/>
      <dgm:spPr/>
      <dgm:t>
        <a:bodyPr/>
        <a:lstStyle/>
        <a:p>
          <a:endParaRPr lang="en-US" sz="1200"/>
        </a:p>
      </dgm:t>
    </dgm:pt>
    <dgm:pt modelId="{9B1EDE7B-27CE-AF41-A325-591E751C8D59}">
      <dgm:prSet phldrT="[Text]"/>
      <dgm:spPr/>
      <dgm:t>
        <a:bodyPr/>
        <a:lstStyle/>
        <a:p>
          <a:r>
            <a:rPr lang="en-US" dirty="0"/>
            <a:t>Strengthening your workforce knowledge base</a:t>
          </a:r>
        </a:p>
      </dgm:t>
    </dgm:pt>
    <dgm:pt modelId="{E8075C78-9415-1A43-A3FB-527058AA4D85}" type="parTrans" cxnId="{A365E00F-5F1F-4041-930B-26B9558BFDA0}">
      <dgm:prSet/>
      <dgm:spPr/>
      <dgm:t>
        <a:bodyPr/>
        <a:lstStyle/>
        <a:p>
          <a:endParaRPr lang="en-US"/>
        </a:p>
      </dgm:t>
    </dgm:pt>
    <dgm:pt modelId="{5D76746D-26A6-754A-9923-24712E9A0223}" type="sibTrans" cxnId="{A365E00F-5F1F-4041-930B-26B9558BFDA0}">
      <dgm:prSet/>
      <dgm:spPr/>
      <dgm:t>
        <a:bodyPr/>
        <a:lstStyle/>
        <a:p>
          <a:endParaRPr lang="en-US"/>
        </a:p>
      </dgm:t>
    </dgm:pt>
    <dgm:pt modelId="{49A5DAB4-39E0-BA4B-8ACC-B9CBF3B79255}" type="pres">
      <dgm:prSet presAssocID="{A23E2E8A-8270-4A76-B849-B0DF563C41B9}" presName="diagram" presStyleCnt="0">
        <dgm:presLayoutVars>
          <dgm:dir/>
          <dgm:resizeHandles val="exact"/>
        </dgm:presLayoutVars>
      </dgm:prSet>
      <dgm:spPr/>
    </dgm:pt>
    <dgm:pt modelId="{C67EB64B-6DB9-5949-8AE8-B54BC9D814CA}" type="pres">
      <dgm:prSet presAssocID="{024B393C-B505-464B-9FFC-AA35F0CB3CFB}" presName="node" presStyleLbl="node1" presStyleIdx="0" presStyleCnt="8">
        <dgm:presLayoutVars>
          <dgm:bulletEnabled val="1"/>
        </dgm:presLayoutVars>
      </dgm:prSet>
      <dgm:spPr/>
    </dgm:pt>
    <dgm:pt modelId="{61E2CFAD-3013-F54E-A308-4E1E23ED8AE7}" type="pres">
      <dgm:prSet presAssocID="{BDF03B95-B16C-40D3-B47A-70CEFA589F99}" presName="sibTrans" presStyleCnt="0"/>
      <dgm:spPr/>
    </dgm:pt>
    <dgm:pt modelId="{3B7858FD-04F2-1249-9611-3B4B703C5E87}" type="pres">
      <dgm:prSet presAssocID="{9B1EDE7B-27CE-AF41-A325-591E751C8D59}" presName="node" presStyleLbl="node1" presStyleIdx="1" presStyleCnt="8">
        <dgm:presLayoutVars>
          <dgm:bulletEnabled val="1"/>
        </dgm:presLayoutVars>
      </dgm:prSet>
      <dgm:spPr/>
    </dgm:pt>
    <dgm:pt modelId="{DAF9E044-B4DC-734F-87DA-F173ED2D3DDC}" type="pres">
      <dgm:prSet presAssocID="{5D76746D-26A6-754A-9923-24712E9A0223}" presName="sibTrans" presStyleCnt="0"/>
      <dgm:spPr/>
    </dgm:pt>
    <dgm:pt modelId="{A87158F5-EEB0-7649-8577-10EABA2D3760}" type="pres">
      <dgm:prSet presAssocID="{BE72E9FD-4439-4CCC-A846-529EF58ABE9C}" presName="node" presStyleLbl="node1" presStyleIdx="2" presStyleCnt="8">
        <dgm:presLayoutVars>
          <dgm:bulletEnabled val="1"/>
        </dgm:presLayoutVars>
      </dgm:prSet>
      <dgm:spPr/>
    </dgm:pt>
    <dgm:pt modelId="{7B7A26AE-BF0F-8545-ABAB-C4EBF3B1F952}" type="pres">
      <dgm:prSet presAssocID="{1B464DD8-9557-4525-926A-BC5654AD1EFB}" presName="sibTrans" presStyleCnt="0"/>
      <dgm:spPr/>
    </dgm:pt>
    <dgm:pt modelId="{5E0ABD5A-1C93-374F-9BDA-10EF593543E2}" type="pres">
      <dgm:prSet presAssocID="{0365CC0C-2A5D-49EB-B64F-DB8BA3B06FB8}" presName="node" presStyleLbl="node1" presStyleIdx="3" presStyleCnt="8">
        <dgm:presLayoutVars>
          <dgm:bulletEnabled val="1"/>
        </dgm:presLayoutVars>
      </dgm:prSet>
      <dgm:spPr/>
    </dgm:pt>
    <dgm:pt modelId="{A4C81E46-AD29-6346-A4D5-1D236788A999}" type="pres">
      <dgm:prSet presAssocID="{F077DF4A-6231-4ABE-96CD-70334358A675}" presName="sibTrans" presStyleCnt="0"/>
      <dgm:spPr/>
    </dgm:pt>
    <dgm:pt modelId="{756E8A09-E250-C347-952C-55F4B058A7DE}" type="pres">
      <dgm:prSet presAssocID="{A35080F9-FC73-4E09-8632-2231952746FC}" presName="node" presStyleLbl="node1" presStyleIdx="4" presStyleCnt="8">
        <dgm:presLayoutVars>
          <dgm:bulletEnabled val="1"/>
        </dgm:presLayoutVars>
      </dgm:prSet>
      <dgm:spPr/>
    </dgm:pt>
    <dgm:pt modelId="{E6146263-6D7C-274A-9262-FE29A578CFDE}" type="pres">
      <dgm:prSet presAssocID="{9E03032F-D0D5-4B3F-9BFD-B915DE7FD841}" presName="sibTrans" presStyleCnt="0"/>
      <dgm:spPr/>
    </dgm:pt>
    <dgm:pt modelId="{991DB730-4A1B-394B-9401-0E2BA296590A}" type="pres">
      <dgm:prSet presAssocID="{1E11DD70-7FB8-4D5C-B2F1-0866366AA7F6}" presName="node" presStyleLbl="node1" presStyleIdx="5" presStyleCnt="8">
        <dgm:presLayoutVars>
          <dgm:bulletEnabled val="1"/>
        </dgm:presLayoutVars>
      </dgm:prSet>
      <dgm:spPr/>
    </dgm:pt>
    <dgm:pt modelId="{57C971DD-EE63-F849-BD4E-1EF3A5459FA1}" type="pres">
      <dgm:prSet presAssocID="{E1995397-427A-4459-AE17-84BB40C535C7}" presName="sibTrans" presStyleCnt="0"/>
      <dgm:spPr/>
    </dgm:pt>
    <dgm:pt modelId="{524019D5-C727-1841-BC1E-BA2DF241A0CF}" type="pres">
      <dgm:prSet presAssocID="{E87D95BB-AB39-4B29-815D-F2FC401DF94F}" presName="node" presStyleLbl="node1" presStyleIdx="6" presStyleCnt="8">
        <dgm:presLayoutVars>
          <dgm:bulletEnabled val="1"/>
        </dgm:presLayoutVars>
      </dgm:prSet>
      <dgm:spPr/>
    </dgm:pt>
    <dgm:pt modelId="{CC69F11B-5AE1-0041-AC64-E609B9BC12B0}" type="pres">
      <dgm:prSet presAssocID="{44FA2FEC-3B69-4B24-B01C-79546D85F540}" presName="sibTrans" presStyleCnt="0"/>
      <dgm:spPr/>
    </dgm:pt>
    <dgm:pt modelId="{7062B4A9-99B5-3141-BB0A-B62F3DFAC9E9}" type="pres">
      <dgm:prSet presAssocID="{FB9B4962-874F-4D5F-B45E-1E294EE6F927}" presName="node" presStyleLbl="node1" presStyleIdx="7" presStyleCnt="8">
        <dgm:presLayoutVars>
          <dgm:bulletEnabled val="1"/>
        </dgm:presLayoutVars>
      </dgm:prSet>
      <dgm:spPr/>
    </dgm:pt>
  </dgm:ptLst>
  <dgm:cxnLst>
    <dgm:cxn modelId="{B4039C03-807A-4CE1-82BF-6E3766015FD3}" srcId="{0365CC0C-2A5D-49EB-B64F-DB8BA3B06FB8}" destId="{A78DFBDB-7D7B-490C-B112-B158CFE0A316}" srcOrd="1" destOrd="0" parTransId="{6BA8EDB6-37F3-44FB-A634-70AA2F9215B7}" sibTransId="{A6117340-00AF-4D66-8A3E-600B5E19A700}"/>
    <dgm:cxn modelId="{B679E405-005C-7D4B-A540-40DA63496DDA}" type="presOf" srcId="{024B393C-B505-464B-9FFC-AA35F0CB3CFB}" destId="{C67EB64B-6DB9-5949-8AE8-B54BC9D814CA}" srcOrd="0" destOrd="0" presId="urn:microsoft.com/office/officeart/2005/8/layout/default"/>
    <dgm:cxn modelId="{A365E00F-5F1F-4041-930B-26B9558BFDA0}" srcId="{A23E2E8A-8270-4A76-B849-B0DF563C41B9}" destId="{9B1EDE7B-27CE-AF41-A325-591E751C8D59}" srcOrd="1" destOrd="0" parTransId="{E8075C78-9415-1A43-A3FB-527058AA4D85}" sibTransId="{5D76746D-26A6-754A-9923-24712E9A0223}"/>
    <dgm:cxn modelId="{21A2D510-2BD7-4105-BDCA-3B1968930470}" srcId="{A23E2E8A-8270-4A76-B849-B0DF563C41B9}" destId="{0365CC0C-2A5D-49EB-B64F-DB8BA3B06FB8}" srcOrd="3" destOrd="0" parTransId="{01E46A72-06CB-454E-BDD6-9FC36C5A1415}" sibTransId="{F077DF4A-6231-4ABE-96CD-70334358A675}"/>
    <dgm:cxn modelId="{4CD7F311-AADD-4F9A-9F8E-1E7159EEFE7A}" srcId="{A23E2E8A-8270-4A76-B849-B0DF563C41B9}" destId="{E87D95BB-AB39-4B29-815D-F2FC401DF94F}" srcOrd="6" destOrd="0" parTransId="{EE95E8A7-4ABC-44C1-9B10-0CD058A34A24}" sibTransId="{44FA2FEC-3B69-4B24-B01C-79546D85F540}"/>
    <dgm:cxn modelId="{ACFD301B-79D8-CE45-9BDA-8BBAD0565EF1}" type="presOf" srcId="{BE72E9FD-4439-4CCC-A846-529EF58ABE9C}" destId="{A87158F5-EEB0-7649-8577-10EABA2D3760}" srcOrd="0" destOrd="0" presId="urn:microsoft.com/office/officeart/2005/8/layout/default"/>
    <dgm:cxn modelId="{8B048424-2922-7D4E-AB89-C3615868B672}" type="presOf" srcId="{1E11DD70-7FB8-4D5C-B2F1-0866366AA7F6}" destId="{991DB730-4A1B-394B-9401-0E2BA296590A}" srcOrd="0" destOrd="0" presId="urn:microsoft.com/office/officeart/2005/8/layout/default"/>
    <dgm:cxn modelId="{B044492B-6D12-AB46-A890-C951AE24D43A}" type="presOf" srcId="{647EBD95-D778-4040-9714-9D7341A28377}" destId="{5E0ABD5A-1C93-374F-9BDA-10EF593543E2}" srcOrd="0" destOrd="3" presId="urn:microsoft.com/office/officeart/2005/8/layout/default"/>
    <dgm:cxn modelId="{D8C64047-6E64-DA47-BC8E-6E0646084B50}" type="presOf" srcId="{A23E2E8A-8270-4A76-B849-B0DF563C41B9}" destId="{49A5DAB4-39E0-BA4B-8ACC-B9CBF3B79255}" srcOrd="0" destOrd="0" presId="urn:microsoft.com/office/officeart/2005/8/layout/default"/>
    <dgm:cxn modelId="{97D79968-5328-4844-B78A-8B72E506EB8B}" srcId="{0365CC0C-2A5D-49EB-B64F-DB8BA3B06FB8}" destId="{4341A1B2-1000-494C-9474-032F80BA60D7}" srcOrd="0" destOrd="0" parTransId="{34CEACD5-4FD0-4472-BC4A-F994FD300CF9}" sibTransId="{F891B853-DECC-4C66-A136-1886E72384B7}"/>
    <dgm:cxn modelId="{2493CB6D-2FA5-4E51-BBC6-2CEA06138D51}" srcId="{A23E2E8A-8270-4A76-B849-B0DF563C41B9}" destId="{1E11DD70-7FB8-4D5C-B2F1-0866366AA7F6}" srcOrd="5" destOrd="0" parTransId="{9A1F9F2F-BBE8-4755-B7C0-02066EF3D484}" sibTransId="{E1995397-427A-4459-AE17-84BB40C535C7}"/>
    <dgm:cxn modelId="{4A23B059-F282-B944-86F3-DF0DA3C59666}" type="presOf" srcId="{0365CC0C-2A5D-49EB-B64F-DB8BA3B06FB8}" destId="{5E0ABD5A-1C93-374F-9BDA-10EF593543E2}" srcOrd="0" destOrd="0" presId="urn:microsoft.com/office/officeart/2005/8/layout/default"/>
    <dgm:cxn modelId="{71372892-D1C6-8A49-A70E-0B8DC1638A8B}" type="presOf" srcId="{E87D95BB-AB39-4B29-815D-F2FC401DF94F}" destId="{524019D5-C727-1841-BC1E-BA2DF241A0CF}" srcOrd="0" destOrd="0" presId="urn:microsoft.com/office/officeart/2005/8/layout/default"/>
    <dgm:cxn modelId="{F1965FA9-5D52-4C4B-AACD-1785C3A46CD8}" type="presOf" srcId="{A78DFBDB-7D7B-490C-B112-B158CFE0A316}" destId="{5E0ABD5A-1C93-374F-9BDA-10EF593543E2}" srcOrd="0" destOrd="2" presId="urn:microsoft.com/office/officeart/2005/8/layout/default"/>
    <dgm:cxn modelId="{9F24ECAF-DB26-F24C-84F0-8BBCFD23C100}" type="presOf" srcId="{9B1EDE7B-27CE-AF41-A325-591E751C8D59}" destId="{3B7858FD-04F2-1249-9611-3B4B703C5E87}" srcOrd="0" destOrd="0" presId="urn:microsoft.com/office/officeart/2005/8/layout/default"/>
    <dgm:cxn modelId="{AEC1C4B4-471D-4BF9-A7FE-772E6FB29BD8}" srcId="{A23E2E8A-8270-4A76-B849-B0DF563C41B9}" destId="{024B393C-B505-464B-9FFC-AA35F0CB3CFB}" srcOrd="0" destOrd="0" parTransId="{0D5FD201-D43B-427F-9F3D-CC723AAD41BD}" sibTransId="{BDF03B95-B16C-40D3-B47A-70CEFA589F99}"/>
    <dgm:cxn modelId="{308B5AB5-90F2-4FC1-B9AF-A86CACDCBE49}" srcId="{0365CC0C-2A5D-49EB-B64F-DB8BA3B06FB8}" destId="{647EBD95-D778-4040-9714-9D7341A28377}" srcOrd="2" destOrd="0" parTransId="{55FEF17D-F06D-417B-9C3B-838632B63BE6}" sibTransId="{629EDB4A-3707-42F1-A827-6D35EEA66B01}"/>
    <dgm:cxn modelId="{C65150C7-7280-4926-9FF7-ECC7E519E20C}" srcId="{A23E2E8A-8270-4A76-B849-B0DF563C41B9}" destId="{A35080F9-FC73-4E09-8632-2231952746FC}" srcOrd="4" destOrd="0" parTransId="{5C9975FB-C997-428F-9990-2A69D0EAC42B}" sibTransId="{9E03032F-D0D5-4B3F-9BFD-B915DE7FD841}"/>
    <dgm:cxn modelId="{B68A1BD5-1027-405F-A204-E6DCFEFDC9F0}" srcId="{A23E2E8A-8270-4A76-B849-B0DF563C41B9}" destId="{BE72E9FD-4439-4CCC-A846-529EF58ABE9C}" srcOrd="2" destOrd="0" parTransId="{CDFA1758-7E9A-41D0-BEEA-CD0B73B236CB}" sibTransId="{1B464DD8-9557-4525-926A-BC5654AD1EFB}"/>
    <dgm:cxn modelId="{A0FFE2D6-57F6-4511-98E9-196ABA6BA64C}" srcId="{A23E2E8A-8270-4A76-B849-B0DF563C41B9}" destId="{FB9B4962-874F-4D5F-B45E-1E294EE6F927}" srcOrd="7" destOrd="0" parTransId="{8DD4060F-4A99-4FB5-A50F-B5A87DDDCAD3}" sibTransId="{65D075F5-F946-469C-8AE8-7662D42B81E9}"/>
    <dgm:cxn modelId="{FC8FA1EC-10F9-004E-B9AB-A0AE18C3B5A4}" type="presOf" srcId="{4341A1B2-1000-494C-9474-032F80BA60D7}" destId="{5E0ABD5A-1C93-374F-9BDA-10EF593543E2}" srcOrd="0" destOrd="1" presId="urn:microsoft.com/office/officeart/2005/8/layout/default"/>
    <dgm:cxn modelId="{4432C4F1-4785-2044-9FD1-C61885077425}" type="presOf" srcId="{FB9B4962-874F-4D5F-B45E-1E294EE6F927}" destId="{7062B4A9-99B5-3141-BB0A-B62F3DFAC9E9}" srcOrd="0" destOrd="0" presId="urn:microsoft.com/office/officeart/2005/8/layout/default"/>
    <dgm:cxn modelId="{832E3EFD-7A4A-3B4A-9D56-C3B1E61D2DC0}" type="presOf" srcId="{A35080F9-FC73-4E09-8632-2231952746FC}" destId="{756E8A09-E250-C347-952C-55F4B058A7DE}" srcOrd="0" destOrd="0" presId="urn:microsoft.com/office/officeart/2005/8/layout/default"/>
    <dgm:cxn modelId="{F660709A-7887-B74F-8603-B4660AB32619}" type="presParOf" srcId="{49A5DAB4-39E0-BA4B-8ACC-B9CBF3B79255}" destId="{C67EB64B-6DB9-5949-8AE8-B54BC9D814CA}" srcOrd="0" destOrd="0" presId="urn:microsoft.com/office/officeart/2005/8/layout/default"/>
    <dgm:cxn modelId="{7162428D-4EB8-2645-8F74-C89652C40B66}" type="presParOf" srcId="{49A5DAB4-39E0-BA4B-8ACC-B9CBF3B79255}" destId="{61E2CFAD-3013-F54E-A308-4E1E23ED8AE7}" srcOrd="1" destOrd="0" presId="urn:microsoft.com/office/officeart/2005/8/layout/default"/>
    <dgm:cxn modelId="{2778C3E9-1F12-3143-A9E2-E65E90F289EB}" type="presParOf" srcId="{49A5DAB4-39E0-BA4B-8ACC-B9CBF3B79255}" destId="{3B7858FD-04F2-1249-9611-3B4B703C5E87}" srcOrd="2" destOrd="0" presId="urn:microsoft.com/office/officeart/2005/8/layout/default"/>
    <dgm:cxn modelId="{41D6BAD1-616B-E147-BF0C-90900E365F97}" type="presParOf" srcId="{49A5DAB4-39E0-BA4B-8ACC-B9CBF3B79255}" destId="{DAF9E044-B4DC-734F-87DA-F173ED2D3DDC}" srcOrd="3" destOrd="0" presId="urn:microsoft.com/office/officeart/2005/8/layout/default"/>
    <dgm:cxn modelId="{6E0ADA4E-B810-9B4C-9B34-9455EF9DA170}" type="presParOf" srcId="{49A5DAB4-39E0-BA4B-8ACC-B9CBF3B79255}" destId="{A87158F5-EEB0-7649-8577-10EABA2D3760}" srcOrd="4" destOrd="0" presId="urn:microsoft.com/office/officeart/2005/8/layout/default"/>
    <dgm:cxn modelId="{3AACFB7C-4AB8-BB44-A2F7-7D631B3E2A47}" type="presParOf" srcId="{49A5DAB4-39E0-BA4B-8ACC-B9CBF3B79255}" destId="{7B7A26AE-BF0F-8545-ABAB-C4EBF3B1F952}" srcOrd="5" destOrd="0" presId="urn:microsoft.com/office/officeart/2005/8/layout/default"/>
    <dgm:cxn modelId="{ECC883BB-BC46-5240-A8E3-CC3E5BC7BD29}" type="presParOf" srcId="{49A5DAB4-39E0-BA4B-8ACC-B9CBF3B79255}" destId="{5E0ABD5A-1C93-374F-9BDA-10EF593543E2}" srcOrd="6" destOrd="0" presId="urn:microsoft.com/office/officeart/2005/8/layout/default"/>
    <dgm:cxn modelId="{13125D88-271E-6543-916D-81990888C117}" type="presParOf" srcId="{49A5DAB4-39E0-BA4B-8ACC-B9CBF3B79255}" destId="{A4C81E46-AD29-6346-A4D5-1D236788A999}" srcOrd="7" destOrd="0" presId="urn:microsoft.com/office/officeart/2005/8/layout/default"/>
    <dgm:cxn modelId="{3EE08CF6-0121-E040-8C43-2B845D1B3F30}" type="presParOf" srcId="{49A5DAB4-39E0-BA4B-8ACC-B9CBF3B79255}" destId="{756E8A09-E250-C347-952C-55F4B058A7DE}" srcOrd="8" destOrd="0" presId="urn:microsoft.com/office/officeart/2005/8/layout/default"/>
    <dgm:cxn modelId="{03E2CC36-2152-B74C-9EEE-C775C9B19B6F}" type="presParOf" srcId="{49A5DAB4-39E0-BA4B-8ACC-B9CBF3B79255}" destId="{E6146263-6D7C-274A-9262-FE29A578CFDE}" srcOrd="9" destOrd="0" presId="urn:microsoft.com/office/officeart/2005/8/layout/default"/>
    <dgm:cxn modelId="{63DCD503-16EE-A445-B26B-30771714DFAB}" type="presParOf" srcId="{49A5DAB4-39E0-BA4B-8ACC-B9CBF3B79255}" destId="{991DB730-4A1B-394B-9401-0E2BA296590A}" srcOrd="10" destOrd="0" presId="urn:microsoft.com/office/officeart/2005/8/layout/default"/>
    <dgm:cxn modelId="{366995C1-039D-084F-9488-22B12A82C852}" type="presParOf" srcId="{49A5DAB4-39E0-BA4B-8ACC-B9CBF3B79255}" destId="{57C971DD-EE63-F849-BD4E-1EF3A5459FA1}" srcOrd="11" destOrd="0" presId="urn:microsoft.com/office/officeart/2005/8/layout/default"/>
    <dgm:cxn modelId="{6E49801F-6376-9747-B4BF-735FFF9BC2D7}" type="presParOf" srcId="{49A5DAB4-39E0-BA4B-8ACC-B9CBF3B79255}" destId="{524019D5-C727-1841-BC1E-BA2DF241A0CF}" srcOrd="12" destOrd="0" presId="urn:microsoft.com/office/officeart/2005/8/layout/default"/>
    <dgm:cxn modelId="{69FB7299-4528-2D42-ADA7-3F3805334129}" type="presParOf" srcId="{49A5DAB4-39E0-BA4B-8ACC-B9CBF3B79255}" destId="{CC69F11B-5AE1-0041-AC64-E609B9BC12B0}" srcOrd="13" destOrd="0" presId="urn:microsoft.com/office/officeart/2005/8/layout/default"/>
    <dgm:cxn modelId="{7DC3DBEA-602C-ED44-8EBA-CBFAA0CF26F5}" type="presParOf" srcId="{49A5DAB4-39E0-BA4B-8ACC-B9CBF3B79255}" destId="{7062B4A9-99B5-3141-BB0A-B62F3DFAC9E9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03C3C4-BC5A-494E-8CDA-F058D0E6BB71}" type="doc">
      <dgm:prSet loTypeId="urn:microsoft.com/office/officeart/2018/5/layout/IconCircleLabelList" loCatId="icon" qsTypeId="urn:microsoft.com/office/officeart/2005/8/quickstyle/simple1#5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2C3C4705-6607-4B0E-A9F7-81B01F7986CB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0" i="0" dirty="0"/>
            <a:t>A site in the low-access or desert counties where validated there is no or extremely limited access to prenatal care </a:t>
          </a:r>
          <a:endParaRPr lang="en-US" dirty="0"/>
        </a:p>
      </dgm:t>
    </dgm:pt>
    <dgm:pt modelId="{8A85EEBD-125D-4F7D-8881-0D473C9C1A24}" type="parTrans" cxnId="{7654B67B-559B-4EB2-90A3-C2A930C9BA20}">
      <dgm:prSet/>
      <dgm:spPr/>
      <dgm:t>
        <a:bodyPr/>
        <a:lstStyle/>
        <a:p>
          <a:endParaRPr lang="en-US"/>
        </a:p>
      </dgm:t>
    </dgm:pt>
    <dgm:pt modelId="{D67C8371-365B-404B-8034-90BC7D438B3F}" type="sibTrans" cxnId="{7654B67B-559B-4EB2-90A3-C2A930C9BA20}">
      <dgm:prSet/>
      <dgm:spPr/>
      <dgm:t>
        <a:bodyPr/>
        <a:lstStyle/>
        <a:p>
          <a:endParaRPr lang="en-US"/>
        </a:p>
      </dgm:t>
    </dgm:pt>
    <dgm:pt modelId="{24474501-5B70-466B-AFA7-3B42DB057C93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200" b="0" i="0" dirty="0"/>
            <a:t>Strong commitment to quality</a:t>
          </a:r>
          <a:endParaRPr lang="en-US" sz="1200" dirty="0"/>
        </a:p>
      </dgm:t>
    </dgm:pt>
    <dgm:pt modelId="{4129881F-9A36-49E8-8746-6AF312359EFC}" type="parTrans" cxnId="{9306363E-ED1D-4CA9-AA07-61A879A0AB22}">
      <dgm:prSet/>
      <dgm:spPr/>
      <dgm:t>
        <a:bodyPr/>
        <a:lstStyle/>
        <a:p>
          <a:endParaRPr lang="en-US"/>
        </a:p>
      </dgm:t>
    </dgm:pt>
    <dgm:pt modelId="{7A4BCFF7-7370-4EEC-8F88-2AB561EC3A7F}" type="sibTrans" cxnId="{9306363E-ED1D-4CA9-AA07-61A879A0AB22}">
      <dgm:prSet/>
      <dgm:spPr/>
      <dgm:t>
        <a:bodyPr/>
        <a:lstStyle/>
        <a:p>
          <a:endParaRPr lang="en-US"/>
        </a:p>
      </dgm:t>
    </dgm:pt>
    <dgm:pt modelId="{BDFFE345-F874-4666-BBFC-F0FE4EE71C05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0" i="0" dirty="0"/>
            <a:t>Solid performance in value-based care and desire to mature your potential</a:t>
          </a:r>
          <a:endParaRPr lang="en-US" dirty="0"/>
        </a:p>
      </dgm:t>
    </dgm:pt>
    <dgm:pt modelId="{FB52B86E-65EC-404D-972D-DE69139DF686}" type="parTrans" cxnId="{89981313-ACA8-4677-9D95-01E1EC942EE7}">
      <dgm:prSet/>
      <dgm:spPr/>
      <dgm:t>
        <a:bodyPr/>
        <a:lstStyle/>
        <a:p>
          <a:endParaRPr lang="en-US"/>
        </a:p>
      </dgm:t>
    </dgm:pt>
    <dgm:pt modelId="{3C5C2126-980D-4041-9D0F-560DB1E3B1D8}" type="sibTrans" cxnId="{89981313-ACA8-4677-9D95-01E1EC942EE7}">
      <dgm:prSet/>
      <dgm:spPr/>
      <dgm:t>
        <a:bodyPr/>
        <a:lstStyle/>
        <a:p>
          <a:endParaRPr lang="en-US"/>
        </a:p>
      </dgm:t>
    </dgm:pt>
    <dgm:pt modelId="{4FEB9B8E-B637-49AD-AAC8-A377E4716AD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0" i="0" dirty="0"/>
            <a:t>Executive support and more importantly a modicum of enthusiasm</a:t>
          </a:r>
          <a:endParaRPr lang="en-US" dirty="0"/>
        </a:p>
      </dgm:t>
    </dgm:pt>
    <dgm:pt modelId="{E4A0CD7C-EFC5-4BF1-B343-38C7E7F1D6DC}" type="parTrans" cxnId="{A266E4AD-2A8A-4989-9D4A-ACFA4996DF10}">
      <dgm:prSet/>
      <dgm:spPr/>
      <dgm:t>
        <a:bodyPr/>
        <a:lstStyle/>
        <a:p>
          <a:endParaRPr lang="en-US"/>
        </a:p>
      </dgm:t>
    </dgm:pt>
    <dgm:pt modelId="{EF28BF73-EBFA-4C40-B7F5-E58B12B95F52}" type="sibTrans" cxnId="{A266E4AD-2A8A-4989-9D4A-ACFA4996DF10}">
      <dgm:prSet/>
      <dgm:spPr/>
      <dgm:t>
        <a:bodyPr/>
        <a:lstStyle/>
        <a:p>
          <a:endParaRPr lang="en-US"/>
        </a:p>
      </dgm:t>
    </dgm:pt>
    <dgm:pt modelId="{C6536297-58ED-4CC3-8E27-B051C5BDD3A7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0" i="0" dirty="0"/>
            <a:t>A physician champion excited to lead medically and champion excited to lead the effort operationally</a:t>
          </a:r>
          <a:endParaRPr lang="en-US" dirty="0"/>
        </a:p>
      </dgm:t>
    </dgm:pt>
    <dgm:pt modelId="{3F6301DF-DA94-4FA0-A372-07763BC3CF73}" type="parTrans" cxnId="{75CEFCA8-71BD-47D0-A095-86393A1F395C}">
      <dgm:prSet/>
      <dgm:spPr/>
      <dgm:t>
        <a:bodyPr/>
        <a:lstStyle/>
        <a:p>
          <a:endParaRPr lang="en-US"/>
        </a:p>
      </dgm:t>
    </dgm:pt>
    <dgm:pt modelId="{86976748-2771-4FBC-8197-D1DA5153D14C}" type="sibTrans" cxnId="{75CEFCA8-71BD-47D0-A095-86393A1F395C}">
      <dgm:prSet/>
      <dgm:spPr/>
      <dgm:t>
        <a:bodyPr/>
        <a:lstStyle/>
        <a:p>
          <a:endParaRPr lang="en-US"/>
        </a:p>
      </dgm:t>
    </dgm:pt>
    <dgm:pt modelId="{1DED422E-3A4A-435D-877F-1C1DD7E62E4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0" i="0" dirty="0"/>
            <a:t>potential sites in other counties and willingness to expand</a:t>
          </a:r>
          <a:endParaRPr lang="en-US" dirty="0"/>
        </a:p>
      </dgm:t>
    </dgm:pt>
    <dgm:pt modelId="{BA5C2C32-75C8-43A7-B427-FADB0DB1A581}" type="parTrans" cxnId="{8DD2F2DA-4853-40AF-A8B2-A44A43BEF899}">
      <dgm:prSet/>
      <dgm:spPr/>
      <dgm:t>
        <a:bodyPr/>
        <a:lstStyle/>
        <a:p>
          <a:endParaRPr lang="en-US"/>
        </a:p>
      </dgm:t>
    </dgm:pt>
    <dgm:pt modelId="{2CB80CD8-4D6B-491E-97A9-C537EB3DA60B}" type="sibTrans" cxnId="{8DD2F2DA-4853-40AF-A8B2-A44A43BEF899}">
      <dgm:prSet/>
      <dgm:spPr/>
      <dgm:t>
        <a:bodyPr/>
        <a:lstStyle/>
        <a:p>
          <a:endParaRPr lang="en-US"/>
        </a:p>
      </dgm:t>
    </dgm:pt>
    <dgm:pt modelId="{9F6E901D-2336-E24F-BCF9-9D094AC44BD6}">
      <dgm:prSet phldrT="[Text]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A Delivering partner that is committed to shared success</a:t>
          </a:r>
        </a:p>
      </dgm:t>
    </dgm:pt>
    <dgm:pt modelId="{E0874F93-52AE-CC43-B2D4-CDED75000E56}" type="parTrans" cxnId="{10433285-00B1-D546-885E-37EE0242C445}">
      <dgm:prSet/>
      <dgm:spPr/>
      <dgm:t>
        <a:bodyPr/>
        <a:lstStyle/>
        <a:p>
          <a:endParaRPr lang="en-US"/>
        </a:p>
      </dgm:t>
    </dgm:pt>
    <dgm:pt modelId="{431E5E0B-25C5-5144-AFB9-C30AA3C98BC2}" type="sibTrans" cxnId="{10433285-00B1-D546-885E-37EE0242C445}">
      <dgm:prSet/>
      <dgm:spPr/>
      <dgm:t>
        <a:bodyPr/>
        <a:lstStyle/>
        <a:p>
          <a:endParaRPr lang="en-US"/>
        </a:p>
      </dgm:t>
    </dgm:pt>
    <dgm:pt modelId="{89F1373C-8D72-43DF-B755-57F2012B32F9}" type="pres">
      <dgm:prSet presAssocID="{E203C3C4-BC5A-494E-8CDA-F058D0E6BB71}" presName="root" presStyleCnt="0">
        <dgm:presLayoutVars>
          <dgm:dir/>
          <dgm:resizeHandles val="exact"/>
        </dgm:presLayoutVars>
      </dgm:prSet>
      <dgm:spPr/>
    </dgm:pt>
    <dgm:pt modelId="{257872F8-37A7-4457-AA7D-8619F2631397}" type="pres">
      <dgm:prSet presAssocID="{2C3C4705-6607-4B0E-A9F7-81B01F7986CB}" presName="compNode" presStyleCnt="0"/>
      <dgm:spPr/>
    </dgm:pt>
    <dgm:pt modelId="{64A3F493-CCB4-48A1-B314-DB4356032E9B}" type="pres">
      <dgm:prSet presAssocID="{2C3C4705-6607-4B0E-A9F7-81B01F7986CB}" presName="iconBgRect" presStyleLbl="bgShp" presStyleIdx="0" presStyleCnt="7"/>
      <dgm:spPr/>
    </dgm:pt>
    <dgm:pt modelId="{F4444579-3E90-4854-8C3C-E8CE5105BF71}" type="pres">
      <dgm:prSet presAssocID="{2C3C4705-6607-4B0E-A9F7-81B01F7986CB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ctus"/>
        </a:ext>
      </dgm:extLst>
    </dgm:pt>
    <dgm:pt modelId="{2D93516A-57A5-40E8-BB23-E4A2E7EE1A0C}" type="pres">
      <dgm:prSet presAssocID="{2C3C4705-6607-4B0E-A9F7-81B01F7986CB}" presName="spaceRect" presStyleCnt="0"/>
      <dgm:spPr/>
    </dgm:pt>
    <dgm:pt modelId="{0130A5D7-103B-442E-8201-BB66FF2235C7}" type="pres">
      <dgm:prSet presAssocID="{2C3C4705-6607-4B0E-A9F7-81B01F7986CB}" presName="textRect" presStyleLbl="revTx" presStyleIdx="0" presStyleCnt="7">
        <dgm:presLayoutVars>
          <dgm:chMax val="1"/>
          <dgm:chPref val="1"/>
        </dgm:presLayoutVars>
      </dgm:prSet>
      <dgm:spPr/>
    </dgm:pt>
    <dgm:pt modelId="{586A719F-F3A4-4D98-99F9-3E46B6261031}" type="pres">
      <dgm:prSet presAssocID="{D67C8371-365B-404B-8034-90BC7D438B3F}" presName="sibTrans" presStyleCnt="0"/>
      <dgm:spPr/>
    </dgm:pt>
    <dgm:pt modelId="{44722520-2DCA-4901-A6F0-0847C66EE186}" type="pres">
      <dgm:prSet presAssocID="{24474501-5B70-466B-AFA7-3B42DB057C93}" presName="compNode" presStyleCnt="0"/>
      <dgm:spPr/>
    </dgm:pt>
    <dgm:pt modelId="{F0E02419-C6A7-4C6F-8855-71D935CADB00}" type="pres">
      <dgm:prSet presAssocID="{24474501-5B70-466B-AFA7-3B42DB057C93}" presName="iconBgRect" presStyleLbl="bgShp" presStyleIdx="1" presStyleCnt="7"/>
      <dgm:spPr/>
    </dgm:pt>
    <dgm:pt modelId="{72578CA4-0BDB-4C3B-AE7A-A22AABDB6112}" type="pres">
      <dgm:prSet presAssocID="{24474501-5B70-466B-AFA7-3B42DB057C93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39B8E075-F1A1-43C9-8AAA-DEDB97C304B5}" type="pres">
      <dgm:prSet presAssocID="{24474501-5B70-466B-AFA7-3B42DB057C93}" presName="spaceRect" presStyleCnt="0"/>
      <dgm:spPr/>
    </dgm:pt>
    <dgm:pt modelId="{B5CE3D51-1056-425D-A2C1-3D785AAC3BE3}" type="pres">
      <dgm:prSet presAssocID="{24474501-5B70-466B-AFA7-3B42DB057C93}" presName="textRect" presStyleLbl="revTx" presStyleIdx="1" presStyleCnt="7">
        <dgm:presLayoutVars>
          <dgm:chMax val="1"/>
          <dgm:chPref val="1"/>
        </dgm:presLayoutVars>
      </dgm:prSet>
      <dgm:spPr/>
    </dgm:pt>
    <dgm:pt modelId="{F3973599-0AD9-439D-AE24-4726D56CE9B0}" type="pres">
      <dgm:prSet presAssocID="{7A4BCFF7-7370-4EEC-8F88-2AB561EC3A7F}" presName="sibTrans" presStyleCnt="0"/>
      <dgm:spPr/>
    </dgm:pt>
    <dgm:pt modelId="{8B79C22F-4F88-4CAB-8A78-42E6E188A8BB}" type="pres">
      <dgm:prSet presAssocID="{BDFFE345-F874-4666-BBFC-F0FE4EE71C05}" presName="compNode" presStyleCnt="0"/>
      <dgm:spPr/>
    </dgm:pt>
    <dgm:pt modelId="{F2B0CC67-0E0C-412B-8F71-D128D250856A}" type="pres">
      <dgm:prSet presAssocID="{BDFFE345-F874-4666-BBFC-F0FE4EE71C05}" presName="iconBgRect" presStyleLbl="bgShp" presStyleIdx="2" presStyleCnt="7"/>
      <dgm:spPr/>
    </dgm:pt>
    <dgm:pt modelId="{8959916F-9294-4B31-8BC3-7CE8312D8289}" type="pres">
      <dgm:prSet presAssocID="{BDFFE345-F874-4666-BBFC-F0FE4EE71C05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65F3B1F2-0D52-4576-97F0-B1AA674CFA45}" type="pres">
      <dgm:prSet presAssocID="{BDFFE345-F874-4666-BBFC-F0FE4EE71C05}" presName="spaceRect" presStyleCnt="0"/>
      <dgm:spPr/>
    </dgm:pt>
    <dgm:pt modelId="{51E190E3-9CE0-40CE-96BD-82AD0944E435}" type="pres">
      <dgm:prSet presAssocID="{BDFFE345-F874-4666-BBFC-F0FE4EE71C05}" presName="textRect" presStyleLbl="revTx" presStyleIdx="2" presStyleCnt="7">
        <dgm:presLayoutVars>
          <dgm:chMax val="1"/>
          <dgm:chPref val="1"/>
        </dgm:presLayoutVars>
      </dgm:prSet>
      <dgm:spPr/>
    </dgm:pt>
    <dgm:pt modelId="{09723361-F19F-4DBD-A59D-06EF04CF1CEC}" type="pres">
      <dgm:prSet presAssocID="{3C5C2126-980D-4041-9D0F-560DB1E3B1D8}" presName="sibTrans" presStyleCnt="0"/>
      <dgm:spPr/>
    </dgm:pt>
    <dgm:pt modelId="{09403EB4-6F3B-417B-A841-625C6579B3A5}" type="pres">
      <dgm:prSet presAssocID="{4FEB9B8E-B637-49AD-AAC8-A377E4716AD2}" presName="compNode" presStyleCnt="0"/>
      <dgm:spPr/>
    </dgm:pt>
    <dgm:pt modelId="{1FD1AA3C-AFB2-44D2-A765-DE00EF48E2BA}" type="pres">
      <dgm:prSet presAssocID="{4FEB9B8E-B637-49AD-AAC8-A377E4716AD2}" presName="iconBgRect" presStyleLbl="bgShp" presStyleIdx="3" presStyleCnt="7"/>
      <dgm:spPr/>
    </dgm:pt>
    <dgm:pt modelId="{40EAF85B-7DB6-4BD9-9CDF-6ACA54E12FAF}" type="pres">
      <dgm:prSet presAssocID="{4FEB9B8E-B637-49AD-AAC8-A377E4716AD2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nce outline"/>
        </a:ext>
      </dgm:extLst>
    </dgm:pt>
    <dgm:pt modelId="{BFBE990E-DAC3-4356-AA76-F641FCE76C30}" type="pres">
      <dgm:prSet presAssocID="{4FEB9B8E-B637-49AD-AAC8-A377E4716AD2}" presName="spaceRect" presStyleCnt="0"/>
      <dgm:spPr/>
    </dgm:pt>
    <dgm:pt modelId="{E00B98C6-5F01-4858-A5C2-55AEC22E018D}" type="pres">
      <dgm:prSet presAssocID="{4FEB9B8E-B637-49AD-AAC8-A377E4716AD2}" presName="textRect" presStyleLbl="revTx" presStyleIdx="3" presStyleCnt="7">
        <dgm:presLayoutVars>
          <dgm:chMax val="1"/>
          <dgm:chPref val="1"/>
        </dgm:presLayoutVars>
      </dgm:prSet>
      <dgm:spPr/>
    </dgm:pt>
    <dgm:pt modelId="{C699940D-85FE-48B8-A598-FB65BE79BE9F}" type="pres">
      <dgm:prSet presAssocID="{EF28BF73-EBFA-4C40-B7F5-E58B12B95F52}" presName="sibTrans" presStyleCnt="0"/>
      <dgm:spPr/>
    </dgm:pt>
    <dgm:pt modelId="{C1B5A9B2-3A4C-EC47-B475-F6F31CC4540B}" type="pres">
      <dgm:prSet presAssocID="{9F6E901D-2336-E24F-BCF9-9D094AC44BD6}" presName="compNode" presStyleCnt="0"/>
      <dgm:spPr/>
    </dgm:pt>
    <dgm:pt modelId="{C18817DB-4A32-FB4D-92F3-E559B7EE25A8}" type="pres">
      <dgm:prSet presAssocID="{9F6E901D-2336-E24F-BCF9-9D094AC44BD6}" presName="iconBgRect" presStyleLbl="bgShp" presStyleIdx="4" presStyleCnt="7"/>
      <dgm:spPr/>
    </dgm:pt>
    <dgm:pt modelId="{A92DE76F-0B40-114B-A7E0-6A1651F77FE5}" type="pres">
      <dgm:prSet presAssocID="{9F6E901D-2336-E24F-BCF9-9D094AC44BD6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ospital with solid fill"/>
        </a:ext>
      </dgm:extLst>
    </dgm:pt>
    <dgm:pt modelId="{E0ABC1A9-C13D-3744-8FE6-AFA8629CDC84}" type="pres">
      <dgm:prSet presAssocID="{9F6E901D-2336-E24F-BCF9-9D094AC44BD6}" presName="spaceRect" presStyleCnt="0"/>
      <dgm:spPr/>
    </dgm:pt>
    <dgm:pt modelId="{752B1CE3-97C8-4949-83B3-965ADBF68EB2}" type="pres">
      <dgm:prSet presAssocID="{9F6E901D-2336-E24F-BCF9-9D094AC44BD6}" presName="textRect" presStyleLbl="revTx" presStyleIdx="4" presStyleCnt="7">
        <dgm:presLayoutVars>
          <dgm:chMax val="1"/>
          <dgm:chPref val="1"/>
        </dgm:presLayoutVars>
      </dgm:prSet>
      <dgm:spPr/>
    </dgm:pt>
    <dgm:pt modelId="{1534DE83-3B4C-A446-8F57-8176ED1EA553}" type="pres">
      <dgm:prSet presAssocID="{431E5E0B-25C5-5144-AFB9-C30AA3C98BC2}" presName="sibTrans" presStyleCnt="0"/>
      <dgm:spPr/>
    </dgm:pt>
    <dgm:pt modelId="{C1EB6635-580E-4B2C-89FC-D34BB3AC984B}" type="pres">
      <dgm:prSet presAssocID="{C6536297-58ED-4CC3-8E27-B051C5BDD3A7}" presName="compNode" presStyleCnt="0"/>
      <dgm:spPr/>
    </dgm:pt>
    <dgm:pt modelId="{24FD1A9D-9009-4E4A-A1A4-1AE22FF96524}" type="pres">
      <dgm:prSet presAssocID="{C6536297-58ED-4CC3-8E27-B051C5BDD3A7}" presName="iconBgRect" presStyleLbl="bgShp" presStyleIdx="5" presStyleCnt="7"/>
      <dgm:spPr/>
    </dgm:pt>
    <dgm:pt modelId="{F6D6AF1F-2992-40E5-B175-58E6F8969297}" type="pres">
      <dgm:prSet presAssocID="{C6536297-58ED-4CC3-8E27-B051C5BDD3A7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602EE60E-8EA6-4198-8E90-A8CEFB3FE024}" type="pres">
      <dgm:prSet presAssocID="{C6536297-58ED-4CC3-8E27-B051C5BDD3A7}" presName="spaceRect" presStyleCnt="0"/>
      <dgm:spPr/>
    </dgm:pt>
    <dgm:pt modelId="{D0D2AA78-CDE2-4F46-925D-6AC0CB11C43F}" type="pres">
      <dgm:prSet presAssocID="{C6536297-58ED-4CC3-8E27-B051C5BDD3A7}" presName="textRect" presStyleLbl="revTx" presStyleIdx="5" presStyleCnt="7">
        <dgm:presLayoutVars>
          <dgm:chMax val="1"/>
          <dgm:chPref val="1"/>
        </dgm:presLayoutVars>
      </dgm:prSet>
      <dgm:spPr/>
    </dgm:pt>
    <dgm:pt modelId="{92C13D99-D635-4741-A664-AA3BCE8A1B09}" type="pres">
      <dgm:prSet presAssocID="{86976748-2771-4FBC-8197-D1DA5153D14C}" presName="sibTrans" presStyleCnt="0"/>
      <dgm:spPr/>
    </dgm:pt>
    <dgm:pt modelId="{F735E62B-036C-4360-BBB1-9B5A2647E196}" type="pres">
      <dgm:prSet presAssocID="{1DED422E-3A4A-435D-877F-1C1DD7E62E49}" presName="compNode" presStyleCnt="0"/>
      <dgm:spPr/>
    </dgm:pt>
    <dgm:pt modelId="{0DECE047-B36C-4747-9522-D8D4D43F58EF}" type="pres">
      <dgm:prSet presAssocID="{1DED422E-3A4A-435D-877F-1C1DD7E62E49}" presName="iconBgRect" presStyleLbl="bgShp" presStyleIdx="6" presStyleCnt="7"/>
      <dgm:spPr/>
    </dgm:pt>
    <dgm:pt modelId="{961B319F-B425-48E2-B81D-A6712CAC82AA}" type="pres">
      <dgm:prSet presAssocID="{1DED422E-3A4A-435D-877F-1C1DD7E62E49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rst aid kit outline"/>
        </a:ext>
      </dgm:extLst>
    </dgm:pt>
    <dgm:pt modelId="{79EBA701-9DDE-4FFB-BCC6-D182C497E163}" type="pres">
      <dgm:prSet presAssocID="{1DED422E-3A4A-435D-877F-1C1DD7E62E49}" presName="spaceRect" presStyleCnt="0"/>
      <dgm:spPr/>
    </dgm:pt>
    <dgm:pt modelId="{B263B87E-2343-423A-8478-DA3438E0402E}" type="pres">
      <dgm:prSet presAssocID="{1DED422E-3A4A-435D-877F-1C1DD7E62E49}" presName="textRect" presStyleLbl="revTx" presStyleIdx="6" presStyleCnt="7">
        <dgm:presLayoutVars>
          <dgm:chMax val="1"/>
          <dgm:chPref val="1"/>
        </dgm:presLayoutVars>
      </dgm:prSet>
      <dgm:spPr/>
    </dgm:pt>
  </dgm:ptLst>
  <dgm:cxnLst>
    <dgm:cxn modelId="{FB097409-2623-4D28-BFD8-F19707B0FE28}" type="presOf" srcId="{24474501-5B70-466B-AFA7-3B42DB057C93}" destId="{B5CE3D51-1056-425D-A2C1-3D785AAC3BE3}" srcOrd="0" destOrd="0" presId="urn:microsoft.com/office/officeart/2018/5/layout/IconCircleLabelList"/>
    <dgm:cxn modelId="{89981313-ACA8-4677-9D95-01E1EC942EE7}" srcId="{E203C3C4-BC5A-494E-8CDA-F058D0E6BB71}" destId="{BDFFE345-F874-4666-BBFC-F0FE4EE71C05}" srcOrd="2" destOrd="0" parTransId="{FB52B86E-65EC-404D-972D-DE69139DF686}" sibTransId="{3C5C2126-980D-4041-9D0F-560DB1E3B1D8}"/>
    <dgm:cxn modelId="{0C9C341E-AAF7-4818-808F-E7EC2C5C5C56}" type="presOf" srcId="{4FEB9B8E-B637-49AD-AAC8-A377E4716AD2}" destId="{E00B98C6-5F01-4858-A5C2-55AEC22E018D}" srcOrd="0" destOrd="0" presId="urn:microsoft.com/office/officeart/2018/5/layout/IconCircleLabelList"/>
    <dgm:cxn modelId="{29FAE833-F805-4B5B-8F19-CE9CF82FE961}" type="presOf" srcId="{1DED422E-3A4A-435D-877F-1C1DD7E62E49}" destId="{B263B87E-2343-423A-8478-DA3438E0402E}" srcOrd="0" destOrd="0" presId="urn:microsoft.com/office/officeart/2018/5/layout/IconCircleLabelList"/>
    <dgm:cxn modelId="{9306363E-ED1D-4CA9-AA07-61A879A0AB22}" srcId="{E203C3C4-BC5A-494E-8CDA-F058D0E6BB71}" destId="{24474501-5B70-466B-AFA7-3B42DB057C93}" srcOrd="1" destOrd="0" parTransId="{4129881F-9A36-49E8-8746-6AF312359EFC}" sibTransId="{7A4BCFF7-7370-4EEC-8F88-2AB561EC3A7F}"/>
    <dgm:cxn modelId="{10486343-046B-4619-B5C4-139463C93C16}" type="presOf" srcId="{E203C3C4-BC5A-494E-8CDA-F058D0E6BB71}" destId="{89F1373C-8D72-43DF-B755-57F2012B32F9}" srcOrd="0" destOrd="0" presId="urn:microsoft.com/office/officeart/2018/5/layout/IconCircleLabelList"/>
    <dgm:cxn modelId="{7654B67B-559B-4EB2-90A3-C2A930C9BA20}" srcId="{E203C3C4-BC5A-494E-8CDA-F058D0E6BB71}" destId="{2C3C4705-6607-4B0E-A9F7-81B01F7986CB}" srcOrd="0" destOrd="0" parTransId="{8A85EEBD-125D-4F7D-8881-0D473C9C1A24}" sibTransId="{D67C8371-365B-404B-8034-90BC7D438B3F}"/>
    <dgm:cxn modelId="{10433285-00B1-D546-885E-37EE0242C445}" srcId="{E203C3C4-BC5A-494E-8CDA-F058D0E6BB71}" destId="{9F6E901D-2336-E24F-BCF9-9D094AC44BD6}" srcOrd="4" destOrd="0" parTransId="{E0874F93-52AE-CC43-B2D4-CDED75000E56}" sibTransId="{431E5E0B-25C5-5144-AFB9-C30AA3C98BC2}"/>
    <dgm:cxn modelId="{2F0040A5-D27E-44EB-9D02-841F58F2E4F1}" type="presOf" srcId="{BDFFE345-F874-4666-BBFC-F0FE4EE71C05}" destId="{51E190E3-9CE0-40CE-96BD-82AD0944E435}" srcOrd="0" destOrd="0" presId="urn:microsoft.com/office/officeart/2018/5/layout/IconCircleLabelList"/>
    <dgm:cxn modelId="{75CEFCA8-71BD-47D0-A095-86393A1F395C}" srcId="{E203C3C4-BC5A-494E-8CDA-F058D0E6BB71}" destId="{C6536297-58ED-4CC3-8E27-B051C5BDD3A7}" srcOrd="5" destOrd="0" parTransId="{3F6301DF-DA94-4FA0-A372-07763BC3CF73}" sibTransId="{86976748-2771-4FBC-8197-D1DA5153D14C}"/>
    <dgm:cxn modelId="{A266E4AD-2A8A-4989-9D4A-ACFA4996DF10}" srcId="{E203C3C4-BC5A-494E-8CDA-F058D0E6BB71}" destId="{4FEB9B8E-B637-49AD-AAC8-A377E4716AD2}" srcOrd="3" destOrd="0" parTransId="{E4A0CD7C-EFC5-4BF1-B343-38C7E7F1D6DC}" sibTransId="{EF28BF73-EBFA-4C40-B7F5-E58B12B95F52}"/>
    <dgm:cxn modelId="{C76D50B7-7A1D-46F8-BD2C-118E4847B90B}" type="presOf" srcId="{C6536297-58ED-4CC3-8E27-B051C5BDD3A7}" destId="{D0D2AA78-CDE2-4F46-925D-6AC0CB11C43F}" srcOrd="0" destOrd="0" presId="urn:microsoft.com/office/officeart/2018/5/layout/IconCircleLabelList"/>
    <dgm:cxn modelId="{277B9DC1-A0E6-44E9-B2C9-E1E8F6CBBD78}" type="presOf" srcId="{2C3C4705-6607-4B0E-A9F7-81B01F7986CB}" destId="{0130A5D7-103B-442E-8201-BB66FF2235C7}" srcOrd="0" destOrd="0" presId="urn:microsoft.com/office/officeart/2018/5/layout/IconCircleLabelList"/>
    <dgm:cxn modelId="{CD6767C7-06C4-5B41-961B-4A6080869D9C}" type="presOf" srcId="{9F6E901D-2336-E24F-BCF9-9D094AC44BD6}" destId="{752B1CE3-97C8-4949-83B3-965ADBF68EB2}" srcOrd="0" destOrd="0" presId="urn:microsoft.com/office/officeart/2018/5/layout/IconCircleLabelList"/>
    <dgm:cxn modelId="{8DD2F2DA-4853-40AF-A8B2-A44A43BEF899}" srcId="{E203C3C4-BC5A-494E-8CDA-F058D0E6BB71}" destId="{1DED422E-3A4A-435D-877F-1C1DD7E62E49}" srcOrd="6" destOrd="0" parTransId="{BA5C2C32-75C8-43A7-B427-FADB0DB1A581}" sibTransId="{2CB80CD8-4D6B-491E-97A9-C537EB3DA60B}"/>
    <dgm:cxn modelId="{A484BF1C-ECE2-47A4-A29A-0ECFD164D728}" type="presParOf" srcId="{89F1373C-8D72-43DF-B755-57F2012B32F9}" destId="{257872F8-37A7-4457-AA7D-8619F2631397}" srcOrd="0" destOrd="0" presId="urn:microsoft.com/office/officeart/2018/5/layout/IconCircleLabelList"/>
    <dgm:cxn modelId="{0BE11DD7-7366-4A94-ADB7-A56ED75D8654}" type="presParOf" srcId="{257872F8-37A7-4457-AA7D-8619F2631397}" destId="{64A3F493-CCB4-48A1-B314-DB4356032E9B}" srcOrd="0" destOrd="0" presId="urn:microsoft.com/office/officeart/2018/5/layout/IconCircleLabelList"/>
    <dgm:cxn modelId="{FE8AAA39-088D-49A4-8B5A-28ECAE1C9AC7}" type="presParOf" srcId="{257872F8-37A7-4457-AA7D-8619F2631397}" destId="{F4444579-3E90-4854-8C3C-E8CE5105BF71}" srcOrd="1" destOrd="0" presId="urn:microsoft.com/office/officeart/2018/5/layout/IconCircleLabelList"/>
    <dgm:cxn modelId="{568E1C98-9610-4962-B37A-0FE6865049ED}" type="presParOf" srcId="{257872F8-37A7-4457-AA7D-8619F2631397}" destId="{2D93516A-57A5-40E8-BB23-E4A2E7EE1A0C}" srcOrd="2" destOrd="0" presId="urn:microsoft.com/office/officeart/2018/5/layout/IconCircleLabelList"/>
    <dgm:cxn modelId="{C8BB40C9-FF82-48F1-AE2F-ED9785D3B153}" type="presParOf" srcId="{257872F8-37A7-4457-AA7D-8619F2631397}" destId="{0130A5D7-103B-442E-8201-BB66FF2235C7}" srcOrd="3" destOrd="0" presId="urn:microsoft.com/office/officeart/2018/5/layout/IconCircleLabelList"/>
    <dgm:cxn modelId="{2CDE54C5-E8D5-45FE-835D-188E080AFC92}" type="presParOf" srcId="{89F1373C-8D72-43DF-B755-57F2012B32F9}" destId="{586A719F-F3A4-4D98-99F9-3E46B6261031}" srcOrd="1" destOrd="0" presId="urn:microsoft.com/office/officeart/2018/5/layout/IconCircleLabelList"/>
    <dgm:cxn modelId="{D58B8E2C-1A4E-42E4-8CB2-AA090A887486}" type="presParOf" srcId="{89F1373C-8D72-43DF-B755-57F2012B32F9}" destId="{44722520-2DCA-4901-A6F0-0847C66EE186}" srcOrd="2" destOrd="0" presId="urn:microsoft.com/office/officeart/2018/5/layout/IconCircleLabelList"/>
    <dgm:cxn modelId="{31A37BE5-256F-455F-9E18-301E02C24A46}" type="presParOf" srcId="{44722520-2DCA-4901-A6F0-0847C66EE186}" destId="{F0E02419-C6A7-4C6F-8855-71D935CADB00}" srcOrd="0" destOrd="0" presId="urn:microsoft.com/office/officeart/2018/5/layout/IconCircleLabelList"/>
    <dgm:cxn modelId="{193C8F5E-B03F-4D4F-9744-C65309CDD5E7}" type="presParOf" srcId="{44722520-2DCA-4901-A6F0-0847C66EE186}" destId="{72578CA4-0BDB-4C3B-AE7A-A22AABDB6112}" srcOrd="1" destOrd="0" presId="urn:microsoft.com/office/officeart/2018/5/layout/IconCircleLabelList"/>
    <dgm:cxn modelId="{BB837268-F445-436C-B298-D7EC6E6CADFE}" type="presParOf" srcId="{44722520-2DCA-4901-A6F0-0847C66EE186}" destId="{39B8E075-F1A1-43C9-8AAA-DEDB97C304B5}" srcOrd="2" destOrd="0" presId="urn:microsoft.com/office/officeart/2018/5/layout/IconCircleLabelList"/>
    <dgm:cxn modelId="{71544CCA-1E56-4E6F-923E-0F9266B99F75}" type="presParOf" srcId="{44722520-2DCA-4901-A6F0-0847C66EE186}" destId="{B5CE3D51-1056-425D-A2C1-3D785AAC3BE3}" srcOrd="3" destOrd="0" presId="urn:microsoft.com/office/officeart/2018/5/layout/IconCircleLabelList"/>
    <dgm:cxn modelId="{D492E62A-3AE3-4D0A-BAB3-46A1FC37CC62}" type="presParOf" srcId="{89F1373C-8D72-43DF-B755-57F2012B32F9}" destId="{F3973599-0AD9-439D-AE24-4726D56CE9B0}" srcOrd="3" destOrd="0" presId="urn:microsoft.com/office/officeart/2018/5/layout/IconCircleLabelList"/>
    <dgm:cxn modelId="{D7D19B13-4000-46A1-9A1B-A07F3C6FEAD6}" type="presParOf" srcId="{89F1373C-8D72-43DF-B755-57F2012B32F9}" destId="{8B79C22F-4F88-4CAB-8A78-42E6E188A8BB}" srcOrd="4" destOrd="0" presId="urn:microsoft.com/office/officeart/2018/5/layout/IconCircleLabelList"/>
    <dgm:cxn modelId="{8A1DC126-37EC-44F5-860C-EF213A0F0A82}" type="presParOf" srcId="{8B79C22F-4F88-4CAB-8A78-42E6E188A8BB}" destId="{F2B0CC67-0E0C-412B-8F71-D128D250856A}" srcOrd="0" destOrd="0" presId="urn:microsoft.com/office/officeart/2018/5/layout/IconCircleLabelList"/>
    <dgm:cxn modelId="{E78180A9-7F25-4CFD-9C86-3634E7BC4FD9}" type="presParOf" srcId="{8B79C22F-4F88-4CAB-8A78-42E6E188A8BB}" destId="{8959916F-9294-4B31-8BC3-7CE8312D8289}" srcOrd="1" destOrd="0" presId="urn:microsoft.com/office/officeart/2018/5/layout/IconCircleLabelList"/>
    <dgm:cxn modelId="{95951F75-512A-4A2E-BF25-27C947837378}" type="presParOf" srcId="{8B79C22F-4F88-4CAB-8A78-42E6E188A8BB}" destId="{65F3B1F2-0D52-4576-97F0-B1AA674CFA45}" srcOrd="2" destOrd="0" presId="urn:microsoft.com/office/officeart/2018/5/layout/IconCircleLabelList"/>
    <dgm:cxn modelId="{13BA4E8B-D348-4849-A189-56D01606F433}" type="presParOf" srcId="{8B79C22F-4F88-4CAB-8A78-42E6E188A8BB}" destId="{51E190E3-9CE0-40CE-96BD-82AD0944E435}" srcOrd="3" destOrd="0" presId="urn:microsoft.com/office/officeart/2018/5/layout/IconCircleLabelList"/>
    <dgm:cxn modelId="{51D42F67-96D2-4272-865A-4EBCD2F63237}" type="presParOf" srcId="{89F1373C-8D72-43DF-B755-57F2012B32F9}" destId="{09723361-F19F-4DBD-A59D-06EF04CF1CEC}" srcOrd="5" destOrd="0" presId="urn:microsoft.com/office/officeart/2018/5/layout/IconCircleLabelList"/>
    <dgm:cxn modelId="{19299EE3-48C7-4CAD-A3FC-A01F0346CFAB}" type="presParOf" srcId="{89F1373C-8D72-43DF-B755-57F2012B32F9}" destId="{09403EB4-6F3B-417B-A841-625C6579B3A5}" srcOrd="6" destOrd="0" presId="urn:microsoft.com/office/officeart/2018/5/layout/IconCircleLabelList"/>
    <dgm:cxn modelId="{94B12A66-46C1-4A6B-86AC-8DC8A9EBC4A5}" type="presParOf" srcId="{09403EB4-6F3B-417B-A841-625C6579B3A5}" destId="{1FD1AA3C-AFB2-44D2-A765-DE00EF48E2BA}" srcOrd="0" destOrd="0" presId="urn:microsoft.com/office/officeart/2018/5/layout/IconCircleLabelList"/>
    <dgm:cxn modelId="{F09839D6-DD25-4E17-8D4E-35879CAA3DBB}" type="presParOf" srcId="{09403EB4-6F3B-417B-A841-625C6579B3A5}" destId="{40EAF85B-7DB6-4BD9-9CDF-6ACA54E12FAF}" srcOrd="1" destOrd="0" presId="urn:microsoft.com/office/officeart/2018/5/layout/IconCircleLabelList"/>
    <dgm:cxn modelId="{BF2738C0-E3EC-45BF-B895-4B698C0A9680}" type="presParOf" srcId="{09403EB4-6F3B-417B-A841-625C6579B3A5}" destId="{BFBE990E-DAC3-4356-AA76-F641FCE76C30}" srcOrd="2" destOrd="0" presId="urn:microsoft.com/office/officeart/2018/5/layout/IconCircleLabelList"/>
    <dgm:cxn modelId="{84332970-6CCD-4174-8759-06207AB1FBBB}" type="presParOf" srcId="{09403EB4-6F3B-417B-A841-625C6579B3A5}" destId="{E00B98C6-5F01-4858-A5C2-55AEC22E018D}" srcOrd="3" destOrd="0" presId="urn:microsoft.com/office/officeart/2018/5/layout/IconCircleLabelList"/>
    <dgm:cxn modelId="{8E4B80E0-ED8F-4F65-AE83-483359C3C510}" type="presParOf" srcId="{89F1373C-8D72-43DF-B755-57F2012B32F9}" destId="{C699940D-85FE-48B8-A598-FB65BE79BE9F}" srcOrd="7" destOrd="0" presId="urn:microsoft.com/office/officeart/2018/5/layout/IconCircleLabelList"/>
    <dgm:cxn modelId="{61A22FCC-38EF-4146-B028-17AA2153C1C7}" type="presParOf" srcId="{89F1373C-8D72-43DF-B755-57F2012B32F9}" destId="{C1B5A9B2-3A4C-EC47-B475-F6F31CC4540B}" srcOrd="8" destOrd="0" presId="urn:microsoft.com/office/officeart/2018/5/layout/IconCircleLabelList"/>
    <dgm:cxn modelId="{4AF98EDC-4AF6-D042-A81D-3E6FD897AA9F}" type="presParOf" srcId="{C1B5A9B2-3A4C-EC47-B475-F6F31CC4540B}" destId="{C18817DB-4A32-FB4D-92F3-E559B7EE25A8}" srcOrd="0" destOrd="0" presId="urn:microsoft.com/office/officeart/2018/5/layout/IconCircleLabelList"/>
    <dgm:cxn modelId="{2B18F831-03C1-D041-91C9-B3A4FEE70B6B}" type="presParOf" srcId="{C1B5A9B2-3A4C-EC47-B475-F6F31CC4540B}" destId="{A92DE76F-0B40-114B-A7E0-6A1651F77FE5}" srcOrd="1" destOrd="0" presId="urn:microsoft.com/office/officeart/2018/5/layout/IconCircleLabelList"/>
    <dgm:cxn modelId="{690B70F2-E1B1-C14C-942C-9730A7049A21}" type="presParOf" srcId="{C1B5A9B2-3A4C-EC47-B475-F6F31CC4540B}" destId="{E0ABC1A9-C13D-3744-8FE6-AFA8629CDC84}" srcOrd="2" destOrd="0" presId="urn:microsoft.com/office/officeart/2018/5/layout/IconCircleLabelList"/>
    <dgm:cxn modelId="{DE91509D-7A51-A747-98B1-82C9AAD9C441}" type="presParOf" srcId="{C1B5A9B2-3A4C-EC47-B475-F6F31CC4540B}" destId="{752B1CE3-97C8-4949-83B3-965ADBF68EB2}" srcOrd="3" destOrd="0" presId="urn:microsoft.com/office/officeart/2018/5/layout/IconCircleLabelList"/>
    <dgm:cxn modelId="{40B2FFF0-1AB4-4849-95C2-8AA2E0B35501}" type="presParOf" srcId="{89F1373C-8D72-43DF-B755-57F2012B32F9}" destId="{1534DE83-3B4C-A446-8F57-8176ED1EA553}" srcOrd="9" destOrd="0" presId="urn:microsoft.com/office/officeart/2018/5/layout/IconCircleLabelList"/>
    <dgm:cxn modelId="{7F95D1EE-67B7-47E5-8E3F-6FFB4E7BCFF0}" type="presParOf" srcId="{89F1373C-8D72-43DF-B755-57F2012B32F9}" destId="{C1EB6635-580E-4B2C-89FC-D34BB3AC984B}" srcOrd="10" destOrd="0" presId="urn:microsoft.com/office/officeart/2018/5/layout/IconCircleLabelList"/>
    <dgm:cxn modelId="{A56022EB-E85D-4816-8227-35D46F50BBB7}" type="presParOf" srcId="{C1EB6635-580E-4B2C-89FC-D34BB3AC984B}" destId="{24FD1A9D-9009-4E4A-A1A4-1AE22FF96524}" srcOrd="0" destOrd="0" presId="urn:microsoft.com/office/officeart/2018/5/layout/IconCircleLabelList"/>
    <dgm:cxn modelId="{D85327FC-55FC-4090-B573-7168E8CD8514}" type="presParOf" srcId="{C1EB6635-580E-4B2C-89FC-D34BB3AC984B}" destId="{F6D6AF1F-2992-40E5-B175-58E6F8969297}" srcOrd="1" destOrd="0" presId="urn:microsoft.com/office/officeart/2018/5/layout/IconCircleLabelList"/>
    <dgm:cxn modelId="{F405B03C-ADA8-47F8-A48F-EF8554819CE1}" type="presParOf" srcId="{C1EB6635-580E-4B2C-89FC-D34BB3AC984B}" destId="{602EE60E-8EA6-4198-8E90-A8CEFB3FE024}" srcOrd="2" destOrd="0" presId="urn:microsoft.com/office/officeart/2018/5/layout/IconCircleLabelList"/>
    <dgm:cxn modelId="{FE82292E-5D39-44B1-92B7-C1AB4AC302F1}" type="presParOf" srcId="{C1EB6635-580E-4B2C-89FC-D34BB3AC984B}" destId="{D0D2AA78-CDE2-4F46-925D-6AC0CB11C43F}" srcOrd="3" destOrd="0" presId="urn:microsoft.com/office/officeart/2018/5/layout/IconCircleLabelList"/>
    <dgm:cxn modelId="{0CED74D6-55BA-469A-90F5-CF7A0BA3A334}" type="presParOf" srcId="{89F1373C-8D72-43DF-B755-57F2012B32F9}" destId="{92C13D99-D635-4741-A664-AA3BCE8A1B09}" srcOrd="11" destOrd="0" presId="urn:microsoft.com/office/officeart/2018/5/layout/IconCircleLabelList"/>
    <dgm:cxn modelId="{9D4D12B8-DA21-4C99-82DF-F73B64478138}" type="presParOf" srcId="{89F1373C-8D72-43DF-B755-57F2012B32F9}" destId="{F735E62B-036C-4360-BBB1-9B5A2647E196}" srcOrd="12" destOrd="0" presId="urn:microsoft.com/office/officeart/2018/5/layout/IconCircleLabelList"/>
    <dgm:cxn modelId="{9910DB57-4B50-423A-B16F-B1A7B77F2222}" type="presParOf" srcId="{F735E62B-036C-4360-BBB1-9B5A2647E196}" destId="{0DECE047-B36C-4747-9522-D8D4D43F58EF}" srcOrd="0" destOrd="0" presId="urn:microsoft.com/office/officeart/2018/5/layout/IconCircleLabelList"/>
    <dgm:cxn modelId="{A97FF4C1-8298-41F8-907B-682B24D1B9D3}" type="presParOf" srcId="{F735E62B-036C-4360-BBB1-9B5A2647E196}" destId="{961B319F-B425-48E2-B81D-A6712CAC82AA}" srcOrd="1" destOrd="0" presId="urn:microsoft.com/office/officeart/2018/5/layout/IconCircleLabelList"/>
    <dgm:cxn modelId="{2D28DFBC-A371-45AC-89C2-54D25DBAA3C5}" type="presParOf" srcId="{F735E62B-036C-4360-BBB1-9B5A2647E196}" destId="{79EBA701-9DDE-4FFB-BCC6-D182C497E163}" srcOrd="2" destOrd="0" presId="urn:microsoft.com/office/officeart/2018/5/layout/IconCircleLabelList"/>
    <dgm:cxn modelId="{C9FEDC41-7BA0-45ED-B678-C46254E47992}" type="presParOf" srcId="{F735E62B-036C-4360-BBB1-9B5A2647E196}" destId="{B263B87E-2343-423A-8478-DA3438E0402E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7EB64B-6DB9-5949-8AE8-B54BC9D814CA}">
      <dsp:nvSpPr>
        <dsp:cNvPr id="0" name=""/>
        <dsp:cNvSpPr/>
      </dsp:nvSpPr>
      <dsp:spPr>
        <a:xfrm>
          <a:off x="559355" y="1965"/>
          <a:ext cx="2412652" cy="144759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Linkage to existing maternity supports rather than creating new spend</a:t>
          </a:r>
        </a:p>
      </dsp:txBody>
      <dsp:txXfrm>
        <a:off x="559355" y="1965"/>
        <a:ext cx="2412652" cy="1447591"/>
      </dsp:txXfrm>
    </dsp:sp>
    <dsp:sp modelId="{3B7858FD-04F2-1249-9611-3B4B703C5E87}">
      <dsp:nvSpPr>
        <dsp:cNvPr id="0" name=""/>
        <dsp:cNvSpPr/>
      </dsp:nvSpPr>
      <dsp:spPr>
        <a:xfrm>
          <a:off x="3213273" y="1965"/>
          <a:ext cx="2412652" cy="144759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Strengthening your workforce knowledge base</a:t>
          </a:r>
        </a:p>
      </dsp:txBody>
      <dsp:txXfrm>
        <a:off x="3213273" y="1965"/>
        <a:ext cx="2412652" cy="1447591"/>
      </dsp:txXfrm>
    </dsp:sp>
    <dsp:sp modelId="{A87158F5-EEB0-7649-8577-10EABA2D3760}">
      <dsp:nvSpPr>
        <dsp:cNvPr id="0" name=""/>
        <dsp:cNvSpPr/>
      </dsp:nvSpPr>
      <dsp:spPr>
        <a:xfrm>
          <a:off x="5867190" y="1965"/>
          <a:ext cx="2412652" cy="144759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Establishing solid relationships with community delivering hubs</a:t>
          </a:r>
        </a:p>
      </dsp:txBody>
      <dsp:txXfrm>
        <a:off x="5867190" y="1965"/>
        <a:ext cx="2412652" cy="1447591"/>
      </dsp:txXfrm>
    </dsp:sp>
    <dsp:sp modelId="{5E0ABD5A-1C93-374F-9BDA-10EF593543E2}">
      <dsp:nvSpPr>
        <dsp:cNvPr id="0" name=""/>
        <dsp:cNvSpPr/>
      </dsp:nvSpPr>
      <dsp:spPr>
        <a:xfrm>
          <a:off x="559355" y="1690822"/>
          <a:ext cx="2412652" cy="144759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Increase staff and provider satisfaction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Happy moms &amp; babies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Incentive program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Ability to innovate </a:t>
          </a:r>
        </a:p>
      </dsp:txBody>
      <dsp:txXfrm>
        <a:off x="559355" y="1690822"/>
        <a:ext cx="2412652" cy="1447591"/>
      </dsp:txXfrm>
    </dsp:sp>
    <dsp:sp modelId="{756E8A09-E250-C347-952C-55F4B058A7DE}">
      <dsp:nvSpPr>
        <dsp:cNvPr id="0" name=""/>
        <dsp:cNvSpPr/>
      </dsp:nvSpPr>
      <dsp:spPr>
        <a:xfrm>
          <a:off x="3213273" y="1690822"/>
          <a:ext cx="2412652" cy="144759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Expand your scope</a:t>
          </a:r>
        </a:p>
      </dsp:txBody>
      <dsp:txXfrm>
        <a:off x="3213273" y="1690822"/>
        <a:ext cx="2412652" cy="1447591"/>
      </dsp:txXfrm>
    </dsp:sp>
    <dsp:sp modelId="{991DB730-4A1B-394B-9401-0E2BA296590A}">
      <dsp:nvSpPr>
        <dsp:cNvPr id="0" name=""/>
        <dsp:cNvSpPr/>
      </dsp:nvSpPr>
      <dsp:spPr>
        <a:xfrm>
          <a:off x="5867190" y="1690822"/>
          <a:ext cx="2412652" cy="144759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Provide an unmet need for the community you serve</a:t>
          </a:r>
        </a:p>
      </dsp:txBody>
      <dsp:txXfrm>
        <a:off x="5867190" y="1690822"/>
        <a:ext cx="2412652" cy="1447591"/>
      </dsp:txXfrm>
    </dsp:sp>
    <dsp:sp modelId="{524019D5-C727-1841-BC1E-BA2DF241A0CF}">
      <dsp:nvSpPr>
        <dsp:cNvPr id="0" name=""/>
        <dsp:cNvSpPr/>
      </dsp:nvSpPr>
      <dsp:spPr>
        <a:xfrm>
          <a:off x="1886314" y="3379678"/>
          <a:ext cx="2412652" cy="144759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Increase earnings in shared saving and value based payments</a:t>
          </a:r>
        </a:p>
      </dsp:txBody>
      <dsp:txXfrm>
        <a:off x="1886314" y="3379678"/>
        <a:ext cx="2412652" cy="1447591"/>
      </dsp:txXfrm>
    </dsp:sp>
    <dsp:sp modelId="{7062B4A9-99B5-3141-BB0A-B62F3DFAC9E9}">
      <dsp:nvSpPr>
        <dsp:cNvPr id="0" name=""/>
        <dsp:cNvSpPr/>
      </dsp:nvSpPr>
      <dsp:spPr>
        <a:xfrm>
          <a:off x="4540232" y="3379678"/>
          <a:ext cx="2412652" cy="144759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More sustainable than ever with pending CMS billing changes 1/1/27</a:t>
          </a:r>
        </a:p>
      </dsp:txBody>
      <dsp:txXfrm>
        <a:off x="4540232" y="3379678"/>
        <a:ext cx="2412652" cy="14475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A3F493-CCB4-48A1-B314-DB4356032E9B}">
      <dsp:nvSpPr>
        <dsp:cNvPr id="0" name=""/>
        <dsp:cNvSpPr/>
      </dsp:nvSpPr>
      <dsp:spPr>
        <a:xfrm>
          <a:off x="791736" y="1056"/>
          <a:ext cx="868535" cy="86853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444579-3E90-4854-8C3C-E8CE5105BF71}">
      <dsp:nvSpPr>
        <dsp:cNvPr id="0" name=""/>
        <dsp:cNvSpPr/>
      </dsp:nvSpPr>
      <dsp:spPr>
        <a:xfrm>
          <a:off x="976833" y="186154"/>
          <a:ext cx="498339" cy="49833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55000" cap="flat" cmpd="thickThin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30A5D7-103B-442E-8201-BB66FF2235C7}">
      <dsp:nvSpPr>
        <dsp:cNvPr id="0" name=""/>
        <dsp:cNvSpPr/>
      </dsp:nvSpPr>
      <dsp:spPr>
        <a:xfrm>
          <a:off x="514089" y="1140119"/>
          <a:ext cx="1423828" cy="1210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0" i="0" kern="1200" dirty="0"/>
            <a:t>A site in the low-access or desert counties where validated there is no or extremely limited access to prenatal care </a:t>
          </a:r>
          <a:endParaRPr lang="en-US" sz="1100" kern="1200" dirty="0"/>
        </a:p>
      </dsp:txBody>
      <dsp:txXfrm>
        <a:off x="514089" y="1140119"/>
        <a:ext cx="1423828" cy="1210253"/>
      </dsp:txXfrm>
    </dsp:sp>
    <dsp:sp modelId="{F0E02419-C6A7-4C6F-8855-71D935CADB00}">
      <dsp:nvSpPr>
        <dsp:cNvPr id="0" name=""/>
        <dsp:cNvSpPr/>
      </dsp:nvSpPr>
      <dsp:spPr>
        <a:xfrm>
          <a:off x="2464734" y="1056"/>
          <a:ext cx="868535" cy="86853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578CA4-0BDB-4C3B-AE7A-A22AABDB6112}">
      <dsp:nvSpPr>
        <dsp:cNvPr id="0" name=""/>
        <dsp:cNvSpPr/>
      </dsp:nvSpPr>
      <dsp:spPr>
        <a:xfrm>
          <a:off x="2649832" y="186154"/>
          <a:ext cx="498339" cy="49833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55000" cap="flat" cmpd="thickThin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CE3D51-1056-425D-A2C1-3D785AAC3BE3}">
      <dsp:nvSpPr>
        <dsp:cNvPr id="0" name=""/>
        <dsp:cNvSpPr/>
      </dsp:nvSpPr>
      <dsp:spPr>
        <a:xfrm>
          <a:off x="2187087" y="1140119"/>
          <a:ext cx="1423828" cy="1210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0" i="0" kern="1200" dirty="0"/>
            <a:t>Strong commitment to quality</a:t>
          </a:r>
          <a:endParaRPr lang="en-US" sz="1200" kern="1200" dirty="0"/>
        </a:p>
      </dsp:txBody>
      <dsp:txXfrm>
        <a:off x="2187087" y="1140119"/>
        <a:ext cx="1423828" cy="1210253"/>
      </dsp:txXfrm>
    </dsp:sp>
    <dsp:sp modelId="{F2B0CC67-0E0C-412B-8F71-D128D250856A}">
      <dsp:nvSpPr>
        <dsp:cNvPr id="0" name=""/>
        <dsp:cNvSpPr/>
      </dsp:nvSpPr>
      <dsp:spPr>
        <a:xfrm>
          <a:off x="4137732" y="1056"/>
          <a:ext cx="868535" cy="86853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59916F-9294-4B31-8BC3-7CE8312D8289}">
      <dsp:nvSpPr>
        <dsp:cNvPr id="0" name=""/>
        <dsp:cNvSpPr/>
      </dsp:nvSpPr>
      <dsp:spPr>
        <a:xfrm>
          <a:off x="4322830" y="186154"/>
          <a:ext cx="498339" cy="49833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55000" cap="flat" cmpd="thickThin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E190E3-9CE0-40CE-96BD-82AD0944E435}">
      <dsp:nvSpPr>
        <dsp:cNvPr id="0" name=""/>
        <dsp:cNvSpPr/>
      </dsp:nvSpPr>
      <dsp:spPr>
        <a:xfrm>
          <a:off x="3860085" y="1140119"/>
          <a:ext cx="1423828" cy="1210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0" i="0" kern="1200" dirty="0"/>
            <a:t>Solid performance in value-based care and desire to mature your potential</a:t>
          </a:r>
          <a:endParaRPr lang="en-US" sz="1100" kern="1200" dirty="0"/>
        </a:p>
      </dsp:txBody>
      <dsp:txXfrm>
        <a:off x="3860085" y="1140119"/>
        <a:ext cx="1423828" cy="1210253"/>
      </dsp:txXfrm>
    </dsp:sp>
    <dsp:sp modelId="{1FD1AA3C-AFB2-44D2-A765-DE00EF48E2BA}">
      <dsp:nvSpPr>
        <dsp:cNvPr id="0" name=""/>
        <dsp:cNvSpPr/>
      </dsp:nvSpPr>
      <dsp:spPr>
        <a:xfrm>
          <a:off x="5810730" y="1056"/>
          <a:ext cx="868535" cy="86853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EAF85B-7DB6-4BD9-9CDF-6ACA54E12FAF}">
      <dsp:nvSpPr>
        <dsp:cNvPr id="0" name=""/>
        <dsp:cNvSpPr/>
      </dsp:nvSpPr>
      <dsp:spPr>
        <a:xfrm>
          <a:off x="5995828" y="186154"/>
          <a:ext cx="498339" cy="49833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55000" cap="flat" cmpd="thickThin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0B98C6-5F01-4858-A5C2-55AEC22E018D}">
      <dsp:nvSpPr>
        <dsp:cNvPr id="0" name=""/>
        <dsp:cNvSpPr/>
      </dsp:nvSpPr>
      <dsp:spPr>
        <a:xfrm>
          <a:off x="5533083" y="1140119"/>
          <a:ext cx="1423828" cy="1210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0" i="0" kern="1200" dirty="0"/>
            <a:t>Executive support and more importantly a modicum of enthusiasm</a:t>
          </a:r>
          <a:endParaRPr lang="en-US" sz="1100" kern="1200" dirty="0"/>
        </a:p>
      </dsp:txBody>
      <dsp:txXfrm>
        <a:off x="5533083" y="1140119"/>
        <a:ext cx="1423828" cy="1210253"/>
      </dsp:txXfrm>
    </dsp:sp>
    <dsp:sp modelId="{C18817DB-4A32-FB4D-92F3-E559B7EE25A8}">
      <dsp:nvSpPr>
        <dsp:cNvPr id="0" name=""/>
        <dsp:cNvSpPr/>
      </dsp:nvSpPr>
      <dsp:spPr>
        <a:xfrm>
          <a:off x="7483728" y="1056"/>
          <a:ext cx="868535" cy="86853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2DE76F-0B40-114B-A7E0-6A1651F77FE5}">
      <dsp:nvSpPr>
        <dsp:cNvPr id="0" name=""/>
        <dsp:cNvSpPr/>
      </dsp:nvSpPr>
      <dsp:spPr>
        <a:xfrm>
          <a:off x="7668826" y="186154"/>
          <a:ext cx="498339" cy="49833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55000" cap="flat" cmpd="thickThin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2B1CE3-97C8-4949-83B3-965ADBF68EB2}">
      <dsp:nvSpPr>
        <dsp:cNvPr id="0" name=""/>
        <dsp:cNvSpPr/>
      </dsp:nvSpPr>
      <dsp:spPr>
        <a:xfrm>
          <a:off x="7206082" y="1140119"/>
          <a:ext cx="1423828" cy="1210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/>
            <a:t>A Delivering partner that is committed to shared success</a:t>
          </a:r>
        </a:p>
      </dsp:txBody>
      <dsp:txXfrm>
        <a:off x="7206082" y="1140119"/>
        <a:ext cx="1423828" cy="1210253"/>
      </dsp:txXfrm>
    </dsp:sp>
    <dsp:sp modelId="{24FD1A9D-9009-4E4A-A1A4-1AE22FF96524}">
      <dsp:nvSpPr>
        <dsp:cNvPr id="0" name=""/>
        <dsp:cNvSpPr/>
      </dsp:nvSpPr>
      <dsp:spPr>
        <a:xfrm>
          <a:off x="3301233" y="2706330"/>
          <a:ext cx="868535" cy="86853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D6AF1F-2992-40E5-B175-58E6F8969297}">
      <dsp:nvSpPr>
        <dsp:cNvPr id="0" name=""/>
        <dsp:cNvSpPr/>
      </dsp:nvSpPr>
      <dsp:spPr>
        <a:xfrm>
          <a:off x="3486331" y="2891427"/>
          <a:ext cx="498339" cy="498339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55000" cap="flat" cmpd="thickThin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D2AA78-CDE2-4F46-925D-6AC0CB11C43F}">
      <dsp:nvSpPr>
        <dsp:cNvPr id="0" name=""/>
        <dsp:cNvSpPr/>
      </dsp:nvSpPr>
      <dsp:spPr>
        <a:xfrm>
          <a:off x="3023586" y="3845392"/>
          <a:ext cx="1423828" cy="1210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0" i="0" kern="1200" dirty="0"/>
            <a:t>A physician champion excited to lead medically and champion excited to lead the effort operationally</a:t>
          </a:r>
          <a:endParaRPr lang="en-US" sz="1100" kern="1200" dirty="0"/>
        </a:p>
      </dsp:txBody>
      <dsp:txXfrm>
        <a:off x="3023586" y="3845392"/>
        <a:ext cx="1423828" cy="1210253"/>
      </dsp:txXfrm>
    </dsp:sp>
    <dsp:sp modelId="{0DECE047-B36C-4747-9522-D8D4D43F58EF}">
      <dsp:nvSpPr>
        <dsp:cNvPr id="0" name=""/>
        <dsp:cNvSpPr/>
      </dsp:nvSpPr>
      <dsp:spPr>
        <a:xfrm>
          <a:off x="4974231" y="2706330"/>
          <a:ext cx="868535" cy="86853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1B319F-B425-48E2-B81D-A6712CAC82AA}">
      <dsp:nvSpPr>
        <dsp:cNvPr id="0" name=""/>
        <dsp:cNvSpPr/>
      </dsp:nvSpPr>
      <dsp:spPr>
        <a:xfrm>
          <a:off x="5159329" y="2891427"/>
          <a:ext cx="498339" cy="498339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ln w="55000" cap="flat" cmpd="thickThin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63B87E-2343-423A-8478-DA3438E0402E}">
      <dsp:nvSpPr>
        <dsp:cNvPr id="0" name=""/>
        <dsp:cNvSpPr/>
      </dsp:nvSpPr>
      <dsp:spPr>
        <a:xfrm>
          <a:off x="4696584" y="3845392"/>
          <a:ext cx="1423828" cy="1210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0" i="0" kern="1200" dirty="0"/>
            <a:t>potential sites in other counties and willingness to expand</a:t>
          </a:r>
          <a:endParaRPr lang="en-US" sz="1100" kern="1200" dirty="0"/>
        </a:p>
      </dsp:txBody>
      <dsp:txXfrm>
        <a:off x="4696584" y="3845392"/>
        <a:ext cx="1423828" cy="12102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3CC89D-BE6B-364B-82FD-0C23B1CBDFE0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D7A075-07BC-5748-859F-8267DCDED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093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f0110e3860_2_8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g3f0110e3860_2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f0110e3860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f0110e3860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f53ee8a53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3f53ee8a539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f0110e3860_2_19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3f0110e3860_2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3f612dcaffe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3f612dcaffe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0" y="4945912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>
                <a:solidFill>
                  <a:srgbClr val="0076FF"/>
                </a:solidFill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>
                <a:solidFill>
                  <a:srgbClr val="0076FF"/>
                </a:solidFill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-3765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dirty="0">
                <a:solidFill>
                  <a:srgbClr val="0072FF"/>
                </a:solidFill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045A1CD-C935-48B1-93EB-2A60FB6712BD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01F3CB7-CD98-4D41-8537-E51FB627821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 descr="NCCHCA-Official-logo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2400" y="152400"/>
            <a:ext cx="1380362" cy="110966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5A1CD-C935-48B1-93EB-2A60FB6712BD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F3CB7-CD98-4D41-8537-E51FB62782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5A1CD-C935-48B1-93EB-2A60FB6712BD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F3CB7-CD98-4D41-8537-E51FB62782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5A1CD-C935-48B1-93EB-2A60FB6712BD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F3CB7-CD98-4D41-8537-E51FB62782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045A1CD-C935-48B1-93EB-2A60FB6712BD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01F3CB7-CD98-4D41-8537-E51FB62782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7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dirty="0">
              <a:solidFill>
                <a:schemeClr val="accent1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045A1CD-C935-48B1-93EB-2A60FB6712BD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01F3CB7-CD98-4D41-8537-E51FB627821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 descr="NCCHCA-Official-logo.gif"/>
          <p:cNvPicPr>
            <a:picLocks noChangeAspect="1"/>
          </p:cNvPicPr>
          <p:nvPr userDrawn="1"/>
        </p:nvPicPr>
        <p:blipFill>
          <a:blip r:embed="rId8" cstate="print"/>
          <a:stretch>
            <a:fillRect/>
          </a:stretch>
        </p:blipFill>
        <p:spPr>
          <a:xfrm>
            <a:off x="7772400" y="5715000"/>
            <a:ext cx="1196920" cy="96219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  <p:sldLayoutId id="2147483667" r:id="rId4"/>
    <p:sldLayoutId id="2147483669" r:id="rId5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ncchca.org/about-us/our-programs/patch-nc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53878"/>
            <a:ext cx="7772400" cy="1829761"/>
          </a:xfrm>
        </p:spPr>
        <p:txBody>
          <a:bodyPr>
            <a:normAutofit fontScale="90000"/>
          </a:bodyPr>
          <a:lstStyle/>
          <a:p>
            <a:r>
              <a:rPr lang="en-US" dirty="0"/>
              <a:t>Perinatal Access to Care and Health North Carolina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5559291"/>
            <a:ext cx="3886200" cy="1199704"/>
          </a:xfrm>
        </p:spPr>
        <p:txBody>
          <a:bodyPr/>
          <a:lstStyle/>
          <a:p>
            <a:pPr algn="l"/>
            <a:r>
              <a:rPr lang="en-US" dirty="0"/>
              <a:t>Shannon Dowler, MD</a:t>
            </a:r>
          </a:p>
        </p:txBody>
      </p:sp>
      <p:pic>
        <p:nvPicPr>
          <p:cNvPr id="4" name="Google Shape;322;p47">
            <a:extLst>
              <a:ext uri="{FF2B5EF4-FFF2-40B4-BE49-F238E27FC236}">
                <a16:creationId xmlns:a16="http://schemas.microsoft.com/office/drawing/2014/main" id="{F6B465ED-1475-985F-57B8-D54FA9AB40F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rcRect l="2573" t="26923" r="31337" b="24436"/>
          <a:stretch>
            <a:fillRect/>
          </a:stretch>
        </p:blipFill>
        <p:spPr>
          <a:xfrm>
            <a:off x="3439026" y="127704"/>
            <a:ext cx="5685182" cy="23535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A0CF3-CD09-B92E-F197-05DAE92D4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So, what’s next?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BA154C-9CDE-599C-6B38-47F6584361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524000"/>
            <a:ext cx="8786190" cy="460216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 application is live at noon!</a:t>
            </a:r>
          </a:p>
          <a:p>
            <a:pPr lvl="1"/>
            <a:r>
              <a:rPr lang="en-US" dirty="0">
                <a:hlinkClick r:id="rId2"/>
              </a:rPr>
              <a:t>https://www.ncchca.org/about-us/our-programs/patch-nc/</a:t>
            </a:r>
            <a:endParaRPr lang="en-US" dirty="0"/>
          </a:p>
          <a:p>
            <a:pPr lvl="1"/>
            <a:r>
              <a:rPr lang="en-US" dirty="0"/>
              <a:t>20 questions in a survey monkey</a:t>
            </a:r>
          </a:p>
          <a:p>
            <a:pPr lvl="1"/>
            <a:r>
              <a:rPr lang="en-US" dirty="0"/>
              <a:t>Teams should anticipate ~30 minutes to complete </a:t>
            </a:r>
          </a:p>
          <a:p>
            <a:pPr lvl="1"/>
            <a:r>
              <a:rPr lang="en-US" dirty="0"/>
              <a:t>Executive sponsorship from your center happens BEFORE application</a:t>
            </a:r>
          </a:p>
          <a:p>
            <a:r>
              <a:rPr lang="en-US" dirty="0"/>
              <a:t>Application period August 14</a:t>
            </a:r>
            <a:r>
              <a:rPr lang="en-US" baseline="30000" dirty="0"/>
              <a:t>th</a:t>
            </a:r>
            <a:r>
              <a:rPr lang="en-US" dirty="0"/>
              <a:t>-31</a:t>
            </a:r>
            <a:r>
              <a:rPr lang="en-US" baseline="30000" dirty="0"/>
              <a:t>st</a:t>
            </a:r>
            <a:endParaRPr lang="en-US" dirty="0"/>
          </a:p>
          <a:p>
            <a:r>
              <a:rPr lang="en-US" dirty="0"/>
              <a:t>Site Interviews will follow (mid-September)</a:t>
            </a:r>
          </a:p>
          <a:p>
            <a:r>
              <a:rPr lang="en-US" dirty="0"/>
              <a:t>Site Selection anticipated by September 30</a:t>
            </a:r>
            <a:r>
              <a:rPr lang="en-US" baseline="30000" dirty="0"/>
              <a:t>th</a:t>
            </a:r>
            <a:endParaRPr lang="en-US" dirty="0"/>
          </a:p>
          <a:p>
            <a:r>
              <a:rPr lang="en-US" dirty="0"/>
              <a:t>CME Resources Launch by November with rolling release of content through March</a:t>
            </a:r>
          </a:p>
          <a:p>
            <a:r>
              <a:rPr lang="en-US" dirty="0"/>
              <a:t>Goal for sites to start completing pregnancy visits Quarter 1 2027</a:t>
            </a:r>
          </a:p>
        </p:txBody>
      </p:sp>
      <p:pic>
        <p:nvPicPr>
          <p:cNvPr id="7" name="Google Shape;322;p47">
            <a:extLst>
              <a:ext uri="{FF2B5EF4-FFF2-40B4-BE49-F238E27FC236}">
                <a16:creationId xmlns:a16="http://schemas.microsoft.com/office/drawing/2014/main" id="{F201315C-6B72-E2DD-1F84-C5875813AA9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rcRect l="2573" t="26923" r="31337" b="13591"/>
          <a:stretch>
            <a:fillRect/>
          </a:stretch>
        </p:blipFill>
        <p:spPr>
          <a:xfrm>
            <a:off x="6477000" y="274638"/>
            <a:ext cx="2495119" cy="1066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17506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 descr="Question Mark with solid fill">
            <a:extLst>
              <a:ext uri="{FF2B5EF4-FFF2-40B4-BE49-F238E27FC236}">
                <a16:creationId xmlns:a16="http://schemas.microsoft.com/office/drawing/2014/main" id="{56C5FF13-9B1B-92C4-A842-97568F339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86239" y="1524000"/>
            <a:ext cx="3171522" cy="317152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7"/>
          <p:cNvSpPr txBox="1">
            <a:spLocks noGrp="1"/>
          </p:cNvSpPr>
          <p:nvPr>
            <p:ph type="title"/>
          </p:nvPr>
        </p:nvSpPr>
        <p:spPr>
          <a:xfrm>
            <a:off x="117948" y="36314"/>
            <a:ext cx="7886700" cy="159186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75" rIns="68575" bIns="34275" rtlCol="0" anchor="ctr" anchorCtr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3300"/>
            </a:pPr>
            <a:r>
              <a:rPr lang="en" dirty="0"/>
              <a:t>What’s Old is New: </a:t>
            </a:r>
            <a:br>
              <a:rPr lang="en" dirty="0"/>
            </a:br>
            <a:r>
              <a:rPr lang="en" dirty="0"/>
              <a:t>Shared Maternity Care</a:t>
            </a:r>
            <a:endParaRPr dirty="0"/>
          </a:p>
        </p:txBody>
      </p:sp>
      <p:sp>
        <p:nvSpPr>
          <p:cNvPr id="143" name="Google Shape;143;p27"/>
          <p:cNvSpPr txBox="1">
            <a:spLocks noGrp="1"/>
          </p:cNvSpPr>
          <p:nvPr>
            <p:ph type="body" idx="1"/>
          </p:nvPr>
        </p:nvSpPr>
        <p:spPr>
          <a:xfrm>
            <a:off x="117948" y="1628180"/>
            <a:ext cx="8908104" cy="469642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75" rIns="68575" bIns="34275" anchor="t" anchorCtr="0">
            <a:normAutofit lnSpcReduction="10000"/>
          </a:bodyPr>
          <a:lstStyle/>
          <a:p>
            <a:pPr marL="177800" indent="-179546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•"/>
            </a:pPr>
            <a:r>
              <a:rPr lang="en" dirty="0"/>
              <a:t>The “shared care” maternity care management model </a:t>
            </a:r>
            <a:r>
              <a:rPr lang="en" b="1" dirty="0"/>
              <a:t>divides perinatal and postpartum care among two or more health care professionals. </a:t>
            </a:r>
            <a:endParaRPr dirty="0"/>
          </a:p>
          <a:p>
            <a:pPr marL="177800" indent="-179546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ct val="100000"/>
              <a:buChar char="•"/>
            </a:pPr>
            <a:r>
              <a:rPr lang="en" b="1" dirty="0"/>
              <a:t>Typically, the ambulatory care is separate from the inpatient component.</a:t>
            </a:r>
            <a:endParaRPr dirty="0"/>
          </a:p>
          <a:p>
            <a:pPr marL="520700" lvl="1" indent="-177483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Char char="•"/>
            </a:pPr>
            <a:r>
              <a:rPr lang="en" dirty="0"/>
              <a:t>An </a:t>
            </a:r>
            <a:r>
              <a:rPr lang="en" b="1" dirty="0"/>
              <a:t>exception</a:t>
            </a:r>
            <a:r>
              <a:rPr lang="en" dirty="0"/>
              <a:t> is when high risk pregnancy features require an earlier handoff to the delivering provider. </a:t>
            </a:r>
            <a:endParaRPr dirty="0"/>
          </a:p>
          <a:p>
            <a:pPr marL="177800" indent="-179546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ct val="100000"/>
              <a:buChar char="•"/>
            </a:pPr>
            <a:r>
              <a:rPr lang="en" dirty="0"/>
              <a:t>Historically, </a:t>
            </a:r>
            <a:r>
              <a:rPr lang="en" b="1" dirty="0"/>
              <a:t>family physicians provided obstetrics care (this is an integral part of training) across geographies;</a:t>
            </a:r>
            <a:r>
              <a:rPr lang="en" dirty="0"/>
              <a:t> as malpractice skyrocketed and rural hospitals closed and practices became hospital employed, this has become increasingly less common. </a:t>
            </a:r>
            <a:endParaRPr dirty="0"/>
          </a:p>
        </p:txBody>
      </p:sp>
      <p:pic>
        <p:nvPicPr>
          <p:cNvPr id="5" name="Google Shape;322;p47">
            <a:extLst>
              <a:ext uri="{FF2B5EF4-FFF2-40B4-BE49-F238E27FC236}">
                <a16:creationId xmlns:a16="http://schemas.microsoft.com/office/drawing/2014/main" id="{4E3414D6-CB1C-CB83-859D-35C892C6B3E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rcRect l="2573" t="26923" r="31337" b="13591"/>
          <a:stretch>
            <a:fillRect/>
          </a:stretch>
        </p:blipFill>
        <p:spPr>
          <a:xfrm>
            <a:off x="6999404" y="228600"/>
            <a:ext cx="2010487" cy="9941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4"/>
          <p:cNvSpPr txBox="1">
            <a:spLocks noGrp="1"/>
          </p:cNvSpPr>
          <p:nvPr>
            <p:ph type="title"/>
          </p:nvPr>
        </p:nvSpPr>
        <p:spPr>
          <a:xfrm>
            <a:off x="216575" y="200644"/>
            <a:ext cx="7251025" cy="1856756"/>
          </a:xfrm>
          <a:prstGeom prst="rect">
            <a:avLst/>
          </a:prstGeom>
        </p:spPr>
        <p:txBody>
          <a:bodyPr spcFirstLastPara="1" vert="horz" wrap="square" lIns="68575" tIns="34275" rIns="68575" bIns="34275" rtlCol="0" anchor="ctr" anchorCtr="0"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>
              <a:spcBef>
                <a:spcPts val="0"/>
              </a:spcBef>
            </a:pPr>
            <a:r>
              <a:rPr lang="en" dirty="0"/>
              <a:t>2026 March of Dimes Update</a:t>
            </a:r>
            <a:endParaRPr dirty="0"/>
          </a:p>
          <a:p>
            <a:pPr algn="ctr">
              <a:spcBef>
                <a:spcPts val="0"/>
              </a:spcBef>
            </a:pPr>
            <a:r>
              <a:rPr lang="en" dirty="0"/>
              <a:t>Maternity Desert and Low Access Counties</a:t>
            </a:r>
            <a:endParaRPr dirty="0"/>
          </a:p>
        </p:txBody>
      </p:sp>
      <p:graphicFrame>
        <p:nvGraphicFramePr>
          <p:cNvPr id="302" name="Google Shape;302;p44"/>
          <p:cNvGraphicFramePr/>
          <p:nvPr>
            <p:extLst>
              <p:ext uri="{D42A27DB-BD31-4B8C-83A1-F6EECF244321}">
                <p14:modId xmlns:p14="http://schemas.microsoft.com/office/powerpoint/2010/main" val="1140782053"/>
              </p:ext>
            </p:extLst>
          </p:nvPr>
        </p:nvGraphicFramePr>
        <p:xfrm>
          <a:off x="5715000" y="1752561"/>
          <a:ext cx="2056939" cy="5084297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20569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3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 dirty="0"/>
                        <a:t>Low Access</a:t>
                      </a:r>
                      <a:endParaRPr sz="1600" b="1" u="none" strike="noStrike" cap="none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1400" u="none" strike="noStrike" cap="none"/>
                        <a:t>Alexander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1400" u="none" strike="noStrike" cap="none" dirty="0"/>
                        <a:t>Bladen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66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Caldwell</a:t>
                      </a:r>
                      <a:endParaRPr sz="14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6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Cherokee</a:t>
                      </a:r>
                      <a:endParaRPr sz="14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66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1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Columbus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3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1400" u="none" strike="noStrike" cap="none" dirty="0"/>
                        <a:t>Davidson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3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1400" u="none" strike="noStrike" cap="none" dirty="0"/>
                        <a:t>Davie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3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dirty="0"/>
                        <a:t>Duplin</a:t>
                      </a:r>
                      <a:endParaRPr sz="1400" u="none" strike="noStrike" cap="none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3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1400" u="none" strike="noStrike" cap="none" dirty="0"/>
                        <a:t>Edgecombe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3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1400" u="none" strike="noStrike" cap="none" dirty="0"/>
                        <a:t>Halifax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3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1400" u="none" strike="noStrike" cap="none" dirty="0"/>
                        <a:t>Harnett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3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dirty="0"/>
                        <a:t>Hoke</a:t>
                      </a:r>
                      <a:endParaRPr sz="1400" u="none" strike="noStrike" cap="none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3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1400" u="none" strike="noStrike" cap="none" dirty="0"/>
                        <a:t>Johnston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3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1400" u="none" strike="noStrike" cap="none" dirty="0"/>
                        <a:t>Lincoln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3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1400" u="none" strike="noStrike" cap="none" dirty="0"/>
                        <a:t>Madison*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3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1400" u="none" strike="noStrike" cap="none" dirty="0"/>
                        <a:t>Pender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3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1400" u="none" strike="noStrike" cap="none" dirty="0"/>
                        <a:t>Person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3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1400" u="none" strike="noStrike" cap="none" dirty="0"/>
                        <a:t>Randolph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3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1400" u="none" strike="noStrike" cap="none" dirty="0"/>
                        <a:t>Rowan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3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1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Vance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303" name="Google Shape;303;p44"/>
          <p:cNvSpPr txBox="1"/>
          <p:nvPr/>
        </p:nvSpPr>
        <p:spPr>
          <a:xfrm>
            <a:off x="110475" y="3276600"/>
            <a:ext cx="33057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2100" dirty="0">
                <a:solidFill>
                  <a:schemeClr val="dk1"/>
                </a:solidFill>
              </a:rPr>
              <a:t>In the 2026 data, there are 18 deserts, 19 low access and 1 moderate access counties.</a:t>
            </a:r>
            <a:endParaRPr sz="2100" dirty="0">
              <a:solidFill>
                <a:schemeClr val="dk1"/>
              </a:solidFill>
            </a:endParaRPr>
          </a:p>
        </p:txBody>
      </p:sp>
      <p:graphicFrame>
        <p:nvGraphicFramePr>
          <p:cNvPr id="4" name="Google Shape;302;p44">
            <a:extLst>
              <a:ext uri="{FF2B5EF4-FFF2-40B4-BE49-F238E27FC236}">
                <a16:creationId xmlns:a16="http://schemas.microsoft.com/office/drawing/2014/main" id="{2055EE69-3C34-9B0E-4860-39A38F5C2C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6483637"/>
              </p:ext>
            </p:extLst>
          </p:nvPr>
        </p:nvGraphicFramePr>
        <p:xfrm>
          <a:off x="3411227" y="1967348"/>
          <a:ext cx="2152466" cy="4654722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21524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3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 dirty="0"/>
                        <a:t>Desert</a:t>
                      </a:r>
                      <a:endParaRPr sz="1600" b="1" u="none" strike="noStrike" cap="none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1400" u="none" strike="noStrike" cap="none" dirty="0"/>
                        <a:t>Anson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1400" u="none" strike="noStrike" cap="none" dirty="0"/>
                        <a:t>Bertie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66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Clay</a:t>
                      </a:r>
                      <a:endParaRPr sz="14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6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Currituck</a:t>
                      </a:r>
                      <a:endParaRPr sz="14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66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1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Franklin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3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1400" u="none" strike="noStrike" cap="none" dirty="0"/>
                        <a:t>Gates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3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1400" u="none" strike="noStrike" cap="none" dirty="0"/>
                        <a:t>Graham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3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dirty="0"/>
                        <a:t>Greene</a:t>
                      </a:r>
                      <a:endParaRPr sz="1400" u="none" strike="noStrike" cap="none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9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1400" u="none" strike="noStrike" cap="none" dirty="0"/>
                        <a:t>Hyde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3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Jones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3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1400" u="none" strike="noStrike" cap="none" dirty="0"/>
                        <a:t>Montgomery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3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dirty="0" err="1"/>
                        <a:t>Northhampton</a:t>
                      </a:r>
                      <a:endParaRPr sz="1400" u="none" strike="noStrike" cap="none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3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1400" u="none" strike="noStrike" cap="none" dirty="0"/>
                        <a:t>Pamlico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3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1400" u="none" strike="noStrike" cap="none" dirty="0"/>
                        <a:t>Perquimans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3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1400" u="none" strike="noStrike" cap="none" dirty="0"/>
                        <a:t>Stokes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3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1400" u="none" strike="noStrike" cap="none" dirty="0"/>
                        <a:t>Tyrrell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3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1400" u="none" strike="noStrike" cap="none" dirty="0"/>
                        <a:t>Warren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3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1400" u="none" strike="noStrike" cap="none" dirty="0"/>
                        <a:t>Yadkin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9" name="Google Shape;339;p50"/>
          <p:cNvGrpSpPr/>
          <p:nvPr/>
        </p:nvGrpSpPr>
        <p:grpSpPr>
          <a:xfrm>
            <a:off x="32025" y="152401"/>
            <a:ext cx="1834802" cy="5267508"/>
            <a:chOff x="1083025" y="1785374"/>
            <a:chExt cx="1834802" cy="3099335"/>
          </a:xfrm>
        </p:grpSpPr>
        <p:sp>
          <p:nvSpPr>
            <p:cNvPr id="340" name="Google Shape;340;p50"/>
            <p:cNvSpPr txBox="1"/>
            <p:nvPr/>
          </p:nvSpPr>
          <p:spPr>
            <a:xfrm>
              <a:off x="1161274" y="1785374"/>
              <a:ext cx="1549935" cy="50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algn="r">
                <a:lnSpc>
                  <a:spcPct val="115000"/>
                </a:lnSpc>
                <a:spcAft>
                  <a:spcPts val="1600"/>
                </a:spcAft>
              </a:pPr>
              <a:r>
                <a:rPr lang="en" sz="1600" dirty="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July-December 2026</a:t>
              </a:r>
              <a:endParaRPr sz="1600" dirty="0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41" name="Google Shape;341;p50"/>
            <p:cNvSpPr txBox="1"/>
            <p:nvPr/>
          </p:nvSpPr>
          <p:spPr>
            <a:xfrm>
              <a:off x="1096899" y="2905695"/>
              <a:ext cx="1695475" cy="22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" sz="1200" b="1" dirty="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Project Mobilization</a:t>
              </a:r>
              <a:endParaRPr sz="1200" b="1" dirty="0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42" name="Google Shape;342;p50"/>
            <p:cNvSpPr txBox="1"/>
            <p:nvPr/>
          </p:nvSpPr>
          <p:spPr>
            <a:xfrm>
              <a:off x="1139666" y="3064909"/>
              <a:ext cx="1674082" cy="181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" sz="1000" dirty="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• Project leadership in place</a:t>
              </a:r>
              <a:br>
                <a:rPr lang="en" sz="1000" dirty="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" sz="1000" dirty="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 • Baseline data completed</a:t>
              </a:r>
              <a:br>
                <a:rPr lang="en" sz="1000" dirty="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" sz="1000" dirty="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 • Evaluation plan finalized</a:t>
              </a:r>
              <a:br>
                <a:rPr lang="en" sz="1000" dirty="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" sz="1000" dirty="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 • Implementation infrastructure established</a:t>
              </a:r>
              <a:endParaRPr sz="1000" dirty="0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171450" indent="-171450">
                <a:lnSpc>
                  <a:spcPct val="115000"/>
                </a:lnSpc>
                <a:spcBef>
                  <a:spcPts val="800"/>
                </a:spcBef>
                <a:buFont typeface="Arial" panose="020B0604020202020204" pitchFamily="34" charset="0"/>
                <a:buChar char="•"/>
              </a:pPr>
              <a:r>
                <a:rPr lang="en" sz="1000" dirty="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Subrecipient contracts executed</a:t>
              </a:r>
              <a:endParaRPr sz="1000" dirty="0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>
                <a:lnSpc>
                  <a:spcPct val="115000"/>
                </a:lnSpc>
                <a:spcBef>
                  <a:spcPts val="800"/>
                </a:spcBef>
              </a:pPr>
              <a:r>
                <a:rPr lang="en" sz="1000" dirty="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• 10 implementation sites selected</a:t>
              </a:r>
              <a:br>
                <a:rPr lang="en" sz="1000" dirty="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" sz="1000" dirty="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 • Provider education launched</a:t>
              </a:r>
              <a:br>
                <a:rPr lang="en" sz="1000" dirty="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" sz="1000" dirty="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 • Clinical infrastructure completed</a:t>
              </a:r>
              <a:br>
                <a:rPr lang="en" sz="1000" dirty="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" sz="1000" dirty="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 • Sites prepared for implementation</a:t>
              </a:r>
              <a:endParaRPr sz="1000" dirty="0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>
                <a:lnSpc>
                  <a:spcPct val="115000"/>
                </a:lnSpc>
                <a:spcBef>
                  <a:spcPts val="800"/>
                </a:spcBef>
                <a:spcAft>
                  <a:spcPts val="1600"/>
                </a:spcAft>
              </a:pPr>
              <a:endParaRPr sz="1000" dirty="0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343" name="Google Shape;343;p50"/>
            <p:cNvCxnSpPr>
              <a:cxnSpLocks/>
            </p:cNvCxnSpPr>
            <p:nvPr/>
          </p:nvCxnSpPr>
          <p:spPr>
            <a:xfrm>
              <a:off x="1898463" y="2125530"/>
              <a:ext cx="1019364" cy="623750"/>
            </a:xfrm>
            <a:prstGeom prst="straightConnector1">
              <a:avLst/>
            </a:prstGeom>
            <a:noFill/>
            <a:ln w="9525" cap="flat" cmpd="sng">
              <a:solidFill>
                <a:srgbClr val="0D5CDF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44" name="Google Shape;344;p50"/>
            <p:cNvSpPr/>
            <p:nvPr/>
          </p:nvSpPr>
          <p:spPr>
            <a:xfrm flipH="1">
              <a:off x="1083025" y="2584581"/>
              <a:ext cx="1834800" cy="143400"/>
            </a:xfrm>
            <a:prstGeom prst="parallelogram">
              <a:avLst>
                <a:gd name="adj" fmla="val 96952"/>
              </a:avLst>
            </a:prstGeom>
            <a:solidFill>
              <a:srgbClr val="0D5C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en" sz="1000"/>
                <a:t>  </a:t>
              </a:r>
              <a:endParaRPr sz="1000"/>
            </a:p>
          </p:txBody>
        </p:sp>
        <p:sp>
          <p:nvSpPr>
            <p:cNvPr id="345" name="Google Shape;345;p50"/>
            <p:cNvSpPr/>
            <p:nvPr/>
          </p:nvSpPr>
          <p:spPr>
            <a:xfrm>
              <a:off x="1083025" y="2727982"/>
              <a:ext cx="1834800" cy="143400"/>
            </a:xfrm>
            <a:prstGeom prst="parallelogram">
              <a:avLst>
                <a:gd name="adj" fmla="val 96952"/>
              </a:avLst>
            </a:prstGeom>
            <a:solidFill>
              <a:srgbClr val="0942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000"/>
            </a:p>
          </p:txBody>
        </p:sp>
      </p:grpSp>
      <p:grpSp>
        <p:nvGrpSpPr>
          <p:cNvPr id="346" name="Google Shape;346;p50"/>
          <p:cNvGrpSpPr/>
          <p:nvPr/>
        </p:nvGrpSpPr>
        <p:grpSpPr>
          <a:xfrm>
            <a:off x="1679508" y="177164"/>
            <a:ext cx="1965556" cy="5586108"/>
            <a:chOff x="76744" y="1220647"/>
            <a:chExt cx="1965556" cy="4470193"/>
          </a:xfrm>
        </p:grpSpPr>
        <p:sp>
          <p:nvSpPr>
            <p:cNvPr id="347" name="Google Shape;347;p50"/>
            <p:cNvSpPr txBox="1"/>
            <p:nvPr/>
          </p:nvSpPr>
          <p:spPr>
            <a:xfrm>
              <a:off x="76744" y="1220647"/>
              <a:ext cx="1145400" cy="6234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algn="r">
                <a:lnSpc>
                  <a:spcPct val="115000"/>
                </a:lnSpc>
                <a:spcAft>
                  <a:spcPts val="1600"/>
                </a:spcAft>
              </a:pPr>
              <a:r>
                <a:rPr lang="en" sz="1600" dirty="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January-June 2027</a:t>
              </a:r>
              <a:endParaRPr sz="1600" dirty="0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48" name="Google Shape;348;p50"/>
            <p:cNvSpPr txBox="1"/>
            <p:nvPr/>
          </p:nvSpPr>
          <p:spPr>
            <a:xfrm>
              <a:off x="207501" y="2696750"/>
              <a:ext cx="1632074" cy="3925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" sz="1200" b="1" dirty="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Implementation</a:t>
              </a:r>
              <a:r>
                <a:rPr lang="en" sz="1000" b="1" dirty="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 Phase 1</a:t>
              </a:r>
              <a:endParaRPr sz="1000" b="1" dirty="0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49" name="Google Shape;349;p50"/>
            <p:cNvSpPr txBox="1"/>
            <p:nvPr/>
          </p:nvSpPr>
          <p:spPr>
            <a:xfrm>
              <a:off x="153979" y="2982440"/>
              <a:ext cx="1685595" cy="270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" sz="1000" dirty="0">
                  <a:solidFill>
                    <a:srgbClr val="0C57D3"/>
                  </a:solidFill>
                </a:rPr>
                <a:t> • Launch Shared Maternity Care model at 10 FQHCs</a:t>
              </a:r>
              <a:br>
                <a:rPr lang="en" sz="1000" dirty="0">
                  <a:solidFill>
                    <a:srgbClr val="0C57D3"/>
                  </a:solidFill>
                </a:rPr>
              </a:br>
              <a:r>
                <a:rPr lang="en" sz="1000" dirty="0">
                  <a:solidFill>
                    <a:srgbClr val="0C57D3"/>
                  </a:solidFill>
                </a:rPr>
                <a:t> • Launch ECHO learning collaborative</a:t>
              </a:r>
              <a:br>
                <a:rPr lang="en" sz="1000" dirty="0">
                  <a:solidFill>
                    <a:srgbClr val="0C57D3"/>
                  </a:solidFill>
                </a:rPr>
              </a:br>
              <a:r>
                <a:rPr lang="en" sz="1000" dirty="0">
                  <a:solidFill>
                    <a:srgbClr val="0C57D3"/>
                  </a:solidFill>
                </a:rPr>
                <a:t> • Launch statewide communications campaign</a:t>
              </a:r>
              <a:br>
                <a:rPr lang="en" sz="1000" dirty="0">
                  <a:solidFill>
                    <a:srgbClr val="0C57D3"/>
                  </a:solidFill>
                </a:rPr>
              </a:br>
              <a:r>
                <a:rPr lang="en" sz="1000" dirty="0">
                  <a:solidFill>
                    <a:srgbClr val="0C57D3"/>
                  </a:solidFill>
                </a:rPr>
                <a:t> • Coordinate Medicaid Managed Care outreach and value-added benefits</a:t>
              </a:r>
              <a:br>
                <a:rPr lang="en" sz="1000" dirty="0">
                  <a:solidFill>
                    <a:srgbClr val="0C57D3"/>
                  </a:solidFill>
                </a:rPr>
              </a:br>
              <a:r>
                <a:rPr lang="en" sz="1000" dirty="0">
                  <a:solidFill>
                    <a:srgbClr val="0C57D3"/>
                  </a:solidFill>
                </a:rPr>
                <a:t> • Begin Family Medicine Residency Road Show and medical student outreach</a:t>
              </a:r>
              <a:br>
                <a:rPr lang="en" sz="1000" dirty="0">
                  <a:solidFill>
                    <a:srgbClr val="0C57D3"/>
                  </a:solidFill>
                </a:rPr>
              </a:br>
              <a:r>
                <a:rPr lang="en" sz="1000" dirty="0">
                  <a:solidFill>
                    <a:srgbClr val="0C57D3"/>
                  </a:solidFill>
                </a:rPr>
                <a:t> • Implement patient engagement strategies and visit incentives</a:t>
              </a:r>
              <a:endParaRPr sz="1000" dirty="0">
                <a:solidFill>
                  <a:srgbClr val="0C57D3"/>
                </a:solidFill>
              </a:endParaRPr>
            </a:p>
            <a:p>
              <a:pPr>
                <a:lnSpc>
                  <a:spcPct val="115000"/>
                </a:lnSpc>
                <a:spcBef>
                  <a:spcPts val="800"/>
                </a:spcBef>
                <a:spcAft>
                  <a:spcPts val="1600"/>
                </a:spcAft>
              </a:pPr>
              <a:endParaRPr sz="1000" dirty="0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350" name="Google Shape;350;p50"/>
            <p:cNvCxnSpPr/>
            <p:nvPr/>
          </p:nvCxnSpPr>
          <p:spPr>
            <a:xfrm>
              <a:off x="1274559" y="1700203"/>
              <a:ext cx="718500" cy="741900"/>
            </a:xfrm>
            <a:prstGeom prst="straightConnector1">
              <a:avLst/>
            </a:prstGeom>
            <a:noFill/>
            <a:ln w="9525" cap="flat" cmpd="sng">
              <a:solidFill>
                <a:srgbClr val="0D5CDF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51" name="Google Shape;351;p50"/>
            <p:cNvSpPr/>
            <p:nvPr/>
          </p:nvSpPr>
          <p:spPr>
            <a:xfrm flipH="1">
              <a:off x="207500" y="2317050"/>
              <a:ext cx="1834800" cy="143400"/>
            </a:xfrm>
            <a:prstGeom prst="parallelogram">
              <a:avLst>
                <a:gd name="adj" fmla="val 96952"/>
              </a:avLst>
            </a:prstGeom>
            <a:solidFill>
              <a:srgbClr val="0D5C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en" sz="1000"/>
                <a:t>  </a:t>
              </a:r>
              <a:endParaRPr sz="1000"/>
            </a:p>
          </p:txBody>
        </p:sp>
        <p:sp>
          <p:nvSpPr>
            <p:cNvPr id="352" name="Google Shape;352;p50"/>
            <p:cNvSpPr/>
            <p:nvPr/>
          </p:nvSpPr>
          <p:spPr>
            <a:xfrm>
              <a:off x="207500" y="2460449"/>
              <a:ext cx="1834800" cy="143400"/>
            </a:xfrm>
            <a:prstGeom prst="parallelogram">
              <a:avLst>
                <a:gd name="adj" fmla="val 96952"/>
              </a:avLst>
            </a:prstGeom>
            <a:solidFill>
              <a:srgbClr val="0942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000"/>
            </a:p>
          </p:txBody>
        </p:sp>
      </p:grpSp>
      <p:grpSp>
        <p:nvGrpSpPr>
          <p:cNvPr id="353" name="Google Shape;353;p50"/>
          <p:cNvGrpSpPr/>
          <p:nvPr/>
        </p:nvGrpSpPr>
        <p:grpSpPr>
          <a:xfrm>
            <a:off x="3365548" y="349156"/>
            <a:ext cx="2010254" cy="4756244"/>
            <a:chOff x="895583" y="1910691"/>
            <a:chExt cx="2010254" cy="2989167"/>
          </a:xfrm>
        </p:grpSpPr>
        <p:sp>
          <p:nvSpPr>
            <p:cNvPr id="354" name="Google Shape;354;p50"/>
            <p:cNvSpPr txBox="1"/>
            <p:nvPr/>
          </p:nvSpPr>
          <p:spPr>
            <a:xfrm>
              <a:off x="895583" y="1910691"/>
              <a:ext cx="1145400" cy="5706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algn="r">
                <a:lnSpc>
                  <a:spcPct val="115000"/>
                </a:lnSpc>
                <a:spcAft>
                  <a:spcPts val="1600"/>
                </a:spcAft>
              </a:pPr>
              <a:r>
                <a:rPr lang="en" sz="1600" dirty="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July-November</a:t>
              </a:r>
              <a:r>
                <a:rPr lang="en" sz="1000" dirty="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r>
                <a:rPr lang="en" sz="1600" dirty="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2027</a:t>
              </a:r>
              <a:endParaRPr sz="1600" dirty="0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55" name="Google Shape;355;p50"/>
            <p:cNvSpPr txBox="1"/>
            <p:nvPr/>
          </p:nvSpPr>
          <p:spPr>
            <a:xfrm>
              <a:off x="1031890" y="2979566"/>
              <a:ext cx="1537693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" sz="1200" b="1" dirty="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Implementation</a:t>
              </a:r>
              <a:r>
                <a:rPr lang="en" sz="1000" b="1" dirty="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 Phase 2</a:t>
              </a:r>
              <a:endParaRPr sz="1000" b="1" dirty="0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56" name="Google Shape;356;p50"/>
            <p:cNvSpPr txBox="1"/>
            <p:nvPr/>
          </p:nvSpPr>
          <p:spPr>
            <a:xfrm>
              <a:off x="1049729" y="3251684"/>
              <a:ext cx="1685594" cy="16481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>
                <a:lnSpc>
                  <a:spcPct val="115000"/>
                </a:lnSpc>
                <a:buClr>
                  <a:schemeClr val="dk1"/>
                </a:buClr>
                <a:buSzPts val="1100"/>
              </a:pPr>
              <a:r>
                <a:rPr lang="en" sz="1000" dirty="0">
                  <a:solidFill>
                    <a:schemeClr val="dk1"/>
                  </a:solidFill>
                </a:rPr>
                <a:t>•</a:t>
              </a:r>
              <a:r>
                <a:rPr lang="en" sz="1000" dirty="0">
                  <a:solidFill>
                    <a:srgbClr val="0C57D3"/>
                  </a:solidFill>
                </a:rPr>
                <a:t> Continue provider education and ECHO</a:t>
              </a:r>
              <a:endParaRPr sz="1000" dirty="0">
                <a:solidFill>
                  <a:srgbClr val="0C57D3"/>
                </a:solidFill>
              </a:endParaRPr>
            </a:p>
            <a:p>
              <a:pPr>
                <a:lnSpc>
                  <a:spcPct val="115000"/>
                </a:lnSpc>
                <a:buClr>
                  <a:schemeClr val="dk1"/>
                </a:buClr>
                <a:buSzPts val="1100"/>
              </a:pPr>
              <a:r>
                <a:rPr lang="en" sz="1000" dirty="0">
                  <a:solidFill>
                    <a:srgbClr val="0C57D3"/>
                  </a:solidFill>
                </a:rPr>
                <a:t>• Continue communications campaign</a:t>
              </a:r>
              <a:endParaRPr sz="1000" dirty="0">
                <a:solidFill>
                  <a:srgbClr val="0C57D3"/>
                </a:solidFill>
              </a:endParaRPr>
            </a:p>
            <a:p>
              <a:pPr>
                <a:lnSpc>
                  <a:spcPct val="115000"/>
                </a:lnSpc>
                <a:buClr>
                  <a:schemeClr val="dk1"/>
                </a:buClr>
                <a:buSzPts val="1100"/>
              </a:pPr>
              <a:r>
                <a:rPr lang="en" sz="1000" dirty="0">
                  <a:solidFill>
                    <a:srgbClr val="0C57D3"/>
                  </a:solidFill>
                </a:rPr>
                <a:t>• Continue workforce pipeline activities</a:t>
              </a:r>
              <a:endParaRPr sz="1000" dirty="0">
                <a:solidFill>
                  <a:srgbClr val="0C57D3"/>
                </a:solidFill>
              </a:endParaRPr>
            </a:p>
            <a:p>
              <a:pPr>
                <a:lnSpc>
                  <a:spcPct val="115000"/>
                </a:lnSpc>
                <a:buClr>
                  <a:schemeClr val="dk1"/>
                </a:buClr>
                <a:buSzPts val="1100"/>
              </a:pPr>
              <a:r>
                <a:rPr lang="en" sz="1000" dirty="0">
                  <a:solidFill>
                    <a:srgbClr val="0C57D3"/>
                  </a:solidFill>
                </a:rPr>
                <a:t>• Expand patient incentives and care coordination</a:t>
              </a:r>
              <a:endParaRPr sz="1000" dirty="0">
                <a:solidFill>
                  <a:srgbClr val="0C57D3"/>
                </a:solidFill>
              </a:endParaRPr>
            </a:p>
            <a:p>
              <a:pPr>
                <a:lnSpc>
                  <a:spcPct val="115000"/>
                </a:lnSpc>
                <a:spcAft>
                  <a:spcPts val="1600"/>
                </a:spcAft>
              </a:pPr>
              <a:r>
                <a:rPr lang="en" sz="1000" dirty="0">
                  <a:solidFill>
                    <a:srgbClr val="0C57D3"/>
                  </a:solidFill>
                </a:rPr>
                <a:t>• Develop and launch Stage 1 postpartum innovations </a:t>
              </a:r>
              <a:endParaRPr sz="1000" dirty="0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357" name="Google Shape;357;p50"/>
            <p:cNvCxnSpPr>
              <a:cxnSpLocks/>
              <a:stCxn id="354" idx="3"/>
            </p:cNvCxnSpPr>
            <p:nvPr/>
          </p:nvCxnSpPr>
          <p:spPr>
            <a:xfrm>
              <a:off x="2040983" y="2196009"/>
              <a:ext cx="528600" cy="416053"/>
            </a:xfrm>
            <a:prstGeom prst="straightConnector1">
              <a:avLst/>
            </a:prstGeom>
            <a:noFill/>
            <a:ln w="9525" cap="flat" cmpd="sng">
              <a:solidFill>
                <a:srgbClr val="C2C2C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58" name="Google Shape;358;p50"/>
            <p:cNvSpPr/>
            <p:nvPr/>
          </p:nvSpPr>
          <p:spPr>
            <a:xfrm flipH="1">
              <a:off x="1071037" y="2644223"/>
              <a:ext cx="1834800" cy="143400"/>
            </a:xfrm>
            <a:prstGeom prst="parallelogram">
              <a:avLst>
                <a:gd name="adj" fmla="val 96952"/>
              </a:avLst>
            </a:prstGeom>
            <a:solidFill>
              <a:srgbClr val="0C57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en" sz="1000"/>
                <a:t>  </a:t>
              </a:r>
              <a:endParaRPr sz="1000"/>
            </a:p>
          </p:txBody>
        </p:sp>
        <p:sp>
          <p:nvSpPr>
            <p:cNvPr id="359" name="Google Shape;359;p50"/>
            <p:cNvSpPr/>
            <p:nvPr/>
          </p:nvSpPr>
          <p:spPr>
            <a:xfrm>
              <a:off x="1069902" y="2780262"/>
              <a:ext cx="1834800" cy="143400"/>
            </a:xfrm>
            <a:prstGeom prst="parallelogram">
              <a:avLst>
                <a:gd name="adj" fmla="val 96952"/>
              </a:avLst>
            </a:pr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000"/>
            </a:p>
          </p:txBody>
        </p:sp>
      </p:grpSp>
      <p:grpSp>
        <p:nvGrpSpPr>
          <p:cNvPr id="360" name="Google Shape;360;p50"/>
          <p:cNvGrpSpPr/>
          <p:nvPr/>
        </p:nvGrpSpPr>
        <p:grpSpPr>
          <a:xfrm>
            <a:off x="4575947" y="133389"/>
            <a:ext cx="2597714" cy="5934840"/>
            <a:chOff x="328982" y="1116893"/>
            <a:chExt cx="2597714" cy="3889934"/>
          </a:xfrm>
        </p:grpSpPr>
        <p:sp>
          <p:nvSpPr>
            <p:cNvPr id="361" name="Google Shape;361;p50"/>
            <p:cNvSpPr txBox="1"/>
            <p:nvPr/>
          </p:nvSpPr>
          <p:spPr>
            <a:xfrm>
              <a:off x="328982" y="1116893"/>
              <a:ext cx="1921493" cy="33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algn="r">
                <a:lnSpc>
                  <a:spcPct val="115000"/>
                </a:lnSpc>
                <a:spcAft>
                  <a:spcPts val="1600"/>
                </a:spcAft>
              </a:pPr>
              <a:r>
                <a:rPr lang="en" sz="1600" dirty="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December 2027-November 2028</a:t>
              </a:r>
              <a:endParaRPr sz="1600" dirty="0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62" name="Google Shape;362;p50"/>
            <p:cNvSpPr txBox="1"/>
            <p:nvPr/>
          </p:nvSpPr>
          <p:spPr>
            <a:xfrm>
              <a:off x="1091896" y="2468001"/>
              <a:ext cx="18348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" sz="1000" b="1" dirty="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Expansion and </a:t>
              </a:r>
              <a:r>
                <a:rPr lang="en" sz="1200" b="1" dirty="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Sustainability</a:t>
              </a:r>
              <a:endParaRPr sz="1200" b="1" dirty="0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63" name="Google Shape;363;p50"/>
            <p:cNvSpPr txBox="1"/>
            <p:nvPr/>
          </p:nvSpPr>
          <p:spPr>
            <a:xfrm>
              <a:off x="1048979" y="2637427"/>
              <a:ext cx="1699827" cy="236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" sz="1000" dirty="0">
                  <a:solidFill>
                    <a:srgbClr val="0C57D3"/>
                  </a:solidFill>
                </a:rPr>
                <a:t> • Launch Stage 2 postpartum interventions</a:t>
              </a:r>
              <a:br>
                <a:rPr lang="en" sz="1000" dirty="0">
                  <a:solidFill>
                    <a:srgbClr val="0C57D3"/>
                  </a:solidFill>
                </a:rPr>
              </a:br>
              <a:r>
                <a:rPr lang="en" sz="1000" dirty="0">
                  <a:solidFill>
                    <a:srgbClr val="0C57D3"/>
                  </a:solidFill>
                </a:rPr>
                <a:t> • Expand mobile maternal health services where appropriate</a:t>
              </a:r>
              <a:br>
                <a:rPr lang="en" sz="1000" dirty="0">
                  <a:solidFill>
                    <a:srgbClr val="0C57D3"/>
                  </a:solidFill>
                </a:rPr>
              </a:br>
              <a:r>
                <a:rPr lang="en" sz="1000" dirty="0">
                  <a:solidFill>
                    <a:srgbClr val="0C57D3"/>
                  </a:solidFill>
                </a:rPr>
                <a:t> • Launch virtual postpartum care and chronic disease management</a:t>
              </a:r>
              <a:br>
                <a:rPr lang="en" sz="1000" dirty="0">
                  <a:solidFill>
                    <a:srgbClr val="0C57D3"/>
                  </a:solidFill>
                </a:rPr>
              </a:br>
              <a:r>
                <a:rPr lang="en" sz="1000" dirty="0">
                  <a:solidFill>
                    <a:srgbClr val="0C57D3"/>
                  </a:solidFill>
                </a:rPr>
                <a:t> • Continue quality improvement, data monitoring, and provider coaching</a:t>
              </a:r>
              <a:br>
                <a:rPr lang="en" sz="1000" dirty="0">
                  <a:solidFill>
                    <a:srgbClr val="0C57D3"/>
                  </a:solidFill>
                </a:rPr>
              </a:br>
              <a:r>
                <a:rPr lang="en" sz="1000" dirty="0">
                  <a:solidFill>
                    <a:srgbClr val="0C57D3"/>
                  </a:solidFill>
                </a:rPr>
                <a:t> • Identify sustainability and enhanced  reimbursement strategies</a:t>
              </a:r>
            </a:p>
            <a:p>
              <a:pPr marL="171450" indent="-171450">
                <a:lnSpc>
                  <a:spcPct val="115000"/>
                </a:lnSpc>
                <a:buFont typeface="Arial" panose="020B0604020202020204" pitchFamily="34" charset="0"/>
                <a:buChar char="•"/>
              </a:pPr>
              <a:r>
                <a:rPr lang="en" sz="1000" dirty="0">
                  <a:solidFill>
                    <a:srgbClr val="0C57D3"/>
                  </a:solidFill>
                </a:rPr>
                <a:t>Track shared savings and value based arrangements</a:t>
              </a:r>
              <a:endParaRPr sz="1000" dirty="0">
                <a:solidFill>
                  <a:srgbClr val="0C57D3"/>
                </a:solidFill>
              </a:endParaRPr>
            </a:p>
            <a:p>
              <a:pPr>
                <a:lnSpc>
                  <a:spcPct val="115000"/>
                </a:lnSpc>
                <a:spcBef>
                  <a:spcPts val="800"/>
                </a:spcBef>
                <a:spcAft>
                  <a:spcPts val="1600"/>
                </a:spcAft>
              </a:pPr>
              <a:endParaRPr sz="1000" dirty="0">
                <a:solidFill>
                  <a:srgbClr val="85858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364" name="Google Shape;364;p50"/>
            <p:cNvCxnSpPr>
              <a:cxnSpLocks/>
            </p:cNvCxnSpPr>
            <p:nvPr/>
          </p:nvCxnSpPr>
          <p:spPr>
            <a:xfrm>
              <a:off x="2009296" y="1583310"/>
              <a:ext cx="818049" cy="606259"/>
            </a:xfrm>
            <a:prstGeom prst="straightConnector1">
              <a:avLst/>
            </a:prstGeom>
            <a:noFill/>
            <a:ln w="9525" cap="flat" cmpd="sng">
              <a:solidFill>
                <a:srgbClr val="C2C2C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65" name="Google Shape;365;p50"/>
            <p:cNvSpPr/>
            <p:nvPr/>
          </p:nvSpPr>
          <p:spPr>
            <a:xfrm flipH="1">
              <a:off x="1048980" y="2031168"/>
              <a:ext cx="1834800" cy="143401"/>
            </a:xfrm>
            <a:prstGeom prst="parallelogram">
              <a:avLst>
                <a:gd name="adj" fmla="val 96952"/>
              </a:avLst>
            </a:prstGeom>
            <a:solidFill>
              <a:srgbClr val="0C57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en" sz="1000"/>
                <a:t>  </a:t>
              </a:r>
              <a:endParaRPr sz="1000"/>
            </a:p>
          </p:txBody>
        </p:sp>
        <p:sp>
          <p:nvSpPr>
            <p:cNvPr id="366" name="Google Shape;366;p50"/>
            <p:cNvSpPr/>
            <p:nvPr/>
          </p:nvSpPr>
          <p:spPr>
            <a:xfrm>
              <a:off x="1031167" y="2170809"/>
              <a:ext cx="1834800" cy="154892"/>
            </a:xfrm>
            <a:prstGeom prst="parallelogram">
              <a:avLst>
                <a:gd name="adj" fmla="val 96952"/>
              </a:avLst>
            </a:pr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000"/>
            </a:p>
          </p:txBody>
        </p:sp>
      </p:grpSp>
      <p:grpSp>
        <p:nvGrpSpPr>
          <p:cNvPr id="367" name="Google Shape;367;p50"/>
          <p:cNvGrpSpPr/>
          <p:nvPr/>
        </p:nvGrpSpPr>
        <p:grpSpPr>
          <a:xfrm>
            <a:off x="6701393" y="186475"/>
            <a:ext cx="2165577" cy="6266187"/>
            <a:chOff x="837095" y="1624116"/>
            <a:chExt cx="2165577" cy="4157066"/>
          </a:xfrm>
        </p:grpSpPr>
        <p:sp>
          <p:nvSpPr>
            <p:cNvPr id="368" name="Google Shape;368;p50"/>
            <p:cNvSpPr txBox="1"/>
            <p:nvPr/>
          </p:nvSpPr>
          <p:spPr>
            <a:xfrm>
              <a:off x="837095" y="1624116"/>
              <a:ext cx="1463400" cy="36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algn="r">
                <a:lnSpc>
                  <a:spcPct val="115000"/>
                </a:lnSpc>
                <a:spcAft>
                  <a:spcPts val="1600"/>
                </a:spcAft>
              </a:pPr>
              <a:r>
                <a:rPr lang="en" sz="1600" dirty="0">
                  <a:solidFill>
                    <a:srgbClr val="0C57D3"/>
                  </a:solidFill>
                  <a:latin typeface="Roboto"/>
                  <a:ea typeface="Roboto"/>
                  <a:cs typeface="Roboto"/>
                  <a:sym typeface="Roboto"/>
                </a:rPr>
                <a:t>December  2028- March 2029</a:t>
              </a:r>
              <a:endParaRPr sz="1600" dirty="0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69" name="Google Shape;369;p50"/>
            <p:cNvSpPr txBox="1"/>
            <p:nvPr/>
          </p:nvSpPr>
          <p:spPr>
            <a:xfrm>
              <a:off x="1167872" y="2986382"/>
              <a:ext cx="1834800" cy="279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>
                <a:lnSpc>
                  <a:spcPct val="115000"/>
                </a:lnSpc>
              </a:pPr>
              <a:br>
                <a:rPr lang="en" sz="1000" b="1" dirty="0"/>
              </a:br>
              <a:r>
                <a:rPr lang="en" sz="1000" dirty="0">
                  <a:solidFill>
                    <a:srgbClr val="0C57D3"/>
                  </a:solidFill>
                </a:rPr>
                <a:t> • Conduct comprehensive program evaluation</a:t>
              </a:r>
              <a:endParaRPr sz="1000" dirty="0">
                <a:solidFill>
                  <a:srgbClr val="0C57D3"/>
                </a:solidFill>
              </a:endParaRPr>
            </a:p>
            <a:p>
              <a:pPr>
                <a:lnSpc>
                  <a:spcPct val="115000"/>
                </a:lnSpc>
                <a:spcBef>
                  <a:spcPts val="800"/>
                </a:spcBef>
                <a:buClr>
                  <a:schemeClr val="dk1"/>
                </a:buClr>
                <a:buSzPts val="1100"/>
              </a:pPr>
              <a:r>
                <a:rPr lang="en" sz="1000" dirty="0">
                  <a:solidFill>
                    <a:srgbClr val="0C57D3"/>
                  </a:solidFill>
                </a:rPr>
                <a:t>• Assess implementation success and barriers</a:t>
              </a:r>
              <a:endParaRPr sz="1000" dirty="0">
                <a:solidFill>
                  <a:srgbClr val="0C57D3"/>
                </a:solidFill>
              </a:endParaRPr>
            </a:p>
            <a:p>
              <a:pPr>
                <a:lnSpc>
                  <a:spcPct val="115000"/>
                </a:lnSpc>
                <a:buClr>
                  <a:schemeClr val="dk1"/>
                </a:buClr>
                <a:buSzPts val="1100"/>
              </a:pPr>
              <a:r>
                <a:rPr lang="en" sz="1000" dirty="0">
                  <a:solidFill>
                    <a:srgbClr val="0C57D3"/>
                  </a:solidFill>
                </a:rPr>
                <a:t>• Evaluate maternal health outcomes, provider satisfaction, workforce development, and total cost of care</a:t>
              </a:r>
              <a:endParaRPr sz="1000" dirty="0">
                <a:solidFill>
                  <a:srgbClr val="0C57D3"/>
                </a:solidFill>
              </a:endParaRPr>
            </a:p>
            <a:p>
              <a:pPr>
                <a:lnSpc>
                  <a:spcPct val="115000"/>
                </a:lnSpc>
                <a:buClr>
                  <a:schemeClr val="dk1"/>
                </a:buClr>
                <a:buSzPts val="1100"/>
              </a:pPr>
              <a:r>
                <a:rPr lang="en" sz="1000" dirty="0">
                  <a:solidFill>
                    <a:srgbClr val="0C57D3"/>
                  </a:solidFill>
                </a:rPr>
                <a:t>• Assess impact on maternity care deserts and low-access counties</a:t>
              </a:r>
              <a:endParaRPr sz="1000" dirty="0">
                <a:solidFill>
                  <a:srgbClr val="0C57D3"/>
                </a:solidFill>
              </a:endParaRPr>
            </a:p>
            <a:p>
              <a:pPr>
                <a:lnSpc>
                  <a:spcPct val="115000"/>
                </a:lnSpc>
                <a:buClr>
                  <a:schemeClr val="dk1"/>
                </a:buClr>
                <a:buSzPts val="1100"/>
              </a:pPr>
              <a:r>
                <a:rPr lang="en" sz="1000" dirty="0">
                  <a:solidFill>
                    <a:srgbClr val="0C57D3"/>
                  </a:solidFill>
                </a:rPr>
                <a:t>• Develop implementation toolkit and sustainability roadmap</a:t>
              </a:r>
              <a:endParaRPr sz="1000" dirty="0">
                <a:solidFill>
                  <a:srgbClr val="0C57D3"/>
                </a:solidFill>
              </a:endParaRPr>
            </a:p>
            <a:p>
              <a:pPr>
                <a:lnSpc>
                  <a:spcPct val="115000"/>
                </a:lnSpc>
                <a:spcAft>
                  <a:spcPts val="800"/>
                </a:spcAft>
              </a:pPr>
              <a:r>
                <a:rPr lang="en" sz="1000" dirty="0">
                  <a:solidFill>
                    <a:srgbClr val="0C57D3"/>
                  </a:solidFill>
                </a:rPr>
                <a:t>• Disseminate findings to funders, partners, policymakers, and health centers </a:t>
              </a:r>
              <a:endParaRPr sz="1000" dirty="0">
                <a:solidFill>
                  <a:srgbClr val="85858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370" name="Google Shape;370;p50"/>
            <p:cNvCxnSpPr/>
            <p:nvPr/>
          </p:nvCxnSpPr>
          <p:spPr>
            <a:xfrm>
              <a:off x="2045289" y="2015993"/>
              <a:ext cx="718500" cy="741900"/>
            </a:xfrm>
            <a:prstGeom prst="straightConnector1">
              <a:avLst/>
            </a:prstGeom>
            <a:noFill/>
            <a:ln w="9525" cap="flat" cmpd="sng">
              <a:solidFill>
                <a:srgbClr val="C2C2C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71" name="Google Shape;371;p50"/>
            <p:cNvSpPr/>
            <p:nvPr/>
          </p:nvSpPr>
          <p:spPr>
            <a:xfrm flipH="1">
              <a:off x="1249089" y="2526058"/>
              <a:ext cx="1592400" cy="143400"/>
            </a:xfrm>
            <a:prstGeom prst="parallelogram">
              <a:avLst>
                <a:gd name="adj" fmla="val 96952"/>
              </a:avLst>
            </a:prstGeom>
            <a:solidFill>
              <a:srgbClr val="0C57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en" sz="1000"/>
                <a:t>  </a:t>
              </a:r>
              <a:endParaRPr sz="1000"/>
            </a:p>
          </p:txBody>
        </p:sp>
        <p:sp>
          <p:nvSpPr>
            <p:cNvPr id="372" name="Google Shape;372;p50"/>
            <p:cNvSpPr/>
            <p:nvPr/>
          </p:nvSpPr>
          <p:spPr>
            <a:xfrm>
              <a:off x="1231811" y="2662700"/>
              <a:ext cx="1620000" cy="143400"/>
            </a:xfrm>
            <a:prstGeom prst="parallelogram">
              <a:avLst>
                <a:gd name="adj" fmla="val 96952"/>
              </a:avLst>
            </a:pr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000"/>
            </a:p>
          </p:txBody>
        </p:sp>
      </p:grpSp>
      <p:sp>
        <p:nvSpPr>
          <p:cNvPr id="373" name="Google Shape;373;p50"/>
          <p:cNvSpPr txBox="1"/>
          <p:nvPr/>
        </p:nvSpPr>
        <p:spPr>
          <a:xfrm>
            <a:off x="7068568" y="2083184"/>
            <a:ext cx="1834800" cy="410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" sz="1200" b="1" dirty="0">
                <a:solidFill>
                  <a:srgbClr val="0C57D3"/>
                </a:solidFill>
                <a:latin typeface="Roboto"/>
                <a:ea typeface="Roboto"/>
                <a:cs typeface="Roboto"/>
                <a:sym typeface="Roboto"/>
              </a:rPr>
              <a:t>Evaluation  &amp; Dissemination</a:t>
            </a:r>
            <a:endParaRPr sz="1200" b="1" dirty="0">
              <a:solidFill>
                <a:srgbClr val="0C57D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8"/>
          <p:cNvSpPr txBox="1">
            <a:spLocks noGrp="1"/>
          </p:cNvSpPr>
          <p:nvPr>
            <p:ph type="title"/>
          </p:nvPr>
        </p:nvSpPr>
        <p:spPr>
          <a:xfrm>
            <a:off x="628650" y="228600"/>
            <a:ext cx="7886700" cy="685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75" rIns="68575" bIns="34275" rtlCol="0" anchor="ctr" anchorCtr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3300"/>
            </a:pPr>
            <a:r>
              <a:rPr lang="en" dirty="0"/>
              <a:t>Your Partners for Success</a:t>
            </a:r>
            <a:endParaRPr dirty="0"/>
          </a:p>
        </p:txBody>
      </p:sp>
      <p:graphicFrame>
        <p:nvGraphicFramePr>
          <p:cNvPr id="264" name="Google Shape;264;p38"/>
          <p:cNvGraphicFramePr/>
          <p:nvPr>
            <p:extLst>
              <p:ext uri="{D42A27DB-BD31-4B8C-83A1-F6EECF244321}">
                <p14:modId xmlns:p14="http://schemas.microsoft.com/office/powerpoint/2010/main" val="2841248800"/>
              </p:ext>
            </p:extLst>
          </p:nvPr>
        </p:nvGraphicFramePr>
        <p:xfrm>
          <a:off x="67585" y="908462"/>
          <a:ext cx="9008829" cy="4675944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956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36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66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52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466770">
                  <a:extLst>
                    <a:ext uri="{9D8B030D-6E8A-4147-A177-3AD203B41FA5}">
                      <a16:colId xmlns:a16="http://schemas.microsoft.com/office/drawing/2014/main" val="687181171"/>
                    </a:ext>
                  </a:extLst>
                </a:gridCol>
              </a:tblGrid>
              <a:tr h="44853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br>
                        <a:rPr lang="en" sz="1200" u="none" strike="noStrike" cap="none"/>
                      </a:br>
                      <a:endParaRPr sz="1200" u="none" strike="noStrike" cap="none"/>
                    </a:p>
                  </a:txBody>
                  <a:tcPr marL="47625" marR="47625" marT="47625" marB="476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1200" b="1" i="0" u="none" strike="noStrike" cap="none" dirty="0">
                          <a:solidFill>
                            <a:srgbClr val="000000"/>
                          </a:solidFill>
                        </a:rPr>
                        <a:t>Deliverable</a:t>
                      </a:r>
                      <a:endParaRPr sz="1200" b="1" u="none" strike="noStrike" cap="none" dirty="0"/>
                    </a:p>
                  </a:txBody>
                  <a:tcPr marL="47625" marR="47625" marT="47625" marB="476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1200" b="1" i="0" u="none" strike="noStrike" cap="none" dirty="0">
                          <a:solidFill>
                            <a:srgbClr val="000000"/>
                          </a:solidFill>
                        </a:rPr>
                        <a:t>Deliverable</a:t>
                      </a:r>
                      <a:endParaRPr sz="1200" b="1" u="none" strike="noStrike" cap="none" dirty="0"/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1200" b="1" i="0" u="none" strike="noStrike" cap="none" dirty="0">
                          <a:solidFill>
                            <a:srgbClr val="000000"/>
                          </a:solidFill>
                        </a:rPr>
                        <a:t>Deliverable</a:t>
                      </a:r>
                      <a:endParaRPr sz="1200" b="1" u="none" strike="noStrike" cap="none" dirty="0"/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US" sz="1200" b="1" u="none" strike="noStrike" cap="none" dirty="0"/>
                        <a:t>What’s In It for You?</a:t>
                      </a:r>
                      <a:endParaRPr sz="1200" b="1" u="none" strike="noStrike" cap="none" dirty="0"/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232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1200" b="1" i="0" u="none" strike="noStrike" cap="none">
                          <a:solidFill>
                            <a:srgbClr val="000000"/>
                          </a:solidFill>
                        </a:rPr>
                        <a:t>NCAHEC</a:t>
                      </a:r>
                      <a:endParaRPr sz="1200" b="1" u="none" strike="noStrike" cap="none"/>
                    </a:p>
                  </a:txBody>
                  <a:tcPr marL="47625" marR="47625" marT="47625" marB="476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FQHC Billing and Coding Guide </a:t>
                      </a:r>
                      <a:endParaRPr sz="1200" u="none" strike="noStrike" cap="none"/>
                    </a:p>
                  </a:txBody>
                  <a:tcPr marL="47625" marR="47625" marT="47625" marB="476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Host ECHO monthly x12</a:t>
                      </a:r>
                      <a:endParaRPr sz="1200" u="none" strike="noStrike" cap="none" dirty="0"/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br>
                        <a:rPr lang="en" sz="1200" u="none" strike="noStrike" cap="none" dirty="0"/>
                      </a:br>
                      <a:endParaRPr sz="1200" u="none" strike="noStrike" cap="none" dirty="0"/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u="none" strike="noStrike" cap="none" dirty="0"/>
                        <a:t>Sustainability with early high integrity billing and coding.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u="none" strike="noStrike" cap="none" dirty="0"/>
                        <a:t>Optimizing Value Based Arrangements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u="none" strike="noStrike" cap="none" dirty="0"/>
                        <a:t>Supporting provider team with implementation and overcoming barriers</a:t>
                      </a:r>
                      <a:endParaRPr sz="1200" u="none" strike="noStrike" cap="none" dirty="0"/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1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1200" b="1" i="0" u="none" strike="noStrike" cap="none">
                          <a:solidFill>
                            <a:srgbClr val="000000"/>
                          </a:solidFill>
                        </a:rPr>
                        <a:t>NCAFP</a:t>
                      </a:r>
                      <a:endParaRPr sz="1200" b="1" u="none" strike="noStrike" cap="none"/>
                    </a:p>
                  </a:txBody>
                  <a:tcPr marL="47625" marR="47625" marT="47625" marB="476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Launch a Residency Road Show to 18 programs x2 over 36 months</a:t>
                      </a:r>
                      <a:endParaRPr sz="1200" u="none" strike="noStrike" cap="none" dirty="0"/>
                    </a:p>
                  </a:txBody>
                  <a:tcPr marL="47625" marR="47625" marT="47625" marB="476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CME Session Winter meeting</a:t>
                      </a:r>
                      <a:endParaRPr sz="1200" u="none" strike="noStrike" cap="none"/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Medical Student Workshop Session</a:t>
                      </a:r>
                      <a:endParaRPr sz="1200" u="none" strike="noStrike" cap="none"/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US" sz="1200" u="none" strike="noStrike" cap="none" dirty="0"/>
                        <a:t>Pipeline Development for the future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US" sz="1200" u="none" strike="noStrike" cap="none" dirty="0"/>
                        <a:t>Recruitment by making these opportunities more widely known.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646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1200" b="1" i="0" u="none" strike="noStrike" cap="none">
                          <a:solidFill>
                            <a:srgbClr val="000000"/>
                          </a:solidFill>
                        </a:rPr>
                        <a:t>AAFP</a:t>
                      </a:r>
                      <a:endParaRPr sz="1200" b="1" u="none" strike="noStrike" cap="none"/>
                    </a:p>
                  </a:txBody>
                  <a:tcPr marL="47625" marR="47625" marT="47625" marB="476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Develop CME Bundle</a:t>
                      </a:r>
                      <a:endParaRPr sz="1200" u="none" strike="noStrike" cap="none"/>
                    </a:p>
                  </a:txBody>
                  <a:tcPr marL="47625" marR="47625" marT="47625" marB="476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Develop Shared Care Deck</a:t>
                      </a:r>
                      <a:endParaRPr sz="1200" u="none" strike="noStrike" cap="none" dirty="0"/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200" u="none" strike="noStrike" cap="none" dirty="0"/>
                        <a:t>Award CME to member</a:t>
                      </a:r>
                      <a:br>
                        <a:rPr lang="en" sz="1200" u="none" strike="noStrike" cap="none" dirty="0"/>
                      </a:br>
                      <a:endParaRPr sz="1200" u="none" strike="noStrike" cap="none" dirty="0"/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u="none" strike="noStrike" cap="none" dirty="0"/>
                        <a:t>Provider confidence to be updated with evidence based best practice</a:t>
                      </a:r>
                      <a:endParaRPr sz="1200" u="none" strike="noStrike" cap="none" dirty="0"/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137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1200" b="1" i="0" u="none" strike="noStrike" cap="none">
                          <a:solidFill>
                            <a:srgbClr val="000000"/>
                          </a:solidFill>
                        </a:rPr>
                        <a:t>NNC</a:t>
                      </a:r>
                      <a:endParaRPr sz="1200" b="1" u="none" strike="noStrike" cap="none"/>
                    </a:p>
                  </a:txBody>
                  <a:tcPr marL="47625" marR="47625" marT="47625" marB="476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Coordination with Managed Care for members to receive perinatal value-added benefits without barrier</a:t>
                      </a:r>
                      <a:endParaRPr sz="1200" u="none" strike="noStrike" cap="none" dirty="0"/>
                    </a:p>
                  </a:txBody>
                  <a:tcPr marL="47625" marR="47625" marT="47625" marB="476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200" u="none" strike="noStrike" cap="none" dirty="0"/>
                        <a:t>Launching consumer focused campaign</a:t>
                      </a:r>
                      <a:br>
                        <a:rPr lang="en" sz="1200" u="none" strike="noStrike" cap="none" dirty="0"/>
                      </a:br>
                      <a:endParaRPr sz="1200" u="none" strike="noStrike" cap="none" dirty="0"/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200" u="none" strike="noStrike" cap="none" dirty="0"/>
                        <a:t>Launching CBO focused campaign</a:t>
                      </a:r>
                      <a:endParaRPr sz="1200" u="none" strike="noStrike" cap="none" dirty="0"/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u="none" strike="noStrike" cap="none" dirty="0"/>
                        <a:t>Optimizing all the “free things” your patients could benefit from but are not getting. 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u="none" strike="noStrike" cap="none" dirty="0"/>
                        <a:t>Direct line to CMOs at managed care plans for issue resolution.</a:t>
                      </a:r>
                      <a:endParaRPr sz="1200" u="none" strike="noStrike" cap="none" dirty="0"/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829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1200" b="1" i="0" u="none" strike="noStrike" cap="none">
                          <a:solidFill>
                            <a:srgbClr val="000000"/>
                          </a:solidFill>
                        </a:rPr>
                        <a:t>UNC Sheps</a:t>
                      </a:r>
                      <a:endParaRPr sz="1200" b="1" u="none" strike="noStrike" cap="none"/>
                    </a:p>
                  </a:txBody>
                  <a:tcPr marL="47625" marR="47625" marT="47625" marB="476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Design Evaluation</a:t>
                      </a:r>
                      <a:endParaRPr sz="1200" u="none" strike="noStrike" cap="none" dirty="0"/>
                    </a:p>
                  </a:txBody>
                  <a:tcPr marL="47625" marR="47625" marT="47625" marB="476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US" sz="1200" u="none" strike="noStrike" cap="none" dirty="0"/>
                        <a:t>Research</a:t>
                      </a:r>
                      <a:endParaRPr sz="1200" u="none" strike="noStrike" cap="none" dirty="0"/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200" u="none" strike="noStrike" cap="none" dirty="0"/>
                        <a:t>Publish</a:t>
                      </a:r>
                      <a:br>
                        <a:rPr lang="en" sz="1200" u="none" strike="noStrike" cap="none" dirty="0"/>
                      </a:br>
                      <a:endParaRPr sz="1200" u="none" strike="noStrike" cap="none" dirty="0"/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u="none" strike="noStrike" cap="none" dirty="0"/>
                        <a:t>Understanding what impact this model has and making it better and being part of it!</a:t>
                      </a:r>
                      <a:endParaRPr sz="1200" u="none" strike="noStrike" cap="none" dirty="0"/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" name="Google Shape;453;p64" descr="Beautify as imag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3338" y="0"/>
            <a:ext cx="9210675" cy="563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7E20FC6-EA1E-86F2-707B-7FB3D2C2797E}"/>
              </a:ext>
            </a:extLst>
          </p:cNvPr>
          <p:cNvSpPr txBox="1"/>
          <p:nvPr/>
        </p:nvSpPr>
        <p:spPr>
          <a:xfrm>
            <a:off x="-1670" y="5223301"/>
            <a:ext cx="7772400" cy="830997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ELIGIBLE ENTITIES: Rural Health Center, Local Health Departments, FQHCs,  FQHC-Look </a:t>
            </a:r>
            <a:r>
              <a:rPr lang="en-US" sz="2400" dirty="0" err="1">
                <a:solidFill>
                  <a:schemeClr val="bg1"/>
                </a:solidFill>
              </a:rPr>
              <a:t>Alikes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F8B97-64DF-B5A0-E88F-47004E769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291" y="292895"/>
            <a:ext cx="9010647" cy="1612105"/>
          </a:xfrm>
        </p:spPr>
        <p:txBody>
          <a:bodyPr>
            <a:normAutofit/>
          </a:bodyPr>
          <a:lstStyle/>
          <a:p>
            <a:r>
              <a:rPr lang="en-US" dirty="0"/>
              <a:t>Making it Bigger and Better: </a:t>
            </a:r>
            <a:br>
              <a:rPr lang="en-US" dirty="0"/>
            </a:br>
            <a:r>
              <a:rPr lang="en-US" dirty="0"/>
              <a:t>NCCHCA Has Your Back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BCE953-AA76-0C17-2501-B5AFC27171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540" y="2125266"/>
            <a:ext cx="3868340" cy="617934"/>
          </a:xfrm>
        </p:spPr>
        <p:txBody>
          <a:bodyPr/>
          <a:lstStyle/>
          <a:p>
            <a:r>
              <a:rPr lang="en-US" dirty="0"/>
              <a:t>Public Funds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A67FCA-4A06-EE5E-7827-74189AC3A641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33353" y="2963465"/>
            <a:ext cx="3868340" cy="3132535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Working with NC DHHS and RHTP to shift dedicated IT/EHR/HIE funds to increase amount available to each site</a:t>
            </a:r>
          </a:p>
          <a:p>
            <a:r>
              <a:rPr lang="en-US" dirty="0"/>
              <a:t>Working with ROOT HUBs to fund coordinator positions to assist prenatal sites to coordinate with delivering partners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D6469D-DB75-3FCD-0B18-C163FEC802CF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4337305" y="2125266"/>
            <a:ext cx="4044695" cy="617934"/>
          </a:xfrm>
        </p:spPr>
        <p:txBody>
          <a:bodyPr/>
          <a:lstStyle/>
          <a:p>
            <a:r>
              <a:rPr lang="en-US" dirty="0"/>
              <a:t>Private Funds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00C87B-464E-855D-C81A-C875213A9CBC}"/>
              </a:ext>
            </a:extLst>
          </p:cNvPr>
          <p:cNvSpPr>
            <a:spLocks noGrp="1"/>
          </p:cNvSpPr>
          <p:nvPr>
            <p:ph type="body" idx="4"/>
          </p:nvPr>
        </p:nvSpPr>
        <p:spPr>
          <a:xfrm>
            <a:off x="4114800" y="2963464"/>
            <a:ext cx="4648200" cy="3284936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Several philanthropies have expressed interest in funding additional sites </a:t>
            </a:r>
          </a:p>
          <a:p>
            <a:r>
              <a:rPr lang="en-US" dirty="0"/>
              <a:t>NNC has asks out to use Community Benefit dollars to resource both hubs and spokes pending Medicaid approval</a:t>
            </a:r>
          </a:p>
          <a:p>
            <a:r>
              <a:rPr lang="en-US" dirty="0"/>
              <a:t>Menu of ‘enhancements’ being shopped to philanthropy to expand and reinforce sites</a:t>
            </a:r>
          </a:p>
        </p:txBody>
      </p:sp>
      <p:pic>
        <p:nvPicPr>
          <p:cNvPr id="7" name="Google Shape;322;p47">
            <a:extLst>
              <a:ext uri="{FF2B5EF4-FFF2-40B4-BE49-F238E27FC236}">
                <a16:creationId xmlns:a16="http://schemas.microsoft.com/office/drawing/2014/main" id="{175E2016-32C0-24FC-048B-E2DCA9A4444F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rcRect l="2573" t="26923" r="31337" b="13591"/>
          <a:stretch>
            <a:fillRect/>
          </a:stretch>
        </p:blipFill>
        <p:spPr>
          <a:xfrm>
            <a:off x="6610712" y="1058698"/>
            <a:ext cx="2495119" cy="1066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975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245EC87-63A2-A4C6-D3BA-9B17453E8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043" y="304801"/>
            <a:ext cx="7533018" cy="961964"/>
          </a:xfrm>
        </p:spPr>
        <p:txBody>
          <a:bodyPr anchor="ctr">
            <a:normAutofit/>
          </a:bodyPr>
          <a:lstStyle/>
          <a:p>
            <a:pPr algn="ctr"/>
            <a:r>
              <a:rPr lang="en-US" sz="3000" dirty="0">
                <a:solidFill>
                  <a:srgbClr val="FF0000"/>
                </a:solidFill>
              </a:rPr>
              <a:t>INTERSECTIONALITY</a:t>
            </a:r>
          </a:p>
        </p:txBody>
      </p:sp>
      <p:graphicFrame>
        <p:nvGraphicFramePr>
          <p:cNvPr id="10" name="Text Placeholder 7">
            <a:extLst>
              <a:ext uri="{FF2B5EF4-FFF2-40B4-BE49-F238E27FC236}">
                <a16:creationId xmlns:a16="http://schemas.microsoft.com/office/drawing/2014/main" id="{DE0E3E64-E1BF-45BB-C341-48693BB16F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4133245"/>
              </p:ext>
            </p:extLst>
          </p:nvPr>
        </p:nvGraphicFramePr>
        <p:xfrm>
          <a:off x="152400" y="1266764"/>
          <a:ext cx="8839199" cy="4829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66347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C2924D-FB2A-51A4-4BE6-475A21A04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30" y="12865"/>
            <a:ext cx="9118270" cy="749135"/>
          </a:xfrm>
        </p:spPr>
        <p:txBody>
          <a:bodyPr anchor="ctr">
            <a:normAutofit/>
          </a:bodyPr>
          <a:lstStyle/>
          <a:p>
            <a:pPr algn="ctr"/>
            <a:r>
              <a:rPr lang="en-US" sz="3000" dirty="0">
                <a:solidFill>
                  <a:srgbClr val="FF0000"/>
                </a:solidFill>
              </a:rPr>
              <a:t>Features of an ideal candidate for site selection: </a:t>
            </a:r>
          </a:p>
        </p:txBody>
      </p:sp>
      <p:graphicFrame>
        <p:nvGraphicFramePr>
          <p:cNvPr id="7" name="Text Placeholder 4">
            <a:extLst>
              <a:ext uri="{FF2B5EF4-FFF2-40B4-BE49-F238E27FC236}">
                <a16:creationId xmlns:a16="http://schemas.microsoft.com/office/drawing/2014/main" id="{70791F0F-F510-218C-1718-59F272F0E6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7912359"/>
              </p:ext>
            </p:extLst>
          </p:nvPr>
        </p:nvGraphicFramePr>
        <p:xfrm>
          <a:off x="1" y="1039297"/>
          <a:ext cx="9144000" cy="5056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591509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CHCA PowerPoint Template" id="{F5DB06E6-9729-C448-A9E0-400056A95D0B}" vid="{A97A3871-580B-F146-B29B-744EE36E655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</TotalTime>
  <Words>1001</Words>
  <Application>Microsoft Office PowerPoint</Application>
  <PresentationFormat>On-screen Show (4:3)</PresentationFormat>
  <Paragraphs>157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Aptos</vt:lpstr>
      <vt:lpstr>Arial</vt:lpstr>
      <vt:lpstr>Lucida Sans Unicode</vt:lpstr>
      <vt:lpstr>Roboto</vt:lpstr>
      <vt:lpstr>Verdana</vt:lpstr>
      <vt:lpstr>Wingdings 2</vt:lpstr>
      <vt:lpstr>Wingdings 3</vt:lpstr>
      <vt:lpstr>Concourse</vt:lpstr>
      <vt:lpstr>Perinatal Access to Care and Health North Carolina</vt:lpstr>
      <vt:lpstr>What’s Old is New:  Shared Maternity Care</vt:lpstr>
      <vt:lpstr>2026 March of Dimes Update Maternity Desert and Low Access Counties</vt:lpstr>
      <vt:lpstr>PowerPoint Presentation</vt:lpstr>
      <vt:lpstr>Your Partners for Success</vt:lpstr>
      <vt:lpstr>PowerPoint Presentation</vt:lpstr>
      <vt:lpstr>Making it Bigger and Better:  NCCHCA Has Your Back</vt:lpstr>
      <vt:lpstr>INTERSECTIONALITY</vt:lpstr>
      <vt:lpstr>Features of an ideal candidate for site selection: </vt:lpstr>
      <vt:lpstr>So, what’s next? </vt:lpstr>
      <vt:lpstr>PowerPoint Presentation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LaTasha Bennett</dc:creator>
  <cp:lastModifiedBy>Karen Davis</cp:lastModifiedBy>
  <cp:revision>11</cp:revision>
  <dcterms:created xsi:type="dcterms:W3CDTF">2009-05-07T16:16:54Z</dcterms:created>
  <dcterms:modified xsi:type="dcterms:W3CDTF">2026-08-20T15:48:41Z</dcterms:modified>
</cp:coreProperties>
</file>