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sldIdLst>
    <p:sldId id="256" r:id="rId5"/>
    <p:sldId id="261" r:id="rId6"/>
    <p:sldId id="257" r:id="rId7"/>
    <p:sldId id="263" r:id="rId8"/>
    <p:sldId id="259" r:id="rId9"/>
    <p:sldId id="265" r:id="rId10"/>
    <p:sldId id="331" r:id="rId11"/>
    <p:sldId id="264" r:id="rId12"/>
    <p:sldId id="266" r:id="rId13"/>
    <p:sldId id="308"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E00F6-C68B-4736-A03C-EC95487C44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AC18821-1958-4D7B-B3AB-7465494CF909}">
      <dgm:prSet phldrT="[Text]"/>
      <dgm:spPr>
        <a:solidFill>
          <a:srgbClr val="004185"/>
        </a:solidFill>
      </dgm:spPr>
      <dgm:t>
        <a:bodyPr/>
        <a:lstStyle/>
        <a:p>
          <a:pPr>
            <a:buNone/>
          </a:pPr>
          <a:r>
            <a:rPr lang="en-US" b="0" i="0">
              <a:solidFill>
                <a:schemeClr val="bg1"/>
              </a:solidFill>
              <a:effectLst/>
              <a:latin typeface="Neue Haas Grotesk Text Pro" panose="020B0504020202020204" pitchFamily="34" charset="0"/>
            </a:rPr>
            <a:t>For State Partners:</a:t>
          </a:r>
          <a:endParaRPr lang="en-US">
            <a:solidFill>
              <a:schemeClr val="bg1"/>
            </a:solidFill>
            <a:latin typeface="Neue Haas Grotesk Text Pro" panose="020B0504020202020204" pitchFamily="34" charset="0"/>
          </a:endParaRPr>
        </a:p>
      </dgm:t>
    </dgm:pt>
    <dgm:pt modelId="{B7193CE2-4141-4F19-AEAF-573CB9F2F9C5}" type="parTrans" cxnId="{F9B85CA8-88D7-4EA6-A994-CF6C5EFF98AF}">
      <dgm:prSet/>
      <dgm:spPr/>
      <dgm:t>
        <a:bodyPr/>
        <a:lstStyle/>
        <a:p>
          <a:endParaRPr lang="en-US"/>
        </a:p>
      </dgm:t>
    </dgm:pt>
    <dgm:pt modelId="{F2C75D8C-F52B-4B1C-AD29-2F14411C0DF4}" type="sibTrans" cxnId="{F9B85CA8-88D7-4EA6-A994-CF6C5EFF98AF}">
      <dgm:prSet/>
      <dgm:spPr/>
      <dgm:t>
        <a:bodyPr/>
        <a:lstStyle/>
        <a:p>
          <a:endParaRPr lang="en-US"/>
        </a:p>
      </dgm:t>
    </dgm:pt>
    <dgm:pt modelId="{0D49BCC6-8ACD-4906-B0A7-9459DA3CD32A}">
      <dgm:prSet phldrT="[Text]"/>
      <dgm:spPr/>
      <dgm:t>
        <a:bodyPr/>
        <a:lstStyle/>
        <a:p>
          <a:pPr>
            <a:buFont typeface="Arial" panose="020B0604020202020204" pitchFamily="34" charset="0"/>
            <a:buChar char="•"/>
          </a:pPr>
          <a:r>
            <a:rPr lang="en-US" b="0" i="0">
              <a:solidFill>
                <a:srgbClr val="000000"/>
              </a:solidFill>
              <a:effectLst/>
              <a:latin typeface="Neue Haas Grotesk Text Pro" panose="020B0504020202020204" pitchFamily="34" charset="0"/>
            </a:rPr>
            <a:t>Cross-agency collaboration through LRC participation/Memberships</a:t>
          </a:r>
          <a:endParaRPr lang="en-US">
            <a:latin typeface="Neue Haas Grotesk Text Pro" panose="020B0504020202020204" pitchFamily="34" charset="0"/>
          </a:endParaRPr>
        </a:p>
      </dgm:t>
    </dgm:pt>
    <dgm:pt modelId="{3D1E6DD5-B268-400D-8449-64D6270FC325}" type="parTrans" cxnId="{C3F85A95-D484-4FB2-8F18-D6F094B06023}">
      <dgm:prSet/>
      <dgm:spPr/>
      <dgm:t>
        <a:bodyPr/>
        <a:lstStyle/>
        <a:p>
          <a:endParaRPr lang="en-US"/>
        </a:p>
      </dgm:t>
    </dgm:pt>
    <dgm:pt modelId="{7527CD98-4169-487B-AC96-D7D0DCDEF472}" type="sibTrans" cxnId="{C3F85A95-D484-4FB2-8F18-D6F094B06023}">
      <dgm:prSet/>
      <dgm:spPr/>
      <dgm:t>
        <a:bodyPr/>
        <a:lstStyle/>
        <a:p>
          <a:endParaRPr lang="en-US"/>
        </a:p>
      </dgm:t>
    </dgm:pt>
    <dgm:pt modelId="{E387288E-DAFD-4609-A21D-2F32F6E08EE3}">
      <dgm:prSet phldrT="[Text]"/>
      <dgm:spPr/>
      <dgm:t>
        <a:bodyPr/>
        <a:lstStyle/>
        <a:p>
          <a:r>
            <a:rPr lang="en-US" b="0" i="0">
              <a:solidFill>
                <a:srgbClr val="000000"/>
              </a:solidFill>
              <a:effectLst/>
              <a:latin typeface="Neue Haas Grotesk Text Pro" panose="020B0504020202020204" pitchFamily="34" charset="0"/>
            </a:rPr>
            <a:t>Data-sharing partnerships</a:t>
          </a:r>
          <a:endParaRPr lang="en-US">
            <a:latin typeface="Neue Haas Grotesk Text Pro" panose="020B0504020202020204" pitchFamily="34" charset="0"/>
          </a:endParaRPr>
        </a:p>
      </dgm:t>
    </dgm:pt>
    <dgm:pt modelId="{D030C43C-7163-4C09-A05E-C69DC162DA31}" type="parTrans" cxnId="{D423D77E-B7A1-4EE4-B45E-41954FA172F6}">
      <dgm:prSet/>
      <dgm:spPr/>
      <dgm:t>
        <a:bodyPr/>
        <a:lstStyle/>
        <a:p>
          <a:endParaRPr lang="en-US"/>
        </a:p>
      </dgm:t>
    </dgm:pt>
    <dgm:pt modelId="{CC69DF92-ADF0-42E8-8FC1-56A3F52A1FF7}" type="sibTrans" cxnId="{D423D77E-B7A1-4EE4-B45E-41954FA172F6}">
      <dgm:prSet/>
      <dgm:spPr/>
      <dgm:t>
        <a:bodyPr/>
        <a:lstStyle/>
        <a:p>
          <a:endParaRPr lang="en-US"/>
        </a:p>
      </dgm:t>
    </dgm:pt>
    <dgm:pt modelId="{70E47B14-87B9-40D4-8C48-B87A2EB4ED3C}">
      <dgm:prSet phldrT="[Text]" phldr="0"/>
      <dgm:spPr>
        <a:solidFill>
          <a:srgbClr val="004185"/>
        </a:solidFill>
      </dgm:spPr>
      <dgm:t>
        <a:bodyPr/>
        <a:lstStyle/>
        <a:p>
          <a:r>
            <a:rPr lang="en-US" dirty="0"/>
            <a:t>For Local Communities</a:t>
          </a:r>
        </a:p>
      </dgm:t>
    </dgm:pt>
    <dgm:pt modelId="{8B144F44-A157-42D2-9674-92D20906181A}" type="parTrans" cxnId="{397A09AD-0E3B-4292-9C11-2B206A709B94}">
      <dgm:prSet/>
      <dgm:spPr/>
      <dgm:t>
        <a:bodyPr/>
        <a:lstStyle/>
        <a:p>
          <a:endParaRPr lang="en-US"/>
        </a:p>
      </dgm:t>
    </dgm:pt>
    <dgm:pt modelId="{D22D6E13-4345-48C7-8C53-C147C95CB916}" type="sibTrans" cxnId="{397A09AD-0E3B-4292-9C11-2B206A709B94}">
      <dgm:prSet/>
      <dgm:spPr/>
      <dgm:t>
        <a:bodyPr/>
        <a:lstStyle/>
        <a:p>
          <a:endParaRPr lang="en-US"/>
        </a:p>
      </dgm:t>
    </dgm:pt>
    <dgm:pt modelId="{9F67B92F-58D7-47A0-A82D-5B82545CFE19}">
      <dgm:prSet phldrT="[Text]" phldr="0"/>
      <dgm:spPr/>
      <dgm:t>
        <a:bodyPr/>
        <a:lstStyle/>
        <a:p>
          <a:r>
            <a:rPr lang="en-US"/>
            <a:t>Serve as the Intermediary Agency </a:t>
          </a:r>
        </a:p>
      </dgm:t>
    </dgm:pt>
    <dgm:pt modelId="{B62D8A14-53A4-415F-8E89-D94B7F8D741F}" type="parTrans" cxnId="{898AF9DE-6388-49F4-A567-D1069059FB2B}">
      <dgm:prSet/>
      <dgm:spPr/>
      <dgm:t>
        <a:bodyPr/>
        <a:lstStyle/>
        <a:p>
          <a:endParaRPr lang="en-US"/>
        </a:p>
      </dgm:t>
    </dgm:pt>
    <dgm:pt modelId="{EA4B713F-FA0D-47F4-997F-CA72A9E1CB09}" type="sibTrans" cxnId="{898AF9DE-6388-49F4-A567-D1069059FB2B}">
      <dgm:prSet/>
      <dgm:spPr/>
      <dgm:t>
        <a:bodyPr/>
        <a:lstStyle/>
        <a:p>
          <a:endParaRPr lang="en-US"/>
        </a:p>
      </dgm:t>
    </dgm:pt>
    <dgm:pt modelId="{6D813579-3C5C-4BA6-85C6-7E5A8C93871E}">
      <dgm:prSet phldrT="[Text]" phldr="0"/>
      <dgm:spPr/>
      <dgm:t>
        <a:bodyPr/>
        <a:lstStyle/>
        <a:p>
          <a:r>
            <a:rPr lang="en-US"/>
            <a:t>Join an existing LRC</a:t>
          </a:r>
        </a:p>
      </dgm:t>
    </dgm:pt>
    <dgm:pt modelId="{BE4E2FD0-BAA2-4611-884F-7C5BC27EDE2F}" type="parTrans" cxnId="{58B40157-B22A-4845-A1FD-489B1BDEC205}">
      <dgm:prSet/>
      <dgm:spPr/>
      <dgm:t>
        <a:bodyPr/>
        <a:lstStyle/>
        <a:p>
          <a:endParaRPr lang="en-US"/>
        </a:p>
      </dgm:t>
    </dgm:pt>
    <dgm:pt modelId="{CCFEEDA7-51D8-4D0D-B61D-60EED4384CB1}" type="sibTrans" cxnId="{58B40157-B22A-4845-A1FD-489B1BDEC205}">
      <dgm:prSet/>
      <dgm:spPr/>
      <dgm:t>
        <a:bodyPr/>
        <a:lstStyle/>
        <a:p>
          <a:endParaRPr lang="en-US"/>
        </a:p>
      </dgm:t>
    </dgm:pt>
    <dgm:pt modelId="{F8BC6B07-589B-456B-8CB8-92F4F1FCFB8D}">
      <dgm:prSet phldrT="[Text]" phldr="0"/>
      <dgm:spPr>
        <a:solidFill>
          <a:srgbClr val="004185"/>
        </a:solidFill>
      </dgm:spPr>
      <dgm:t>
        <a:bodyPr/>
        <a:lstStyle/>
        <a:p>
          <a:r>
            <a:rPr lang="en-US"/>
            <a:t>For National Partners</a:t>
          </a:r>
        </a:p>
      </dgm:t>
    </dgm:pt>
    <dgm:pt modelId="{E879F947-F2C0-4300-BAC1-4FCCF6E0CB8C}" type="parTrans" cxnId="{0167F7DD-65C4-4200-AB4B-EE8786357904}">
      <dgm:prSet/>
      <dgm:spPr/>
      <dgm:t>
        <a:bodyPr/>
        <a:lstStyle/>
        <a:p>
          <a:endParaRPr lang="en-US"/>
        </a:p>
      </dgm:t>
    </dgm:pt>
    <dgm:pt modelId="{97D3A542-3213-4559-8076-491E2372FBCF}" type="sibTrans" cxnId="{0167F7DD-65C4-4200-AB4B-EE8786357904}">
      <dgm:prSet/>
      <dgm:spPr/>
      <dgm:t>
        <a:bodyPr/>
        <a:lstStyle/>
        <a:p>
          <a:endParaRPr lang="en-US"/>
        </a:p>
      </dgm:t>
    </dgm:pt>
    <dgm:pt modelId="{C04A6E52-770F-4DEE-9687-A5B434EF81EF}">
      <dgm:prSet phldrT="[Text]" phldr="0"/>
      <dgm:spPr/>
      <dgm:t>
        <a:bodyPr/>
        <a:lstStyle/>
        <a:p>
          <a:r>
            <a:rPr lang="en-US"/>
            <a:t>Share best practices </a:t>
          </a:r>
        </a:p>
      </dgm:t>
    </dgm:pt>
    <dgm:pt modelId="{3086446E-03F6-4227-B351-254DE085F7BE}" type="parTrans" cxnId="{1A1B8A27-8694-4144-AB42-5A53B187CB73}">
      <dgm:prSet/>
      <dgm:spPr/>
      <dgm:t>
        <a:bodyPr/>
        <a:lstStyle/>
        <a:p>
          <a:endParaRPr lang="en-US"/>
        </a:p>
      </dgm:t>
    </dgm:pt>
    <dgm:pt modelId="{C711A7C9-B6B8-477E-9AED-D687ACE282BE}" type="sibTrans" cxnId="{1A1B8A27-8694-4144-AB42-5A53B187CB73}">
      <dgm:prSet/>
      <dgm:spPr/>
      <dgm:t>
        <a:bodyPr/>
        <a:lstStyle/>
        <a:p>
          <a:endParaRPr lang="en-US"/>
        </a:p>
      </dgm:t>
    </dgm:pt>
    <dgm:pt modelId="{B62950A4-BDA2-4957-9F18-A6B8F43F41C0}">
      <dgm:prSet phldrT="[Text]" phldr="0"/>
      <dgm:spPr/>
      <dgm:t>
        <a:bodyPr/>
        <a:lstStyle/>
        <a:p>
          <a:r>
            <a:rPr lang="en-US"/>
            <a:t>Participate in Reentry Events, Simulations and Conferences</a:t>
          </a:r>
        </a:p>
      </dgm:t>
    </dgm:pt>
    <dgm:pt modelId="{0E567FC2-AF24-4177-8A7F-17E6B79145FE}" type="parTrans" cxnId="{3A68B44D-8610-4255-BB1F-E73B600E5363}">
      <dgm:prSet/>
      <dgm:spPr/>
      <dgm:t>
        <a:bodyPr/>
        <a:lstStyle/>
        <a:p>
          <a:endParaRPr lang="en-US"/>
        </a:p>
      </dgm:t>
    </dgm:pt>
    <dgm:pt modelId="{40B0BD5C-55FB-49AE-9768-263FF20E3676}" type="sibTrans" cxnId="{3A68B44D-8610-4255-BB1F-E73B600E5363}">
      <dgm:prSet/>
      <dgm:spPr/>
      <dgm:t>
        <a:bodyPr/>
        <a:lstStyle/>
        <a:p>
          <a:endParaRPr lang="en-US"/>
        </a:p>
      </dgm:t>
    </dgm:pt>
    <dgm:pt modelId="{5CC4EC75-7FFF-4A13-9D6A-BB6AEAC819FC}">
      <dgm:prSet phldrT="[Text]"/>
      <dgm:spPr/>
      <dgm:t>
        <a:bodyPr/>
        <a:lstStyle/>
        <a:p>
          <a:r>
            <a:rPr lang="en-US">
              <a:latin typeface="Neue Haas Grotesk Text Pro" panose="020B0504020202020204" pitchFamily="34" charset="0"/>
            </a:rPr>
            <a:t>Leveraging Funding </a:t>
          </a:r>
        </a:p>
      </dgm:t>
    </dgm:pt>
    <dgm:pt modelId="{36B88E7D-7F09-4866-93D7-6C4204BF9949}" type="parTrans" cxnId="{CC21FC80-8079-48AB-BE80-BA7BAF3622D3}">
      <dgm:prSet/>
      <dgm:spPr/>
      <dgm:t>
        <a:bodyPr/>
        <a:lstStyle/>
        <a:p>
          <a:endParaRPr lang="en-US"/>
        </a:p>
      </dgm:t>
    </dgm:pt>
    <dgm:pt modelId="{F29D4777-DCD5-4D6F-BF2A-42DA13F08EB5}" type="sibTrans" cxnId="{CC21FC80-8079-48AB-BE80-BA7BAF3622D3}">
      <dgm:prSet/>
      <dgm:spPr/>
      <dgm:t>
        <a:bodyPr/>
        <a:lstStyle/>
        <a:p>
          <a:endParaRPr lang="en-US"/>
        </a:p>
      </dgm:t>
    </dgm:pt>
    <dgm:pt modelId="{BEFF1637-D489-46B0-BE00-75D069A500C1}">
      <dgm:prSet phldrT="[Text]"/>
      <dgm:spPr/>
      <dgm:t>
        <a:bodyPr/>
        <a:lstStyle/>
        <a:p>
          <a:r>
            <a:rPr lang="en-US">
              <a:latin typeface="Neue Haas Grotesk Text Pro" panose="020B0504020202020204" pitchFamily="34" charset="0"/>
            </a:rPr>
            <a:t>Attend NC DAC Joint Reentry Council Meetings </a:t>
          </a:r>
        </a:p>
      </dgm:t>
    </dgm:pt>
    <dgm:pt modelId="{B92A6746-5BC6-4504-8645-DCDAF6E1353F}" type="parTrans" cxnId="{F3F21E76-84BB-4C65-9C07-05B26B15D511}">
      <dgm:prSet/>
      <dgm:spPr/>
      <dgm:t>
        <a:bodyPr/>
        <a:lstStyle/>
        <a:p>
          <a:endParaRPr lang="en-US"/>
        </a:p>
      </dgm:t>
    </dgm:pt>
    <dgm:pt modelId="{B21ABA88-DB80-4EE2-B066-FF50BFB35807}" type="sibTrans" cxnId="{F3F21E76-84BB-4C65-9C07-05B26B15D511}">
      <dgm:prSet/>
      <dgm:spPr/>
      <dgm:t>
        <a:bodyPr/>
        <a:lstStyle/>
        <a:p>
          <a:endParaRPr lang="en-US"/>
        </a:p>
      </dgm:t>
    </dgm:pt>
    <dgm:pt modelId="{3294C069-49AB-44F6-B552-4C1473427DC7}">
      <dgm:prSet phldrT="[Text]" phldr="0"/>
      <dgm:spPr/>
      <dgm:t>
        <a:bodyPr/>
        <a:lstStyle/>
        <a:p>
          <a:r>
            <a:rPr lang="en-US"/>
            <a:t>Provide workforce, housing, or other supportive services </a:t>
          </a:r>
        </a:p>
      </dgm:t>
    </dgm:pt>
    <dgm:pt modelId="{54666870-2291-452E-BD37-155F4BFDD9AA}" type="parTrans" cxnId="{24CD4E73-1A62-4485-B616-A6D4CD478974}">
      <dgm:prSet/>
      <dgm:spPr/>
      <dgm:t>
        <a:bodyPr/>
        <a:lstStyle/>
        <a:p>
          <a:endParaRPr lang="en-US"/>
        </a:p>
      </dgm:t>
    </dgm:pt>
    <dgm:pt modelId="{8B70258E-495D-4FD4-BA69-A806A94AE515}" type="sibTrans" cxnId="{24CD4E73-1A62-4485-B616-A6D4CD478974}">
      <dgm:prSet/>
      <dgm:spPr/>
      <dgm:t>
        <a:bodyPr/>
        <a:lstStyle/>
        <a:p>
          <a:endParaRPr lang="en-US"/>
        </a:p>
      </dgm:t>
    </dgm:pt>
    <dgm:pt modelId="{017EE0B2-E4DA-4C3C-9779-C99FA6E41040}">
      <dgm:prSet phldrT="[Text]" phldr="0"/>
      <dgm:spPr/>
      <dgm:t>
        <a:bodyPr/>
        <a:lstStyle/>
        <a:p>
          <a:r>
            <a:rPr lang="en-US"/>
            <a:t>Advocate for county-level support </a:t>
          </a:r>
        </a:p>
      </dgm:t>
    </dgm:pt>
    <dgm:pt modelId="{C1A717C0-83EB-462B-8C18-904D5408333F}" type="parTrans" cxnId="{87E607D6-C588-422A-A06C-1D3D1AFE36B8}">
      <dgm:prSet/>
      <dgm:spPr/>
      <dgm:t>
        <a:bodyPr/>
        <a:lstStyle/>
        <a:p>
          <a:endParaRPr lang="en-US"/>
        </a:p>
      </dgm:t>
    </dgm:pt>
    <dgm:pt modelId="{17B60BB9-7A65-4A7C-AD43-73BA302C13C5}" type="sibTrans" cxnId="{87E607D6-C588-422A-A06C-1D3D1AFE36B8}">
      <dgm:prSet/>
      <dgm:spPr/>
      <dgm:t>
        <a:bodyPr/>
        <a:lstStyle/>
        <a:p>
          <a:endParaRPr lang="en-US"/>
        </a:p>
      </dgm:t>
    </dgm:pt>
    <dgm:pt modelId="{F7F1B211-E945-410F-9A2A-FF1F6487D3FC}">
      <dgm:prSet phldrT="[Text]" phldr="0"/>
      <dgm:spPr/>
      <dgm:t>
        <a:bodyPr/>
        <a:lstStyle/>
        <a:p>
          <a:r>
            <a:rPr lang="en-US"/>
            <a:t>Collaborare on evaluation and reserah </a:t>
          </a:r>
        </a:p>
      </dgm:t>
    </dgm:pt>
    <dgm:pt modelId="{8163AE4A-6F41-4F64-BD57-4970EFA29CF4}" type="parTrans" cxnId="{62F2D064-4ECE-4744-A85D-3297EF93D2E9}">
      <dgm:prSet/>
      <dgm:spPr/>
      <dgm:t>
        <a:bodyPr/>
        <a:lstStyle/>
        <a:p>
          <a:endParaRPr lang="en-US"/>
        </a:p>
      </dgm:t>
    </dgm:pt>
    <dgm:pt modelId="{A8A7B712-1D17-43F5-96AB-28F2AA11E30B}" type="sibTrans" cxnId="{62F2D064-4ECE-4744-A85D-3297EF93D2E9}">
      <dgm:prSet/>
      <dgm:spPr/>
      <dgm:t>
        <a:bodyPr/>
        <a:lstStyle/>
        <a:p>
          <a:endParaRPr lang="en-US"/>
        </a:p>
      </dgm:t>
    </dgm:pt>
    <dgm:pt modelId="{F1AE6089-1BED-4EDA-90E3-322667D5E27D}" type="pres">
      <dgm:prSet presAssocID="{7DAE00F6-C68B-4736-A03C-EC95487C44D5}" presName="Name0" presStyleCnt="0">
        <dgm:presLayoutVars>
          <dgm:dir/>
          <dgm:animLvl val="lvl"/>
          <dgm:resizeHandles val="exact"/>
        </dgm:presLayoutVars>
      </dgm:prSet>
      <dgm:spPr/>
    </dgm:pt>
    <dgm:pt modelId="{2A2435CE-A40B-4EBE-B801-CE36D9CB2667}" type="pres">
      <dgm:prSet presAssocID="{3AC18821-1958-4D7B-B3AB-7465494CF909}" presName="composite" presStyleCnt="0"/>
      <dgm:spPr/>
    </dgm:pt>
    <dgm:pt modelId="{69874BAB-DF50-4333-821B-8E6E7EAAB4C4}" type="pres">
      <dgm:prSet presAssocID="{3AC18821-1958-4D7B-B3AB-7465494CF909}" presName="parTx" presStyleLbl="alignNode1" presStyleIdx="0" presStyleCnt="3">
        <dgm:presLayoutVars>
          <dgm:chMax val="0"/>
          <dgm:chPref val="0"/>
          <dgm:bulletEnabled val="1"/>
        </dgm:presLayoutVars>
      </dgm:prSet>
      <dgm:spPr/>
    </dgm:pt>
    <dgm:pt modelId="{6E18C440-D567-42AF-8291-4CB26F2EE76B}" type="pres">
      <dgm:prSet presAssocID="{3AC18821-1958-4D7B-B3AB-7465494CF909}" presName="desTx" presStyleLbl="alignAccFollowNode1" presStyleIdx="0" presStyleCnt="3">
        <dgm:presLayoutVars>
          <dgm:bulletEnabled val="1"/>
        </dgm:presLayoutVars>
      </dgm:prSet>
      <dgm:spPr/>
    </dgm:pt>
    <dgm:pt modelId="{6950678C-887D-443B-855D-9BF40AF5AA70}" type="pres">
      <dgm:prSet presAssocID="{F2C75D8C-F52B-4B1C-AD29-2F14411C0DF4}" presName="space" presStyleCnt="0"/>
      <dgm:spPr/>
    </dgm:pt>
    <dgm:pt modelId="{CC64E645-2647-4E8C-AC05-34BFAF016371}" type="pres">
      <dgm:prSet presAssocID="{70E47B14-87B9-40D4-8C48-B87A2EB4ED3C}" presName="composite" presStyleCnt="0"/>
      <dgm:spPr/>
    </dgm:pt>
    <dgm:pt modelId="{C6019DA7-CE5C-4639-88E0-1732D111651F}" type="pres">
      <dgm:prSet presAssocID="{70E47B14-87B9-40D4-8C48-B87A2EB4ED3C}" presName="parTx" presStyleLbl="alignNode1" presStyleIdx="1" presStyleCnt="3">
        <dgm:presLayoutVars>
          <dgm:chMax val="0"/>
          <dgm:chPref val="0"/>
          <dgm:bulletEnabled val="1"/>
        </dgm:presLayoutVars>
      </dgm:prSet>
      <dgm:spPr/>
    </dgm:pt>
    <dgm:pt modelId="{EE901DB7-949F-43C0-B224-A9190CFD3EB3}" type="pres">
      <dgm:prSet presAssocID="{70E47B14-87B9-40D4-8C48-B87A2EB4ED3C}" presName="desTx" presStyleLbl="alignAccFollowNode1" presStyleIdx="1" presStyleCnt="3" custLinFactNeighborX="822">
        <dgm:presLayoutVars>
          <dgm:bulletEnabled val="1"/>
        </dgm:presLayoutVars>
      </dgm:prSet>
      <dgm:spPr/>
    </dgm:pt>
    <dgm:pt modelId="{450AA1EA-50F9-4CB3-9DA1-1875AFE617BF}" type="pres">
      <dgm:prSet presAssocID="{D22D6E13-4345-48C7-8C53-C147C95CB916}" presName="space" presStyleCnt="0"/>
      <dgm:spPr/>
    </dgm:pt>
    <dgm:pt modelId="{81BEE8F4-F2E2-4FBD-B5FB-C9F3581F1B5B}" type="pres">
      <dgm:prSet presAssocID="{F8BC6B07-589B-456B-8CB8-92F4F1FCFB8D}" presName="composite" presStyleCnt="0"/>
      <dgm:spPr/>
    </dgm:pt>
    <dgm:pt modelId="{9851D91B-8CA3-4A4D-9BEA-FA86BFF4958D}" type="pres">
      <dgm:prSet presAssocID="{F8BC6B07-589B-456B-8CB8-92F4F1FCFB8D}" presName="parTx" presStyleLbl="alignNode1" presStyleIdx="2" presStyleCnt="3">
        <dgm:presLayoutVars>
          <dgm:chMax val="0"/>
          <dgm:chPref val="0"/>
          <dgm:bulletEnabled val="1"/>
        </dgm:presLayoutVars>
      </dgm:prSet>
      <dgm:spPr/>
    </dgm:pt>
    <dgm:pt modelId="{D9365249-D9E8-4FCE-9985-6CD7D8BDAC85}" type="pres">
      <dgm:prSet presAssocID="{F8BC6B07-589B-456B-8CB8-92F4F1FCFB8D}" presName="desTx" presStyleLbl="alignAccFollowNode1" presStyleIdx="2" presStyleCnt="3">
        <dgm:presLayoutVars>
          <dgm:bulletEnabled val="1"/>
        </dgm:presLayoutVars>
      </dgm:prSet>
      <dgm:spPr/>
    </dgm:pt>
  </dgm:ptLst>
  <dgm:cxnLst>
    <dgm:cxn modelId="{555A6402-3C04-46B2-B41B-03FEFFA6C370}" type="presOf" srcId="{0D49BCC6-8ACD-4906-B0A7-9459DA3CD32A}" destId="{6E18C440-D567-42AF-8291-4CB26F2EE76B}" srcOrd="0" destOrd="0" presId="urn:microsoft.com/office/officeart/2005/8/layout/hList1"/>
    <dgm:cxn modelId="{1A1B8A27-8694-4144-AB42-5A53B187CB73}" srcId="{F8BC6B07-589B-456B-8CB8-92F4F1FCFB8D}" destId="{C04A6E52-770F-4DEE-9687-A5B434EF81EF}" srcOrd="0" destOrd="0" parTransId="{3086446E-03F6-4227-B351-254DE085F7BE}" sibTransId="{C711A7C9-B6B8-477E-9AED-D687ACE282BE}"/>
    <dgm:cxn modelId="{3F15F95E-24D1-4BC3-B2E9-AFD1DDDA0CA8}" type="presOf" srcId="{BEFF1637-D489-46B0-BE00-75D069A500C1}" destId="{6E18C440-D567-42AF-8291-4CB26F2EE76B}" srcOrd="0" destOrd="3" presId="urn:microsoft.com/office/officeart/2005/8/layout/hList1"/>
    <dgm:cxn modelId="{4A69FE5E-E460-423F-A81D-AE2EDE60B681}" type="presOf" srcId="{5CC4EC75-7FFF-4A13-9D6A-BB6AEAC819FC}" destId="{6E18C440-D567-42AF-8291-4CB26F2EE76B}" srcOrd="0" destOrd="2" presId="urn:microsoft.com/office/officeart/2005/8/layout/hList1"/>
    <dgm:cxn modelId="{62F2D064-4ECE-4744-A85D-3297EF93D2E9}" srcId="{F8BC6B07-589B-456B-8CB8-92F4F1FCFB8D}" destId="{F7F1B211-E945-410F-9A2A-FF1F6487D3FC}" srcOrd="2" destOrd="0" parTransId="{8163AE4A-6F41-4F64-BD57-4970EFA29CF4}" sibTransId="{A8A7B712-1D17-43F5-96AB-28F2AA11E30B}"/>
    <dgm:cxn modelId="{1CFEF966-2C27-4F4E-995A-E76C55C0D00E}" type="presOf" srcId="{7DAE00F6-C68B-4736-A03C-EC95487C44D5}" destId="{F1AE6089-1BED-4EDA-90E3-322667D5E27D}" srcOrd="0" destOrd="0" presId="urn:microsoft.com/office/officeart/2005/8/layout/hList1"/>
    <dgm:cxn modelId="{045EF54A-1E88-496E-94C6-4EAA365900BB}" type="presOf" srcId="{E387288E-DAFD-4609-A21D-2F32F6E08EE3}" destId="{6E18C440-D567-42AF-8291-4CB26F2EE76B}" srcOrd="0" destOrd="1" presId="urn:microsoft.com/office/officeart/2005/8/layout/hList1"/>
    <dgm:cxn modelId="{3A68B44D-8610-4255-BB1F-E73B600E5363}" srcId="{F8BC6B07-589B-456B-8CB8-92F4F1FCFB8D}" destId="{B62950A4-BDA2-4957-9F18-A6B8F43F41C0}" srcOrd="1" destOrd="0" parTransId="{0E567FC2-AF24-4177-8A7F-17E6B79145FE}" sibTransId="{40B0BD5C-55FB-49AE-9768-263FF20E3676}"/>
    <dgm:cxn modelId="{A0004B50-2DF5-4DFE-9DB6-97FEB921BDE8}" type="presOf" srcId="{F8BC6B07-589B-456B-8CB8-92F4F1FCFB8D}" destId="{9851D91B-8CA3-4A4D-9BEA-FA86BFF4958D}" srcOrd="0" destOrd="0" presId="urn:microsoft.com/office/officeart/2005/8/layout/hList1"/>
    <dgm:cxn modelId="{24CD4E73-1A62-4485-B616-A6D4CD478974}" srcId="{70E47B14-87B9-40D4-8C48-B87A2EB4ED3C}" destId="{3294C069-49AB-44F6-B552-4C1473427DC7}" srcOrd="2" destOrd="0" parTransId="{54666870-2291-452E-BD37-155F4BFDD9AA}" sibTransId="{8B70258E-495D-4FD4-BA69-A806A94AE515}"/>
    <dgm:cxn modelId="{F3F21E76-84BB-4C65-9C07-05B26B15D511}" srcId="{3AC18821-1958-4D7B-B3AB-7465494CF909}" destId="{BEFF1637-D489-46B0-BE00-75D069A500C1}" srcOrd="3" destOrd="0" parTransId="{B92A6746-5BC6-4504-8645-DCDAF6E1353F}" sibTransId="{B21ABA88-DB80-4EE2-B066-FF50BFB35807}"/>
    <dgm:cxn modelId="{1A1A3656-3327-476C-8E93-A8F26159F268}" type="presOf" srcId="{C04A6E52-770F-4DEE-9687-A5B434EF81EF}" destId="{D9365249-D9E8-4FCE-9985-6CD7D8BDAC85}" srcOrd="0" destOrd="0" presId="urn:microsoft.com/office/officeart/2005/8/layout/hList1"/>
    <dgm:cxn modelId="{58B40157-B22A-4845-A1FD-489B1BDEC205}" srcId="{70E47B14-87B9-40D4-8C48-B87A2EB4ED3C}" destId="{6D813579-3C5C-4BA6-85C6-7E5A8C93871E}" srcOrd="1" destOrd="0" parTransId="{BE4E2FD0-BAA2-4611-884F-7C5BC27EDE2F}" sibTransId="{CCFEEDA7-51D8-4D0D-B61D-60EED4384CB1}"/>
    <dgm:cxn modelId="{310D4D77-6C6F-44B4-9B71-73089E546632}" type="presOf" srcId="{017EE0B2-E4DA-4C3C-9779-C99FA6E41040}" destId="{EE901DB7-949F-43C0-B224-A9190CFD3EB3}" srcOrd="0" destOrd="3" presId="urn:microsoft.com/office/officeart/2005/8/layout/hList1"/>
    <dgm:cxn modelId="{C315727A-A8F4-4FCB-8118-EF54A5C5AA20}" type="presOf" srcId="{F7F1B211-E945-410F-9A2A-FF1F6487D3FC}" destId="{D9365249-D9E8-4FCE-9985-6CD7D8BDAC85}" srcOrd="0" destOrd="2" presId="urn:microsoft.com/office/officeart/2005/8/layout/hList1"/>
    <dgm:cxn modelId="{D423D77E-B7A1-4EE4-B45E-41954FA172F6}" srcId="{3AC18821-1958-4D7B-B3AB-7465494CF909}" destId="{E387288E-DAFD-4609-A21D-2F32F6E08EE3}" srcOrd="1" destOrd="0" parTransId="{D030C43C-7163-4C09-A05E-C69DC162DA31}" sibTransId="{CC69DF92-ADF0-42E8-8FC1-56A3F52A1FF7}"/>
    <dgm:cxn modelId="{EFDA0280-A786-412E-BB92-C87D4D93662F}" type="presOf" srcId="{6D813579-3C5C-4BA6-85C6-7E5A8C93871E}" destId="{EE901DB7-949F-43C0-B224-A9190CFD3EB3}" srcOrd="0" destOrd="1" presId="urn:microsoft.com/office/officeart/2005/8/layout/hList1"/>
    <dgm:cxn modelId="{42203F80-1D0D-44B1-8A99-E5DD168EC149}" type="presOf" srcId="{70E47B14-87B9-40D4-8C48-B87A2EB4ED3C}" destId="{C6019DA7-CE5C-4639-88E0-1732D111651F}" srcOrd="0" destOrd="0" presId="urn:microsoft.com/office/officeart/2005/8/layout/hList1"/>
    <dgm:cxn modelId="{CC21FC80-8079-48AB-BE80-BA7BAF3622D3}" srcId="{3AC18821-1958-4D7B-B3AB-7465494CF909}" destId="{5CC4EC75-7FFF-4A13-9D6A-BB6AEAC819FC}" srcOrd="2" destOrd="0" parTransId="{36B88E7D-7F09-4866-93D7-6C4204BF9949}" sibTransId="{F29D4777-DCD5-4D6F-BF2A-42DA13F08EB5}"/>
    <dgm:cxn modelId="{C3F85A95-D484-4FB2-8F18-D6F094B06023}" srcId="{3AC18821-1958-4D7B-B3AB-7465494CF909}" destId="{0D49BCC6-8ACD-4906-B0A7-9459DA3CD32A}" srcOrd="0" destOrd="0" parTransId="{3D1E6DD5-B268-400D-8449-64D6270FC325}" sibTransId="{7527CD98-4169-487B-AC96-D7D0DCDEF472}"/>
    <dgm:cxn modelId="{101A2B99-F8FB-418D-AC34-B3FCC79D0AE0}" type="presOf" srcId="{3294C069-49AB-44F6-B552-4C1473427DC7}" destId="{EE901DB7-949F-43C0-B224-A9190CFD3EB3}" srcOrd="0" destOrd="2" presId="urn:microsoft.com/office/officeart/2005/8/layout/hList1"/>
    <dgm:cxn modelId="{F9B85CA8-88D7-4EA6-A994-CF6C5EFF98AF}" srcId="{7DAE00F6-C68B-4736-A03C-EC95487C44D5}" destId="{3AC18821-1958-4D7B-B3AB-7465494CF909}" srcOrd="0" destOrd="0" parTransId="{B7193CE2-4141-4F19-AEAF-573CB9F2F9C5}" sibTransId="{F2C75D8C-F52B-4B1C-AD29-2F14411C0DF4}"/>
    <dgm:cxn modelId="{397A09AD-0E3B-4292-9C11-2B206A709B94}" srcId="{7DAE00F6-C68B-4736-A03C-EC95487C44D5}" destId="{70E47B14-87B9-40D4-8C48-B87A2EB4ED3C}" srcOrd="1" destOrd="0" parTransId="{8B144F44-A157-42D2-9674-92D20906181A}" sibTransId="{D22D6E13-4345-48C7-8C53-C147C95CB916}"/>
    <dgm:cxn modelId="{F6294FD4-72D7-4F12-ACF6-74DA3C8BF319}" type="presOf" srcId="{3AC18821-1958-4D7B-B3AB-7465494CF909}" destId="{69874BAB-DF50-4333-821B-8E6E7EAAB4C4}" srcOrd="0" destOrd="0" presId="urn:microsoft.com/office/officeart/2005/8/layout/hList1"/>
    <dgm:cxn modelId="{87E607D6-C588-422A-A06C-1D3D1AFE36B8}" srcId="{70E47B14-87B9-40D4-8C48-B87A2EB4ED3C}" destId="{017EE0B2-E4DA-4C3C-9779-C99FA6E41040}" srcOrd="3" destOrd="0" parTransId="{C1A717C0-83EB-462B-8C18-904D5408333F}" sibTransId="{17B60BB9-7A65-4A7C-AD43-73BA302C13C5}"/>
    <dgm:cxn modelId="{0167F7DD-65C4-4200-AB4B-EE8786357904}" srcId="{7DAE00F6-C68B-4736-A03C-EC95487C44D5}" destId="{F8BC6B07-589B-456B-8CB8-92F4F1FCFB8D}" srcOrd="2" destOrd="0" parTransId="{E879F947-F2C0-4300-BAC1-4FCCF6E0CB8C}" sibTransId="{97D3A542-3213-4559-8076-491E2372FBCF}"/>
    <dgm:cxn modelId="{898AF9DE-6388-49F4-A567-D1069059FB2B}" srcId="{70E47B14-87B9-40D4-8C48-B87A2EB4ED3C}" destId="{9F67B92F-58D7-47A0-A82D-5B82545CFE19}" srcOrd="0" destOrd="0" parTransId="{B62D8A14-53A4-415F-8E89-D94B7F8D741F}" sibTransId="{EA4B713F-FA0D-47F4-997F-CA72A9E1CB09}"/>
    <dgm:cxn modelId="{C0C3B3F4-DF13-463E-9BB5-62D37A8D72B6}" type="presOf" srcId="{B62950A4-BDA2-4957-9F18-A6B8F43F41C0}" destId="{D9365249-D9E8-4FCE-9985-6CD7D8BDAC85}" srcOrd="0" destOrd="1" presId="urn:microsoft.com/office/officeart/2005/8/layout/hList1"/>
    <dgm:cxn modelId="{AB14AEFA-D9C1-4E09-84FA-711CBE4A6E2B}" type="presOf" srcId="{9F67B92F-58D7-47A0-A82D-5B82545CFE19}" destId="{EE901DB7-949F-43C0-B224-A9190CFD3EB3}" srcOrd="0" destOrd="0" presId="urn:microsoft.com/office/officeart/2005/8/layout/hList1"/>
    <dgm:cxn modelId="{C3A987DF-18B2-4624-8224-17C6FBE8E6F2}" type="presParOf" srcId="{F1AE6089-1BED-4EDA-90E3-322667D5E27D}" destId="{2A2435CE-A40B-4EBE-B801-CE36D9CB2667}" srcOrd="0" destOrd="0" presId="urn:microsoft.com/office/officeart/2005/8/layout/hList1"/>
    <dgm:cxn modelId="{BCE98956-9468-47BE-848D-D4D9D6E05F2B}" type="presParOf" srcId="{2A2435CE-A40B-4EBE-B801-CE36D9CB2667}" destId="{69874BAB-DF50-4333-821B-8E6E7EAAB4C4}" srcOrd="0" destOrd="0" presId="urn:microsoft.com/office/officeart/2005/8/layout/hList1"/>
    <dgm:cxn modelId="{75DE7152-B1E6-4D9F-9FAC-48450FCF064A}" type="presParOf" srcId="{2A2435CE-A40B-4EBE-B801-CE36D9CB2667}" destId="{6E18C440-D567-42AF-8291-4CB26F2EE76B}" srcOrd="1" destOrd="0" presId="urn:microsoft.com/office/officeart/2005/8/layout/hList1"/>
    <dgm:cxn modelId="{6FB53B50-ACDA-46C4-9508-6D118F9F1F2B}" type="presParOf" srcId="{F1AE6089-1BED-4EDA-90E3-322667D5E27D}" destId="{6950678C-887D-443B-855D-9BF40AF5AA70}" srcOrd="1" destOrd="0" presId="urn:microsoft.com/office/officeart/2005/8/layout/hList1"/>
    <dgm:cxn modelId="{8378FE81-5172-4D38-91B6-F369939A35D7}" type="presParOf" srcId="{F1AE6089-1BED-4EDA-90E3-322667D5E27D}" destId="{CC64E645-2647-4E8C-AC05-34BFAF016371}" srcOrd="2" destOrd="0" presId="urn:microsoft.com/office/officeart/2005/8/layout/hList1"/>
    <dgm:cxn modelId="{7A5B937B-AA1C-480F-8545-47F7996DA3FD}" type="presParOf" srcId="{CC64E645-2647-4E8C-AC05-34BFAF016371}" destId="{C6019DA7-CE5C-4639-88E0-1732D111651F}" srcOrd="0" destOrd="0" presId="urn:microsoft.com/office/officeart/2005/8/layout/hList1"/>
    <dgm:cxn modelId="{5BA6E936-C212-466C-AB59-8F4C32503761}" type="presParOf" srcId="{CC64E645-2647-4E8C-AC05-34BFAF016371}" destId="{EE901DB7-949F-43C0-B224-A9190CFD3EB3}" srcOrd="1" destOrd="0" presId="urn:microsoft.com/office/officeart/2005/8/layout/hList1"/>
    <dgm:cxn modelId="{746CD7AF-854A-47C4-809C-EDF164A0B317}" type="presParOf" srcId="{F1AE6089-1BED-4EDA-90E3-322667D5E27D}" destId="{450AA1EA-50F9-4CB3-9DA1-1875AFE617BF}" srcOrd="3" destOrd="0" presId="urn:microsoft.com/office/officeart/2005/8/layout/hList1"/>
    <dgm:cxn modelId="{CAEC88C2-70C5-47DB-9ACF-EFC0E4DF627E}" type="presParOf" srcId="{F1AE6089-1BED-4EDA-90E3-322667D5E27D}" destId="{81BEE8F4-F2E2-4FBD-B5FB-C9F3581F1B5B}" srcOrd="4" destOrd="0" presId="urn:microsoft.com/office/officeart/2005/8/layout/hList1"/>
    <dgm:cxn modelId="{AA02403A-3FC4-4DDF-AA8B-6DBDC959421B}" type="presParOf" srcId="{81BEE8F4-F2E2-4FBD-B5FB-C9F3581F1B5B}" destId="{9851D91B-8CA3-4A4D-9BEA-FA86BFF4958D}" srcOrd="0" destOrd="0" presId="urn:microsoft.com/office/officeart/2005/8/layout/hList1"/>
    <dgm:cxn modelId="{6F739EC5-11B2-4AE6-9999-425D4432CB64}" type="presParOf" srcId="{81BEE8F4-F2E2-4FBD-B5FB-C9F3581F1B5B}" destId="{D9365249-D9E8-4FCE-9985-6CD7D8BDAC85}" srcOrd="1" destOrd="0" presId="urn:microsoft.com/office/officeart/2005/8/layout/hList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74BAB-DF50-4333-821B-8E6E7EAAB4C4}">
      <dsp:nvSpPr>
        <dsp:cNvPr id="0" name=""/>
        <dsp:cNvSpPr/>
      </dsp:nvSpPr>
      <dsp:spPr>
        <a:xfrm>
          <a:off x="3017" y="982250"/>
          <a:ext cx="2941647" cy="460800"/>
        </a:xfrm>
        <a:prstGeom prst="rect">
          <a:avLst/>
        </a:prstGeom>
        <a:solidFill>
          <a:srgbClr val="00418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effectLst/>
              <a:latin typeface="Neue Haas Grotesk Text Pro" panose="020B0504020202020204" pitchFamily="34" charset="0"/>
            </a:rPr>
            <a:t>For State Partners:</a:t>
          </a:r>
          <a:endParaRPr lang="en-US" sz="1600" kern="1200">
            <a:solidFill>
              <a:schemeClr val="bg1"/>
            </a:solidFill>
            <a:latin typeface="Neue Haas Grotesk Text Pro" panose="020B0504020202020204" pitchFamily="34" charset="0"/>
          </a:endParaRPr>
        </a:p>
      </dsp:txBody>
      <dsp:txXfrm>
        <a:off x="3017" y="982250"/>
        <a:ext cx="2941647" cy="460800"/>
      </dsp:txXfrm>
    </dsp:sp>
    <dsp:sp modelId="{6E18C440-D567-42AF-8291-4CB26F2EE76B}">
      <dsp:nvSpPr>
        <dsp:cNvPr id="0" name=""/>
        <dsp:cNvSpPr/>
      </dsp:nvSpPr>
      <dsp:spPr>
        <a:xfrm>
          <a:off x="3017" y="1443050"/>
          <a:ext cx="2941647" cy="2174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a:solidFill>
                <a:srgbClr val="000000"/>
              </a:solidFill>
              <a:effectLst/>
              <a:latin typeface="Neue Haas Grotesk Text Pro" panose="020B0504020202020204" pitchFamily="34" charset="0"/>
            </a:rPr>
            <a:t>Cross-agency collaboration through LRC participation/Memberships</a:t>
          </a:r>
          <a:endParaRPr lang="en-US" sz="1600" kern="1200">
            <a:latin typeface="Neue Haas Grotesk Text Pro" panose="020B0504020202020204" pitchFamily="34" charset="0"/>
          </a:endParaRPr>
        </a:p>
        <a:p>
          <a:pPr marL="171450" lvl="1" indent="-171450" algn="l" defTabSz="711200">
            <a:lnSpc>
              <a:spcPct val="90000"/>
            </a:lnSpc>
            <a:spcBef>
              <a:spcPct val="0"/>
            </a:spcBef>
            <a:spcAft>
              <a:spcPct val="15000"/>
            </a:spcAft>
            <a:buChar char="•"/>
          </a:pPr>
          <a:r>
            <a:rPr lang="en-US" sz="1600" b="0" i="0" kern="1200">
              <a:solidFill>
                <a:srgbClr val="000000"/>
              </a:solidFill>
              <a:effectLst/>
              <a:latin typeface="Neue Haas Grotesk Text Pro" panose="020B0504020202020204" pitchFamily="34" charset="0"/>
            </a:rPr>
            <a:t>Data-sharing partnerships</a:t>
          </a:r>
          <a:endParaRPr lang="en-US" sz="1600" kern="1200">
            <a:latin typeface="Neue Haas Grotesk Text Pro" panose="020B0504020202020204" pitchFamily="34" charset="0"/>
          </a:endParaRPr>
        </a:p>
        <a:p>
          <a:pPr marL="171450" lvl="1" indent="-171450" algn="l" defTabSz="711200">
            <a:lnSpc>
              <a:spcPct val="90000"/>
            </a:lnSpc>
            <a:spcBef>
              <a:spcPct val="0"/>
            </a:spcBef>
            <a:spcAft>
              <a:spcPct val="15000"/>
            </a:spcAft>
            <a:buChar char="•"/>
          </a:pPr>
          <a:r>
            <a:rPr lang="en-US" sz="1600" kern="1200">
              <a:latin typeface="Neue Haas Grotesk Text Pro" panose="020B0504020202020204" pitchFamily="34" charset="0"/>
            </a:rPr>
            <a:t>Leveraging Funding </a:t>
          </a:r>
        </a:p>
        <a:p>
          <a:pPr marL="171450" lvl="1" indent="-171450" algn="l" defTabSz="711200">
            <a:lnSpc>
              <a:spcPct val="90000"/>
            </a:lnSpc>
            <a:spcBef>
              <a:spcPct val="0"/>
            </a:spcBef>
            <a:spcAft>
              <a:spcPct val="15000"/>
            </a:spcAft>
            <a:buChar char="•"/>
          </a:pPr>
          <a:r>
            <a:rPr lang="en-US" sz="1600" kern="1200">
              <a:latin typeface="Neue Haas Grotesk Text Pro" panose="020B0504020202020204" pitchFamily="34" charset="0"/>
            </a:rPr>
            <a:t>Attend NC DAC Joint Reentry Council Meetings </a:t>
          </a:r>
        </a:p>
      </dsp:txBody>
      <dsp:txXfrm>
        <a:off x="3017" y="1443050"/>
        <a:ext cx="2941647" cy="2174040"/>
      </dsp:txXfrm>
    </dsp:sp>
    <dsp:sp modelId="{C6019DA7-CE5C-4639-88E0-1732D111651F}">
      <dsp:nvSpPr>
        <dsp:cNvPr id="0" name=""/>
        <dsp:cNvSpPr/>
      </dsp:nvSpPr>
      <dsp:spPr>
        <a:xfrm>
          <a:off x="3356495" y="982250"/>
          <a:ext cx="2941647" cy="460800"/>
        </a:xfrm>
        <a:prstGeom prst="rect">
          <a:avLst/>
        </a:prstGeom>
        <a:solidFill>
          <a:srgbClr val="00418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For Local Communities</a:t>
          </a:r>
        </a:p>
      </dsp:txBody>
      <dsp:txXfrm>
        <a:off x="3356495" y="982250"/>
        <a:ext cx="2941647" cy="460800"/>
      </dsp:txXfrm>
    </dsp:sp>
    <dsp:sp modelId="{EE901DB7-949F-43C0-B224-A9190CFD3EB3}">
      <dsp:nvSpPr>
        <dsp:cNvPr id="0" name=""/>
        <dsp:cNvSpPr/>
      </dsp:nvSpPr>
      <dsp:spPr>
        <a:xfrm>
          <a:off x="3380675" y="1443050"/>
          <a:ext cx="2941647" cy="2174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Serve as the Intermediary Agency </a:t>
          </a:r>
        </a:p>
        <a:p>
          <a:pPr marL="171450" lvl="1" indent="-171450" algn="l" defTabSz="711200">
            <a:lnSpc>
              <a:spcPct val="90000"/>
            </a:lnSpc>
            <a:spcBef>
              <a:spcPct val="0"/>
            </a:spcBef>
            <a:spcAft>
              <a:spcPct val="15000"/>
            </a:spcAft>
            <a:buChar char="•"/>
          </a:pPr>
          <a:r>
            <a:rPr lang="en-US" sz="1600" kern="1200"/>
            <a:t>Join an existing LRC</a:t>
          </a:r>
        </a:p>
        <a:p>
          <a:pPr marL="171450" lvl="1" indent="-171450" algn="l" defTabSz="711200">
            <a:lnSpc>
              <a:spcPct val="90000"/>
            </a:lnSpc>
            <a:spcBef>
              <a:spcPct val="0"/>
            </a:spcBef>
            <a:spcAft>
              <a:spcPct val="15000"/>
            </a:spcAft>
            <a:buChar char="•"/>
          </a:pPr>
          <a:r>
            <a:rPr lang="en-US" sz="1600" kern="1200"/>
            <a:t>Provide workforce, housing, or other supportive services </a:t>
          </a:r>
        </a:p>
        <a:p>
          <a:pPr marL="171450" lvl="1" indent="-171450" algn="l" defTabSz="711200">
            <a:lnSpc>
              <a:spcPct val="90000"/>
            </a:lnSpc>
            <a:spcBef>
              <a:spcPct val="0"/>
            </a:spcBef>
            <a:spcAft>
              <a:spcPct val="15000"/>
            </a:spcAft>
            <a:buChar char="•"/>
          </a:pPr>
          <a:r>
            <a:rPr lang="en-US" sz="1600" kern="1200"/>
            <a:t>Advocate for county-level support </a:t>
          </a:r>
        </a:p>
      </dsp:txBody>
      <dsp:txXfrm>
        <a:off x="3380675" y="1443050"/>
        <a:ext cx="2941647" cy="2174040"/>
      </dsp:txXfrm>
    </dsp:sp>
    <dsp:sp modelId="{9851D91B-8CA3-4A4D-9BEA-FA86BFF4958D}">
      <dsp:nvSpPr>
        <dsp:cNvPr id="0" name=""/>
        <dsp:cNvSpPr/>
      </dsp:nvSpPr>
      <dsp:spPr>
        <a:xfrm>
          <a:off x="6709973" y="982250"/>
          <a:ext cx="2941647" cy="460800"/>
        </a:xfrm>
        <a:prstGeom prst="rect">
          <a:avLst/>
        </a:prstGeom>
        <a:solidFill>
          <a:srgbClr val="00418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For National Partners</a:t>
          </a:r>
        </a:p>
      </dsp:txBody>
      <dsp:txXfrm>
        <a:off x="6709973" y="982250"/>
        <a:ext cx="2941647" cy="460800"/>
      </dsp:txXfrm>
    </dsp:sp>
    <dsp:sp modelId="{D9365249-D9E8-4FCE-9985-6CD7D8BDAC85}">
      <dsp:nvSpPr>
        <dsp:cNvPr id="0" name=""/>
        <dsp:cNvSpPr/>
      </dsp:nvSpPr>
      <dsp:spPr>
        <a:xfrm>
          <a:off x="6709973" y="1443050"/>
          <a:ext cx="2941647" cy="2174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Share best practices </a:t>
          </a:r>
        </a:p>
        <a:p>
          <a:pPr marL="171450" lvl="1" indent="-171450" algn="l" defTabSz="711200">
            <a:lnSpc>
              <a:spcPct val="90000"/>
            </a:lnSpc>
            <a:spcBef>
              <a:spcPct val="0"/>
            </a:spcBef>
            <a:spcAft>
              <a:spcPct val="15000"/>
            </a:spcAft>
            <a:buChar char="•"/>
          </a:pPr>
          <a:r>
            <a:rPr lang="en-US" sz="1600" kern="1200"/>
            <a:t>Participate in Reentry Events, Simulations and Conferences</a:t>
          </a:r>
        </a:p>
        <a:p>
          <a:pPr marL="171450" lvl="1" indent="-171450" algn="l" defTabSz="711200">
            <a:lnSpc>
              <a:spcPct val="90000"/>
            </a:lnSpc>
            <a:spcBef>
              <a:spcPct val="0"/>
            </a:spcBef>
            <a:spcAft>
              <a:spcPct val="15000"/>
            </a:spcAft>
            <a:buChar char="•"/>
          </a:pPr>
          <a:r>
            <a:rPr lang="en-US" sz="1600" kern="1200"/>
            <a:t>Collaborare on evaluation and reserah </a:t>
          </a:r>
        </a:p>
      </dsp:txBody>
      <dsp:txXfrm>
        <a:off x="6709973" y="1443050"/>
        <a:ext cx="2941647" cy="2174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214D766-6E4F-46F6-94A6-DF504A89FBE8}"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F6C2F-A945-43C1-80D9-ACBC9E3768E0}" type="slidenum">
              <a:rPr lang="en-US" smtClean="0"/>
              <a:t>‹#›</a:t>
            </a:fld>
            <a:endParaRPr lang="en-US"/>
          </a:p>
        </p:txBody>
      </p:sp>
    </p:spTree>
    <p:extLst>
      <p:ext uri="{BB962C8B-B14F-4D97-AF65-F5344CB8AC3E}">
        <p14:creationId xmlns:p14="http://schemas.microsoft.com/office/powerpoint/2010/main" val="413643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1</a:t>
            </a:fld>
            <a:endParaRPr lang="en-US"/>
          </a:p>
        </p:txBody>
      </p:sp>
    </p:spTree>
    <p:extLst>
      <p:ext uri="{BB962C8B-B14F-4D97-AF65-F5344CB8AC3E}">
        <p14:creationId xmlns:p14="http://schemas.microsoft.com/office/powerpoint/2010/main" val="133283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10</a:t>
            </a:fld>
            <a:endParaRPr lang="en-US"/>
          </a:p>
        </p:txBody>
      </p:sp>
    </p:spTree>
    <p:extLst>
      <p:ext uri="{BB962C8B-B14F-4D97-AF65-F5344CB8AC3E}">
        <p14:creationId xmlns:p14="http://schemas.microsoft.com/office/powerpoint/2010/main" val="88838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B68C18-1BF1-F447-95ED-60EAAE35426E}" type="slidenum">
              <a:rPr lang="en-US" smtClean="0"/>
              <a:t>11</a:t>
            </a:fld>
            <a:endParaRPr lang="en-US"/>
          </a:p>
        </p:txBody>
      </p:sp>
    </p:spTree>
    <p:extLst>
      <p:ext uri="{BB962C8B-B14F-4D97-AF65-F5344CB8AC3E}">
        <p14:creationId xmlns:p14="http://schemas.microsoft.com/office/powerpoint/2010/main" val="415355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2</a:t>
            </a:fld>
            <a:endParaRPr lang="en-US"/>
          </a:p>
        </p:txBody>
      </p:sp>
    </p:spTree>
    <p:extLst>
      <p:ext uri="{BB962C8B-B14F-4D97-AF65-F5344CB8AC3E}">
        <p14:creationId xmlns:p14="http://schemas.microsoft.com/office/powerpoint/2010/main" val="97459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3</a:t>
            </a:fld>
            <a:endParaRPr lang="en-US"/>
          </a:p>
        </p:txBody>
      </p:sp>
    </p:spTree>
    <p:extLst>
      <p:ext uri="{BB962C8B-B14F-4D97-AF65-F5344CB8AC3E}">
        <p14:creationId xmlns:p14="http://schemas.microsoft.com/office/powerpoint/2010/main" val="342107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4</a:t>
            </a:fld>
            <a:endParaRPr lang="en-US"/>
          </a:p>
        </p:txBody>
      </p:sp>
    </p:spTree>
    <p:extLst>
      <p:ext uri="{BB962C8B-B14F-4D97-AF65-F5344CB8AC3E}">
        <p14:creationId xmlns:p14="http://schemas.microsoft.com/office/powerpoint/2010/main" val="373246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5</a:t>
            </a:fld>
            <a:endParaRPr lang="en-US"/>
          </a:p>
        </p:txBody>
      </p:sp>
    </p:spTree>
    <p:extLst>
      <p:ext uri="{BB962C8B-B14F-4D97-AF65-F5344CB8AC3E}">
        <p14:creationId xmlns:p14="http://schemas.microsoft.com/office/powerpoint/2010/main" val="75401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6</a:t>
            </a:fld>
            <a:endParaRPr lang="en-US"/>
          </a:p>
        </p:txBody>
      </p:sp>
    </p:spTree>
    <p:extLst>
      <p:ext uri="{BB962C8B-B14F-4D97-AF65-F5344CB8AC3E}">
        <p14:creationId xmlns:p14="http://schemas.microsoft.com/office/powerpoint/2010/main" val="143143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7</a:t>
            </a:fld>
            <a:endParaRPr lang="en-US"/>
          </a:p>
        </p:txBody>
      </p:sp>
    </p:spTree>
    <p:extLst>
      <p:ext uri="{BB962C8B-B14F-4D97-AF65-F5344CB8AC3E}">
        <p14:creationId xmlns:p14="http://schemas.microsoft.com/office/powerpoint/2010/main" val="196929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8</a:t>
            </a:fld>
            <a:endParaRPr lang="en-US"/>
          </a:p>
        </p:txBody>
      </p:sp>
    </p:spTree>
    <p:extLst>
      <p:ext uri="{BB962C8B-B14F-4D97-AF65-F5344CB8AC3E}">
        <p14:creationId xmlns:p14="http://schemas.microsoft.com/office/powerpoint/2010/main" val="236270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F6C2F-A945-43C1-80D9-ACBC9E3768E0}" type="slidenum">
              <a:rPr lang="en-US" smtClean="0"/>
              <a:t>9</a:t>
            </a:fld>
            <a:endParaRPr lang="en-US"/>
          </a:p>
        </p:txBody>
      </p:sp>
    </p:spTree>
    <p:extLst>
      <p:ext uri="{BB962C8B-B14F-4D97-AF65-F5344CB8AC3E}">
        <p14:creationId xmlns:p14="http://schemas.microsoft.com/office/powerpoint/2010/main" val="335007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6/17/2026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592518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6/17/2026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22212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6/17/2026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17529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214692"/>
            <a:ext cx="3713700" cy="1245980"/>
          </a:xfrm>
        </p:spPr>
        <p:txBody>
          <a:bodyPr anchor="b">
            <a:normAutofit/>
          </a:bodyPr>
          <a:lstStyle>
            <a:lvl1pPr algn="l">
              <a:lnSpc>
                <a:spcPct val="90000"/>
              </a:lnSpc>
              <a:defRPr sz="3200" b="1" cap="all" baseline="0"/>
            </a:lvl1pPr>
          </a:lstStyle>
          <a:p>
            <a:r>
              <a:rPr lang="en-US"/>
              <a:t>Add Title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3028743" y="2090054"/>
            <a:ext cx="8034492" cy="4093447"/>
          </a:xfrm>
        </p:spPr>
        <p:txBody>
          <a:bodyPr>
            <a:noAutofit/>
          </a:bodyPr>
          <a:lstStyle>
            <a:lvl1pPr marL="274320" indent="-274320">
              <a:lnSpc>
                <a:spcPct val="120000"/>
              </a:lnSpc>
              <a:spcBef>
                <a:spcPts val="30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Add text here</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53219" y="1792905"/>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a:t>Page 0</a:t>
            </a:r>
            <a:fld id="{F4D6F5BC-20F0-430F-85EA-3DE30F119EFB}" type="slidenum">
              <a:rPr lang="en-US" smtClean="0"/>
              <a:pPr/>
              <a:t>‹#›</a:t>
            </a:fld>
            <a:endParaRPr lang="en-US"/>
          </a:p>
        </p:txBody>
      </p:sp>
    </p:spTree>
    <p:extLst>
      <p:ext uri="{BB962C8B-B14F-4D97-AF65-F5344CB8AC3E}">
        <p14:creationId xmlns:p14="http://schemas.microsoft.com/office/powerpoint/2010/main" val="203961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440766"/>
            <a:ext cx="10506386" cy="586583"/>
          </a:xfrm>
        </p:spPr>
        <p:txBody>
          <a:bodyPr anchor="b">
            <a:normAutofit/>
          </a:bodyPr>
          <a:lstStyle>
            <a:lvl1pPr algn="l">
              <a:lnSpc>
                <a:spcPct val="75000"/>
              </a:lnSpc>
              <a:defRPr sz="3200" b="1" cap="all" baseline="0"/>
            </a:lvl1pPr>
          </a:lstStyle>
          <a:p>
            <a:r>
              <a:rPr lang="en-US"/>
              <a:t>Add Title </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53219" y="1370880"/>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a:t>Page 0</a:t>
            </a:r>
            <a:fld id="{F4D6F5BC-20F0-430F-85EA-3DE30F119EFB}" type="slidenum">
              <a:rPr lang="en-US" smtClean="0"/>
              <a:pPr/>
              <a:t>‹#›</a:t>
            </a:fld>
            <a:endParaRPr lang="en-US"/>
          </a:p>
        </p:txBody>
      </p:sp>
      <p:sp>
        <p:nvSpPr>
          <p:cNvPr id="5" name="Content Placeholder 3">
            <a:extLst>
              <a:ext uri="{FF2B5EF4-FFF2-40B4-BE49-F238E27FC236}">
                <a16:creationId xmlns:a16="http://schemas.microsoft.com/office/drawing/2014/main" id="{06B18601-29B7-CEC1-B476-E63FC26258C4}"/>
              </a:ext>
            </a:extLst>
          </p:cNvPr>
          <p:cNvSpPr>
            <a:spLocks noGrp="1"/>
          </p:cNvSpPr>
          <p:nvPr>
            <p:ph sz="quarter" idx="14"/>
          </p:nvPr>
        </p:nvSpPr>
        <p:spPr>
          <a:xfrm>
            <a:off x="3008647" y="1497208"/>
            <a:ext cx="8266112" cy="4541837"/>
          </a:xfrm>
        </p:spPr>
        <p:txBody>
          <a:bodyPr/>
          <a:lstStyle>
            <a:lvl1pPr marL="0" indent="0">
              <a:lnSpc>
                <a:spcPct val="150000"/>
              </a:lnSpc>
              <a:buNone/>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9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6/17/2026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60926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6/17/2026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24854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6/17/2026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5907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6/17/2026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68343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6/17/2026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81292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6/17/2026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04140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6/17/2026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9541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6/17/2026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08975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6/17/2026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30460853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D662-C1EB-210D-853D-971AE7701F4A}"/>
              </a:ext>
            </a:extLst>
          </p:cNvPr>
          <p:cNvSpPr>
            <a:spLocks noGrp="1"/>
          </p:cNvSpPr>
          <p:nvPr>
            <p:ph type="ctrTitle"/>
          </p:nvPr>
        </p:nvSpPr>
        <p:spPr>
          <a:xfrm>
            <a:off x="1524000" y="3162474"/>
            <a:ext cx="9144000" cy="1778000"/>
          </a:xfrm>
        </p:spPr>
        <p:txBody>
          <a:bodyPr>
            <a:normAutofit fontScale="90000"/>
          </a:bodyPr>
          <a:lstStyle/>
          <a:p>
            <a:r>
              <a:rPr lang="en-US" sz="4000" b="1" kern="1200" cap="all" baseline="0" dirty="0">
                <a:solidFill>
                  <a:srgbClr val="004185"/>
                </a:solidFill>
                <a:effectLst/>
                <a:latin typeface="+mj-lt"/>
                <a:ea typeface="+mj-ea"/>
                <a:cs typeface="+mj-cs"/>
              </a:rPr>
              <a:t>NC Local Reentry Councils (LRC)</a:t>
            </a:r>
            <a:br>
              <a:rPr lang="en-US" sz="4000" b="1" kern="1200" cap="all" baseline="0" dirty="0">
                <a:solidFill>
                  <a:srgbClr val="004185"/>
                </a:solidFill>
                <a:effectLst/>
                <a:latin typeface="+mj-lt"/>
                <a:ea typeface="+mj-ea"/>
                <a:cs typeface="+mj-cs"/>
              </a:rPr>
            </a:br>
            <a:br>
              <a:rPr lang="en-US" sz="2400" b="0" kern="1200" cap="all" baseline="0" dirty="0">
                <a:solidFill>
                  <a:srgbClr val="004185"/>
                </a:solidFill>
                <a:effectLst/>
                <a:latin typeface="+mj-lt"/>
                <a:ea typeface="+mj-ea"/>
                <a:cs typeface="+mj-cs"/>
              </a:rPr>
            </a:br>
            <a:r>
              <a:rPr lang="en-US" sz="2400" b="0" kern="1200" cap="all" baseline="0" dirty="0">
                <a:solidFill>
                  <a:srgbClr val="004185"/>
                </a:solidFill>
                <a:effectLst/>
                <a:latin typeface="+mj-lt"/>
                <a:ea typeface="+mj-ea"/>
                <a:cs typeface="+mj-cs"/>
              </a:rPr>
              <a:t>Supporting successful reentry and barriers for the justice-involved and formerly incarcerated</a:t>
            </a:r>
            <a:br>
              <a:rPr lang="en-US" sz="4000" b="1" kern="1200" cap="all" baseline="0" dirty="0">
                <a:solidFill>
                  <a:schemeClr val="tx1"/>
                </a:solidFill>
                <a:effectLst/>
                <a:latin typeface="+mj-lt"/>
                <a:ea typeface="+mj-ea"/>
                <a:cs typeface="+mj-cs"/>
              </a:rPr>
            </a:br>
            <a:br>
              <a:rPr lang="en-US" sz="4000" b="1" kern="1200" cap="all" baseline="0" dirty="0">
                <a:solidFill>
                  <a:schemeClr val="tx1"/>
                </a:solidFill>
                <a:effectLst/>
                <a:latin typeface="+mj-lt"/>
                <a:ea typeface="+mj-ea"/>
                <a:cs typeface="+mj-cs"/>
              </a:rPr>
            </a:br>
            <a:endParaRPr lang="en-US" dirty="0">
              <a:solidFill>
                <a:srgbClr val="004185"/>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2D8975E-407B-F412-3C62-341EB1595FE9}"/>
              </a:ext>
            </a:extLst>
          </p:cNvPr>
          <p:cNvSpPr>
            <a:spLocks noGrp="1"/>
          </p:cNvSpPr>
          <p:nvPr>
            <p:ph type="subTitle" idx="1"/>
          </p:nvPr>
        </p:nvSpPr>
        <p:spPr>
          <a:xfrm>
            <a:off x="1524000" y="4455282"/>
            <a:ext cx="9144000" cy="1938790"/>
          </a:xfrm>
        </p:spPr>
        <p:txBody>
          <a:bodyPr vert="horz" lIns="91440" tIns="45720" rIns="91440" bIns="45720" rtlCol="0" anchor="t">
            <a:normAutofit/>
          </a:bodyPr>
          <a:lstStyle/>
          <a:p>
            <a:r>
              <a:rPr lang="en-US" dirty="0">
                <a:solidFill>
                  <a:srgbClr val="004185"/>
                </a:solidFill>
                <a:latin typeface="+mj-lt"/>
                <a:cs typeface="Arial"/>
              </a:rPr>
              <a:t>Presented by: </a:t>
            </a:r>
          </a:p>
          <a:p>
            <a:r>
              <a:rPr lang="en-US" dirty="0">
                <a:solidFill>
                  <a:srgbClr val="004185"/>
                </a:solidFill>
                <a:latin typeface="+mj-lt"/>
                <a:cs typeface="Arial"/>
              </a:rPr>
              <a:t>Monica L. Artis, Transition Services Programs Manger</a:t>
            </a:r>
          </a:p>
          <a:p>
            <a:r>
              <a:rPr lang="en-US" dirty="0">
                <a:solidFill>
                  <a:srgbClr val="004185"/>
                </a:solidFill>
                <a:latin typeface="+mj-lt"/>
                <a:cs typeface="Arial"/>
              </a:rPr>
              <a:t>North Carolina Department of Adult Correction, Division of Rehab and Reentry</a:t>
            </a:r>
            <a:endParaRPr lang="en-US" dirty="0">
              <a:solidFill>
                <a:srgbClr val="004185"/>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30102AA0-3422-3F96-D331-2F5D63AF9C80}"/>
              </a:ext>
            </a:extLst>
          </p:cNvPr>
          <p:cNvSpPr/>
          <p:nvPr/>
        </p:nvSpPr>
        <p:spPr>
          <a:xfrm>
            <a:off x="0" y="0"/>
            <a:ext cx="12192000" cy="33556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AE6CF24-98B6-10C2-873A-2EF088A1C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83" y="610927"/>
            <a:ext cx="3526543" cy="1508763"/>
          </a:xfrm>
          <a:prstGeom prst="rect">
            <a:avLst/>
          </a:prstGeom>
        </p:spPr>
      </p:pic>
    </p:spTree>
    <p:extLst>
      <p:ext uri="{BB962C8B-B14F-4D97-AF65-F5344CB8AC3E}">
        <p14:creationId xmlns:p14="http://schemas.microsoft.com/office/powerpoint/2010/main" val="330508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raising hands">
            <a:extLst>
              <a:ext uri="{FF2B5EF4-FFF2-40B4-BE49-F238E27FC236}">
                <a16:creationId xmlns:a16="http://schemas.microsoft.com/office/drawing/2014/main" id="{66D2677B-91EC-A878-35D9-F6C8CC8D68B1}"/>
              </a:ext>
            </a:extLst>
          </p:cNvPr>
          <p:cNvPicPr>
            <a:picLocks noChangeAspect="1"/>
          </p:cNvPicPr>
          <p:nvPr/>
        </p:nvPicPr>
        <p:blipFill>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33C77E0-03E5-2091-5497-BF38F6AD567C}"/>
              </a:ext>
            </a:extLst>
          </p:cNvPr>
          <p:cNvSpPr>
            <a:spLocks noGrp="1"/>
          </p:cNvSpPr>
          <p:nvPr>
            <p:ph type="ctrTitle"/>
          </p:nvPr>
        </p:nvSpPr>
        <p:spPr>
          <a:xfrm>
            <a:off x="563631" y="99391"/>
            <a:ext cx="11422960" cy="1928191"/>
          </a:xfrm>
        </p:spPr>
        <p:txBody>
          <a:bodyPr vert="horz" lIns="91440" tIns="45720" rIns="91440" bIns="45720" rtlCol="0" anchor="ctr">
            <a:normAutofit fontScale="90000"/>
          </a:bodyPr>
          <a:lstStyle/>
          <a:p>
            <a:pPr algn="ctr"/>
            <a:r>
              <a:rPr lang="en-US" sz="11500" b="0">
                <a:solidFill>
                  <a:srgbClr val="004185"/>
                </a:solidFill>
              </a:rPr>
              <a:t>Questions????</a:t>
            </a:r>
          </a:p>
        </p:txBody>
      </p:sp>
    </p:spTree>
    <p:extLst>
      <p:ext uri="{BB962C8B-B14F-4D97-AF65-F5344CB8AC3E}">
        <p14:creationId xmlns:p14="http://schemas.microsoft.com/office/powerpoint/2010/main" val="11113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16D1-6E5B-BA77-8F43-80D0631FB1D9}"/>
              </a:ext>
            </a:extLst>
          </p:cNvPr>
          <p:cNvSpPr>
            <a:spLocks noGrp="1"/>
          </p:cNvSpPr>
          <p:nvPr>
            <p:ph type="ctrTitle"/>
          </p:nvPr>
        </p:nvSpPr>
        <p:spPr/>
        <p:txBody>
          <a:bodyPr/>
          <a:lstStyle/>
          <a:p>
            <a:pPr algn="ctr"/>
            <a:r>
              <a:rPr lang="en-US">
                <a:solidFill>
                  <a:srgbClr val="004185"/>
                </a:solidFill>
                <a:ea typeface="Batang"/>
              </a:rPr>
              <a:t>Contact OUR TEAM</a:t>
            </a:r>
          </a:p>
        </p:txBody>
      </p:sp>
      <p:sp>
        <p:nvSpPr>
          <p:cNvPr id="3" name="Text Placeholder 2">
            <a:extLst>
              <a:ext uri="{FF2B5EF4-FFF2-40B4-BE49-F238E27FC236}">
                <a16:creationId xmlns:a16="http://schemas.microsoft.com/office/drawing/2014/main" id="{5C380214-D480-A4DA-83AE-72A2879904E6}"/>
              </a:ext>
            </a:extLst>
          </p:cNvPr>
          <p:cNvSpPr>
            <a:spLocks noGrp="1"/>
          </p:cNvSpPr>
          <p:nvPr>
            <p:ph sz="quarter" idx="14"/>
          </p:nvPr>
        </p:nvSpPr>
        <p:spPr>
          <a:xfrm>
            <a:off x="1340906" y="644364"/>
            <a:ext cx="8266112" cy="3660707"/>
          </a:xfrm>
        </p:spPr>
        <p:txBody>
          <a:bodyPr vert="horz" lIns="91440" tIns="45720" rIns="91440" bIns="45720" rtlCol="0" anchor="t">
            <a:normAutofit/>
          </a:bodyPr>
          <a:lstStyle/>
          <a:p>
            <a:pPr>
              <a:lnSpc>
                <a:spcPct val="90000"/>
              </a:lnSpc>
            </a:pPr>
            <a:endParaRPr lang="en-US" sz="1800">
              <a:latin typeface="Trebuchet MS"/>
            </a:endParaRPr>
          </a:p>
          <a:p>
            <a:endParaRPr lang="en-US"/>
          </a:p>
        </p:txBody>
      </p:sp>
      <p:sp>
        <p:nvSpPr>
          <p:cNvPr id="6" name="TextBox 5">
            <a:extLst>
              <a:ext uri="{FF2B5EF4-FFF2-40B4-BE49-F238E27FC236}">
                <a16:creationId xmlns:a16="http://schemas.microsoft.com/office/drawing/2014/main" id="{C6B3C962-C69D-674D-5AEB-B564F25B21DA}"/>
              </a:ext>
            </a:extLst>
          </p:cNvPr>
          <p:cNvSpPr txBox="1"/>
          <p:nvPr/>
        </p:nvSpPr>
        <p:spPr>
          <a:xfrm>
            <a:off x="0" y="1383452"/>
            <a:ext cx="4128867" cy="5909310"/>
          </a:xfrm>
          <a:prstGeom prst="rect">
            <a:avLst/>
          </a:prstGeom>
          <a:noFill/>
        </p:spPr>
        <p:txBody>
          <a:bodyPr wrap="square" lIns="91440" tIns="45720" rIns="91440" bIns="45720" rtlCol="0" anchor="t">
            <a:spAutoFit/>
          </a:bodyPr>
          <a:lstStyle/>
          <a:p>
            <a:pPr algn="ctr"/>
            <a:r>
              <a:rPr lang="en-US" dirty="0">
                <a:solidFill>
                  <a:srgbClr val="004185"/>
                </a:solidFill>
              </a:rPr>
              <a:t>Monica L. Artis</a:t>
            </a:r>
          </a:p>
          <a:p>
            <a:pPr algn="ctr"/>
            <a:r>
              <a:rPr lang="en-US" i="1">
                <a:solidFill>
                  <a:srgbClr val="004185"/>
                </a:solidFill>
              </a:rPr>
              <a:t>Reentry Services Programs </a:t>
            </a:r>
            <a:r>
              <a:rPr lang="en-US" i="1" dirty="0">
                <a:solidFill>
                  <a:srgbClr val="004185"/>
                </a:solidFill>
              </a:rPr>
              <a:t>Manager</a:t>
            </a:r>
            <a:endParaRPr lang="en-US" i="1" dirty="0">
              <a:solidFill>
                <a:srgbClr val="004185"/>
              </a:solidFill>
              <a:ea typeface="Calibri"/>
              <a:cs typeface="Calibri"/>
            </a:endParaRPr>
          </a:p>
          <a:p>
            <a:pPr algn="ctr"/>
            <a:r>
              <a:rPr lang="en-US" dirty="0">
                <a:solidFill>
                  <a:srgbClr val="004185"/>
                </a:solidFill>
              </a:rPr>
              <a:t>Monica.Artis@dac.nc.gov</a:t>
            </a:r>
            <a:endParaRPr lang="en-US" dirty="0">
              <a:solidFill>
                <a:srgbClr val="004185"/>
              </a:solidFill>
              <a:ea typeface="Calibri"/>
              <a:cs typeface="Calibri"/>
            </a:endParaRPr>
          </a:p>
          <a:p>
            <a:pPr algn="ctr"/>
            <a:r>
              <a:rPr lang="en-US" dirty="0">
                <a:solidFill>
                  <a:srgbClr val="004185"/>
                </a:solidFill>
              </a:rPr>
              <a:t>919-324-6411</a:t>
            </a:r>
            <a:endParaRPr lang="en-US" dirty="0">
              <a:solidFill>
                <a:srgbClr val="004185"/>
              </a:solidFill>
              <a:ea typeface="Calibri"/>
              <a:cs typeface="Calibri"/>
            </a:endParaRPr>
          </a:p>
          <a:p>
            <a:pPr algn="ctr"/>
            <a:endParaRPr lang="en-US" dirty="0">
              <a:solidFill>
                <a:srgbClr val="004185"/>
              </a:solidFill>
            </a:endParaRPr>
          </a:p>
          <a:p>
            <a:pPr algn="ctr"/>
            <a:r>
              <a:rPr lang="en-US" dirty="0">
                <a:solidFill>
                  <a:srgbClr val="004185"/>
                </a:solidFill>
              </a:rPr>
              <a:t>Joseph Styles</a:t>
            </a:r>
            <a:endParaRPr lang="en-US" dirty="0">
              <a:solidFill>
                <a:srgbClr val="004185"/>
              </a:solidFill>
              <a:ea typeface="Calibri"/>
              <a:cs typeface="Calibri"/>
            </a:endParaRPr>
          </a:p>
          <a:p>
            <a:pPr algn="ctr"/>
            <a:r>
              <a:rPr lang="en-US" i="1" dirty="0">
                <a:solidFill>
                  <a:srgbClr val="004185"/>
                </a:solidFill>
                <a:ea typeface="Calibri"/>
                <a:cs typeface="Calibri"/>
              </a:rPr>
              <a:t>Lead Technical Consultant, CDS II</a:t>
            </a:r>
          </a:p>
          <a:p>
            <a:pPr algn="ctr"/>
            <a:r>
              <a:rPr lang="en-US" dirty="0">
                <a:solidFill>
                  <a:srgbClr val="004185"/>
                </a:solidFill>
              </a:rPr>
              <a:t>Joseph.Styles@dac.nc.gov</a:t>
            </a:r>
            <a:endParaRPr lang="en-US" dirty="0">
              <a:solidFill>
                <a:srgbClr val="004185"/>
              </a:solidFill>
              <a:ea typeface="Calibri"/>
              <a:cs typeface="Calibri"/>
            </a:endParaRPr>
          </a:p>
          <a:p>
            <a:pPr algn="ctr"/>
            <a:r>
              <a:rPr lang="en-US" dirty="0">
                <a:solidFill>
                  <a:srgbClr val="004185"/>
                </a:solidFill>
              </a:rPr>
              <a:t>919-866-3659</a:t>
            </a:r>
            <a:endParaRPr lang="en-US" dirty="0">
              <a:solidFill>
                <a:srgbClr val="004185"/>
              </a:solidFill>
              <a:ea typeface="Calibri"/>
              <a:cs typeface="Calibri"/>
            </a:endParaRPr>
          </a:p>
          <a:p>
            <a:pPr algn="ctr"/>
            <a:endParaRPr lang="en-US" dirty="0">
              <a:solidFill>
                <a:srgbClr val="004185"/>
              </a:solidFill>
            </a:endParaRPr>
          </a:p>
          <a:p>
            <a:pPr algn="ctr"/>
            <a:r>
              <a:rPr lang="en-US" dirty="0">
                <a:solidFill>
                  <a:srgbClr val="004185"/>
                </a:solidFill>
              </a:rPr>
              <a:t>Shalishah Foster</a:t>
            </a:r>
          </a:p>
          <a:p>
            <a:pPr algn="ctr"/>
            <a:r>
              <a:rPr lang="en-US" i="1" dirty="0">
                <a:solidFill>
                  <a:srgbClr val="004185"/>
                </a:solidFill>
                <a:ea typeface="Calibri"/>
                <a:cs typeface="Calibri"/>
              </a:rPr>
              <a:t>Lead Technical Consultant, CDS II</a:t>
            </a:r>
          </a:p>
          <a:p>
            <a:pPr algn="ctr"/>
            <a:r>
              <a:rPr lang="en-US" dirty="0">
                <a:solidFill>
                  <a:srgbClr val="004185"/>
                </a:solidFill>
              </a:rPr>
              <a:t>Shalishah.Foster@dac.nc.gov </a:t>
            </a:r>
          </a:p>
          <a:p>
            <a:pPr algn="ctr"/>
            <a:r>
              <a:rPr lang="en-US" dirty="0">
                <a:solidFill>
                  <a:srgbClr val="004185"/>
                </a:solidFill>
              </a:rPr>
              <a:t>984-275-9343</a:t>
            </a:r>
          </a:p>
          <a:p>
            <a:endParaRPr lang="en-US" dirty="0"/>
          </a:p>
          <a:p>
            <a:endParaRPr lang="en-US" dirty="0">
              <a:solidFill>
                <a:schemeClr val="tx1">
                  <a:lumMod val="75000"/>
                </a:schemeClr>
              </a:solidFill>
              <a:ea typeface="Calibri"/>
              <a:cs typeface="Calibri"/>
            </a:endParaRPr>
          </a:p>
          <a:p>
            <a:endParaRPr lang="en-US" i="1" dirty="0">
              <a:solidFill>
                <a:schemeClr val="tx1">
                  <a:lumMod val="75000"/>
                </a:schemeClr>
              </a:solidFill>
              <a:ea typeface="Calibri"/>
              <a:cs typeface="Calibri"/>
            </a:endParaRPr>
          </a:p>
          <a:p>
            <a:r>
              <a:rPr lang="en-US" dirty="0">
                <a:solidFill>
                  <a:schemeClr val="tx1">
                    <a:lumMod val="75000"/>
                  </a:schemeClr>
                </a:solidFill>
              </a:rPr>
              <a:t> </a:t>
            </a:r>
            <a:endParaRPr lang="en-US" dirty="0">
              <a:solidFill>
                <a:schemeClr val="tx1">
                  <a:lumMod val="75000"/>
                </a:schemeClr>
              </a:solidFill>
              <a:ea typeface="Calibri"/>
              <a:cs typeface="Calibri"/>
            </a:endParaRPr>
          </a:p>
          <a:p>
            <a:endParaRPr lang="en-US" dirty="0">
              <a:solidFill>
                <a:schemeClr val="tx1">
                  <a:lumMod val="75000"/>
                </a:schemeClr>
              </a:solidFill>
              <a:ea typeface="Calibri"/>
              <a:cs typeface="Calibri"/>
            </a:endParaRPr>
          </a:p>
          <a:p>
            <a:endParaRPr lang="en-US" dirty="0"/>
          </a:p>
          <a:p>
            <a:endParaRPr lang="en-US" dirty="0"/>
          </a:p>
        </p:txBody>
      </p:sp>
      <p:sp>
        <p:nvSpPr>
          <p:cNvPr id="7" name="TextBox 6">
            <a:extLst>
              <a:ext uri="{FF2B5EF4-FFF2-40B4-BE49-F238E27FC236}">
                <a16:creationId xmlns:a16="http://schemas.microsoft.com/office/drawing/2014/main" id="{8B30C9CE-AF85-CD62-DA76-21C2BAA9E6B6}"/>
              </a:ext>
            </a:extLst>
          </p:cNvPr>
          <p:cNvSpPr txBox="1"/>
          <p:nvPr/>
        </p:nvSpPr>
        <p:spPr>
          <a:xfrm>
            <a:off x="4128867" y="1600200"/>
            <a:ext cx="3934267" cy="3139321"/>
          </a:xfrm>
          <a:prstGeom prst="rect">
            <a:avLst/>
          </a:prstGeom>
          <a:noFill/>
        </p:spPr>
        <p:txBody>
          <a:bodyPr wrap="square" lIns="91440" tIns="45720" rIns="91440" bIns="45720" rtlCol="0" anchor="t">
            <a:spAutoFit/>
          </a:bodyPr>
          <a:lstStyle/>
          <a:p>
            <a:pPr algn="ctr"/>
            <a:r>
              <a:rPr lang="en-US" dirty="0">
                <a:solidFill>
                  <a:srgbClr val="004185"/>
                </a:solidFill>
              </a:rPr>
              <a:t>Irene Lawrence</a:t>
            </a:r>
          </a:p>
          <a:p>
            <a:pPr algn="ctr"/>
            <a:r>
              <a:rPr lang="en-US" i="1" dirty="0">
                <a:solidFill>
                  <a:srgbClr val="004185"/>
                </a:solidFill>
              </a:rPr>
              <a:t>Community Development Specialist</a:t>
            </a:r>
          </a:p>
          <a:p>
            <a:pPr algn="ctr"/>
            <a:r>
              <a:rPr lang="en-US" dirty="0">
                <a:solidFill>
                  <a:srgbClr val="004185"/>
                </a:solidFill>
              </a:rPr>
              <a:t>Irene.Lawrence@dac.nc.gov</a:t>
            </a:r>
          </a:p>
          <a:p>
            <a:pPr algn="ctr"/>
            <a:r>
              <a:rPr lang="en-US" dirty="0">
                <a:solidFill>
                  <a:srgbClr val="004185"/>
                </a:solidFill>
              </a:rPr>
              <a:t>336-306-3587</a:t>
            </a:r>
          </a:p>
          <a:p>
            <a:pPr algn="ctr"/>
            <a:endParaRPr lang="en-US" dirty="0">
              <a:solidFill>
                <a:srgbClr val="004185"/>
              </a:solidFill>
            </a:endParaRPr>
          </a:p>
          <a:p>
            <a:pPr algn="ctr"/>
            <a:r>
              <a:rPr lang="en-US" dirty="0">
                <a:solidFill>
                  <a:srgbClr val="004185"/>
                </a:solidFill>
              </a:rPr>
              <a:t>Eric W. Haddock, Sr. </a:t>
            </a:r>
          </a:p>
          <a:p>
            <a:pPr algn="ctr"/>
            <a:r>
              <a:rPr lang="en-US" i="1" dirty="0">
                <a:solidFill>
                  <a:srgbClr val="004185"/>
                </a:solidFill>
              </a:rPr>
              <a:t>Community Development Specialist</a:t>
            </a:r>
          </a:p>
          <a:p>
            <a:pPr algn="ctr"/>
            <a:r>
              <a:rPr lang="en-US" dirty="0">
                <a:solidFill>
                  <a:srgbClr val="004185"/>
                </a:solidFill>
              </a:rPr>
              <a:t>Eric.Haddock@dac.nc.gov </a:t>
            </a:r>
          </a:p>
          <a:p>
            <a:pPr algn="ctr"/>
            <a:r>
              <a:rPr lang="en-US" dirty="0">
                <a:solidFill>
                  <a:srgbClr val="004185"/>
                </a:solidFill>
              </a:rPr>
              <a:t>919-866-3642</a:t>
            </a:r>
          </a:p>
          <a:p>
            <a:endParaRPr lang="en-US" dirty="0"/>
          </a:p>
          <a:p>
            <a:endParaRPr lang="en-US" dirty="0">
              <a:solidFill>
                <a:schemeClr val="bg1"/>
              </a:solidFill>
            </a:endParaRPr>
          </a:p>
        </p:txBody>
      </p:sp>
      <p:sp>
        <p:nvSpPr>
          <p:cNvPr id="4" name="Rectangle 3">
            <a:extLst>
              <a:ext uri="{FF2B5EF4-FFF2-40B4-BE49-F238E27FC236}">
                <a16:creationId xmlns:a16="http://schemas.microsoft.com/office/drawing/2014/main" id="{E4A6E264-D6D4-F9AD-A1B0-329DF4223A59}"/>
              </a:ext>
            </a:extLst>
          </p:cNvPr>
          <p:cNvSpPr/>
          <p:nvPr/>
        </p:nvSpPr>
        <p:spPr>
          <a:xfrm>
            <a:off x="0" y="5797873"/>
            <a:ext cx="12192000" cy="1060127"/>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FD1F189-A0C6-DD3F-B91D-8DD52C8B6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49" y="284899"/>
            <a:ext cx="2328029" cy="996002"/>
          </a:xfrm>
          <a:prstGeom prst="rect">
            <a:avLst/>
          </a:prstGeom>
        </p:spPr>
      </p:pic>
      <p:sp>
        <p:nvSpPr>
          <p:cNvPr id="9" name="TextBox 8">
            <a:extLst>
              <a:ext uri="{FF2B5EF4-FFF2-40B4-BE49-F238E27FC236}">
                <a16:creationId xmlns:a16="http://schemas.microsoft.com/office/drawing/2014/main" id="{FC4A06F4-C20C-A348-BB17-142974177863}"/>
              </a:ext>
            </a:extLst>
          </p:cNvPr>
          <p:cNvSpPr txBox="1"/>
          <p:nvPr/>
        </p:nvSpPr>
        <p:spPr>
          <a:xfrm>
            <a:off x="8063134" y="1600200"/>
            <a:ext cx="4233850" cy="3693319"/>
          </a:xfrm>
          <a:prstGeom prst="rect">
            <a:avLst/>
          </a:prstGeom>
          <a:noFill/>
        </p:spPr>
        <p:txBody>
          <a:bodyPr wrap="square" lIns="91440" tIns="45720" rIns="91440" bIns="45720" rtlCol="0" anchor="t">
            <a:spAutoFit/>
          </a:bodyPr>
          <a:lstStyle/>
          <a:p>
            <a:pPr algn="ctr"/>
            <a:r>
              <a:rPr lang="en-US" dirty="0">
                <a:solidFill>
                  <a:srgbClr val="004185"/>
                </a:solidFill>
              </a:rPr>
              <a:t>Tiffany Blackburn</a:t>
            </a:r>
          </a:p>
          <a:p>
            <a:pPr algn="ctr"/>
            <a:r>
              <a:rPr lang="en-US" i="1" dirty="0">
                <a:solidFill>
                  <a:srgbClr val="004185"/>
                </a:solidFill>
              </a:rPr>
              <a:t>Community Development Specialist</a:t>
            </a:r>
            <a:endParaRPr lang="en-US" i="1" dirty="0">
              <a:solidFill>
                <a:srgbClr val="004185"/>
              </a:solidFill>
              <a:ea typeface="Calibri"/>
              <a:cs typeface="Calibri"/>
            </a:endParaRPr>
          </a:p>
          <a:p>
            <a:pPr algn="ctr"/>
            <a:r>
              <a:rPr lang="en-US" dirty="0">
                <a:solidFill>
                  <a:srgbClr val="004185"/>
                </a:solidFill>
              </a:rPr>
              <a:t>Tiffany.Blackburn@dac.nc.gov</a:t>
            </a:r>
            <a:endParaRPr lang="en-US" dirty="0">
              <a:solidFill>
                <a:srgbClr val="004185"/>
              </a:solidFill>
              <a:ea typeface="Calibri"/>
              <a:cs typeface="Calibri"/>
            </a:endParaRPr>
          </a:p>
          <a:p>
            <a:pPr algn="ctr"/>
            <a:r>
              <a:rPr lang="en-US" dirty="0">
                <a:solidFill>
                  <a:srgbClr val="004185"/>
                </a:solidFill>
              </a:rPr>
              <a:t>(984) 255-6175</a:t>
            </a:r>
            <a:endParaRPr lang="en-US" dirty="0">
              <a:solidFill>
                <a:srgbClr val="004185"/>
              </a:solidFill>
              <a:ea typeface="Calibri"/>
              <a:cs typeface="Calibri"/>
            </a:endParaRPr>
          </a:p>
          <a:p>
            <a:pPr algn="ctr"/>
            <a:endParaRPr lang="en-US" dirty="0">
              <a:solidFill>
                <a:srgbClr val="004185"/>
              </a:solidFill>
            </a:endParaRPr>
          </a:p>
          <a:p>
            <a:pPr algn="ctr"/>
            <a:r>
              <a:rPr lang="en-US" dirty="0">
                <a:solidFill>
                  <a:srgbClr val="004185"/>
                </a:solidFill>
              </a:rPr>
              <a:t>Ed Bonilla</a:t>
            </a:r>
            <a:endParaRPr lang="en-US" dirty="0">
              <a:solidFill>
                <a:srgbClr val="004185"/>
              </a:solidFill>
              <a:ea typeface="Calibri"/>
              <a:cs typeface="Calibri"/>
            </a:endParaRPr>
          </a:p>
          <a:p>
            <a:pPr algn="ctr"/>
            <a:r>
              <a:rPr lang="en-US" i="1" dirty="0">
                <a:solidFill>
                  <a:srgbClr val="004185"/>
                </a:solidFill>
              </a:rPr>
              <a:t>Community Development Specialist</a:t>
            </a:r>
            <a:endParaRPr lang="en-US" i="1" dirty="0">
              <a:solidFill>
                <a:srgbClr val="004185"/>
              </a:solidFill>
              <a:ea typeface="Calibri"/>
              <a:cs typeface="Calibri"/>
            </a:endParaRPr>
          </a:p>
          <a:p>
            <a:pPr algn="ctr"/>
            <a:r>
              <a:rPr lang="en-US" dirty="0">
                <a:solidFill>
                  <a:srgbClr val="004185"/>
                </a:solidFill>
              </a:rPr>
              <a:t>Ed.Bonilla@dac.nc.gov </a:t>
            </a:r>
            <a:endParaRPr lang="en-US" dirty="0">
              <a:solidFill>
                <a:srgbClr val="004185"/>
              </a:solidFill>
              <a:ea typeface="Calibri"/>
              <a:cs typeface="Calibri"/>
            </a:endParaRPr>
          </a:p>
          <a:p>
            <a:pPr algn="ctr"/>
            <a:r>
              <a:rPr lang="en-US" dirty="0">
                <a:solidFill>
                  <a:srgbClr val="004185"/>
                </a:solidFill>
              </a:rPr>
              <a:t>984-220-8070</a:t>
            </a:r>
            <a:endParaRPr lang="en-US" dirty="0">
              <a:solidFill>
                <a:srgbClr val="004185"/>
              </a:solidFill>
              <a:ea typeface="Calibri"/>
              <a:cs typeface="Calibri"/>
            </a:endParaRPr>
          </a:p>
          <a:p>
            <a:endParaRPr lang="en-US" dirty="0"/>
          </a:p>
          <a:p>
            <a:endParaRPr lang="en-US" dirty="0"/>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7990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7909E-E3A9-8AE3-3A9B-1EC20C30A3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CC7932-5569-3753-662F-018F68D6B1E4}"/>
              </a:ext>
            </a:extLst>
          </p:cNvPr>
          <p:cNvSpPr/>
          <p:nvPr/>
        </p:nvSpPr>
        <p:spPr>
          <a:xfrm>
            <a:off x="0" y="1761688"/>
            <a:ext cx="12192000" cy="5096312"/>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a:solidFill>
                <a:schemeClr val="bg1"/>
              </a:solidFill>
              <a:latin typeface="Neue Haas Grotesk Text Pro" panose="020B0504020202020204" pitchFamily="34" charset="0"/>
            </a:endParaRPr>
          </a:p>
        </p:txBody>
      </p:sp>
      <p:pic>
        <p:nvPicPr>
          <p:cNvPr id="8" name="Picture 7" descr="Logo&#10;&#10;Description automatically generated">
            <a:extLst>
              <a:ext uri="{FF2B5EF4-FFF2-40B4-BE49-F238E27FC236}">
                <a16:creationId xmlns:a16="http://schemas.microsoft.com/office/drawing/2014/main" id="{8B703257-6655-C5DF-DE79-7F2C38ED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35" y="155074"/>
            <a:ext cx="2442868" cy="1045134"/>
          </a:xfrm>
          <a:prstGeom prst="rect">
            <a:avLst/>
          </a:prstGeom>
        </p:spPr>
      </p:pic>
      <p:sp>
        <p:nvSpPr>
          <p:cNvPr id="2" name="Title 1">
            <a:extLst>
              <a:ext uri="{FF2B5EF4-FFF2-40B4-BE49-F238E27FC236}">
                <a16:creationId xmlns:a16="http://schemas.microsoft.com/office/drawing/2014/main" id="{0B30D8B3-D2AA-DFC5-FAED-46E6CBBCF676}"/>
              </a:ext>
            </a:extLst>
          </p:cNvPr>
          <p:cNvSpPr>
            <a:spLocks noGrp="1"/>
          </p:cNvSpPr>
          <p:nvPr>
            <p:ph type="title"/>
          </p:nvPr>
        </p:nvSpPr>
        <p:spPr/>
        <p:txBody>
          <a:bodyPr>
            <a:normAutofit/>
          </a:bodyPr>
          <a:lstStyle/>
          <a:p>
            <a:pPr algn="ctr"/>
            <a:r>
              <a:rPr lang="en-US" sz="4000" b="1" kern="1200" cap="all" baseline="0" dirty="0">
                <a:solidFill>
                  <a:srgbClr val="004185"/>
                </a:solidFill>
                <a:effectLst/>
                <a:latin typeface="+mj-lt"/>
                <a:ea typeface="+mj-ea"/>
                <a:cs typeface="+mj-cs"/>
              </a:rPr>
              <a:t>What is an </a:t>
            </a:r>
            <a:r>
              <a:rPr lang="en-US" sz="4000" b="1" kern="1200" cap="all" baseline="0" dirty="0" err="1">
                <a:solidFill>
                  <a:srgbClr val="004185"/>
                </a:solidFill>
                <a:effectLst/>
                <a:latin typeface="+mj-lt"/>
                <a:ea typeface="+mj-ea"/>
                <a:cs typeface="+mj-cs"/>
              </a:rPr>
              <a:t>lrc</a:t>
            </a:r>
            <a:r>
              <a:rPr lang="en-US" sz="4000" b="1" kern="1200" cap="all" baseline="0" dirty="0">
                <a:solidFill>
                  <a:srgbClr val="004185"/>
                </a:solidFill>
                <a:effectLst/>
                <a:latin typeface="+mj-lt"/>
                <a:ea typeface="+mj-ea"/>
                <a:cs typeface="+mj-cs"/>
              </a:rPr>
              <a:t> ?</a:t>
            </a:r>
            <a:endParaRPr lang="en-US" dirty="0">
              <a:solidFill>
                <a:srgbClr val="004185"/>
              </a:solidFill>
              <a:latin typeface="Arial"/>
              <a:cs typeface="Arial"/>
            </a:endParaRPr>
          </a:p>
        </p:txBody>
      </p:sp>
      <p:sp>
        <p:nvSpPr>
          <p:cNvPr id="3" name="Subtitle 2">
            <a:extLst>
              <a:ext uri="{FF2B5EF4-FFF2-40B4-BE49-F238E27FC236}">
                <a16:creationId xmlns:a16="http://schemas.microsoft.com/office/drawing/2014/main" id="{1D55C84C-6D22-81C2-35FF-172CD61FDDD6}"/>
              </a:ext>
            </a:extLst>
          </p:cNvPr>
          <p:cNvSpPr>
            <a:spLocks noGrp="1"/>
          </p:cNvSpPr>
          <p:nvPr>
            <p:ph idx="1"/>
          </p:nvPr>
        </p:nvSpPr>
        <p:spPr>
          <a:xfrm>
            <a:off x="871870" y="3476251"/>
            <a:ext cx="10014517" cy="3265638"/>
          </a:xfrm>
        </p:spPr>
        <p:txBody>
          <a:bodyPr vert="horz" lIns="91440" tIns="45720" rIns="91440" bIns="45720" numCol="2" rtlCol="0" anchor="t">
            <a:normAutofit fontScale="25000" lnSpcReduction="20000"/>
          </a:bodyPr>
          <a:lstStyle/>
          <a:p>
            <a:pPr marL="0" indent="0">
              <a:buNone/>
            </a:pPr>
            <a:r>
              <a:rPr lang="en-US" sz="6400" dirty="0">
                <a:solidFill>
                  <a:schemeClr val="bg1"/>
                </a:solidFill>
                <a:latin typeface="Neue Haas Grotesk Text Pro" panose="020B0504020202020204" pitchFamily="34" charset="0"/>
              </a:rPr>
              <a:t>Core Purpose:</a:t>
            </a:r>
          </a:p>
          <a:p>
            <a:r>
              <a:rPr lang="en-US" sz="6400" dirty="0">
                <a:solidFill>
                  <a:schemeClr val="bg1"/>
                </a:solidFill>
                <a:latin typeface="Neue Haas Grotesk Text Pro" panose="020B0504020202020204" pitchFamily="34" charset="0"/>
              </a:rPr>
              <a:t>Reduce recidivism</a:t>
            </a:r>
          </a:p>
          <a:p>
            <a:r>
              <a:rPr lang="en-US" sz="6400" dirty="0">
                <a:solidFill>
                  <a:schemeClr val="bg1"/>
                </a:solidFill>
                <a:latin typeface="Neue Haas Grotesk Text Pro" panose="020B0504020202020204" pitchFamily="34" charset="0"/>
              </a:rPr>
              <a:t>Increase public safety</a:t>
            </a:r>
          </a:p>
          <a:p>
            <a:r>
              <a:rPr lang="en-US" sz="6400" dirty="0">
                <a:solidFill>
                  <a:schemeClr val="bg1"/>
                </a:solidFill>
                <a:latin typeface="Neue Haas Grotesk Text Pro" panose="020B0504020202020204" pitchFamily="34" charset="0"/>
              </a:rPr>
              <a:t>Improve community stability</a:t>
            </a:r>
          </a:p>
          <a:p>
            <a:r>
              <a:rPr lang="en-US" sz="6400" dirty="0">
                <a:solidFill>
                  <a:schemeClr val="bg1"/>
                </a:solidFill>
                <a:latin typeface="Neue Haas Grotesk Text Pro" panose="020B0504020202020204" pitchFamily="34" charset="0"/>
              </a:rPr>
              <a:t>Connect individuals to coordinated services</a:t>
            </a:r>
          </a:p>
          <a:p>
            <a:pPr marL="0" indent="0">
              <a:buNone/>
            </a:pPr>
            <a:endParaRPr lang="en-US" sz="6400" dirty="0">
              <a:solidFill>
                <a:schemeClr val="bg1"/>
              </a:solidFill>
              <a:latin typeface="Neue Haas Grotesk Text Pro" panose="020B0504020202020204" pitchFamily="34" charset="0"/>
            </a:endParaRPr>
          </a:p>
          <a:p>
            <a:pPr marL="0" indent="0">
              <a:buNone/>
            </a:pPr>
            <a:endParaRPr lang="en-US" sz="6400" dirty="0">
              <a:solidFill>
                <a:schemeClr val="bg1"/>
              </a:solidFill>
              <a:latin typeface="Neue Haas Grotesk Text Pro" panose="020B0504020202020204" pitchFamily="34" charset="0"/>
            </a:endParaRPr>
          </a:p>
          <a:p>
            <a:pPr marL="0" indent="0">
              <a:buNone/>
            </a:pPr>
            <a:endParaRPr lang="en-US" sz="6400" dirty="0">
              <a:solidFill>
                <a:schemeClr val="bg1"/>
              </a:solidFill>
              <a:latin typeface="Neue Haas Grotesk Text Pro" panose="020B0504020202020204" pitchFamily="34" charset="0"/>
            </a:endParaRPr>
          </a:p>
          <a:p>
            <a:pPr marL="0" indent="0">
              <a:buNone/>
            </a:pPr>
            <a:endParaRPr lang="en-US" sz="6400" dirty="0">
              <a:solidFill>
                <a:schemeClr val="bg1"/>
              </a:solidFill>
              <a:latin typeface="Neue Haas Grotesk Text Pro" panose="020B0504020202020204" pitchFamily="34" charset="0"/>
            </a:endParaRPr>
          </a:p>
          <a:p>
            <a:pPr marL="0" indent="0">
              <a:buNone/>
            </a:pPr>
            <a:r>
              <a:rPr lang="en-US" sz="6400" dirty="0">
                <a:solidFill>
                  <a:schemeClr val="bg1"/>
                </a:solidFill>
                <a:latin typeface="Neue Haas Grotesk Text Pro" panose="020B0504020202020204" pitchFamily="34" charset="0"/>
              </a:rPr>
              <a:t>Key Partners:</a:t>
            </a:r>
          </a:p>
          <a:p>
            <a:r>
              <a:rPr lang="en-US" sz="6400" dirty="0">
                <a:solidFill>
                  <a:schemeClr val="bg1"/>
                </a:solidFill>
                <a:latin typeface="Neue Haas Grotesk Text Pro" panose="020B0504020202020204" pitchFamily="34" charset="0"/>
              </a:rPr>
              <a:t>Community Supervision</a:t>
            </a:r>
          </a:p>
          <a:p>
            <a:r>
              <a:rPr lang="en-US" sz="6400" dirty="0">
                <a:solidFill>
                  <a:schemeClr val="bg1"/>
                </a:solidFill>
                <a:latin typeface="Neue Haas Grotesk Text Pro" panose="020B0504020202020204" pitchFamily="34" charset="0"/>
              </a:rPr>
              <a:t>Prisons</a:t>
            </a:r>
          </a:p>
          <a:p>
            <a:r>
              <a:rPr lang="en-US" sz="6400" dirty="0">
                <a:solidFill>
                  <a:schemeClr val="bg1"/>
                </a:solidFill>
                <a:latin typeface="Neue Haas Grotesk Text Pro" panose="020B0504020202020204" pitchFamily="34" charset="0"/>
              </a:rPr>
              <a:t>Workforce Development</a:t>
            </a:r>
          </a:p>
          <a:p>
            <a:r>
              <a:rPr lang="en-US" sz="6400" dirty="0">
                <a:solidFill>
                  <a:schemeClr val="bg1"/>
                </a:solidFill>
                <a:latin typeface="Neue Haas Grotesk Text Pro" panose="020B0504020202020204" pitchFamily="34" charset="0"/>
              </a:rPr>
              <a:t>Behavioral Health Providers</a:t>
            </a:r>
          </a:p>
          <a:p>
            <a:r>
              <a:rPr lang="en-US" sz="6400" dirty="0">
                <a:solidFill>
                  <a:schemeClr val="bg1"/>
                </a:solidFill>
                <a:latin typeface="Neue Haas Grotesk Text Pro" panose="020B0504020202020204" pitchFamily="34" charset="0"/>
              </a:rPr>
              <a:t>Housing Agencies</a:t>
            </a:r>
          </a:p>
          <a:p>
            <a:r>
              <a:rPr lang="en-US" sz="6400" dirty="0">
                <a:solidFill>
                  <a:schemeClr val="bg1"/>
                </a:solidFill>
                <a:latin typeface="Neue Haas Grotesk Text Pro" panose="020B0504020202020204" pitchFamily="34" charset="0"/>
              </a:rPr>
              <a:t>Community &amp; Faith-Based Organizations</a:t>
            </a:r>
          </a:p>
          <a:p>
            <a:endParaRPr lang="en-US" dirty="0">
              <a:solidFill>
                <a:schemeClr val="bg1"/>
              </a:solidFill>
              <a:latin typeface="Neue Haas Grotesk Text Pro" panose="020B0504020202020204" pitchFamily="34" charset="0"/>
            </a:endParaRPr>
          </a:p>
          <a:p>
            <a:endParaRPr lang="en-US" dirty="0">
              <a:solidFill>
                <a:schemeClr val="bg1"/>
              </a:solidFill>
              <a:latin typeface="Neue Haas Grotesk Text Pro" panose="020B0504020202020204" pitchFamily="34" charset="0"/>
            </a:endParaRPr>
          </a:p>
          <a:p>
            <a:pPr marL="0" indent="0">
              <a:buNone/>
            </a:pPr>
            <a:endParaRPr lang="en-US" dirty="0">
              <a:solidFill>
                <a:schemeClr val="bg1"/>
              </a:solidFill>
              <a:latin typeface="Arial"/>
              <a:cs typeface="Arial"/>
            </a:endParaRPr>
          </a:p>
        </p:txBody>
      </p:sp>
      <p:sp>
        <p:nvSpPr>
          <p:cNvPr id="12" name="TextBox 11">
            <a:extLst>
              <a:ext uri="{FF2B5EF4-FFF2-40B4-BE49-F238E27FC236}">
                <a16:creationId xmlns:a16="http://schemas.microsoft.com/office/drawing/2014/main" id="{DDC48DE7-B732-D639-F007-EA38E2DC95C9}"/>
              </a:ext>
            </a:extLst>
          </p:cNvPr>
          <p:cNvSpPr txBox="1"/>
          <p:nvPr/>
        </p:nvSpPr>
        <p:spPr>
          <a:xfrm>
            <a:off x="268433" y="2018805"/>
            <a:ext cx="11321883" cy="1200329"/>
          </a:xfrm>
          <a:prstGeom prst="rect">
            <a:avLst/>
          </a:prstGeom>
          <a:noFill/>
        </p:spPr>
        <p:txBody>
          <a:bodyPr wrap="square" rtlCol="0">
            <a:spAutoFit/>
          </a:bodyPr>
          <a:lstStyle/>
          <a:p>
            <a:r>
              <a:rPr lang="en-US">
                <a:solidFill>
                  <a:schemeClr val="bg1"/>
                </a:solidFill>
                <a:latin typeface="Neue Haas Grotesk Text Pro" panose="020B0504020202020204" pitchFamily="34" charset="0"/>
              </a:rPr>
              <a:t>Definition:</a:t>
            </a:r>
          </a:p>
          <a:p>
            <a:r>
              <a:rPr lang="en-US">
                <a:solidFill>
                  <a:schemeClr val="bg1"/>
                </a:solidFill>
                <a:latin typeface="Neue Haas Grotesk Text Pro" panose="020B0504020202020204" pitchFamily="34" charset="0"/>
              </a:rPr>
              <a:t>A Local Reentry Council (LRC) is a structured, community-based collaborative that supports individuals returning from incarceration by addressing barriers to successful reintegration.</a:t>
            </a:r>
          </a:p>
          <a:p>
            <a:endParaRPr lang="en-US"/>
          </a:p>
        </p:txBody>
      </p:sp>
    </p:spTree>
    <p:extLst>
      <p:ext uri="{BB962C8B-B14F-4D97-AF65-F5344CB8AC3E}">
        <p14:creationId xmlns:p14="http://schemas.microsoft.com/office/powerpoint/2010/main" val="172054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D662-C1EB-210D-853D-971AE7701F4A}"/>
              </a:ext>
            </a:extLst>
          </p:cNvPr>
          <p:cNvSpPr>
            <a:spLocks noGrp="1"/>
          </p:cNvSpPr>
          <p:nvPr>
            <p:ph type="ctrTitle"/>
          </p:nvPr>
        </p:nvSpPr>
        <p:spPr>
          <a:xfrm>
            <a:off x="436417" y="1039091"/>
            <a:ext cx="11408837" cy="1080599"/>
          </a:xfrm>
        </p:spPr>
        <p:txBody>
          <a:bodyPr/>
          <a:lstStyle/>
          <a:p>
            <a:pPr algn="l"/>
            <a:r>
              <a:rPr lang="en-US" cap="all" dirty="0">
                <a:solidFill>
                  <a:srgbClr val="004185"/>
                </a:solidFill>
              </a:rPr>
              <a:t>History of lrc’S in north Carolina </a:t>
            </a:r>
            <a:endParaRPr lang="en-US" dirty="0">
              <a:solidFill>
                <a:srgbClr val="004185"/>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2D8975E-407B-F412-3C62-341EB1595FE9}"/>
              </a:ext>
            </a:extLst>
          </p:cNvPr>
          <p:cNvSpPr>
            <a:spLocks noGrp="1"/>
          </p:cNvSpPr>
          <p:nvPr>
            <p:ph type="subTitle" idx="1"/>
          </p:nvPr>
        </p:nvSpPr>
        <p:spPr>
          <a:xfrm>
            <a:off x="1524000" y="2344756"/>
            <a:ext cx="9144000" cy="3570851"/>
          </a:xfrm>
        </p:spPr>
        <p:txBody>
          <a:bodyPr>
            <a:normAutofit/>
          </a:bodyPr>
          <a:lstStyle/>
          <a:p>
            <a:r>
              <a:rPr lang="en-US" sz="2400" dirty="0">
                <a:solidFill>
                  <a:srgbClr val="004185"/>
                </a:solidFill>
              </a:rPr>
              <a:t>In 2010, the NC General Assembly created the Joint Select Committee on Ex-Offender Reintegration into Society, which designated NCDPS Reentry, Program and Services (RP&amp;S) now known as NCDAC Rehabilitation and Reentry as the single state agency responsible for the coordination and implementation of formerly incarcerated reentry initiatives and the creation of Local Reentry Councils across North Carolina.</a:t>
            </a:r>
          </a:p>
          <a:p>
            <a:pPr algn="l"/>
            <a:endParaRPr lang="en-US" dirty="0">
              <a:solidFill>
                <a:srgbClr val="004185"/>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0102AA0-3422-3F96-D331-2F5D63AF9C80}"/>
              </a:ext>
            </a:extLst>
          </p:cNvPr>
          <p:cNvSpPr/>
          <p:nvPr/>
        </p:nvSpPr>
        <p:spPr>
          <a:xfrm>
            <a:off x="0" y="0"/>
            <a:ext cx="12192000" cy="33556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AE6CF24-98B6-10C2-873A-2EF088A1C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518" y="5811662"/>
            <a:ext cx="2017737" cy="863250"/>
          </a:xfrm>
          <a:prstGeom prst="rect">
            <a:avLst/>
          </a:prstGeom>
        </p:spPr>
      </p:pic>
    </p:spTree>
    <p:extLst>
      <p:ext uri="{BB962C8B-B14F-4D97-AF65-F5344CB8AC3E}">
        <p14:creationId xmlns:p14="http://schemas.microsoft.com/office/powerpoint/2010/main" val="3485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F162-9E24-7F1D-E116-E691AD2DD2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CC0C52-B97D-23C3-F474-FE3447284017}"/>
              </a:ext>
            </a:extLst>
          </p:cNvPr>
          <p:cNvSpPr/>
          <p:nvPr/>
        </p:nvSpPr>
        <p:spPr>
          <a:xfrm>
            <a:off x="0" y="0"/>
            <a:ext cx="4296427"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2F417BB-9163-5243-61E6-B8D9D1E77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917" y="6121243"/>
            <a:ext cx="1304673" cy="558179"/>
          </a:xfrm>
          <a:prstGeom prst="rect">
            <a:avLst/>
          </a:prstGeom>
        </p:spPr>
      </p:pic>
      <p:sp>
        <p:nvSpPr>
          <p:cNvPr id="2" name="Title 1">
            <a:extLst>
              <a:ext uri="{FF2B5EF4-FFF2-40B4-BE49-F238E27FC236}">
                <a16:creationId xmlns:a16="http://schemas.microsoft.com/office/drawing/2014/main" id="{49441C22-7A7C-6BB7-864E-EA57A432C711}"/>
              </a:ext>
            </a:extLst>
          </p:cNvPr>
          <p:cNvSpPr>
            <a:spLocks noGrp="1"/>
          </p:cNvSpPr>
          <p:nvPr>
            <p:ph type="ctrTitle"/>
          </p:nvPr>
        </p:nvSpPr>
        <p:spPr>
          <a:xfrm>
            <a:off x="269896" y="335902"/>
            <a:ext cx="3756633" cy="1884784"/>
          </a:xfrm>
        </p:spPr>
        <p:txBody>
          <a:bodyPr>
            <a:normAutofit fontScale="90000"/>
          </a:bodyPr>
          <a:lstStyle/>
          <a:p>
            <a:r>
              <a:rPr lang="en-US">
                <a:solidFill>
                  <a:schemeClr val="bg1"/>
                </a:solidFill>
              </a:rPr>
              <a:t>Components of the NC DAC</a:t>
            </a:r>
            <a:br>
              <a:rPr lang="en-US">
                <a:solidFill>
                  <a:schemeClr val="bg1"/>
                </a:solidFill>
              </a:rPr>
            </a:br>
            <a:r>
              <a:rPr lang="en-US">
                <a:solidFill>
                  <a:schemeClr val="bg1"/>
                </a:solidFill>
              </a:rPr>
              <a:t>Local Reentry Council Model </a:t>
            </a:r>
          </a:p>
        </p:txBody>
      </p:sp>
      <p:sp>
        <p:nvSpPr>
          <p:cNvPr id="5" name="TextBox 4">
            <a:extLst>
              <a:ext uri="{FF2B5EF4-FFF2-40B4-BE49-F238E27FC236}">
                <a16:creationId xmlns:a16="http://schemas.microsoft.com/office/drawing/2014/main" id="{BD0D53E4-63BF-EF37-BE17-2AF803069316}"/>
              </a:ext>
            </a:extLst>
          </p:cNvPr>
          <p:cNvSpPr txBox="1"/>
          <p:nvPr/>
        </p:nvSpPr>
        <p:spPr>
          <a:xfrm>
            <a:off x="259584" y="2681840"/>
            <a:ext cx="4036843" cy="3439403"/>
          </a:xfrm>
          <a:prstGeom prst="rect">
            <a:avLst/>
          </a:prstGeom>
          <a:noFill/>
        </p:spPr>
        <p:txBody>
          <a:bodyPr wrap="square">
            <a:spAutoFit/>
          </a:bodyPr>
          <a:lstStyle/>
          <a:p>
            <a:pPr algn="l">
              <a:spcAft>
                <a:spcPts val="900"/>
              </a:spcAft>
              <a:buFont typeface="+mj-lt"/>
              <a:buAutoNum type="arabicPeriod"/>
            </a:pPr>
            <a:r>
              <a:rPr lang="en-US" sz="1800" b="0" i="0">
                <a:solidFill>
                  <a:schemeClr val="bg1"/>
                </a:solidFill>
                <a:effectLst/>
                <a:latin typeface="Aptos" panose="020B0004020202020204" pitchFamily="34" charset="0"/>
              </a:rPr>
              <a:t>Structured Governance</a:t>
            </a:r>
          </a:p>
          <a:p>
            <a:pPr algn="l">
              <a:spcAft>
                <a:spcPts val="900"/>
              </a:spcAft>
              <a:buFont typeface="+mj-lt"/>
              <a:buAutoNum type="arabicPeriod"/>
            </a:pPr>
            <a:r>
              <a:rPr lang="en-US" sz="1800" b="0" i="0">
                <a:solidFill>
                  <a:schemeClr val="bg1"/>
                </a:solidFill>
                <a:effectLst/>
                <a:latin typeface="Aptos" panose="020B0004020202020204" pitchFamily="34" charset="0"/>
              </a:rPr>
              <a:t>Standardized Case Management</a:t>
            </a:r>
          </a:p>
          <a:p>
            <a:pPr algn="l">
              <a:spcAft>
                <a:spcPts val="900"/>
              </a:spcAft>
              <a:buFont typeface="+mj-lt"/>
              <a:buAutoNum type="arabicPeriod"/>
            </a:pPr>
            <a:r>
              <a:rPr lang="en-US" sz="1800" b="0" i="0">
                <a:solidFill>
                  <a:schemeClr val="bg1"/>
                </a:solidFill>
                <a:effectLst/>
                <a:latin typeface="Aptos" panose="020B0004020202020204" pitchFamily="34" charset="0"/>
              </a:rPr>
              <a:t>Community-Based Intermediary Agency</a:t>
            </a:r>
          </a:p>
          <a:p>
            <a:pPr algn="l">
              <a:spcAft>
                <a:spcPts val="900"/>
              </a:spcAft>
              <a:buFont typeface="+mj-lt"/>
              <a:buAutoNum type="arabicPeriod"/>
            </a:pPr>
            <a:r>
              <a:rPr lang="en-US" sz="1800" b="0" i="0">
                <a:solidFill>
                  <a:schemeClr val="bg1"/>
                </a:solidFill>
                <a:effectLst/>
                <a:latin typeface="Aptos" panose="020B0004020202020204" pitchFamily="34" charset="0"/>
              </a:rPr>
              <a:t>Division of Community Supervision &amp; Prison Collaboration</a:t>
            </a:r>
          </a:p>
          <a:p>
            <a:pPr algn="l">
              <a:spcAft>
                <a:spcPts val="900"/>
              </a:spcAft>
              <a:buFont typeface="+mj-lt"/>
              <a:buAutoNum type="arabicPeriod"/>
            </a:pPr>
            <a:r>
              <a:rPr lang="en-US" sz="1800" b="0" i="0">
                <a:solidFill>
                  <a:schemeClr val="bg1"/>
                </a:solidFill>
                <a:effectLst/>
                <a:latin typeface="Aptos" panose="020B0004020202020204" pitchFamily="34" charset="0"/>
              </a:rPr>
              <a:t>Data Tracking &amp; Performance Monitoring</a:t>
            </a:r>
          </a:p>
          <a:p>
            <a:pPr algn="l">
              <a:spcAft>
                <a:spcPts val="900"/>
              </a:spcAft>
              <a:buFont typeface="+mj-lt"/>
              <a:buAutoNum type="arabicPeriod"/>
            </a:pPr>
            <a:r>
              <a:rPr lang="en-US" sz="1800" b="0" i="0">
                <a:solidFill>
                  <a:schemeClr val="bg1"/>
                </a:solidFill>
                <a:effectLst/>
                <a:latin typeface="Aptos" panose="020B0004020202020204" pitchFamily="34" charset="0"/>
              </a:rPr>
              <a:t>Regional Technical Assistance Support</a:t>
            </a:r>
          </a:p>
        </p:txBody>
      </p:sp>
      <p:pic>
        <p:nvPicPr>
          <p:cNvPr id="6" name="Picture 5">
            <a:extLst>
              <a:ext uri="{FF2B5EF4-FFF2-40B4-BE49-F238E27FC236}">
                <a16:creationId xmlns:a16="http://schemas.microsoft.com/office/drawing/2014/main" id="{774B9389-9746-C379-2442-15E6B5117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98" y="525601"/>
            <a:ext cx="7234116" cy="5461323"/>
          </a:xfrm>
          <a:prstGeom prst="rect">
            <a:avLst/>
          </a:prstGeom>
        </p:spPr>
      </p:pic>
    </p:spTree>
    <p:extLst>
      <p:ext uri="{BB962C8B-B14F-4D97-AF65-F5344CB8AC3E}">
        <p14:creationId xmlns:p14="http://schemas.microsoft.com/office/powerpoint/2010/main" val="46447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02AA0-3422-3F96-D331-2F5D63AF9C80}"/>
              </a:ext>
            </a:extLst>
          </p:cNvPr>
          <p:cNvSpPr/>
          <p:nvPr/>
        </p:nvSpPr>
        <p:spPr>
          <a:xfrm>
            <a:off x="0" y="0"/>
            <a:ext cx="3553691"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3D662-C1EB-210D-853D-971AE7701F4A}"/>
              </a:ext>
            </a:extLst>
          </p:cNvPr>
          <p:cNvSpPr>
            <a:spLocks noGrp="1"/>
          </p:cNvSpPr>
          <p:nvPr>
            <p:ph type="ctrTitle"/>
          </p:nvPr>
        </p:nvSpPr>
        <p:spPr>
          <a:xfrm>
            <a:off x="218209" y="342161"/>
            <a:ext cx="3002974" cy="3419348"/>
          </a:xfrm>
        </p:spPr>
        <p:txBody>
          <a:bodyPr/>
          <a:lstStyle/>
          <a:p>
            <a:r>
              <a:rPr lang="en-US">
                <a:solidFill>
                  <a:schemeClr val="bg1"/>
                </a:solidFill>
              </a:rPr>
              <a:t>Local Reentry Council Model </a:t>
            </a:r>
          </a:p>
        </p:txBody>
      </p:sp>
      <p:pic>
        <p:nvPicPr>
          <p:cNvPr id="7" name="Picture 6">
            <a:extLst>
              <a:ext uri="{FF2B5EF4-FFF2-40B4-BE49-F238E27FC236}">
                <a16:creationId xmlns:a16="http://schemas.microsoft.com/office/drawing/2014/main" id="{B8C533AB-748A-BDED-034C-5AA0A734D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68121"/>
            <a:ext cx="8376338" cy="6994242"/>
          </a:xfrm>
          <a:prstGeom prst="rect">
            <a:avLst/>
          </a:prstGeom>
        </p:spPr>
      </p:pic>
    </p:spTree>
    <p:extLst>
      <p:ext uri="{BB962C8B-B14F-4D97-AF65-F5344CB8AC3E}">
        <p14:creationId xmlns:p14="http://schemas.microsoft.com/office/powerpoint/2010/main" val="329346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877D9-B83A-B1E6-0351-F846E67251C3}"/>
              </a:ext>
            </a:extLst>
          </p:cNvPr>
          <p:cNvSpPr>
            <a:spLocks noGrp="1"/>
          </p:cNvSpPr>
          <p:nvPr>
            <p:ph type="dt" sz="half" idx="10"/>
          </p:nvPr>
        </p:nvSpPr>
        <p:spPr/>
        <p:txBody>
          <a:bodyPr/>
          <a:lstStyle/>
          <a:p>
            <a:fld id="{E1617B5E-FDF2-4231-808F-81360D77CBDE}" type="datetime1">
              <a:rPr lang="en-US" smtClean="0"/>
              <a:t>6/17/2026</a:t>
            </a:fld>
            <a:endParaRPr lang="en-US"/>
          </a:p>
        </p:txBody>
      </p:sp>
      <p:sp>
        <p:nvSpPr>
          <p:cNvPr id="3" name="Footer Placeholder 2">
            <a:extLst>
              <a:ext uri="{FF2B5EF4-FFF2-40B4-BE49-F238E27FC236}">
                <a16:creationId xmlns:a16="http://schemas.microsoft.com/office/drawing/2014/main" id="{DB5111E2-4287-4D03-9E85-2A89CC18F376}"/>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FBB774AC-C708-FB45-D1A3-E8E3EFCFEF3F}"/>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6" name="Rectangle 5">
            <a:extLst>
              <a:ext uri="{FF2B5EF4-FFF2-40B4-BE49-F238E27FC236}">
                <a16:creationId xmlns:a16="http://schemas.microsoft.com/office/drawing/2014/main" id="{FAC94970-93C7-0189-7F1A-A850F778C27D}"/>
              </a:ext>
            </a:extLst>
          </p:cNvPr>
          <p:cNvSpPr/>
          <p:nvPr/>
        </p:nvSpPr>
        <p:spPr>
          <a:xfrm>
            <a:off x="0" y="0"/>
            <a:ext cx="1246909"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D62C6E-3E94-0410-5799-A6325F16B8C3}"/>
              </a:ext>
            </a:extLst>
          </p:cNvPr>
          <p:cNvSpPr/>
          <p:nvPr/>
        </p:nvSpPr>
        <p:spPr>
          <a:xfrm>
            <a:off x="11008707" y="0"/>
            <a:ext cx="1246909"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5A3FFB1-0186-DBA5-C7CD-F80BBE08289D}"/>
              </a:ext>
            </a:extLst>
          </p:cNvPr>
          <p:cNvPicPr>
            <a:picLocks noChangeAspect="1"/>
          </p:cNvPicPr>
          <p:nvPr/>
        </p:nvPicPr>
        <p:blipFill>
          <a:blip r:embed="rId3"/>
          <a:stretch>
            <a:fillRect/>
          </a:stretch>
        </p:blipFill>
        <p:spPr>
          <a:xfrm>
            <a:off x="1658471" y="0"/>
            <a:ext cx="8875059" cy="6858000"/>
          </a:xfrm>
          <a:prstGeom prst="rect">
            <a:avLst/>
          </a:prstGeom>
        </p:spPr>
      </p:pic>
    </p:spTree>
    <p:extLst>
      <p:ext uri="{BB962C8B-B14F-4D97-AF65-F5344CB8AC3E}">
        <p14:creationId xmlns:p14="http://schemas.microsoft.com/office/powerpoint/2010/main" val="140574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ED13-3534-2600-1C02-874CFF1E8616}"/>
              </a:ext>
            </a:extLst>
          </p:cNvPr>
          <p:cNvSpPr>
            <a:spLocks noGrp="1"/>
          </p:cNvSpPr>
          <p:nvPr>
            <p:ph type="ctrTitle"/>
          </p:nvPr>
        </p:nvSpPr>
        <p:spPr>
          <a:xfrm>
            <a:off x="854399" y="805708"/>
            <a:ext cx="10506386" cy="586583"/>
          </a:xfrm>
        </p:spPr>
        <p:txBody>
          <a:bodyPr anchor="b">
            <a:normAutofit/>
          </a:bodyPr>
          <a:lstStyle/>
          <a:p>
            <a:pPr algn="ctr"/>
            <a:r>
              <a:rPr lang="en-US" dirty="0">
                <a:solidFill>
                  <a:srgbClr val="004185"/>
                </a:solidFill>
              </a:rPr>
              <a:t>Reentry 2030</a:t>
            </a:r>
          </a:p>
        </p:txBody>
      </p:sp>
      <p:sp>
        <p:nvSpPr>
          <p:cNvPr id="5" name="Footer Placeholder 4">
            <a:extLst>
              <a:ext uri="{FF2B5EF4-FFF2-40B4-BE49-F238E27FC236}">
                <a16:creationId xmlns:a16="http://schemas.microsoft.com/office/drawing/2014/main" id="{44191C4B-463F-2883-AC37-58F5D23C1887}"/>
              </a:ext>
            </a:extLst>
          </p:cNvPr>
          <p:cNvSpPr>
            <a:spLocks noGrp="1"/>
          </p:cNvSpPr>
          <p:nvPr>
            <p:ph type="ftr" sz="quarter" idx="11"/>
          </p:nvPr>
        </p:nvSpPr>
        <p:spPr>
          <a:xfrm>
            <a:off x="767865" y="6183501"/>
            <a:ext cx="316104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CD7D6FCC-B8DC-1828-07B7-BEF9D592D7E4}"/>
              </a:ext>
            </a:extLst>
          </p:cNvPr>
          <p:cNvSpPr>
            <a:spLocks noGrp="1"/>
          </p:cNvSpPr>
          <p:nvPr>
            <p:ph type="sldNum" sz="quarter" idx="12"/>
          </p:nvPr>
        </p:nvSpPr>
        <p:spPr>
          <a:xfrm>
            <a:off x="8767469" y="6183501"/>
            <a:ext cx="2593316"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sp>
        <p:nvSpPr>
          <p:cNvPr id="3" name="Content Placeholder 2">
            <a:extLst>
              <a:ext uri="{FF2B5EF4-FFF2-40B4-BE49-F238E27FC236}">
                <a16:creationId xmlns:a16="http://schemas.microsoft.com/office/drawing/2014/main" id="{7748EEAD-5ABC-B940-A183-C3F09D5EA436}"/>
              </a:ext>
            </a:extLst>
          </p:cNvPr>
          <p:cNvSpPr>
            <a:spLocks noGrp="1"/>
          </p:cNvSpPr>
          <p:nvPr>
            <p:ph sz="quarter" idx="14"/>
          </p:nvPr>
        </p:nvSpPr>
        <p:spPr>
          <a:xfrm>
            <a:off x="1290258" y="1641664"/>
            <a:ext cx="10133877" cy="4541837"/>
          </a:xfrm>
        </p:spPr>
        <p:txBody>
          <a:bodyPr>
            <a:normAutofit/>
          </a:bodyPr>
          <a:lstStyle/>
          <a:p>
            <a:pPr lvl="0" algn="ctr">
              <a:lnSpc>
                <a:spcPct val="90000"/>
              </a:lnSpc>
            </a:pPr>
            <a:r>
              <a:rPr lang="en-US" sz="1800" b="1" dirty="0">
                <a:solidFill>
                  <a:srgbClr val="004185"/>
                </a:solidFill>
              </a:rPr>
              <a:t>Executive Order 303 Government Goals</a:t>
            </a:r>
          </a:p>
          <a:p>
            <a:pPr lvl="0" algn="ctr">
              <a:lnSpc>
                <a:spcPct val="90000"/>
              </a:lnSpc>
            </a:pPr>
            <a:r>
              <a:rPr lang="en-US" sz="1800" b="1" dirty="0">
                <a:solidFill>
                  <a:srgbClr val="004185"/>
                </a:solidFill>
              </a:rPr>
              <a:t> –Signed by Governor Roy Cooper January 2024 supported by Governor Josh Stein </a:t>
            </a:r>
          </a:p>
          <a:p>
            <a:pPr lvl="0" algn="ctr">
              <a:lnSpc>
                <a:spcPct val="90000"/>
              </a:lnSpc>
            </a:pPr>
            <a:endParaRPr lang="en-US" sz="1800" dirty="0">
              <a:solidFill>
                <a:srgbClr val="004185"/>
              </a:solidFill>
            </a:endParaRPr>
          </a:p>
          <a:p>
            <a:pPr marL="228600" lvl="1" indent="0" algn="ctr">
              <a:lnSpc>
                <a:spcPct val="90000"/>
              </a:lnSpc>
              <a:buNone/>
            </a:pPr>
            <a:r>
              <a:rPr lang="en-US" dirty="0">
                <a:solidFill>
                  <a:srgbClr val="004185"/>
                </a:solidFill>
              </a:rPr>
              <a:t>Improve economic mobility of formerly incarcerated people by increasing the number of local reentry councils and providing access to educational, technical training, apprenticeships, work-based learning and employment opportunities pre- and post-release.</a:t>
            </a:r>
          </a:p>
          <a:p>
            <a:pPr marL="228600" lvl="1" indent="0" algn="ctr">
              <a:lnSpc>
                <a:spcPct val="90000"/>
              </a:lnSpc>
              <a:buNone/>
            </a:pPr>
            <a:endParaRPr lang="en-US" dirty="0">
              <a:solidFill>
                <a:srgbClr val="004185"/>
              </a:solidFill>
            </a:endParaRPr>
          </a:p>
          <a:p>
            <a:pPr marL="228600" lvl="1" indent="0" algn="ctr">
              <a:lnSpc>
                <a:spcPct val="90000"/>
              </a:lnSpc>
              <a:buNone/>
            </a:pPr>
            <a:r>
              <a:rPr lang="en-US" dirty="0">
                <a:solidFill>
                  <a:srgbClr val="004185"/>
                </a:solidFill>
              </a:rPr>
              <a:t>Improve mental and physical health by expanding access to behavioral health and substance use disorder service pre- and post-release</a:t>
            </a:r>
          </a:p>
          <a:p>
            <a:pPr marL="228600" lvl="1" indent="0" algn="ctr">
              <a:lnSpc>
                <a:spcPct val="90000"/>
              </a:lnSpc>
              <a:buNone/>
            </a:pPr>
            <a:endParaRPr lang="en-US" dirty="0">
              <a:solidFill>
                <a:srgbClr val="004185"/>
              </a:solidFill>
            </a:endParaRPr>
          </a:p>
          <a:p>
            <a:pPr marL="228600" lvl="1" indent="0" algn="ctr">
              <a:lnSpc>
                <a:spcPct val="90000"/>
              </a:lnSpc>
              <a:buNone/>
            </a:pPr>
            <a:r>
              <a:rPr lang="en-US" dirty="0">
                <a:solidFill>
                  <a:srgbClr val="004185"/>
                </a:solidFill>
              </a:rPr>
              <a:t>Expand housing opportunities for formerly incarcerated </a:t>
            </a:r>
          </a:p>
          <a:p>
            <a:pPr marL="228600" lvl="1" indent="0" algn="ctr">
              <a:lnSpc>
                <a:spcPct val="90000"/>
              </a:lnSpc>
              <a:buNone/>
            </a:pPr>
            <a:endParaRPr lang="en-US" dirty="0">
              <a:solidFill>
                <a:srgbClr val="004185"/>
              </a:solidFill>
            </a:endParaRPr>
          </a:p>
          <a:p>
            <a:pPr marL="228600" lvl="1" indent="0" algn="ctr">
              <a:lnSpc>
                <a:spcPct val="90000"/>
              </a:lnSpc>
              <a:buNone/>
            </a:pPr>
            <a:r>
              <a:rPr lang="en-US" dirty="0">
                <a:solidFill>
                  <a:srgbClr val="004185"/>
                </a:solidFill>
              </a:rPr>
              <a:t>Remove barriers to successful community reintegration, especially for those returning to underserved communities</a:t>
            </a:r>
          </a:p>
          <a:p>
            <a:pPr>
              <a:lnSpc>
                <a:spcPct val="90000"/>
              </a:lnSpc>
            </a:pPr>
            <a:endParaRPr lang="en-US" sz="1800" dirty="0"/>
          </a:p>
        </p:txBody>
      </p:sp>
      <p:sp>
        <p:nvSpPr>
          <p:cNvPr id="4" name="Date Placeholder 3" hidden="1">
            <a:extLst>
              <a:ext uri="{FF2B5EF4-FFF2-40B4-BE49-F238E27FC236}">
                <a16:creationId xmlns:a16="http://schemas.microsoft.com/office/drawing/2014/main" id="{9C6E8156-32D7-86A9-C5AF-8A742B36B0DD}"/>
              </a:ext>
            </a:extLst>
          </p:cNvPr>
          <p:cNvSpPr>
            <a:spLocks noGrp="1"/>
          </p:cNvSpPr>
          <p:nvPr>
            <p:ph type="dt" sz="half" idx="4294967295"/>
          </p:nvPr>
        </p:nvSpPr>
        <p:spPr>
          <a:xfrm>
            <a:off x="137160" y="6453002"/>
            <a:ext cx="3494314" cy="365125"/>
          </a:xfrm>
        </p:spPr>
        <p:txBody>
          <a:bodyPr/>
          <a:lstStyle/>
          <a:p>
            <a:pPr>
              <a:spcAft>
                <a:spcPts val="600"/>
              </a:spcAft>
            </a:pPr>
            <a:fld id="{66C64AB4-9553-453C-BAB8-E267478E1711}" type="datetime1">
              <a:rPr lang="en-US" smtClean="0"/>
              <a:pPr>
                <a:spcAft>
                  <a:spcPts val="600"/>
                </a:spcAft>
              </a:pPr>
              <a:t>6/17/2026</a:t>
            </a:fld>
            <a:endParaRPr lang="en-US"/>
          </a:p>
        </p:txBody>
      </p:sp>
      <p:sp>
        <p:nvSpPr>
          <p:cNvPr id="7" name="Rectangle 6">
            <a:extLst>
              <a:ext uri="{FF2B5EF4-FFF2-40B4-BE49-F238E27FC236}">
                <a16:creationId xmlns:a16="http://schemas.microsoft.com/office/drawing/2014/main" id="{D4F24867-A0F3-A29B-EACD-C77650351EEC}"/>
              </a:ext>
            </a:extLst>
          </p:cNvPr>
          <p:cNvSpPr/>
          <p:nvPr/>
        </p:nvSpPr>
        <p:spPr>
          <a:xfrm>
            <a:off x="0" y="0"/>
            <a:ext cx="12192000" cy="33556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845DB9-9E00-BB07-325E-5140707E5E9D}"/>
              </a:ext>
            </a:extLst>
          </p:cNvPr>
          <p:cNvSpPr/>
          <p:nvPr/>
        </p:nvSpPr>
        <p:spPr>
          <a:xfrm>
            <a:off x="0" y="6548626"/>
            <a:ext cx="12192000" cy="33556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479FE7B3-2C13-7FAB-AC0C-35D6CD5F9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81" y="309374"/>
            <a:ext cx="2984605" cy="1276905"/>
          </a:xfrm>
          <a:prstGeom prst="rect">
            <a:avLst/>
          </a:prstGeom>
        </p:spPr>
      </p:pic>
    </p:spTree>
    <p:extLst>
      <p:ext uri="{BB962C8B-B14F-4D97-AF65-F5344CB8AC3E}">
        <p14:creationId xmlns:p14="http://schemas.microsoft.com/office/powerpoint/2010/main" val="322576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084C88-88AC-C384-547F-F5503D4DA80A}"/>
              </a:ext>
            </a:extLst>
          </p:cNvPr>
          <p:cNvSpPr>
            <a:spLocks noGrp="1"/>
          </p:cNvSpPr>
          <p:nvPr>
            <p:ph type="ftr" sz="quarter" idx="11"/>
          </p:nvPr>
        </p:nvSpPr>
        <p:spPr/>
        <p:txBody>
          <a:bodyPr/>
          <a:lstStyle/>
          <a:p>
            <a:r>
              <a:rPr lang="en-US"/>
              <a:t>
              </a:t>
            </a:r>
          </a:p>
        </p:txBody>
      </p:sp>
      <p:sp>
        <p:nvSpPr>
          <p:cNvPr id="5" name="Rectangle 1">
            <a:extLst>
              <a:ext uri="{FF2B5EF4-FFF2-40B4-BE49-F238E27FC236}">
                <a16:creationId xmlns:a16="http://schemas.microsoft.com/office/drawing/2014/main" id="{03E2F03C-073D-4455-8679-C5294F48A582}"/>
              </a:ext>
            </a:extLst>
          </p:cNvPr>
          <p:cNvSpPr>
            <a:spLocks noChangeArrowheads="1"/>
          </p:cNvSpPr>
          <p:nvPr/>
        </p:nvSpPr>
        <p:spPr bwMode="auto">
          <a:xfrm>
            <a:off x="-1483567" y="460505"/>
            <a:ext cx="15159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4185"/>
                </a:solidFill>
                <a:effectLst/>
                <a:latin typeface="Neue Haas Grotesk Text Pro" panose="020B0504020202020204" pitchFamily="34" charset="0"/>
              </a:rPr>
              <a:t>Transition Services Plan to Support Reentry 2030 Expansion</a:t>
            </a:r>
          </a:p>
        </p:txBody>
      </p:sp>
      <p:sp>
        <p:nvSpPr>
          <p:cNvPr id="6" name="Rectangle 5">
            <a:extLst>
              <a:ext uri="{FF2B5EF4-FFF2-40B4-BE49-F238E27FC236}">
                <a16:creationId xmlns:a16="http://schemas.microsoft.com/office/drawing/2014/main" id="{15A6FEEB-D412-F974-49A3-AD270034CC5A}"/>
              </a:ext>
            </a:extLst>
          </p:cNvPr>
          <p:cNvSpPr/>
          <p:nvPr/>
        </p:nvSpPr>
        <p:spPr>
          <a:xfrm>
            <a:off x="0" y="0"/>
            <a:ext cx="1246909"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E93739-330D-B6EB-CF09-82F88FFF5F60}"/>
              </a:ext>
            </a:extLst>
          </p:cNvPr>
          <p:cNvSpPr/>
          <p:nvPr/>
        </p:nvSpPr>
        <p:spPr>
          <a:xfrm>
            <a:off x="10945091" y="0"/>
            <a:ext cx="1246909"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1272B8-FD5D-39CF-09E7-DE44A7CA724D}"/>
              </a:ext>
            </a:extLst>
          </p:cNvPr>
          <p:cNvSpPr txBox="1"/>
          <p:nvPr/>
        </p:nvSpPr>
        <p:spPr>
          <a:xfrm>
            <a:off x="1982535" y="1312993"/>
            <a:ext cx="8567171" cy="4970591"/>
          </a:xfrm>
          <a:prstGeom prst="rect">
            <a:avLst/>
          </a:prstGeom>
          <a:noFill/>
        </p:spPr>
        <p:txBody>
          <a:bodyPr wrap="square">
            <a:spAutoFit/>
          </a:bodyPr>
          <a:lstStyle/>
          <a:p>
            <a:pPr algn="l">
              <a:spcAft>
                <a:spcPts val="900"/>
              </a:spcAft>
              <a:buNone/>
            </a:pPr>
            <a:r>
              <a:rPr lang="en-US" sz="1800" b="1" i="0" dirty="0">
                <a:solidFill>
                  <a:srgbClr val="004185"/>
                </a:solidFill>
                <a:effectLst/>
                <a:latin typeface="Neue Haas Grotesk Text Pro" panose="020B0504020202020204" pitchFamily="34" charset="0"/>
              </a:rPr>
              <a:t>Vision</a:t>
            </a:r>
            <a:r>
              <a:rPr lang="en-US" sz="1800" b="0" i="0" dirty="0">
                <a:solidFill>
                  <a:srgbClr val="004185"/>
                </a:solidFill>
                <a:effectLst/>
                <a:latin typeface="Neue Haas Grotesk Text Pro" panose="020B0504020202020204" pitchFamily="34" charset="0"/>
              </a:rPr>
              <a:t>:</a:t>
            </a:r>
            <a:r>
              <a:rPr lang="en-US" dirty="0">
                <a:solidFill>
                  <a:srgbClr val="004185"/>
                </a:solidFill>
                <a:latin typeface="Neue Haas Grotesk Text Pro" panose="020B0504020202020204" pitchFamily="34" charset="0"/>
              </a:rPr>
              <a:t>	</a:t>
            </a:r>
            <a:r>
              <a:rPr lang="en-US" sz="1800" b="0" i="0" dirty="0">
                <a:solidFill>
                  <a:srgbClr val="004185"/>
                </a:solidFill>
                <a:effectLst/>
                <a:latin typeface="Neue Haas Grotesk Text Pro" panose="020B0504020202020204" pitchFamily="34" charset="0"/>
              </a:rPr>
              <a:t>Statewide LRC coverage across all 100 counties</a:t>
            </a:r>
            <a:br>
              <a:rPr lang="en-US" sz="800" b="0" i="0" dirty="0">
                <a:solidFill>
                  <a:srgbClr val="004185"/>
                </a:solidFill>
                <a:effectLst/>
                <a:latin typeface="Neue Haas Grotesk Text Pro" panose="020B0504020202020204" pitchFamily="34" charset="0"/>
              </a:rPr>
            </a:br>
            <a:endParaRPr lang="en-US" b="0" i="0" dirty="0">
              <a:solidFill>
                <a:srgbClr val="004185"/>
              </a:solidFill>
              <a:effectLst/>
              <a:latin typeface="Neue Haas Grotesk Text Pro" panose="020B0504020202020204" pitchFamily="34" charset="0"/>
            </a:endParaRPr>
          </a:p>
          <a:p>
            <a:pPr algn="l">
              <a:spcAft>
                <a:spcPts val="900"/>
              </a:spcAft>
              <a:buNone/>
            </a:pPr>
            <a:r>
              <a:rPr lang="en-US" sz="1800" b="1" i="0" dirty="0">
                <a:solidFill>
                  <a:srgbClr val="004185"/>
                </a:solidFill>
                <a:effectLst/>
                <a:latin typeface="Neue Haas Grotesk Text Pro" panose="020B0504020202020204" pitchFamily="34" charset="0"/>
              </a:rPr>
              <a:t>Strategic Actions:</a:t>
            </a:r>
            <a:endParaRPr lang="en-US" b="1" i="0" dirty="0">
              <a:solidFill>
                <a:srgbClr val="004185"/>
              </a:solidFill>
              <a:effectLst/>
              <a:latin typeface="Neue Haas Grotesk Text Pro" panose="020B0504020202020204" pitchFamily="34" charset="0"/>
            </a:endParaRPr>
          </a:p>
          <a:p>
            <a:pPr lvl="1">
              <a:spcAft>
                <a:spcPts val="900"/>
              </a:spcAft>
              <a:buFont typeface="Arial" panose="020B0604020202020204" pitchFamily="34" charset="0"/>
              <a:buChar char="•"/>
            </a:pPr>
            <a:r>
              <a:rPr lang="en-US" b="0" i="0" dirty="0">
                <a:solidFill>
                  <a:srgbClr val="004185"/>
                </a:solidFill>
                <a:effectLst/>
                <a:latin typeface="Neue Haas Grotesk Text Pro" panose="020B0504020202020204" pitchFamily="34" charset="0"/>
              </a:rPr>
              <a:t>Develop new LRCs in unserved counties</a:t>
            </a:r>
          </a:p>
          <a:p>
            <a:pPr lvl="1">
              <a:spcAft>
                <a:spcPts val="900"/>
              </a:spcAft>
              <a:buFont typeface="Arial" panose="020B0604020202020204" pitchFamily="34" charset="0"/>
              <a:buChar char="•"/>
            </a:pPr>
            <a:r>
              <a:rPr lang="en-US" b="0" i="0" dirty="0">
                <a:solidFill>
                  <a:srgbClr val="004185"/>
                </a:solidFill>
                <a:effectLst/>
                <a:latin typeface="Neue Haas Grotesk Text Pro" panose="020B0504020202020204" pitchFamily="34" charset="0"/>
              </a:rPr>
              <a:t>Combine counties for regional resource-sharing</a:t>
            </a:r>
          </a:p>
          <a:p>
            <a:pPr lvl="1">
              <a:spcAft>
                <a:spcPts val="900"/>
              </a:spcAft>
              <a:buFont typeface="Arial" panose="020B0604020202020204" pitchFamily="34" charset="0"/>
              <a:buChar char="•"/>
            </a:pPr>
            <a:r>
              <a:rPr lang="en-US" b="0" i="0" dirty="0">
                <a:solidFill>
                  <a:srgbClr val="004185"/>
                </a:solidFill>
                <a:effectLst/>
                <a:latin typeface="Neue Haas Grotesk Text Pro" panose="020B0504020202020204" pitchFamily="34" charset="0"/>
              </a:rPr>
              <a:t>Increase county-level engagement</a:t>
            </a:r>
          </a:p>
          <a:p>
            <a:pPr lvl="1">
              <a:spcAft>
                <a:spcPts val="900"/>
              </a:spcAft>
              <a:buFont typeface="Arial" panose="020B0604020202020204" pitchFamily="34" charset="0"/>
              <a:buChar char="•"/>
            </a:pPr>
            <a:r>
              <a:rPr lang="en-US" b="0" i="0" dirty="0">
                <a:solidFill>
                  <a:srgbClr val="004185"/>
                </a:solidFill>
                <a:effectLst/>
                <a:latin typeface="Neue Haas Grotesk Text Pro" panose="020B0504020202020204" pitchFamily="34" charset="0"/>
              </a:rPr>
              <a:t>Strengthen sustainability planning</a:t>
            </a:r>
          </a:p>
          <a:p>
            <a:pPr lvl="1">
              <a:spcAft>
                <a:spcPts val="900"/>
              </a:spcAft>
              <a:buFont typeface="Arial" panose="020B0604020202020204" pitchFamily="34" charset="0"/>
              <a:buChar char="•"/>
            </a:pPr>
            <a:r>
              <a:rPr lang="en-US" b="0" i="0" dirty="0">
                <a:solidFill>
                  <a:srgbClr val="004185"/>
                </a:solidFill>
                <a:effectLst/>
                <a:latin typeface="Neue Haas Grotesk Text Pro" panose="020B0504020202020204" pitchFamily="34" charset="0"/>
              </a:rPr>
              <a:t>Expand technical assistance capacity</a:t>
            </a:r>
          </a:p>
          <a:p>
            <a:pPr lvl="1">
              <a:spcAft>
                <a:spcPts val="900"/>
              </a:spcAft>
              <a:buFont typeface="Arial" panose="020B0604020202020204" pitchFamily="34" charset="0"/>
              <a:buChar char="•"/>
            </a:pPr>
            <a:r>
              <a:rPr lang="en-US" b="0" i="0" dirty="0">
                <a:solidFill>
                  <a:srgbClr val="004185"/>
                </a:solidFill>
                <a:effectLst/>
                <a:latin typeface="Neue Haas Grotesk Text Pro" panose="020B0504020202020204" pitchFamily="34" charset="0"/>
              </a:rPr>
              <a:t>Build state agency collaborations</a:t>
            </a:r>
          </a:p>
          <a:p>
            <a:pPr lvl="1">
              <a:spcAft>
                <a:spcPts val="900"/>
              </a:spcAft>
              <a:buFont typeface="Arial" panose="020B0604020202020204" pitchFamily="34" charset="0"/>
              <a:buChar char="•"/>
            </a:pPr>
            <a:r>
              <a:rPr lang="en-US" dirty="0">
                <a:solidFill>
                  <a:srgbClr val="004185"/>
                </a:solidFill>
                <a:latin typeface="Neue Haas Grotesk Text Pro" panose="020B0504020202020204" pitchFamily="34" charset="0"/>
              </a:rPr>
              <a:t>Advocate for leverage funding within county and government agencies </a:t>
            </a:r>
            <a:endParaRPr lang="en-US" b="0" i="0" dirty="0">
              <a:solidFill>
                <a:srgbClr val="004185"/>
              </a:solidFill>
              <a:effectLst/>
              <a:latin typeface="Neue Haas Grotesk Text Pro" panose="020B0504020202020204" pitchFamily="34" charset="0"/>
            </a:endParaRPr>
          </a:p>
          <a:p>
            <a:pPr algn="l">
              <a:spcAft>
                <a:spcPts val="900"/>
              </a:spcAft>
              <a:buNone/>
            </a:pPr>
            <a:br>
              <a:rPr lang="en-US" sz="800" b="0" i="0" dirty="0">
                <a:solidFill>
                  <a:srgbClr val="004185"/>
                </a:solidFill>
                <a:effectLst/>
                <a:latin typeface="Neue Haas Grotesk Text Pro" panose="020B0504020202020204" pitchFamily="34" charset="0"/>
              </a:rPr>
            </a:br>
            <a:endParaRPr lang="en-US" b="0" i="0" dirty="0">
              <a:solidFill>
                <a:srgbClr val="004185"/>
              </a:solidFill>
              <a:effectLst/>
              <a:latin typeface="Neue Haas Grotesk Text Pro" panose="020B0504020202020204" pitchFamily="34" charset="0"/>
            </a:endParaRPr>
          </a:p>
          <a:p>
            <a:pPr algn="l">
              <a:spcAft>
                <a:spcPts val="900"/>
              </a:spcAft>
              <a:buNone/>
            </a:pPr>
            <a:r>
              <a:rPr lang="en-US" sz="1800" b="1" i="0" dirty="0">
                <a:solidFill>
                  <a:srgbClr val="004185"/>
                </a:solidFill>
                <a:effectLst/>
                <a:latin typeface="Neue Haas Grotesk Text Pro" panose="020B0504020202020204" pitchFamily="34" charset="0"/>
              </a:rPr>
              <a:t>Goal:</a:t>
            </a:r>
            <a:r>
              <a:rPr lang="en-US" b="1" dirty="0">
                <a:solidFill>
                  <a:srgbClr val="004185"/>
                </a:solidFill>
                <a:latin typeface="Neue Haas Grotesk Text Pro" panose="020B0504020202020204" pitchFamily="34" charset="0"/>
              </a:rPr>
              <a:t>	</a:t>
            </a:r>
            <a:r>
              <a:rPr lang="en-US" sz="1800" b="0" i="0" dirty="0">
                <a:solidFill>
                  <a:srgbClr val="004185"/>
                </a:solidFill>
                <a:effectLst/>
                <a:latin typeface="Neue Haas Grotesk Text Pro" panose="020B0504020202020204" pitchFamily="34" charset="0"/>
              </a:rPr>
              <a:t>Ensure every returning citizen has access to coordinated support, 	regardless of region.</a:t>
            </a:r>
            <a:endParaRPr lang="en-US" b="0" i="0" dirty="0">
              <a:solidFill>
                <a:srgbClr val="004185"/>
              </a:solidFill>
              <a:effectLst/>
              <a:latin typeface="Neue Haas Grotesk Text Pro" panose="020B0504020202020204" pitchFamily="34" charset="0"/>
            </a:endParaRPr>
          </a:p>
        </p:txBody>
      </p:sp>
      <p:pic>
        <p:nvPicPr>
          <p:cNvPr id="10" name="Picture 9" descr="Logo&#10;&#10;Description automatically generated">
            <a:extLst>
              <a:ext uri="{FF2B5EF4-FFF2-40B4-BE49-F238E27FC236}">
                <a16:creationId xmlns:a16="http://schemas.microsoft.com/office/drawing/2014/main" id="{6C95ED4A-275C-B99C-8D22-E87359782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212" y="3115340"/>
            <a:ext cx="3192617" cy="1365899"/>
          </a:xfrm>
          <a:prstGeom prst="rect">
            <a:avLst/>
          </a:prstGeom>
        </p:spPr>
      </p:pic>
    </p:spTree>
    <p:extLst>
      <p:ext uri="{BB962C8B-B14F-4D97-AF65-F5344CB8AC3E}">
        <p14:creationId xmlns:p14="http://schemas.microsoft.com/office/powerpoint/2010/main" val="151127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2E45F0-F154-171A-DE9D-3A66D997A04C}"/>
              </a:ext>
            </a:extLst>
          </p:cNvPr>
          <p:cNvSpPr>
            <a:spLocks noGrp="1"/>
          </p:cNvSpPr>
          <p:nvPr>
            <p:ph type="ftr" sz="quarter" idx="11"/>
          </p:nvPr>
        </p:nvSpPr>
        <p:spPr/>
        <p:txBody>
          <a:bodyPr/>
          <a:lstStyle/>
          <a:p>
            <a:r>
              <a:rPr lang="en-US"/>
              <a:t>
              </a:t>
            </a:r>
          </a:p>
        </p:txBody>
      </p:sp>
      <p:sp>
        <p:nvSpPr>
          <p:cNvPr id="6" name="TextBox 5">
            <a:extLst>
              <a:ext uri="{FF2B5EF4-FFF2-40B4-BE49-F238E27FC236}">
                <a16:creationId xmlns:a16="http://schemas.microsoft.com/office/drawing/2014/main" id="{97E8D475-E674-3A0E-628F-EFC925191E90}"/>
              </a:ext>
            </a:extLst>
          </p:cNvPr>
          <p:cNvSpPr txBox="1"/>
          <p:nvPr/>
        </p:nvSpPr>
        <p:spPr>
          <a:xfrm>
            <a:off x="2465508" y="653143"/>
            <a:ext cx="7597451" cy="1402948"/>
          </a:xfrm>
          <a:prstGeom prst="rect">
            <a:avLst/>
          </a:prstGeom>
          <a:noFill/>
        </p:spPr>
        <p:txBody>
          <a:bodyPr wrap="square">
            <a:spAutoFit/>
          </a:bodyPr>
          <a:lstStyle/>
          <a:p>
            <a:pPr algn="ctr">
              <a:spcAft>
                <a:spcPts val="1118"/>
              </a:spcAft>
              <a:buNone/>
            </a:pPr>
            <a:r>
              <a:rPr lang="en-US" sz="4000" b="1" i="0" dirty="0">
                <a:solidFill>
                  <a:srgbClr val="004185"/>
                </a:solidFill>
                <a:effectLst/>
                <a:latin typeface="Neue Haas Grotesk Text Pro" panose="020B0504020202020204" pitchFamily="34" charset="0"/>
              </a:rPr>
              <a:t>How You Can Get Involved??</a:t>
            </a:r>
            <a:endParaRPr lang="en-US" sz="4000" b="0" i="0" dirty="0">
              <a:solidFill>
                <a:srgbClr val="004185"/>
              </a:solidFill>
              <a:effectLst/>
              <a:latin typeface="Neue Haas Grotesk Text Pro" panose="020B0504020202020204" pitchFamily="34" charset="0"/>
            </a:endParaRPr>
          </a:p>
          <a:p>
            <a:pPr algn="ctr">
              <a:buNone/>
            </a:pPr>
            <a:br>
              <a:rPr lang="en-US" dirty="0"/>
            </a:br>
            <a:endParaRPr lang="en-US" dirty="0"/>
          </a:p>
        </p:txBody>
      </p:sp>
      <p:graphicFrame>
        <p:nvGraphicFramePr>
          <p:cNvPr id="13" name="Diagram 12">
            <a:extLst>
              <a:ext uri="{FF2B5EF4-FFF2-40B4-BE49-F238E27FC236}">
                <a16:creationId xmlns:a16="http://schemas.microsoft.com/office/drawing/2014/main" id="{72B0D415-7781-D674-D636-D70662311E40}"/>
              </a:ext>
            </a:extLst>
          </p:cNvPr>
          <p:cNvGraphicFramePr/>
          <p:nvPr>
            <p:extLst>
              <p:ext uri="{D42A27DB-BD31-4B8C-83A1-F6EECF244321}">
                <p14:modId xmlns:p14="http://schemas.microsoft.com/office/powerpoint/2010/main" val="472950477"/>
              </p:ext>
            </p:extLst>
          </p:nvPr>
        </p:nvGraphicFramePr>
        <p:xfrm>
          <a:off x="1678709" y="910018"/>
          <a:ext cx="9654638" cy="4599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
            <a:extLst>
              <a:ext uri="{FF2B5EF4-FFF2-40B4-BE49-F238E27FC236}">
                <a16:creationId xmlns:a16="http://schemas.microsoft.com/office/drawing/2014/main" id="{00E82BBC-AB3C-2361-8040-3F821B2E10A8}"/>
              </a:ext>
            </a:extLst>
          </p:cNvPr>
          <p:cNvSpPr>
            <a:spLocks noChangeArrowheads="1"/>
          </p:cNvSpPr>
          <p:nvPr/>
        </p:nvSpPr>
        <p:spPr bwMode="auto">
          <a:xfrm>
            <a:off x="431800" y="5324693"/>
            <a:ext cx="11348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rgbClr val="004185"/>
                </a:solidFill>
              </a:rPr>
              <a:t>“Successful reentry strengthens public safety, families, and communities.”</a:t>
            </a:r>
          </a:p>
        </p:txBody>
      </p:sp>
      <p:pic>
        <p:nvPicPr>
          <p:cNvPr id="15" name="Picture 14" descr="Logo&#10;&#10;Description automatically generated">
            <a:extLst>
              <a:ext uri="{FF2B5EF4-FFF2-40B4-BE49-F238E27FC236}">
                <a16:creationId xmlns:a16="http://schemas.microsoft.com/office/drawing/2014/main" id="{239EE540-0D97-4407-35FF-CFA7F29666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5144" y="5919060"/>
            <a:ext cx="2066856" cy="884264"/>
          </a:xfrm>
          <a:prstGeom prst="rect">
            <a:avLst/>
          </a:prstGeom>
        </p:spPr>
      </p:pic>
      <p:sp>
        <p:nvSpPr>
          <p:cNvPr id="16" name="Rectangle 15">
            <a:extLst>
              <a:ext uri="{FF2B5EF4-FFF2-40B4-BE49-F238E27FC236}">
                <a16:creationId xmlns:a16="http://schemas.microsoft.com/office/drawing/2014/main" id="{3480A730-32A2-DF66-2EE0-C6D4741F1178}"/>
              </a:ext>
            </a:extLst>
          </p:cNvPr>
          <p:cNvSpPr/>
          <p:nvPr/>
        </p:nvSpPr>
        <p:spPr>
          <a:xfrm>
            <a:off x="0" y="0"/>
            <a:ext cx="1246909" cy="6858000"/>
          </a:xfrm>
          <a:prstGeom prst="rect">
            <a:avLst/>
          </a:prstGeom>
          <a:solidFill>
            <a:srgbClr val="004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77639"/>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0A0E70969AAD479BD149A25693F454" ma:contentTypeVersion="30" ma:contentTypeDescription="Create a new document." ma:contentTypeScope="" ma:versionID="df3d3053364aff9eaff81c36128bb07c">
  <xsd:schema xmlns:xsd="http://www.w3.org/2001/XMLSchema" xmlns:xs="http://www.w3.org/2001/XMLSchema" xmlns:p="http://schemas.microsoft.com/office/2006/metadata/properties" xmlns:ns2="174ff49a-e958-4eb6-a40d-e74dcbde217b" xmlns:ns3="32f5061c-7e16-437f-a9ef-4b4aed6ed844" targetNamespace="http://schemas.microsoft.com/office/2006/metadata/properties" ma:root="true" ma:fieldsID="6c2c2a31d9c025add8bc6cecd65f13e3" ns2:_="" ns3:_="">
    <xsd:import namespace="174ff49a-e958-4eb6-a40d-e74dcbde217b"/>
    <xsd:import namespace="32f5061c-7e16-437f-a9ef-4b4aed6ed844"/>
    <xsd:element name="properties">
      <xsd:complexType>
        <xsd:sequence>
          <xsd:element name="documentManagement">
            <xsd:complexType>
              <xsd:all>
                <xsd:element ref="ns2:Person" minOccurs="0"/>
                <xsd:element ref="ns2:DivisionTag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Updated" minOccurs="0"/>
                <xsd:element ref="ns2:FormNumber" minOccurs="0"/>
                <xsd:element ref="ns2:FormDescription" minOccurs="0"/>
                <xsd:element ref="ns2:lcf76f155ced4ddcb4097134ff3c332f" minOccurs="0"/>
                <xsd:element ref="ns2:MediaServiceLocation" minOccurs="0"/>
                <xsd:element ref="ns2:Date" minOccurs="0"/>
                <xsd:element ref="ns2:MediaServiceBillingMetadata" minOccurs="0"/>
                <xsd:element ref="ns2:ActiveorInact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ff49a-e958-4eb6-a40d-e74dcbde217b" elementFormDefault="qualified">
    <xsd:import namespace="http://schemas.microsoft.com/office/2006/documentManagement/types"/>
    <xsd:import namespace="http://schemas.microsoft.com/office/infopath/2007/PartnerControls"/>
    <xsd:element name="Person" ma:index="2" nillable="true" ma:displayName="Form Help? Contact" ma:description="Division or Section Approver" ma:format="Dropdown" ma:list="UserInfo" ma:SharePointGroup="0" ma:internalName="Pers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Tags" ma:index="3" nillable="true" ma:displayName="Division Tags" ma:default="Human Resources" ma:description="Division Tag" ma:format="Dropdown" ma:internalName="DivisionTags">
      <xsd:complexType>
        <xsd:complexContent>
          <xsd:extension base="dms:MultiChoiceFillIn">
            <xsd:sequence>
              <xsd:element name="Value" maxOccurs="unbounded" minOccurs="0" nillable="true">
                <xsd:simpleType>
                  <xsd:union memberTypes="dms:Text">
                    <xsd:simpleType>
                      <xsd:restriction base="dms:Choice">
                        <xsd:enumeration value="In-Service"/>
                        <xsd:enumeration value="Instructor Specialty Required"/>
                        <xsd:enumeration value="DOI Firearms"/>
                        <xsd:enumeration value="DCS Firearms"/>
                        <xsd:enumeration value="Budget"/>
                        <xsd:enumeration value="ADA"/>
                        <xsd:enumeration value="Combined Records"/>
                        <xsd:enumeration value="Communications"/>
                        <xsd:enumeration value="Community Supervision"/>
                        <xsd:enumeration value="Controller"/>
                        <xsd:enumeration value="Behavioral Health"/>
                        <xsd:enumeration value="Safety"/>
                        <xsd:enumeration value="Educational Services"/>
                        <xsd:enumeration value="ADA"/>
                        <xsd:enumeration value="Human Resources"/>
                        <xsd:enumeration value="Internal Audit"/>
                        <xsd:enumeration value="Disability"/>
                        <xsd:enumeration value="Military Leave"/>
                        <xsd:enumeration value="Separation"/>
                        <xsd:enumeration value="Employee Appeals &amp; Grievance Formal Process"/>
                        <xsd:enumeration value="HR Employment (On-boarding)"/>
                        <xsd:enumeration value="Leave of Absence"/>
                        <xsd:enumeration value="Family Illness Leave"/>
                        <xsd:enumeration value="Family Medical Leave"/>
                        <xsd:enumeration value="Temporary Solutions"/>
                        <xsd:enumeration value="SOIU"/>
                        <xsd:enumeration value="Direct Deposit"/>
                        <xsd:enumeration value="Payroll"/>
                        <xsd:enumeration value="PY"/>
                        <xsd:enumeration value="Affadavit"/>
                        <xsd:enumeration value="Choice 31"/>
                        <xsd:enumeration value="W4"/>
                        <xsd:enumeration value="NC4"/>
                        <xsd:enumeration value="Health Services"/>
                        <xsd:enumeration value="Institutions"/>
                        <xsd:enumeration value="Choice 36"/>
                        <xsd:enumeration value="Support Services"/>
                      </xsd:restriction>
                    </xsd:simpleType>
                  </xsd:union>
                </xsd:simpleType>
              </xsd:element>
            </xsd:sequence>
          </xsd:extension>
        </xsd:complexContent>
      </xsd:complex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Updated" ma:index="22" nillable="true" ma:displayName="Updated" ma:description="Form Updated" ma:format="DateOnly" ma:internalName="Updated">
      <xsd:simpleType>
        <xsd:restriction base="dms:DateTime"/>
      </xsd:simpleType>
    </xsd:element>
    <xsd:element name="FormNumber" ma:index="23" nillable="true" ma:displayName="Form Number" ma:description="NCDAC Form Number" ma:format="Dropdown" ma:internalName="FormNumber">
      <xsd:simpleType>
        <xsd:restriction base="dms:Text">
          <xsd:maxLength value="255"/>
        </xsd:restriction>
      </xsd:simpleType>
    </xsd:element>
    <xsd:element name="FormDescription" ma:index="24" nillable="true" ma:displayName="Form/File Description" ma:description="NCDAC Form Description" ma:format="Dropdown" ma:internalName="FormDescription">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dexed="true" ma:internalName="MediaServiceLocation" ma:readOnly="true">
      <xsd:simpleType>
        <xsd:restriction base="dms:Text"/>
      </xsd:simpleType>
    </xsd:element>
    <xsd:element name="Date" ma:index="28" nillable="true" ma:displayName="Date" ma:format="DateOnly" ma:indexed="true" ma:internalName="Date">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ActiveorInactive" ma:index="30" nillable="true" ma:displayName="Active or Inactive" ma:format="Dropdown" ma:internalName="ActiveorInactiv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f5061c-7e16-437f-a9ef-4b4aed6ed844"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4" nillable="true" ma:displayName="Taxonomy Catch All Column" ma:hidden="true" ma:list="{46e83634-1a0b-487e-967a-8844f26fb908}" ma:internalName="TaxCatchAll" ma:readOnly="false" ma:showField="CatchAllData" ma:web="32f5061c-7e16-437f-a9ef-4b4aed6ed8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mNumber xmlns="174ff49a-e958-4eb6-a40d-e74dcbde217b" xsi:nil="true"/>
    <FormDescription xmlns="174ff49a-e958-4eb6-a40d-e74dcbde217b" xsi:nil="true"/>
    <Person xmlns="174ff49a-e958-4eb6-a40d-e74dcbde217b">
      <UserInfo>
        <DisplayName/>
        <AccountId xsi:nil="true"/>
        <AccountType/>
      </UserInfo>
    </Person>
    <DivisionTags xmlns="174ff49a-e958-4eb6-a40d-e74dcbde217b">
      <Value>Human Resources</Value>
    </DivisionTags>
    <Date xmlns="174ff49a-e958-4eb6-a40d-e74dcbde217b" xsi:nil="true"/>
    <lcf76f155ced4ddcb4097134ff3c332f xmlns="174ff49a-e958-4eb6-a40d-e74dcbde217b">
      <Terms xmlns="http://schemas.microsoft.com/office/infopath/2007/PartnerControls"/>
    </lcf76f155ced4ddcb4097134ff3c332f>
    <TaxCatchAll xmlns="32f5061c-7e16-437f-a9ef-4b4aed6ed844" xsi:nil="true"/>
    <Updated xmlns="174ff49a-e958-4eb6-a40d-e74dcbde217b" xsi:nil="true"/>
    <ActiveorInactive xmlns="174ff49a-e958-4eb6-a40d-e74dcbde21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D32BCC-0480-41F1-8D22-D8DC55874325}">
  <ds:schemaRefs>
    <ds:schemaRef ds:uri="174ff49a-e958-4eb6-a40d-e74dcbde217b"/>
    <ds:schemaRef ds:uri="32f5061c-7e16-437f-a9ef-4b4aed6ed8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17210B-1F8E-41BE-9CA3-1FE76550CF2B}">
  <ds:schemaRefs>
    <ds:schemaRef ds:uri="32f5061c-7e16-437f-a9ef-4b4aed6ed844"/>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174ff49a-e958-4eb6-a40d-e74dcbde217b"/>
    <ds:schemaRef ds:uri="http://www.w3.org/XML/1998/namespace"/>
    <ds:schemaRef ds:uri="http://purl.org/dc/dcmitype/"/>
  </ds:schemaRefs>
</ds:datastoreItem>
</file>

<file path=customXml/itemProps3.xml><?xml version="1.0" encoding="utf-8"?>
<ds:datastoreItem xmlns:ds="http://schemas.openxmlformats.org/officeDocument/2006/customXml" ds:itemID="{BF5E89AA-DE50-45AB-B157-D9D67635C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1170</TotalTime>
  <Words>627</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Batang</vt:lpstr>
      <vt:lpstr>Aptos</vt:lpstr>
      <vt:lpstr>Arial</vt:lpstr>
      <vt:lpstr>Calibri</vt:lpstr>
      <vt:lpstr>Neue Haas Grotesk Text Pro</vt:lpstr>
      <vt:lpstr>Trebuchet MS</vt:lpstr>
      <vt:lpstr>VanillaVTI</vt:lpstr>
      <vt:lpstr>NC Local Reentry Councils (LRC)  Supporting successful reentry and barriers for the justice-involved and formerly incarcerated  </vt:lpstr>
      <vt:lpstr>What is an lrc ?</vt:lpstr>
      <vt:lpstr>History of lrc’S in north Carolina </vt:lpstr>
      <vt:lpstr>Components of the NC DAC Local Reentry Council Model </vt:lpstr>
      <vt:lpstr>Local Reentry Council Model </vt:lpstr>
      <vt:lpstr>PowerPoint Presentation</vt:lpstr>
      <vt:lpstr>Reentry 2030</vt:lpstr>
      <vt:lpstr>PowerPoint Presentation</vt:lpstr>
      <vt:lpstr>PowerPoint Presentation</vt:lpstr>
      <vt:lpstr>Questions????</vt:lpstr>
      <vt:lpstr>Contact OUR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Moore, Eric S</dc:creator>
  <cp:lastModifiedBy>Karen Davis</cp:lastModifiedBy>
  <cp:revision>11</cp:revision>
  <cp:lastPrinted>2026-06-16T16:07:33Z</cp:lastPrinted>
  <dcterms:created xsi:type="dcterms:W3CDTF">2024-08-12T13:05:25Z</dcterms:created>
  <dcterms:modified xsi:type="dcterms:W3CDTF">2026-06-17T13:59:25Z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0x010100BB0A0E70969AAD479BD149A25693F454</vt:lpwstr>
  </property>
  <property fmtid="{D5CDD505-2E9C-101B-9397-08002B2CF9AE}" pid="3" name="MediaServiceImageTags">
    <vt:lpwstr/>
  </property>
</Properties>
</file>