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46" r:id="rId5"/>
    <p:sldMasterId id="2147483760" r:id="rId6"/>
  </p:sldMasterIdLst>
  <p:notesMasterIdLst>
    <p:notesMasterId r:id="rId41"/>
  </p:notesMasterIdLst>
  <p:handoutMasterIdLst>
    <p:handoutMasterId r:id="rId42"/>
  </p:handoutMasterIdLst>
  <p:sldIdLst>
    <p:sldId id="277" r:id="rId7"/>
    <p:sldId id="358" r:id="rId8"/>
    <p:sldId id="303" r:id="rId9"/>
    <p:sldId id="357" r:id="rId10"/>
    <p:sldId id="2183" r:id="rId11"/>
    <p:sldId id="2188" r:id="rId12"/>
    <p:sldId id="2178" r:id="rId13"/>
    <p:sldId id="321" r:id="rId14"/>
    <p:sldId id="355" r:id="rId15"/>
    <p:sldId id="2185" r:id="rId16"/>
    <p:sldId id="2186" r:id="rId17"/>
    <p:sldId id="352" r:id="rId18"/>
    <p:sldId id="360" r:id="rId19"/>
    <p:sldId id="2190" r:id="rId20"/>
    <p:sldId id="361" r:id="rId21"/>
    <p:sldId id="2191" r:id="rId22"/>
    <p:sldId id="2192" r:id="rId23"/>
    <p:sldId id="330" r:id="rId24"/>
    <p:sldId id="313" r:id="rId25"/>
    <p:sldId id="2088" r:id="rId26"/>
    <p:sldId id="566" r:id="rId27"/>
    <p:sldId id="569" r:id="rId28"/>
    <p:sldId id="2184" r:id="rId29"/>
    <p:sldId id="2189" r:id="rId30"/>
    <p:sldId id="2095" r:id="rId31"/>
    <p:sldId id="2142" r:id="rId32"/>
    <p:sldId id="2187" r:id="rId33"/>
    <p:sldId id="318" r:id="rId34"/>
    <p:sldId id="319" r:id="rId35"/>
    <p:sldId id="320" r:id="rId36"/>
    <p:sldId id="317" r:id="rId37"/>
    <p:sldId id="339" r:id="rId38"/>
    <p:sldId id="362" r:id="rId39"/>
    <p:sldId id="33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1CD80D-0F18-8939-59DE-9E6F9699C71D}" name="Martin, Michael P" initials="MM" userId="S::Michael.Martin@ncagr.gov::61865971-ab61-4a7f-a08c-64e1b07bca75" providerId="AD"/>
  <p188:author id="{41A9981D-2BC8-E255-0FFE-1151BB902E19}" name="Pelc, Rebecca" initials="PR" userId="S::rebecca.pelc@dhhs.nc.gov::84c258c9-0048-4c78-8f56-e3d638350ae9" providerId="AD"/>
  <p188:author id="{1693B024-21E3-22AE-00E7-0668C2CC6BB1}" name="Kimple, Kelly" initials="KK" userId="S::kelly.kimple@dhhs.nc.gov::65fd4873-f947-4aca-808b-b39c410a103c" providerId="AD"/>
  <p188:author id="{7983BE29-BAB9-2F32-E10C-3E0CC6BD7FC5}" name="Moore, Amanda Fuller" initials="AF" userId="S::amanda.fullermoore@dhhs.nc.gov::6aa36297-e3d2-4f03-b7dc-f6358e4954c4" providerId="AD"/>
  <p188:author id="{A5793133-5ECB-3BA7-F45A-1E1ECE15E900}" name="Herring, Emily" initials="HE" userId="S::emily.herring@dhhs.nc.gov::516cb781-d4e4-4618-810d-841c9e068704" providerId="AD"/>
  <p188:author id="{343AAB38-DFFB-D3E3-DB8C-F99549EF0DF4}" name="Shone, Scott" initials="SS" userId="S::Scott.Shone@dhhs.nc.gov::cd952ace-138c-400a-98cd-a6401bfca48a" providerId="AD"/>
  <p188:author id="{A7BA8358-F486-3FE8-E496-BA4CC64E8324}" name="Glover, William" initials="GW" userId="S::william.glover@dhhs.nc.gov::96418fa3-3b6d-4359-abe9-9c83bf5bb6cf" providerId="AD"/>
  <p188:author id="{F575015E-E79B-6F21-8435-4CF54BE09C7C}" name="Christensen, Ariel R" initials="CR" userId="S::ariel.christensen@dhhs.nc.gov::8dd5b892-849e-4339-b20d-3b2fe68dd9cd" providerId="AD"/>
  <p188:author id="{6A5D6268-5026-66A2-2DB6-0105A4972217}" name="Tilson, Betsey" initials="ET" userId="S::Betsey.Tilson@dhhs.nc.gov::8c402ae9-30a0-4935-b252-53cd876f4c5d" providerId="AD"/>
  <p188:author id="{9D4F3178-0774-D0BC-664C-2C5AAD53D323}" name="Doran, Emma L" initials="ED" userId="S::emma.doran@dhhs.nc.gov::b33b073b-76f5-4471-8579-382ae16a919f" providerId="AD"/>
  <p188:author id="{45C34CBE-164B-477D-1B8C-711AF50CA3AF}" name="Wilson, Erica F" initials="EW" userId="S::erica.wilson@dhhs.nc.gov::fd7d4140-eae8-4a9e-9ba7-16657bad15b4" providerId="AD"/>
  <p188:author id="{E5DED9D2-BB70-9B8A-F943-A9B386BB5EE1}" name="Deutsch-Feldman, Molly" initials="DM" userId="S::molly.deutsch-feldman@dhhs.nc.gov::35dcf452-a193-47f1-9811-07e2cfd20cc8" providerId="AD"/>
  <p188:author id="{A6DD6AD5-68A6-6313-D1AF-8C5704A7FD33}" name="Strickland, Heather" initials="SH" userId="S::heather.strickland@dhhs.nc.gov::2d2f52c9-8c2a-4b30-aba3-bb0b0290cf1e" providerId="AD"/>
  <p188:author id="{2EA68FEB-7092-1517-DC98-34E01C2B8910}" name="Harbi, Khalil" initials="HK" userId="S::khalil.harbi@dhhs.nc.gov::0dc25eac-d291-44f6-bd0e-1de3c5f4320e" providerId="AD"/>
  <p188:author id="{C34A16EC-A382-56CC-7271-2CC5D824858B}" name="Williams, Carl" initials="WC" userId="S::carl.williams@dhhs.nc.gov::f094644e-72be-4ea5-87e1-2fa765affc09" providerId="AD"/>
  <p188:author id="{D17AF6F1-359F-5FAA-F5D2-8DE53FCAE689}" name="Shone, Scott" initials="SS" userId="S::scott.shone@dhhs.nc.gov::cd952ace-138c-400a-98cd-a6401bfca4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CBDD7-367C-4037-93A5-2A0CB2DF3B05}" v="150" dt="2025-02-19T14:46:21.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BC7D3-0CD8-471D-9A98-CFCAE6808F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29D3A1-31E6-4317-8543-0A5B487FA6B9}">
      <dgm:prSet phldrT="[Text]"/>
      <dgm:spPr>
        <a:solidFill>
          <a:schemeClr val="accent3">
            <a:lumMod val="75000"/>
          </a:schemeClr>
        </a:solidFill>
      </dgm:spPr>
      <dgm:t>
        <a:bodyPr/>
        <a:lstStyle/>
        <a:p>
          <a:r>
            <a:rPr lang="en-US"/>
            <a:t>Poultry Management</a:t>
          </a:r>
        </a:p>
      </dgm:t>
    </dgm:pt>
    <dgm:pt modelId="{863DCE06-FE21-4B10-83AC-0B836B55355D}" type="parTrans" cxnId="{C0542998-B800-41AC-ADEE-BB804C322A2B}">
      <dgm:prSet/>
      <dgm:spPr/>
      <dgm:t>
        <a:bodyPr/>
        <a:lstStyle/>
        <a:p>
          <a:endParaRPr lang="en-US"/>
        </a:p>
      </dgm:t>
    </dgm:pt>
    <dgm:pt modelId="{77ADF9B9-8E32-496C-AC40-F139F2C3A9D8}" type="sibTrans" cxnId="{C0542998-B800-41AC-ADEE-BB804C322A2B}">
      <dgm:prSet/>
      <dgm:spPr/>
      <dgm:t>
        <a:bodyPr/>
        <a:lstStyle/>
        <a:p>
          <a:endParaRPr lang="en-US"/>
        </a:p>
      </dgm:t>
    </dgm:pt>
    <dgm:pt modelId="{D1D98D77-BF08-41E5-85F0-08832D72DDF1}">
      <dgm:prSet phldrT="[Text]"/>
      <dgm:spPr>
        <a:solidFill>
          <a:schemeClr val="accent3">
            <a:lumMod val="75000"/>
          </a:schemeClr>
        </a:solidFill>
      </dgm:spPr>
      <dgm:t>
        <a:bodyPr/>
        <a:lstStyle/>
        <a:p>
          <a:r>
            <a:rPr lang="en-US"/>
            <a:t>Testing</a:t>
          </a:r>
        </a:p>
      </dgm:t>
    </dgm:pt>
    <dgm:pt modelId="{43C39FC1-05B9-4A38-84C9-BB9D38778411}" type="parTrans" cxnId="{82DA6FAB-1427-4F60-80AC-C957596E88E1}">
      <dgm:prSet/>
      <dgm:spPr/>
      <dgm:t>
        <a:bodyPr/>
        <a:lstStyle/>
        <a:p>
          <a:endParaRPr lang="en-US"/>
        </a:p>
      </dgm:t>
    </dgm:pt>
    <dgm:pt modelId="{9AA10429-0B7C-43DA-A5CF-5826D5B1AC9A}" type="sibTrans" cxnId="{82DA6FAB-1427-4F60-80AC-C957596E88E1}">
      <dgm:prSet/>
      <dgm:spPr/>
      <dgm:t>
        <a:bodyPr/>
        <a:lstStyle/>
        <a:p>
          <a:endParaRPr lang="en-US"/>
        </a:p>
      </dgm:t>
    </dgm:pt>
    <dgm:pt modelId="{1D3D5314-1826-4C5B-B61D-42B9FA809C4D}">
      <dgm:prSet phldrT="[Text]" custT="1"/>
      <dgm:spPr>
        <a:solidFill>
          <a:schemeClr val="accent3">
            <a:lumMod val="20000"/>
            <a:lumOff val="80000"/>
            <a:alpha val="90000"/>
          </a:schemeClr>
        </a:solidFill>
        <a:ln>
          <a:noFill/>
        </a:ln>
      </dgm:spPr>
      <dgm:t>
        <a:bodyPr/>
        <a:lstStyle/>
        <a:p>
          <a:r>
            <a:rPr lang="en-US" sz="1600"/>
            <a:t>Specimen collection kits pre-positioned</a:t>
          </a:r>
        </a:p>
      </dgm:t>
    </dgm:pt>
    <dgm:pt modelId="{00B48BAE-A009-475A-A996-55685AC98E3B}" type="parTrans" cxnId="{38CB7B04-BC17-4B96-89D1-2D174DF7BB66}">
      <dgm:prSet/>
      <dgm:spPr/>
      <dgm:t>
        <a:bodyPr/>
        <a:lstStyle/>
        <a:p>
          <a:endParaRPr lang="en-US"/>
        </a:p>
      </dgm:t>
    </dgm:pt>
    <dgm:pt modelId="{2BF05FD1-B043-47C6-AE05-FEB3696A02A9}" type="sibTrans" cxnId="{38CB7B04-BC17-4B96-89D1-2D174DF7BB66}">
      <dgm:prSet/>
      <dgm:spPr/>
      <dgm:t>
        <a:bodyPr/>
        <a:lstStyle/>
        <a:p>
          <a:endParaRPr lang="en-US"/>
        </a:p>
      </dgm:t>
    </dgm:pt>
    <dgm:pt modelId="{F3DC460B-9EC8-46CE-B94F-9D49C6EBCA24}">
      <dgm:prSet phldrT="[Text]" custT="1"/>
      <dgm:spPr>
        <a:solidFill>
          <a:schemeClr val="accent3">
            <a:lumMod val="20000"/>
            <a:lumOff val="80000"/>
            <a:alpha val="90000"/>
          </a:schemeClr>
        </a:solidFill>
        <a:ln>
          <a:noFill/>
        </a:ln>
      </dgm:spPr>
      <dgm:t>
        <a:bodyPr/>
        <a:lstStyle/>
        <a:p>
          <a:r>
            <a:rPr lang="en-US" sz="1600"/>
            <a:t>Expedited transportation and testing at State Lab of Public Health </a:t>
          </a:r>
        </a:p>
      </dgm:t>
    </dgm:pt>
    <dgm:pt modelId="{B22B3C03-EDA7-4460-B15D-970E59F4865F}" type="parTrans" cxnId="{5A81C1D3-8E1C-474E-BBCD-D96726F315C7}">
      <dgm:prSet/>
      <dgm:spPr/>
      <dgm:t>
        <a:bodyPr/>
        <a:lstStyle/>
        <a:p>
          <a:endParaRPr lang="en-US"/>
        </a:p>
      </dgm:t>
    </dgm:pt>
    <dgm:pt modelId="{112BB258-D5D3-4DCB-BF9B-8879D8CF4656}" type="sibTrans" cxnId="{5A81C1D3-8E1C-474E-BBCD-D96726F315C7}">
      <dgm:prSet/>
      <dgm:spPr/>
      <dgm:t>
        <a:bodyPr/>
        <a:lstStyle/>
        <a:p>
          <a:endParaRPr lang="en-US"/>
        </a:p>
      </dgm:t>
    </dgm:pt>
    <dgm:pt modelId="{B8B748E6-E82D-4043-803F-62CE944CEDC6}">
      <dgm:prSet phldrT="[Text]"/>
      <dgm:spPr>
        <a:solidFill>
          <a:schemeClr val="accent3">
            <a:lumMod val="75000"/>
          </a:schemeClr>
        </a:solidFill>
      </dgm:spPr>
      <dgm:t>
        <a:bodyPr/>
        <a:lstStyle/>
        <a:p>
          <a:r>
            <a:rPr lang="en-US"/>
            <a:t>Medical Countermeasures</a:t>
          </a:r>
        </a:p>
      </dgm:t>
    </dgm:pt>
    <dgm:pt modelId="{3AC700FD-67E8-4DB6-8CA4-76FD2BF38071}" type="parTrans" cxnId="{7F7C99A5-C9D9-4802-A6E3-06234CDDF931}">
      <dgm:prSet/>
      <dgm:spPr/>
      <dgm:t>
        <a:bodyPr/>
        <a:lstStyle/>
        <a:p>
          <a:endParaRPr lang="en-US"/>
        </a:p>
      </dgm:t>
    </dgm:pt>
    <dgm:pt modelId="{53F6AA06-80C1-41D5-8909-84A5B42DFC54}" type="sibTrans" cxnId="{7F7C99A5-C9D9-4802-A6E3-06234CDDF931}">
      <dgm:prSet/>
      <dgm:spPr/>
      <dgm:t>
        <a:bodyPr/>
        <a:lstStyle/>
        <a:p>
          <a:endParaRPr lang="en-US"/>
        </a:p>
      </dgm:t>
    </dgm:pt>
    <dgm:pt modelId="{98092C5A-8EAB-477C-ACE3-DC5CB9D1601B}">
      <dgm:prSet phldrT="[Text]"/>
      <dgm:spPr>
        <a:solidFill>
          <a:schemeClr val="accent3">
            <a:lumMod val="20000"/>
            <a:lumOff val="80000"/>
            <a:alpha val="90000"/>
          </a:schemeClr>
        </a:solidFill>
        <a:ln>
          <a:noFill/>
        </a:ln>
      </dgm:spPr>
      <dgm:t>
        <a:bodyPr/>
        <a:lstStyle/>
        <a:p>
          <a:r>
            <a:rPr lang="en-US"/>
            <a:t>Rabies submitted cats</a:t>
          </a:r>
        </a:p>
      </dgm:t>
    </dgm:pt>
    <dgm:pt modelId="{346ED70E-AB26-4B96-A294-CAA0552E7CB7}" type="parTrans" cxnId="{9D10BC7A-DD65-4D64-BB5F-08F050C3046C}">
      <dgm:prSet/>
      <dgm:spPr/>
      <dgm:t>
        <a:bodyPr/>
        <a:lstStyle/>
        <a:p>
          <a:endParaRPr lang="en-US"/>
        </a:p>
      </dgm:t>
    </dgm:pt>
    <dgm:pt modelId="{50E75F77-C845-4ABC-9F50-3375EF3FBB1A}" type="sibTrans" cxnId="{9D10BC7A-DD65-4D64-BB5F-08F050C3046C}">
      <dgm:prSet/>
      <dgm:spPr/>
      <dgm:t>
        <a:bodyPr/>
        <a:lstStyle/>
        <a:p>
          <a:endParaRPr lang="en-US"/>
        </a:p>
      </dgm:t>
    </dgm:pt>
    <dgm:pt modelId="{FE1A33E7-1E3C-499D-9A51-81E966C86405}">
      <dgm:prSet phldrT="[Text]"/>
      <dgm:spPr>
        <a:solidFill>
          <a:schemeClr val="accent3">
            <a:lumMod val="75000"/>
          </a:schemeClr>
        </a:solidFill>
      </dgm:spPr>
      <dgm:t>
        <a:bodyPr/>
        <a:lstStyle/>
        <a:p>
          <a:r>
            <a:rPr lang="en-US"/>
            <a:t>Enhanced Surveillance</a:t>
          </a:r>
        </a:p>
      </dgm:t>
    </dgm:pt>
    <dgm:pt modelId="{41277CC0-AFA7-4FFA-A304-6E1AE03406EC}" type="parTrans" cxnId="{FCE55A9B-D1DF-4059-AEF5-A80ADEC489C4}">
      <dgm:prSet/>
      <dgm:spPr/>
      <dgm:t>
        <a:bodyPr/>
        <a:lstStyle/>
        <a:p>
          <a:endParaRPr lang="en-US"/>
        </a:p>
      </dgm:t>
    </dgm:pt>
    <dgm:pt modelId="{AB3546F0-D8CC-437A-BFB6-012FE05C988B}" type="sibTrans" cxnId="{FCE55A9B-D1DF-4059-AEF5-A80ADEC489C4}">
      <dgm:prSet/>
      <dgm:spPr/>
      <dgm:t>
        <a:bodyPr/>
        <a:lstStyle/>
        <a:p>
          <a:endParaRPr lang="en-US"/>
        </a:p>
      </dgm:t>
    </dgm:pt>
    <dgm:pt modelId="{9C057BB4-46C5-408A-9C8A-498BB15359BA}">
      <dgm:prSet phldr="0" custT="1"/>
      <dgm:spPr>
        <a:solidFill>
          <a:schemeClr val="accent3">
            <a:lumMod val="20000"/>
            <a:lumOff val="80000"/>
            <a:alpha val="90000"/>
          </a:schemeClr>
        </a:solidFill>
        <a:ln>
          <a:noFill/>
        </a:ln>
      </dgm:spPr>
      <dgm:t>
        <a:bodyPr/>
        <a:lstStyle/>
        <a:p>
          <a:pPr rtl="0">
            <a:buFont typeface="Arial" panose="020B0604020202020204" pitchFamily="34" charset="0"/>
            <a:buChar char="•"/>
          </a:pPr>
          <a:r>
            <a:rPr lang="en-US" sz="1600">
              <a:latin typeface="+mn-lt"/>
            </a:rPr>
            <a:t>Standing order template to assist with prescribing process</a:t>
          </a:r>
        </a:p>
      </dgm:t>
    </dgm:pt>
    <dgm:pt modelId="{52DF8985-6C71-469D-B1B6-76F27EB1F4AF}" type="parTrans" cxnId="{273FA5C7-E54E-4AAB-A792-C5A982877204}">
      <dgm:prSet/>
      <dgm:spPr/>
      <dgm:t>
        <a:bodyPr/>
        <a:lstStyle/>
        <a:p>
          <a:endParaRPr lang="en-US"/>
        </a:p>
      </dgm:t>
    </dgm:pt>
    <dgm:pt modelId="{4D53A45C-66E2-4516-A1C5-F527E63C12DA}" type="sibTrans" cxnId="{273FA5C7-E54E-4AAB-A792-C5A982877204}">
      <dgm:prSet/>
      <dgm:spPr/>
      <dgm:t>
        <a:bodyPr/>
        <a:lstStyle/>
        <a:p>
          <a:endParaRPr lang="en-US"/>
        </a:p>
      </dgm:t>
    </dgm:pt>
    <dgm:pt modelId="{C77A3EC2-8344-41FA-AE9E-8B63D4AFD1CB}">
      <dgm:prSet phldrT="[Text]"/>
      <dgm:spPr>
        <a:solidFill>
          <a:schemeClr val="accent3">
            <a:lumMod val="75000"/>
          </a:schemeClr>
        </a:solidFill>
      </dgm:spPr>
      <dgm:t>
        <a:bodyPr/>
        <a:lstStyle/>
        <a:p>
          <a:r>
            <a:rPr lang="en-US"/>
            <a:t>Worker Monitoring</a:t>
          </a:r>
        </a:p>
      </dgm:t>
    </dgm:pt>
    <dgm:pt modelId="{E235F944-20D4-4364-99F4-DDC5BF19716D}" type="parTrans" cxnId="{95933A5C-A28C-435B-9023-1846386043D4}">
      <dgm:prSet/>
      <dgm:spPr/>
      <dgm:t>
        <a:bodyPr/>
        <a:lstStyle/>
        <a:p>
          <a:endParaRPr lang="en-US"/>
        </a:p>
      </dgm:t>
    </dgm:pt>
    <dgm:pt modelId="{F9BBD77C-8CAC-4B07-97B0-EE69D3C74749}" type="sibTrans" cxnId="{95933A5C-A28C-435B-9023-1846386043D4}">
      <dgm:prSet/>
      <dgm:spPr/>
      <dgm:t>
        <a:bodyPr/>
        <a:lstStyle/>
        <a:p>
          <a:endParaRPr lang="en-US"/>
        </a:p>
      </dgm:t>
    </dgm:pt>
    <dgm:pt modelId="{72083939-0950-43FE-8EEB-11E2AA56FC91}">
      <dgm:prSet phldr="0" custT="1"/>
      <dgm:spPr>
        <a:solidFill>
          <a:schemeClr val="accent3">
            <a:lumMod val="20000"/>
            <a:lumOff val="80000"/>
            <a:alpha val="90000"/>
          </a:schemeClr>
        </a:solidFill>
        <a:ln>
          <a:noFill/>
        </a:ln>
      </dgm:spPr>
      <dgm:t>
        <a:bodyPr/>
        <a:lstStyle/>
        <a:p>
          <a:pPr rtl="0">
            <a:buFont typeface="Arial" panose="020B0604020202020204" pitchFamily="34" charset="0"/>
            <a:buChar char="•"/>
          </a:pPr>
          <a:r>
            <a:rPr lang="en-US" sz="1600">
              <a:latin typeface="+mn-lt"/>
            </a:rPr>
            <a:t>SNS dispensed oseltamivir for last resort use</a:t>
          </a:r>
        </a:p>
      </dgm:t>
    </dgm:pt>
    <dgm:pt modelId="{989E97E8-E1C5-4B31-9941-76B20DAEB777}" type="parTrans" cxnId="{3940850B-C3E1-41E5-A9E7-AB235EA93596}">
      <dgm:prSet/>
      <dgm:spPr/>
      <dgm:t>
        <a:bodyPr/>
        <a:lstStyle/>
        <a:p>
          <a:endParaRPr lang="en-US"/>
        </a:p>
      </dgm:t>
    </dgm:pt>
    <dgm:pt modelId="{229374C1-D3D1-4C06-A875-ADEA477F0E6F}" type="sibTrans" cxnId="{3940850B-C3E1-41E5-A9E7-AB235EA93596}">
      <dgm:prSet/>
      <dgm:spPr/>
      <dgm:t>
        <a:bodyPr/>
        <a:lstStyle/>
        <a:p>
          <a:endParaRPr lang="en-US"/>
        </a:p>
      </dgm:t>
    </dgm:pt>
    <dgm:pt modelId="{9BDC73E6-C39C-4237-BC2B-E46B39034D35}">
      <dgm:prSet phldrT="[Text]"/>
      <dgm:spPr>
        <a:solidFill>
          <a:schemeClr val="accent3">
            <a:lumMod val="20000"/>
            <a:lumOff val="80000"/>
            <a:alpha val="90000"/>
          </a:schemeClr>
        </a:solidFill>
        <a:ln>
          <a:noFill/>
        </a:ln>
      </dgm:spPr>
      <dgm:t>
        <a:bodyPr/>
        <a:lstStyle/>
        <a:p>
          <a:r>
            <a:rPr lang="en-US"/>
            <a:t>Subtyping of flu A positive wastewater results</a:t>
          </a:r>
        </a:p>
      </dgm:t>
    </dgm:pt>
    <dgm:pt modelId="{28B016AF-8C48-4F98-8657-4D1F009C1DD2}" type="parTrans" cxnId="{F91A42E4-A80A-4944-93E8-18C0C0DAC260}">
      <dgm:prSet/>
      <dgm:spPr/>
      <dgm:t>
        <a:bodyPr/>
        <a:lstStyle/>
        <a:p>
          <a:endParaRPr lang="en-US"/>
        </a:p>
      </dgm:t>
    </dgm:pt>
    <dgm:pt modelId="{1661771F-3606-4AF4-83B2-BC427D1E8E39}" type="sibTrans" cxnId="{F91A42E4-A80A-4944-93E8-18C0C0DAC260}">
      <dgm:prSet/>
      <dgm:spPr/>
      <dgm:t>
        <a:bodyPr/>
        <a:lstStyle/>
        <a:p>
          <a:endParaRPr lang="en-US"/>
        </a:p>
      </dgm:t>
    </dgm:pt>
    <dgm:pt modelId="{ED7766F0-5535-4E0D-A3C2-32EA4B75BD1E}">
      <dgm:prSet phldrT="[Text]"/>
      <dgm:spPr>
        <a:solidFill>
          <a:schemeClr val="accent3">
            <a:lumMod val="20000"/>
            <a:lumOff val="80000"/>
            <a:alpha val="90000"/>
          </a:schemeClr>
        </a:solidFill>
        <a:ln>
          <a:noFill/>
        </a:ln>
      </dgm:spPr>
      <dgm:t>
        <a:bodyPr/>
        <a:lstStyle/>
        <a:p>
          <a:r>
            <a:rPr lang="en-US"/>
            <a:t>Done by LHD or CCNC per LHD preference</a:t>
          </a:r>
        </a:p>
      </dgm:t>
    </dgm:pt>
    <dgm:pt modelId="{700575CF-28B2-4329-BE34-22DA336C88E2}" type="parTrans" cxnId="{35BF0B4D-84C7-43D9-94DD-ED09C559BD55}">
      <dgm:prSet/>
      <dgm:spPr/>
      <dgm:t>
        <a:bodyPr/>
        <a:lstStyle/>
        <a:p>
          <a:endParaRPr lang="en-US"/>
        </a:p>
      </dgm:t>
    </dgm:pt>
    <dgm:pt modelId="{2CC39DC2-693E-465B-9D10-E1D6CAE13DB5}" type="sibTrans" cxnId="{35BF0B4D-84C7-43D9-94DD-ED09C559BD55}">
      <dgm:prSet/>
      <dgm:spPr/>
      <dgm:t>
        <a:bodyPr/>
        <a:lstStyle/>
        <a:p>
          <a:endParaRPr lang="en-US"/>
        </a:p>
      </dgm:t>
    </dgm:pt>
    <dgm:pt modelId="{A4BA2EB1-3646-4730-AD07-11DF5C1597B6}">
      <dgm:prSet phldrT="[Text]"/>
      <dgm:spPr>
        <a:solidFill>
          <a:schemeClr val="accent3">
            <a:lumMod val="20000"/>
            <a:lumOff val="80000"/>
            <a:alpha val="90000"/>
          </a:schemeClr>
        </a:solidFill>
        <a:ln>
          <a:noFill/>
        </a:ln>
      </dgm:spPr>
      <dgm:t>
        <a:bodyPr/>
        <a:lstStyle/>
        <a:p>
          <a:r>
            <a:rPr lang="en-US"/>
            <a:t>Daily or intermittent monitoring</a:t>
          </a:r>
        </a:p>
      </dgm:t>
    </dgm:pt>
    <dgm:pt modelId="{2D00D663-0852-4CA3-87EF-CFBBE30014F6}" type="parTrans" cxnId="{57371FE8-B8EF-4EBA-9AE4-5C6CFCBB15D7}">
      <dgm:prSet/>
      <dgm:spPr/>
      <dgm:t>
        <a:bodyPr/>
        <a:lstStyle/>
        <a:p>
          <a:endParaRPr lang="en-US"/>
        </a:p>
      </dgm:t>
    </dgm:pt>
    <dgm:pt modelId="{EB8B8CAE-EDE4-41E3-9D2E-E7B7BABB2929}" type="sibTrans" cxnId="{57371FE8-B8EF-4EBA-9AE4-5C6CFCBB15D7}">
      <dgm:prSet/>
      <dgm:spPr/>
      <dgm:t>
        <a:bodyPr/>
        <a:lstStyle/>
        <a:p>
          <a:endParaRPr lang="en-US"/>
        </a:p>
      </dgm:t>
    </dgm:pt>
    <dgm:pt modelId="{2868B6A7-442B-4C83-99CD-A8F718353C77}">
      <dgm:prSet phldrT="[Text]"/>
      <dgm:spPr>
        <a:solidFill>
          <a:schemeClr val="accent3">
            <a:lumMod val="20000"/>
            <a:lumOff val="80000"/>
          </a:schemeClr>
        </a:solidFill>
        <a:ln>
          <a:noFill/>
        </a:ln>
      </dgm:spPr>
      <dgm:t>
        <a:bodyPr/>
        <a:lstStyle/>
        <a:p>
          <a:r>
            <a:rPr lang="en-US"/>
            <a:t>Depopulation of flock</a:t>
          </a:r>
        </a:p>
      </dgm:t>
    </dgm:pt>
    <dgm:pt modelId="{C55906A8-FF28-4EEB-87F0-42DF3BECEE8D}" type="parTrans" cxnId="{5E036337-1D5B-41DB-A91C-0236F63E2FBE}">
      <dgm:prSet/>
      <dgm:spPr/>
      <dgm:t>
        <a:bodyPr/>
        <a:lstStyle/>
        <a:p>
          <a:endParaRPr lang="en-US"/>
        </a:p>
      </dgm:t>
    </dgm:pt>
    <dgm:pt modelId="{3E5722D4-02B8-4BA8-B3A0-C7FB7F4B4B7F}" type="sibTrans" cxnId="{5E036337-1D5B-41DB-A91C-0236F63E2FBE}">
      <dgm:prSet/>
      <dgm:spPr/>
      <dgm:t>
        <a:bodyPr/>
        <a:lstStyle/>
        <a:p>
          <a:endParaRPr lang="en-US"/>
        </a:p>
      </dgm:t>
    </dgm:pt>
    <dgm:pt modelId="{932503C7-D5EE-4F23-8AEC-224BEE0AC25C}">
      <dgm:prSet phldrT="[Text]"/>
      <dgm:spPr>
        <a:solidFill>
          <a:schemeClr val="accent3">
            <a:lumMod val="20000"/>
            <a:lumOff val="80000"/>
          </a:schemeClr>
        </a:solidFill>
        <a:ln>
          <a:noFill/>
        </a:ln>
      </dgm:spPr>
      <dgm:t>
        <a:bodyPr/>
        <a:lstStyle/>
        <a:p>
          <a:r>
            <a:rPr lang="en-US"/>
            <a:t>Testing of surrounding and epi linked flocks</a:t>
          </a:r>
        </a:p>
      </dgm:t>
    </dgm:pt>
    <dgm:pt modelId="{C44CAFC1-8C85-4E1E-A928-FF8A791F91D1}" type="parTrans" cxnId="{77A96B4A-03FA-4359-A8BC-5AC140A85671}">
      <dgm:prSet/>
      <dgm:spPr/>
      <dgm:t>
        <a:bodyPr/>
        <a:lstStyle/>
        <a:p>
          <a:endParaRPr lang="en-US"/>
        </a:p>
      </dgm:t>
    </dgm:pt>
    <dgm:pt modelId="{589A84A1-F81A-4260-9CB3-1EAA5DEEE3EA}" type="sibTrans" cxnId="{77A96B4A-03FA-4359-A8BC-5AC140A85671}">
      <dgm:prSet/>
      <dgm:spPr/>
      <dgm:t>
        <a:bodyPr/>
        <a:lstStyle/>
        <a:p>
          <a:endParaRPr lang="en-US"/>
        </a:p>
      </dgm:t>
    </dgm:pt>
    <dgm:pt modelId="{F3F9F4A0-3C0C-44F2-8B66-A7C9304B4174}" type="pres">
      <dgm:prSet presAssocID="{5BCBC7D3-0CD8-471D-9A98-CFCAE6808F98}" presName="Name0" presStyleCnt="0">
        <dgm:presLayoutVars>
          <dgm:dir/>
          <dgm:animLvl val="lvl"/>
          <dgm:resizeHandles val="exact"/>
        </dgm:presLayoutVars>
      </dgm:prSet>
      <dgm:spPr/>
    </dgm:pt>
    <dgm:pt modelId="{AE74371D-CB4F-42BF-8C1A-445715F6A779}" type="pres">
      <dgm:prSet presAssocID="{6C29D3A1-31E6-4317-8543-0A5B487FA6B9}" presName="linNode" presStyleCnt="0"/>
      <dgm:spPr/>
    </dgm:pt>
    <dgm:pt modelId="{8D9A78AF-1A11-4FF7-A6BE-6409CDA7DAC8}" type="pres">
      <dgm:prSet presAssocID="{6C29D3A1-31E6-4317-8543-0A5B487FA6B9}" presName="parentText" presStyleLbl="node1" presStyleIdx="0" presStyleCnt="5">
        <dgm:presLayoutVars>
          <dgm:chMax val="1"/>
          <dgm:bulletEnabled val="1"/>
        </dgm:presLayoutVars>
      </dgm:prSet>
      <dgm:spPr/>
    </dgm:pt>
    <dgm:pt modelId="{C43D1414-7C6B-4A48-972E-E772F49E533A}" type="pres">
      <dgm:prSet presAssocID="{6C29D3A1-31E6-4317-8543-0A5B487FA6B9}" presName="descendantText" presStyleLbl="alignAccFollowNode1" presStyleIdx="0" presStyleCnt="5">
        <dgm:presLayoutVars>
          <dgm:bulletEnabled val="1"/>
        </dgm:presLayoutVars>
      </dgm:prSet>
      <dgm:spPr/>
    </dgm:pt>
    <dgm:pt modelId="{2B0FED63-DA09-425B-8563-CE277D751EC9}" type="pres">
      <dgm:prSet presAssocID="{77ADF9B9-8E32-496C-AC40-F139F2C3A9D8}" presName="sp" presStyleCnt="0"/>
      <dgm:spPr/>
    </dgm:pt>
    <dgm:pt modelId="{E4C21FDC-33F6-4D02-A7CF-BBA14EC5BC2B}" type="pres">
      <dgm:prSet presAssocID="{C77A3EC2-8344-41FA-AE9E-8B63D4AFD1CB}" presName="linNode" presStyleCnt="0"/>
      <dgm:spPr/>
    </dgm:pt>
    <dgm:pt modelId="{38F8572C-8646-4725-A519-E6A858C9D47B}" type="pres">
      <dgm:prSet presAssocID="{C77A3EC2-8344-41FA-AE9E-8B63D4AFD1CB}" presName="parentText" presStyleLbl="node1" presStyleIdx="1" presStyleCnt="5">
        <dgm:presLayoutVars>
          <dgm:chMax val="1"/>
          <dgm:bulletEnabled val="1"/>
        </dgm:presLayoutVars>
      </dgm:prSet>
      <dgm:spPr/>
    </dgm:pt>
    <dgm:pt modelId="{056E79C3-3658-4E74-AF82-6F6B03E187D2}" type="pres">
      <dgm:prSet presAssocID="{C77A3EC2-8344-41FA-AE9E-8B63D4AFD1CB}" presName="descendantText" presStyleLbl="alignAccFollowNode1" presStyleIdx="1" presStyleCnt="5" custLinFactNeighborX="-420" custLinFactNeighborY="1476">
        <dgm:presLayoutVars>
          <dgm:bulletEnabled val="1"/>
        </dgm:presLayoutVars>
      </dgm:prSet>
      <dgm:spPr/>
    </dgm:pt>
    <dgm:pt modelId="{A984C698-4B9E-42F6-95BA-8F258B861E8E}" type="pres">
      <dgm:prSet presAssocID="{F9BBD77C-8CAC-4B07-97B0-EE69D3C74749}" presName="sp" presStyleCnt="0"/>
      <dgm:spPr/>
    </dgm:pt>
    <dgm:pt modelId="{29E01B7E-0EDF-43A9-B1DA-6FE9CDF836A1}" type="pres">
      <dgm:prSet presAssocID="{D1D98D77-BF08-41E5-85F0-08832D72DDF1}" presName="linNode" presStyleCnt="0"/>
      <dgm:spPr/>
    </dgm:pt>
    <dgm:pt modelId="{97256D10-3175-4AC4-A617-A8B39C0EC9DD}" type="pres">
      <dgm:prSet presAssocID="{D1D98D77-BF08-41E5-85F0-08832D72DDF1}" presName="parentText" presStyleLbl="node1" presStyleIdx="2" presStyleCnt="5">
        <dgm:presLayoutVars>
          <dgm:chMax val="1"/>
          <dgm:bulletEnabled val="1"/>
        </dgm:presLayoutVars>
      </dgm:prSet>
      <dgm:spPr/>
    </dgm:pt>
    <dgm:pt modelId="{8F744167-3FB3-4557-8AD7-3BA564D6446F}" type="pres">
      <dgm:prSet presAssocID="{D1D98D77-BF08-41E5-85F0-08832D72DDF1}" presName="descendantText" presStyleLbl="alignAccFollowNode1" presStyleIdx="2" presStyleCnt="5" custLinFactNeighborX="839" custLinFactNeighborY="-3452">
        <dgm:presLayoutVars>
          <dgm:bulletEnabled val="1"/>
        </dgm:presLayoutVars>
      </dgm:prSet>
      <dgm:spPr/>
    </dgm:pt>
    <dgm:pt modelId="{7E657286-6AFA-45F1-B03C-477CD492A19A}" type="pres">
      <dgm:prSet presAssocID="{9AA10429-0B7C-43DA-A5CF-5826D5B1AC9A}" presName="sp" presStyleCnt="0"/>
      <dgm:spPr/>
    </dgm:pt>
    <dgm:pt modelId="{88D771D3-1FB4-4D52-AC27-5723E5D22C44}" type="pres">
      <dgm:prSet presAssocID="{B8B748E6-E82D-4043-803F-62CE944CEDC6}" presName="linNode" presStyleCnt="0"/>
      <dgm:spPr/>
    </dgm:pt>
    <dgm:pt modelId="{CCB13623-B4E6-4A1D-9DB8-8C44A13BE288}" type="pres">
      <dgm:prSet presAssocID="{B8B748E6-E82D-4043-803F-62CE944CEDC6}" presName="parentText" presStyleLbl="node1" presStyleIdx="3" presStyleCnt="5">
        <dgm:presLayoutVars>
          <dgm:chMax val="1"/>
          <dgm:bulletEnabled val="1"/>
        </dgm:presLayoutVars>
      </dgm:prSet>
      <dgm:spPr/>
    </dgm:pt>
    <dgm:pt modelId="{344134F2-0583-4FE9-AF39-26C5ABB09085}" type="pres">
      <dgm:prSet presAssocID="{B8B748E6-E82D-4043-803F-62CE944CEDC6}" presName="descendantText" presStyleLbl="alignAccFollowNode1" presStyleIdx="3" presStyleCnt="5" custScaleY="99182">
        <dgm:presLayoutVars>
          <dgm:bulletEnabled val="1"/>
        </dgm:presLayoutVars>
      </dgm:prSet>
      <dgm:spPr/>
    </dgm:pt>
    <dgm:pt modelId="{1B9B4070-9ABE-4C6D-A27B-5FCD38C70E4F}" type="pres">
      <dgm:prSet presAssocID="{53F6AA06-80C1-41D5-8909-84A5B42DFC54}" presName="sp" presStyleCnt="0"/>
      <dgm:spPr/>
    </dgm:pt>
    <dgm:pt modelId="{115834B2-F510-4E0E-B2FF-64A3F17C12C1}" type="pres">
      <dgm:prSet presAssocID="{FE1A33E7-1E3C-499D-9A51-81E966C86405}" presName="linNode" presStyleCnt="0"/>
      <dgm:spPr/>
    </dgm:pt>
    <dgm:pt modelId="{A009F851-0A15-4DD9-A30A-3ABD596A8DC9}" type="pres">
      <dgm:prSet presAssocID="{FE1A33E7-1E3C-499D-9A51-81E966C86405}" presName="parentText" presStyleLbl="node1" presStyleIdx="4" presStyleCnt="5">
        <dgm:presLayoutVars>
          <dgm:chMax val="1"/>
          <dgm:bulletEnabled val="1"/>
        </dgm:presLayoutVars>
      </dgm:prSet>
      <dgm:spPr/>
    </dgm:pt>
    <dgm:pt modelId="{2B88F7CE-69E7-471D-8833-CA32EF47D74F}" type="pres">
      <dgm:prSet presAssocID="{FE1A33E7-1E3C-499D-9A51-81E966C86405}" presName="descendantText" presStyleLbl="alignAccFollowNode1" presStyleIdx="4" presStyleCnt="5">
        <dgm:presLayoutVars>
          <dgm:bulletEnabled val="1"/>
        </dgm:presLayoutVars>
      </dgm:prSet>
      <dgm:spPr/>
    </dgm:pt>
  </dgm:ptLst>
  <dgm:cxnLst>
    <dgm:cxn modelId="{38CB7B04-BC17-4B96-89D1-2D174DF7BB66}" srcId="{D1D98D77-BF08-41E5-85F0-08832D72DDF1}" destId="{1D3D5314-1826-4C5B-B61D-42B9FA809C4D}" srcOrd="0" destOrd="0" parTransId="{00B48BAE-A009-475A-A996-55685AC98E3B}" sibTransId="{2BF05FD1-B043-47C6-AE05-FEB3696A02A9}"/>
    <dgm:cxn modelId="{3940850B-C3E1-41E5-A9E7-AB235EA93596}" srcId="{B8B748E6-E82D-4043-803F-62CE944CEDC6}" destId="{72083939-0950-43FE-8EEB-11E2AA56FC91}" srcOrd="1" destOrd="0" parTransId="{989E97E8-E1C5-4B31-9941-76B20DAEB777}" sibTransId="{229374C1-D3D1-4C06-A875-ADEA477F0E6F}"/>
    <dgm:cxn modelId="{A7D62520-E0C7-41B4-91F4-572814560602}" type="presOf" srcId="{1D3D5314-1826-4C5B-B61D-42B9FA809C4D}" destId="{8F744167-3FB3-4557-8AD7-3BA564D6446F}" srcOrd="0" destOrd="0" presId="urn:microsoft.com/office/officeart/2005/8/layout/vList5"/>
    <dgm:cxn modelId="{C2251D2E-965A-49C2-9D9F-44A377D0AF49}" type="presOf" srcId="{6C29D3A1-31E6-4317-8543-0A5B487FA6B9}" destId="{8D9A78AF-1A11-4FF7-A6BE-6409CDA7DAC8}" srcOrd="0" destOrd="0" presId="urn:microsoft.com/office/officeart/2005/8/layout/vList5"/>
    <dgm:cxn modelId="{B8FF7C2E-36CF-454B-867E-B514C8E47E43}" type="presOf" srcId="{9C057BB4-46C5-408A-9C8A-498BB15359BA}" destId="{344134F2-0583-4FE9-AF39-26C5ABB09085}" srcOrd="0" destOrd="0" presId="urn:microsoft.com/office/officeart/2005/8/layout/vList5"/>
    <dgm:cxn modelId="{5E036337-1D5B-41DB-A91C-0236F63E2FBE}" srcId="{6C29D3A1-31E6-4317-8543-0A5B487FA6B9}" destId="{2868B6A7-442B-4C83-99CD-A8F718353C77}" srcOrd="0" destOrd="0" parTransId="{C55906A8-FF28-4EEB-87F0-42DF3BECEE8D}" sibTransId="{3E5722D4-02B8-4BA8-B3A0-C7FB7F4B4B7F}"/>
    <dgm:cxn modelId="{EAEF883C-D3C2-45C8-AE72-39C26E5EF216}" type="presOf" srcId="{932503C7-D5EE-4F23-8AEC-224BEE0AC25C}" destId="{C43D1414-7C6B-4A48-972E-E772F49E533A}" srcOrd="0" destOrd="1" presId="urn:microsoft.com/office/officeart/2005/8/layout/vList5"/>
    <dgm:cxn modelId="{95933A5C-A28C-435B-9023-1846386043D4}" srcId="{5BCBC7D3-0CD8-471D-9A98-CFCAE6808F98}" destId="{C77A3EC2-8344-41FA-AE9E-8B63D4AFD1CB}" srcOrd="1" destOrd="0" parTransId="{E235F944-20D4-4364-99F4-DDC5BF19716D}" sibTransId="{F9BBD77C-8CAC-4B07-97B0-EE69D3C74749}"/>
    <dgm:cxn modelId="{2CB7C463-D32C-44BA-BCA7-1DEB21A8A806}" type="presOf" srcId="{72083939-0950-43FE-8EEB-11E2AA56FC91}" destId="{344134F2-0583-4FE9-AF39-26C5ABB09085}" srcOrd="0" destOrd="1" presId="urn:microsoft.com/office/officeart/2005/8/layout/vList5"/>
    <dgm:cxn modelId="{77A96B4A-03FA-4359-A8BC-5AC140A85671}" srcId="{6C29D3A1-31E6-4317-8543-0A5B487FA6B9}" destId="{932503C7-D5EE-4F23-8AEC-224BEE0AC25C}" srcOrd="1" destOrd="0" parTransId="{C44CAFC1-8C85-4E1E-A928-FF8A791F91D1}" sibTransId="{589A84A1-F81A-4260-9CB3-1EAA5DEEE3EA}"/>
    <dgm:cxn modelId="{2F93984A-9610-4F31-957A-9B2B94FEF822}" type="presOf" srcId="{9BDC73E6-C39C-4237-BC2B-E46B39034D35}" destId="{2B88F7CE-69E7-471D-8833-CA32EF47D74F}" srcOrd="0" destOrd="1" presId="urn:microsoft.com/office/officeart/2005/8/layout/vList5"/>
    <dgm:cxn modelId="{ABB67B4C-A3CF-4584-A7D1-F27E22F39F69}" type="presOf" srcId="{A4BA2EB1-3646-4730-AD07-11DF5C1597B6}" destId="{056E79C3-3658-4E74-AF82-6F6B03E187D2}" srcOrd="0" destOrd="0" presId="urn:microsoft.com/office/officeart/2005/8/layout/vList5"/>
    <dgm:cxn modelId="{35BF0B4D-84C7-43D9-94DD-ED09C559BD55}" srcId="{C77A3EC2-8344-41FA-AE9E-8B63D4AFD1CB}" destId="{ED7766F0-5535-4E0D-A3C2-32EA4B75BD1E}" srcOrd="1" destOrd="0" parTransId="{700575CF-28B2-4329-BE34-22DA336C88E2}" sibTransId="{2CC39DC2-693E-465B-9D10-E1D6CAE13DB5}"/>
    <dgm:cxn modelId="{DABC1450-5DFF-4884-A99A-5ECF4167A293}" type="presOf" srcId="{2868B6A7-442B-4C83-99CD-A8F718353C77}" destId="{C43D1414-7C6B-4A48-972E-E772F49E533A}" srcOrd="0" destOrd="0" presId="urn:microsoft.com/office/officeart/2005/8/layout/vList5"/>
    <dgm:cxn modelId="{C2117670-9927-4F8E-8B05-0B62A0600D66}" type="presOf" srcId="{FE1A33E7-1E3C-499D-9A51-81E966C86405}" destId="{A009F851-0A15-4DD9-A30A-3ABD596A8DC9}" srcOrd="0" destOrd="0" presId="urn:microsoft.com/office/officeart/2005/8/layout/vList5"/>
    <dgm:cxn modelId="{F1B33275-68FB-4E78-B213-ACF6C0226F3D}" type="presOf" srcId="{5BCBC7D3-0CD8-471D-9A98-CFCAE6808F98}" destId="{F3F9F4A0-3C0C-44F2-8B66-A7C9304B4174}" srcOrd="0" destOrd="0" presId="urn:microsoft.com/office/officeart/2005/8/layout/vList5"/>
    <dgm:cxn modelId="{9D10BC7A-DD65-4D64-BB5F-08F050C3046C}" srcId="{FE1A33E7-1E3C-499D-9A51-81E966C86405}" destId="{98092C5A-8EAB-477C-ACE3-DC5CB9D1601B}" srcOrd="0" destOrd="0" parTransId="{346ED70E-AB26-4B96-A294-CAA0552E7CB7}" sibTransId="{50E75F77-C845-4ABC-9F50-3375EF3FBB1A}"/>
    <dgm:cxn modelId="{08482E8A-09E2-4DE8-B9FF-24F0D6E8D06E}" type="presOf" srcId="{B8B748E6-E82D-4043-803F-62CE944CEDC6}" destId="{CCB13623-B4E6-4A1D-9DB8-8C44A13BE288}" srcOrd="0" destOrd="0" presId="urn:microsoft.com/office/officeart/2005/8/layout/vList5"/>
    <dgm:cxn modelId="{A2ED7C8A-A622-4B1D-BC11-32FD0690F432}" type="presOf" srcId="{C77A3EC2-8344-41FA-AE9E-8B63D4AFD1CB}" destId="{38F8572C-8646-4725-A519-E6A858C9D47B}" srcOrd="0" destOrd="0" presId="urn:microsoft.com/office/officeart/2005/8/layout/vList5"/>
    <dgm:cxn modelId="{C0542998-B800-41AC-ADEE-BB804C322A2B}" srcId="{5BCBC7D3-0CD8-471D-9A98-CFCAE6808F98}" destId="{6C29D3A1-31E6-4317-8543-0A5B487FA6B9}" srcOrd="0" destOrd="0" parTransId="{863DCE06-FE21-4B10-83AC-0B836B55355D}" sibTransId="{77ADF9B9-8E32-496C-AC40-F139F2C3A9D8}"/>
    <dgm:cxn modelId="{FCE55A9B-D1DF-4059-AEF5-A80ADEC489C4}" srcId="{5BCBC7D3-0CD8-471D-9A98-CFCAE6808F98}" destId="{FE1A33E7-1E3C-499D-9A51-81E966C86405}" srcOrd="4" destOrd="0" parTransId="{41277CC0-AFA7-4FFA-A304-6E1AE03406EC}" sibTransId="{AB3546F0-D8CC-437A-BFB6-012FE05C988B}"/>
    <dgm:cxn modelId="{7F7C99A5-C9D9-4802-A6E3-06234CDDF931}" srcId="{5BCBC7D3-0CD8-471D-9A98-CFCAE6808F98}" destId="{B8B748E6-E82D-4043-803F-62CE944CEDC6}" srcOrd="3" destOrd="0" parTransId="{3AC700FD-67E8-4DB6-8CA4-76FD2BF38071}" sibTransId="{53F6AA06-80C1-41D5-8909-84A5B42DFC54}"/>
    <dgm:cxn modelId="{82DA6FAB-1427-4F60-80AC-C957596E88E1}" srcId="{5BCBC7D3-0CD8-471D-9A98-CFCAE6808F98}" destId="{D1D98D77-BF08-41E5-85F0-08832D72DDF1}" srcOrd="2" destOrd="0" parTransId="{43C39FC1-05B9-4A38-84C9-BB9D38778411}" sibTransId="{9AA10429-0B7C-43DA-A5CF-5826D5B1AC9A}"/>
    <dgm:cxn modelId="{C5B401B1-AC97-4938-A1FD-3151ED0FDA06}" type="presOf" srcId="{F3DC460B-9EC8-46CE-B94F-9D49C6EBCA24}" destId="{8F744167-3FB3-4557-8AD7-3BA564D6446F}" srcOrd="0" destOrd="1" presId="urn:microsoft.com/office/officeart/2005/8/layout/vList5"/>
    <dgm:cxn modelId="{B50381B2-445C-4BBF-AFA6-B91E9DF16DB5}" type="presOf" srcId="{ED7766F0-5535-4E0D-A3C2-32EA4B75BD1E}" destId="{056E79C3-3658-4E74-AF82-6F6B03E187D2}" srcOrd="0" destOrd="1" presId="urn:microsoft.com/office/officeart/2005/8/layout/vList5"/>
    <dgm:cxn modelId="{273FA5C7-E54E-4AAB-A792-C5A982877204}" srcId="{B8B748E6-E82D-4043-803F-62CE944CEDC6}" destId="{9C057BB4-46C5-408A-9C8A-498BB15359BA}" srcOrd="0" destOrd="0" parTransId="{52DF8985-6C71-469D-B1B6-76F27EB1F4AF}" sibTransId="{4D53A45C-66E2-4516-A1C5-F527E63C12DA}"/>
    <dgm:cxn modelId="{5A81C1D3-8E1C-474E-BBCD-D96726F315C7}" srcId="{D1D98D77-BF08-41E5-85F0-08832D72DDF1}" destId="{F3DC460B-9EC8-46CE-B94F-9D49C6EBCA24}" srcOrd="1" destOrd="0" parTransId="{B22B3C03-EDA7-4460-B15D-970E59F4865F}" sibTransId="{112BB258-D5D3-4DCB-BF9B-8879D8CF4656}"/>
    <dgm:cxn modelId="{DA5C44DC-0BDC-46B2-B76E-57CD538C3B5A}" type="presOf" srcId="{98092C5A-8EAB-477C-ACE3-DC5CB9D1601B}" destId="{2B88F7CE-69E7-471D-8833-CA32EF47D74F}" srcOrd="0" destOrd="0" presId="urn:microsoft.com/office/officeart/2005/8/layout/vList5"/>
    <dgm:cxn modelId="{F91A42E4-A80A-4944-93E8-18C0C0DAC260}" srcId="{FE1A33E7-1E3C-499D-9A51-81E966C86405}" destId="{9BDC73E6-C39C-4237-BC2B-E46B39034D35}" srcOrd="1" destOrd="0" parTransId="{28B016AF-8C48-4F98-8657-4D1F009C1DD2}" sibTransId="{1661771F-3606-4AF4-83B2-BC427D1E8E39}"/>
    <dgm:cxn modelId="{E8403DE7-B0DE-46BE-A507-0972CC9E9729}" type="presOf" srcId="{D1D98D77-BF08-41E5-85F0-08832D72DDF1}" destId="{97256D10-3175-4AC4-A617-A8B39C0EC9DD}" srcOrd="0" destOrd="0" presId="urn:microsoft.com/office/officeart/2005/8/layout/vList5"/>
    <dgm:cxn modelId="{57371FE8-B8EF-4EBA-9AE4-5C6CFCBB15D7}" srcId="{C77A3EC2-8344-41FA-AE9E-8B63D4AFD1CB}" destId="{A4BA2EB1-3646-4730-AD07-11DF5C1597B6}" srcOrd="0" destOrd="0" parTransId="{2D00D663-0852-4CA3-87EF-CFBBE30014F6}" sibTransId="{EB8B8CAE-EDE4-41E3-9D2E-E7B7BABB2929}"/>
    <dgm:cxn modelId="{8293424F-223C-40E6-9A89-33F709FCC70F}" type="presParOf" srcId="{F3F9F4A0-3C0C-44F2-8B66-A7C9304B4174}" destId="{AE74371D-CB4F-42BF-8C1A-445715F6A779}" srcOrd="0" destOrd="0" presId="urn:microsoft.com/office/officeart/2005/8/layout/vList5"/>
    <dgm:cxn modelId="{0617D72A-9E5F-49B5-9EB2-E20E18CD32CA}" type="presParOf" srcId="{AE74371D-CB4F-42BF-8C1A-445715F6A779}" destId="{8D9A78AF-1A11-4FF7-A6BE-6409CDA7DAC8}" srcOrd="0" destOrd="0" presId="urn:microsoft.com/office/officeart/2005/8/layout/vList5"/>
    <dgm:cxn modelId="{106753ED-0E46-4289-B464-E71BBE18113D}" type="presParOf" srcId="{AE74371D-CB4F-42BF-8C1A-445715F6A779}" destId="{C43D1414-7C6B-4A48-972E-E772F49E533A}" srcOrd="1" destOrd="0" presId="urn:microsoft.com/office/officeart/2005/8/layout/vList5"/>
    <dgm:cxn modelId="{2E2D3EA3-7D1D-4DCD-9D7E-2F403C43B5A7}" type="presParOf" srcId="{F3F9F4A0-3C0C-44F2-8B66-A7C9304B4174}" destId="{2B0FED63-DA09-425B-8563-CE277D751EC9}" srcOrd="1" destOrd="0" presId="urn:microsoft.com/office/officeart/2005/8/layout/vList5"/>
    <dgm:cxn modelId="{CADE7E46-CA96-46CC-8D5E-30F4983F4160}" type="presParOf" srcId="{F3F9F4A0-3C0C-44F2-8B66-A7C9304B4174}" destId="{E4C21FDC-33F6-4D02-A7CF-BBA14EC5BC2B}" srcOrd="2" destOrd="0" presId="urn:microsoft.com/office/officeart/2005/8/layout/vList5"/>
    <dgm:cxn modelId="{D0DDCBFB-618D-40CE-B916-1AE65EF171FF}" type="presParOf" srcId="{E4C21FDC-33F6-4D02-A7CF-BBA14EC5BC2B}" destId="{38F8572C-8646-4725-A519-E6A858C9D47B}" srcOrd="0" destOrd="0" presId="urn:microsoft.com/office/officeart/2005/8/layout/vList5"/>
    <dgm:cxn modelId="{4043AB34-A54D-4700-A577-35A72F6FAC1F}" type="presParOf" srcId="{E4C21FDC-33F6-4D02-A7CF-BBA14EC5BC2B}" destId="{056E79C3-3658-4E74-AF82-6F6B03E187D2}" srcOrd="1" destOrd="0" presId="urn:microsoft.com/office/officeart/2005/8/layout/vList5"/>
    <dgm:cxn modelId="{D2E78FFC-3BCC-4560-9315-BDFC60805795}" type="presParOf" srcId="{F3F9F4A0-3C0C-44F2-8B66-A7C9304B4174}" destId="{A984C698-4B9E-42F6-95BA-8F258B861E8E}" srcOrd="3" destOrd="0" presId="urn:microsoft.com/office/officeart/2005/8/layout/vList5"/>
    <dgm:cxn modelId="{2F18A328-E703-4D36-8FE1-659A75E6B936}" type="presParOf" srcId="{F3F9F4A0-3C0C-44F2-8B66-A7C9304B4174}" destId="{29E01B7E-0EDF-43A9-B1DA-6FE9CDF836A1}" srcOrd="4" destOrd="0" presId="urn:microsoft.com/office/officeart/2005/8/layout/vList5"/>
    <dgm:cxn modelId="{78FDA458-E0ED-46C9-A5FE-A1FDAA85A4BC}" type="presParOf" srcId="{29E01B7E-0EDF-43A9-B1DA-6FE9CDF836A1}" destId="{97256D10-3175-4AC4-A617-A8B39C0EC9DD}" srcOrd="0" destOrd="0" presId="urn:microsoft.com/office/officeart/2005/8/layout/vList5"/>
    <dgm:cxn modelId="{C14B19D1-90B5-4338-9720-872785EA4033}" type="presParOf" srcId="{29E01B7E-0EDF-43A9-B1DA-6FE9CDF836A1}" destId="{8F744167-3FB3-4557-8AD7-3BA564D6446F}" srcOrd="1" destOrd="0" presId="urn:microsoft.com/office/officeart/2005/8/layout/vList5"/>
    <dgm:cxn modelId="{D79182F3-05A8-4B52-8580-45780B1A2741}" type="presParOf" srcId="{F3F9F4A0-3C0C-44F2-8B66-A7C9304B4174}" destId="{7E657286-6AFA-45F1-B03C-477CD492A19A}" srcOrd="5" destOrd="0" presId="urn:microsoft.com/office/officeart/2005/8/layout/vList5"/>
    <dgm:cxn modelId="{D4D131FD-3BA0-48C3-9819-A464D4B763A6}" type="presParOf" srcId="{F3F9F4A0-3C0C-44F2-8B66-A7C9304B4174}" destId="{88D771D3-1FB4-4D52-AC27-5723E5D22C44}" srcOrd="6" destOrd="0" presId="urn:microsoft.com/office/officeart/2005/8/layout/vList5"/>
    <dgm:cxn modelId="{AD16580C-3CF6-4E86-829A-6BE5B8142F42}" type="presParOf" srcId="{88D771D3-1FB4-4D52-AC27-5723E5D22C44}" destId="{CCB13623-B4E6-4A1D-9DB8-8C44A13BE288}" srcOrd="0" destOrd="0" presId="urn:microsoft.com/office/officeart/2005/8/layout/vList5"/>
    <dgm:cxn modelId="{5696AE51-8CCC-4994-941B-B1684D5EFBC0}" type="presParOf" srcId="{88D771D3-1FB4-4D52-AC27-5723E5D22C44}" destId="{344134F2-0583-4FE9-AF39-26C5ABB09085}" srcOrd="1" destOrd="0" presId="urn:microsoft.com/office/officeart/2005/8/layout/vList5"/>
    <dgm:cxn modelId="{8E38F11F-D841-4B7B-A016-3AFB7367D187}" type="presParOf" srcId="{F3F9F4A0-3C0C-44F2-8B66-A7C9304B4174}" destId="{1B9B4070-9ABE-4C6D-A27B-5FCD38C70E4F}" srcOrd="7" destOrd="0" presId="urn:microsoft.com/office/officeart/2005/8/layout/vList5"/>
    <dgm:cxn modelId="{880A4F93-2AD2-47C1-935A-718B5FED74B9}" type="presParOf" srcId="{F3F9F4A0-3C0C-44F2-8B66-A7C9304B4174}" destId="{115834B2-F510-4E0E-B2FF-64A3F17C12C1}" srcOrd="8" destOrd="0" presId="urn:microsoft.com/office/officeart/2005/8/layout/vList5"/>
    <dgm:cxn modelId="{D1144DDF-DBD6-49A9-949F-6642399F31FE}" type="presParOf" srcId="{115834B2-F510-4E0E-B2FF-64A3F17C12C1}" destId="{A009F851-0A15-4DD9-A30A-3ABD596A8DC9}" srcOrd="0" destOrd="0" presId="urn:microsoft.com/office/officeart/2005/8/layout/vList5"/>
    <dgm:cxn modelId="{9EAEB529-955A-4493-91EA-98A58AE25215}" type="presParOf" srcId="{115834B2-F510-4E0E-B2FF-64A3F17C12C1}" destId="{2B88F7CE-69E7-471D-8833-CA32EF47D7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D1414-7C6B-4A48-972E-E772F49E533A}">
      <dsp:nvSpPr>
        <dsp:cNvPr id="0" name=""/>
        <dsp:cNvSpPr/>
      </dsp:nvSpPr>
      <dsp:spPr>
        <a:xfrm rot="5400000">
          <a:off x="4439326" y="-1773100"/>
          <a:ext cx="804948" cy="4556988"/>
        </a:xfrm>
        <a:prstGeom prst="round2SameRect">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Depopulation of flock</a:t>
          </a:r>
        </a:p>
        <a:p>
          <a:pPr marL="171450" lvl="1" indent="-171450" algn="l" defTabSz="711200">
            <a:lnSpc>
              <a:spcPct val="90000"/>
            </a:lnSpc>
            <a:spcBef>
              <a:spcPct val="0"/>
            </a:spcBef>
            <a:spcAft>
              <a:spcPct val="15000"/>
            </a:spcAft>
            <a:buChar char="•"/>
          </a:pPr>
          <a:r>
            <a:rPr lang="en-US" sz="1600" kern="1200"/>
            <a:t>Testing of surrounding and epi linked flocks</a:t>
          </a:r>
        </a:p>
      </dsp:txBody>
      <dsp:txXfrm rot="-5400000">
        <a:off x="2563306" y="142214"/>
        <a:ext cx="4517694" cy="726360"/>
      </dsp:txXfrm>
    </dsp:sp>
    <dsp:sp modelId="{8D9A78AF-1A11-4FF7-A6BE-6409CDA7DAC8}">
      <dsp:nvSpPr>
        <dsp:cNvPr id="0" name=""/>
        <dsp:cNvSpPr/>
      </dsp:nvSpPr>
      <dsp:spPr>
        <a:xfrm>
          <a:off x="0" y="2301"/>
          <a:ext cx="2563306" cy="1006186"/>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Poultry Management</a:t>
          </a:r>
        </a:p>
      </dsp:txBody>
      <dsp:txXfrm>
        <a:off x="49118" y="51419"/>
        <a:ext cx="2465070" cy="907950"/>
      </dsp:txXfrm>
    </dsp:sp>
    <dsp:sp modelId="{056E79C3-3658-4E74-AF82-6F6B03E187D2}">
      <dsp:nvSpPr>
        <dsp:cNvPr id="0" name=""/>
        <dsp:cNvSpPr/>
      </dsp:nvSpPr>
      <dsp:spPr>
        <a:xfrm rot="5400000">
          <a:off x="4428560" y="-704723"/>
          <a:ext cx="804948" cy="4556988"/>
        </a:xfrm>
        <a:prstGeom prst="round2SameRect">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Daily or intermittent monitoring</a:t>
          </a:r>
        </a:p>
        <a:p>
          <a:pPr marL="171450" lvl="1" indent="-171450" algn="l" defTabSz="711200">
            <a:lnSpc>
              <a:spcPct val="90000"/>
            </a:lnSpc>
            <a:spcBef>
              <a:spcPct val="0"/>
            </a:spcBef>
            <a:spcAft>
              <a:spcPct val="15000"/>
            </a:spcAft>
            <a:buChar char="•"/>
          </a:pPr>
          <a:r>
            <a:rPr lang="en-US" sz="1600" kern="1200"/>
            <a:t>Done by LHD or CCNC per LHD preference</a:t>
          </a:r>
        </a:p>
      </dsp:txBody>
      <dsp:txXfrm rot="-5400000">
        <a:off x="2552540" y="1210591"/>
        <a:ext cx="4517694" cy="726360"/>
      </dsp:txXfrm>
    </dsp:sp>
    <dsp:sp modelId="{38F8572C-8646-4725-A519-E6A858C9D47B}">
      <dsp:nvSpPr>
        <dsp:cNvPr id="0" name=""/>
        <dsp:cNvSpPr/>
      </dsp:nvSpPr>
      <dsp:spPr>
        <a:xfrm>
          <a:off x="0" y="1058796"/>
          <a:ext cx="2563306" cy="1006186"/>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Worker Monitoring</a:t>
          </a:r>
        </a:p>
      </dsp:txBody>
      <dsp:txXfrm>
        <a:off x="49118" y="1107914"/>
        <a:ext cx="2465070" cy="907950"/>
      </dsp:txXfrm>
    </dsp:sp>
    <dsp:sp modelId="{8F744167-3FB3-4557-8AD7-3BA564D6446F}">
      <dsp:nvSpPr>
        <dsp:cNvPr id="0" name=""/>
        <dsp:cNvSpPr/>
      </dsp:nvSpPr>
      <dsp:spPr>
        <a:xfrm rot="5400000">
          <a:off x="4439326" y="312103"/>
          <a:ext cx="804948" cy="4556988"/>
        </a:xfrm>
        <a:prstGeom prst="round2SameRect">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en-US" sz="1600" kern="1200"/>
            <a:t>Specimen collection kits pre-positioned</a:t>
          </a:r>
        </a:p>
        <a:p>
          <a:pPr marL="171450" lvl="1" indent="-171450" algn="l" defTabSz="711200">
            <a:lnSpc>
              <a:spcPct val="90000"/>
            </a:lnSpc>
            <a:spcBef>
              <a:spcPct val="0"/>
            </a:spcBef>
            <a:spcAft>
              <a:spcPct val="15000"/>
            </a:spcAft>
            <a:buChar char="•"/>
          </a:pPr>
          <a:r>
            <a:rPr lang="en-US" sz="1600" kern="1200"/>
            <a:t>Expedited transportation and testing at State Lab of Public Health </a:t>
          </a:r>
        </a:p>
      </dsp:txBody>
      <dsp:txXfrm rot="-5400000">
        <a:off x="2563306" y="2227417"/>
        <a:ext cx="4517694" cy="726360"/>
      </dsp:txXfrm>
    </dsp:sp>
    <dsp:sp modelId="{97256D10-3175-4AC4-A617-A8B39C0EC9DD}">
      <dsp:nvSpPr>
        <dsp:cNvPr id="0" name=""/>
        <dsp:cNvSpPr/>
      </dsp:nvSpPr>
      <dsp:spPr>
        <a:xfrm>
          <a:off x="0" y="2115291"/>
          <a:ext cx="2563306" cy="1006186"/>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Testing</a:t>
          </a:r>
        </a:p>
      </dsp:txBody>
      <dsp:txXfrm>
        <a:off x="49118" y="2164409"/>
        <a:ext cx="2465070" cy="907950"/>
      </dsp:txXfrm>
    </dsp:sp>
    <dsp:sp modelId="{344134F2-0583-4FE9-AF39-26C5ABB09085}">
      <dsp:nvSpPr>
        <dsp:cNvPr id="0" name=""/>
        <dsp:cNvSpPr/>
      </dsp:nvSpPr>
      <dsp:spPr>
        <a:xfrm rot="5400000">
          <a:off x="4442618" y="1396385"/>
          <a:ext cx="798364" cy="4556988"/>
        </a:xfrm>
        <a:prstGeom prst="round2SameRect">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mn-lt"/>
            </a:rPr>
            <a:t>Standing order template to assist with prescribing process</a:t>
          </a: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mn-lt"/>
            </a:rPr>
            <a:t>SNS dispensed oseltamivir for last resort use</a:t>
          </a:r>
        </a:p>
      </dsp:txBody>
      <dsp:txXfrm rot="-5400000">
        <a:off x="2563307" y="3314670"/>
        <a:ext cx="4518015" cy="720418"/>
      </dsp:txXfrm>
    </dsp:sp>
    <dsp:sp modelId="{CCB13623-B4E6-4A1D-9DB8-8C44A13BE288}">
      <dsp:nvSpPr>
        <dsp:cNvPr id="0" name=""/>
        <dsp:cNvSpPr/>
      </dsp:nvSpPr>
      <dsp:spPr>
        <a:xfrm>
          <a:off x="0" y="3171787"/>
          <a:ext cx="2563306" cy="1006186"/>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Medical Countermeasures</a:t>
          </a:r>
        </a:p>
      </dsp:txBody>
      <dsp:txXfrm>
        <a:off x="49118" y="3220905"/>
        <a:ext cx="2465070" cy="907950"/>
      </dsp:txXfrm>
    </dsp:sp>
    <dsp:sp modelId="{2B88F7CE-69E7-471D-8833-CA32EF47D74F}">
      <dsp:nvSpPr>
        <dsp:cNvPr id="0" name=""/>
        <dsp:cNvSpPr/>
      </dsp:nvSpPr>
      <dsp:spPr>
        <a:xfrm rot="5400000">
          <a:off x="4439326" y="2452881"/>
          <a:ext cx="804948" cy="4556988"/>
        </a:xfrm>
        <a:prstGeom prst="round2SameRect">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Rabies submitted cats</a:t>
          </a:r>
        </a:p>
        <a:p>
          <a:pPr marL="171450" lvl="1" indent="-171450" algn="l" defTabSz="711200">
            <a:lnSpc>
              <a:spcPct val="90000"/>
            </a:lnSpc>
            <a:spcBef>
              <a:spcPct val="0"/>
            </a:spcBef>
            <a:spcAft>
              <a:spcPct val="15000"/>
            </a:spcAft>
            <a:buChar char="•"/>
          </a:pPr>
          <a:r>
            <a:rPr lang="en-US" sz="1600" kern="1200"/>
            <a:t>Subtyping of flu A positive wastewater results</a:t>
          </a:r>
        </a:p>
      </dsp:txBody>
      <dsp:txXfrm rot="-5400000">
        <a:off x="2563306" y="4368195"/>
        <a:ext cx="4517694" cy="726360"/>
      </dsp:txXfrm>
    </dsp:sp>
    <dsp:sp modelId="{A009F851-0A15-4DD9-A30A-3ABD596A8DC9}">
      <dsp:nvSpPr>
        <dsp:cNvPr id="0" name=""/>
        <dsp:cNvSpPr/>
      </dsp:nvSpPr>
      <dsp:spPr>
        <a:xfrm>
          <a:off x="0" y="4228282"/>
          <a:ext cx="2563306" cy="1006186"/>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Enhanced Surveillance</a:t>
          </a:r>
        </a:p>
      </dsp:txBody>
      <dsp:txXfrm>
        <a:off x="49118" y="4277400"/>
        <a:ext cx="2465070" cy="9079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047CA3-1068-B975-554E-17007B92E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30829D-356D-2532-E961-62B795BC9A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EEDE95-E1DD-40F2-8839-498431E3D78A}" type="datetimeFigureOut">
              <a:rPr lang="en-US" smtClean="0"/>
              <a:t>2/19/2025</a:t>
            </a:fld>
            <a:endParaRPr lang="en-US"/>
          </a:p>
        </p:txBody>
      </p:sp>
      <p:sp>
        <p:nvSpPr>
          <p:cNvPr id="4" name="Footer Placeholder 3">
            <a:extLst>
              <a:ext uri="{FF2B5EF4-FFF2-40B4-BE49-F238E27FC236}">
                <a16:creationId xmlns:a16="http://schemas.microsoft.com/office/drawing/2014/main" id="{56EFE75A-EE24-0AC2-F043-FDEFB2ABE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96E41A-00D8-8250-533E-CF8A331EB2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ED4561-8C70-4CC8-A037-802F9948EE06}" type="slidenum">
              <a:rPr lang="en-US" smtClean="0"/>
              <a:t>‹#›</a:t>
            </a:fld>
            <a:endParaRPr lang="en-US"/>
          </a:p>
        </p:txBody>
      </p:sp>
    </p:spTree>
    <p:extLst>
      <p:ext uri="{BB962C8B-B14F-4D97-AF65-F5344CB8AC3E}">
        <p14:creationId xmlns:p14="http://schemas.microsoft.com/office/powerpoint/2010/main" val="184320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24530-C0EE-4354-A1B5-4B8D6930F6CE}"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D12A9-3E85-4E0D-B7A4-654CF64DC710}" type="slidenum">
              <a:rPr lang="en-US" smtClean="0"/>
              <a:t>‹#›</a:t>
            </a:fld>
            <a:endParaRPr lang="en-US"/>
          </a:p>
        </p:txBody>
      </p:sp>
    </p:spTree>
    <p:extLst>
      <p:ext uri="{BB962C8B-B14F-4D97-AF65-F5344CB8AC3E}">
        <p14:creationId xmlns:p14="http://schemas.microsoft.com/office/powerpoint/2010/main" val="156812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650"/>
              </a:lnSpc>
              <a:buFont typeface="Arial" panose="020B0604020202020204" pitchFamily="34" charset="0"/>
              <a:buChar char="•"/>
            </a:pPr>
            <a:r>
              <a:rPr lang="en-US" sz="1800" b="0" i="0">
                <a:solidFill>
                  <a:srgbClr val="000000"/>
                </a:solidFill>
                <a:effectLst/>
                <a:latin typeface="Verdana" panose="020B0604030504040204" pitchFamily="34" charset="0"/>
              </a:rPr>
              <a:t>North Carolina has been managing Highly Pathogenic Avian Influenza (HPAI) or “bird flu” over the past several years.  </a:t>
            </a:r>
          </a:p>
          <a:p>
            <a:pPr algn="l" rtl="0" fontAlgn="base">
              <a:lnSpc>
                <a:spcPts val="1650"/>
              </a:lnSpc>
              <a:buFont typeface="Arial" panose="020B0604020202020204" pitchFamily="34" charset="0"/>
              <a:buChar char="•"/>
            </a:pPr>
            <a:r>
              <a:rPr lang="en-US" sz="1800" b="0" i="0">
                <a:solidFill>
                  <a:srgbClr val="000000"/>
                </a:solidFill>
                <a:effectLst/>
                <a:latin typeface="Verdana" panose="020B0604030504040204" pitchFamily="34" charset="0"/>
              </a:rPr>
              <a:t>Bird flu has been detected in birds –including commercial poultry – over the years and has been found to have spread to mammals. </a:t>
            </a:r>
          </a:p>
          <a:p>
            <a:pPr algn="l" rtl="0" fontAlgn="base">
              <a:lnSpc>
                <a:spcPts val="1650"/>
              </a:lnSpc>
              <a:buFont typeface="Arial" panose="020B0604020202020204" pitchFamily="34" charset="0"/>
              <a:buChar char="•"/>
            </a:pPr>
            <a:r>
              <a:rPr lang="en-US" sz="1800" b="0" i="0">
                <a:solidFill>
                  <a:srgbClr val="000000"/>
                </a:solidFill>
                <a:effectLst/>
                <a:latin typeface="Verdana" panose="020B0604030504040204" pitchFamily="34" charset="0"/>
              </a:rPr>
              <a:t>While there is a threat of more widespread and severe impact on animal and human health, and other states have been affected more substantially, currently the threat to North Carolina and the general public is relatively low.  </a:t>
            </a:r>
          </a:p>
          <a:p>
            <a:pPr algn="l" rtl="0" fontAlgn="base">
              <a:lnSpc>
                <a:spcPts val="1650"/>
              </a:lnSpc>
              <a:buFont typeface="Arial" panose="020B0604020202020204" pitchFamily="34" charset="0"/>
              <a:buChar char="•"/>
            </a:pPr>
            <a:r>
              <a:rPr lang="en-US" sz="1800" b="0" i="0">
                <a:solidFill>
                  <a:srgbClr val="000000"/>
                </a:solidFill>
                <a:effectLst/>
                <a:latin typeface="Verdana" panose="020B0604030504040204" pitchFamily="34" charset="0"/>
              </a:rPr>
              <a:t>North Carolina is monitoring this closely and in regular communication and partnership with state agencies – including NC Department of Agriculture and Consumer Services, NC Department of Health and Human Services Public Health Division, Local Health Departments – and federal agencies including USDA, CDC, and HHS  </a:t>
            </a:r>
          </a:p>
          <a:p>
            <a:pPr algn="l"/>
            <a:endParaRPr lang="en-US" sz="1800" b="0" i="0" u="none" strike="noStrike" baseline="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DCD12A9-3E85-4E0D-B7A4-654CF64DC710}" type="slidenum">
              <a:rPr lang="en-US" smtClean="0"/>
              <a:t>2</a:t>
            </a:fld>
            <a:endParaRPr lang="en-US"/>
          </a:p>
        </p:txBody>
      </p:sp>
    </p:spTree>
    <p:extLst>
      <p:ext uri="{BB962C8B-B14F-4D97-AF65-F5344CB8AC3E}">
        <p14:creationId xmlns:p14="http://schemas.microsoft.com/office/powerpoint/2010/main" val="253815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11A1-5DDE-183D-0DFF-BC9E6E712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54767-75A1-444F-E263-D02F8FCA5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A5468-F611-4EE8-8525-8BAA5C29F6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945C37-2B0E-3296-BA3B-C4B39AB1CC86}"/>
              </a:ext>
            </a:extLst>
          </p:cNvPr>
          <p:cNvSpPr>
            <a:spLocks noGrp="1"/>
          </p:cNvSpPr>
          <p:nvPr>
            <p:ph type="sldNum" sz="quarter" idx="5"/>
          </p:nvPr>
        </p:nvSpPr>
        <p:spPr/>
        <p:txBody>
          <a:bodyPr/>
          <a:lstStyle/>
          <a:p>
            <a:fld id="{EDCD12A9-3E85-4E0D-B7A4-654CF64DC710}" type="slidenum">
              <a:rPr lang="en-US" smtClean="0"/>
              <a:t>20</a:t>
            </a:fld>
            <a:endParaRPr lang="en-US"/>
          </a:p>
        </p:txBody>
      </p:sp>
    </p:spTree>
    <p:extLst>
      <p:ext uri="{BB962C8B-B14F-4D97-AF65-F5344CB8AC3E}">
        <p14:creationId xmlns:p14="http://schemas.microsoft.com/office/powerpoint/2010/main" val="68956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9403-EE71-A24B-CAC8-A37D807F9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3CC72-9186-A104-237F-E99F82CD8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4550C-39D0-FB99-7926-F0E678368C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CDB4F5-34CD-E396-E194-AA9B9FF3F5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90379-175C-4571-AE5C-CACD5F8CE0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23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D12A9-3E85-4E0D-B7A4-654CF64DC710}" type="slidenum">
              <a:rPr lang="en-US" smtClean="0"/>
              <a:t>29</a:t>
            </a:fld>
            <a:endParaRPr lang="en-US"/>
          </a:p>
        </p:txBody>
      </p:sp>
    </p:spTree>
    <p:extLst>
      <p:ext uri="{BB962C8B-B14F-4D97-AF65-F5344CB8AC3E}">
        <p14:creationId xmlns:p14="http://schemas.microsoft.com/office/powerpoint/2010/main" val="168622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 and Lab</a:t>
            </a:r>
          </a:p>
        </p:txBody>
      </p:sp>
      <p:sp>
        <p:nvSpPr>
          <p:cNvPr id="4" name="Slide Number Placeholder 3"/>
          <p:cNvSpPr>
            <a:spLocks noGrp="1"/>
          </p:cNvSpPr>
          <p:nvPr>
            <p:ph type="sldNum" sz="quarter" idx="5"/>
          </p:nvPr>
        </p:nvSpPr>
        <p:spPr/>
        <p:txBody>
          <a:bodyPr/>
          <a:lstStyle/>
          <a:p>
            <a:fld id="{EDCD12A9-3E85-4E0D-B7A4-654CF64DC710}" type="slidenum">
              <a:rPr lang="en-US" smtClean="0"/>
              <a:t>31</a:t>
            </a:fld>
            <a:endParaRPr lang="en-US"/>
          </a:p>
        </p:txBody>
      </p:sp>
    </p:spTree>
    <p:extLst>
      <p:ext uri="{BB962C8B-B14F-4D97-AF65-F5344CB8AC3E}">
        <p14:creationId xmlns:p14="http://schemas.microsoft.com/office/powerpoint/2010/main" val="96361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Cross-species transmission from dairy </a:t>
            </a:r>
          </a:p>
          <a:p>
            <a:r>
              <a:rPr lang="en-US"/>
              <a:t>20 positive for rabies</a:t>
            </a:r>
          </a:p>
        </p:txBody>
      </p:sp>
      <p:sp>
        <p:nvSpPr>
          <p:cNvPr id="4" name="Slide Number Placeholder 3"/>
          <p:cNvSpPr>
            <a:spLocks noGrp="1"/>
          </p:cNvSpPr>
          <p:nvPr>
            <p:ph type="sldNum" sz="quarter" idx="5"/>
          </p:nvPr>
        </p:nvSpPr>
        <p:spPr/>
        <p:txBody>
          <a:bodyPr/>
          <a:lstStyle/>
          <a:p>
            <a:fld id="{EDCD12A9-3E85-4E0D-B7A4-654CF64DC710}" type="slidenum">
              <a:rPr lang="en-US" smtClean="0"/>
              <a:t>32</a:t>
            </a:fld>
            <a:endParaRPr lang="en-US"/>
          </a:p>
        </p:txBody>
      </p:sp>
    </p:spTree>
    <p:extLst>
      <p:ext uri="{BB962C8B-B14F-4D97-AF65-F5344CB8AC3E}">
        <p14:creationId xmlns:p14="http://schemas.microsoft.com/office/powerpoint/2010/main" val="45930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 – Large percentage of their herds and flocks positive – SOE in CA reflecting that.  In NC, we have a much smaller presence of cows and no current positives. See slides in appendix for reference</a:t>
            </a:r>
          </a:p>
          <a:p>
            <a:r>
              <a:rPr lang="en-US"/>
              <a:t>LA – only death – associated with backyard flock – and a different variant than has been more widely circulating </a:t>
            </a:r>
          </a:p>
        </p:txBody>
      </p:sp>
      <p:sp>
        <p:nvSpPr>
          <p:cNvPr id="4" name="Slide Number Placeholder 3"/>
          <p:cNvSpPr>
            <a:spLocks noGrp="1"/>
          </p:cNvSpPr>
          <p:nvPr>
            <p:ph type="sldNum" sz="quarter" idx="5"/>
          </p:nvPr>
        </p:nvSpPr>
        <p:spPr/>
        <p:txBody>
          <a:bodyPr/>
          <a:lstStyle/>
          <a:p>
            <a:fld id="{EDCD12A9-3E85-4E0D-B7A4-654CF64DC710}" type="slidenum">
              <a:rPr lang="en-US" smtClean="0"/>
              <a:t>3</a:t>
            </a:fld>
            <a:endParaRPr lang="en-US"/>
          </a:p>
        </p:txBody>
      </p:sp>
    </p:spTree>
    <p:extLst>
      <p:ext uri="{BB962C8B-B14F-4D97-AF65-F5344CB8AC3E}">
        <p14:creationId xmlns:p14="http://schemas.microsoft.com/office/powerpoint/2010/main" val="46009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Poultry – Hyde and Sampson are the latest.  We had been deemed HPAI free in our poultry as of </a:t>
            </a:r>
            <a:r>
              <a:rPr lang="en-US" b="1" i="0" cap="all">
                <a:solidFill>
                  <a:srgbClr val="B35600"/>
                </a:solidFill>
                <a:effectLst/>
                <a:latin typeface="Source Sans Pro" panose="020B0503030403020204" pitchFamily="34" charset="0"/>
              </a:rPr>
              <a:t>Thursday, April 25, 2024</a:t>
            </a:r>
          </a:p>
          <a:p>
            <a:r>
              <a:rPr lang="en-US" b="1" i="0" cap="all">
                <a:solidFill>
                  <a:srgbClr val="B35600"/>
                </a:solidFill>
                <a:effectLst/>
                <a:latin typeface="Source Sans Pro" panose="020B0503030403020204" pitchFamily="34" charset="0"/>
              </a:rPr>
              <a:t>Dairy cow – April 9, likely from Cow from </a:t>
            </a:r>
            <a:r>
              <a:rPr lang="en-US" b="1" i="0" cap="all" err="1">
                <a:solidFill>
                  <a:srgbClr val="B35600"/>
                </a:solidFill>
                <a:effectLst/>
                <a:latin typeface="Source Sans Pro" panose="020B0503030403020204" pitchFamily="34" charset="0"/>
              </a:rPr>
              <a:t>TeXAs</a:t>
            </a:r>
            <a:r>
              <a:rPr lang="en-US" b="1" i="0" cap="all">
                <a:solidFill>
                  <a:srgbClr val="B35600"/>
                </a:solidFill>
                <a:effectLst/>
                <a:latin typeface="Source Sans Pro" panose="020B0503030403020204" pitchFamily="34" charset="0"/>
              </a:rPr>
              <a:t>.  HERD isolated.  Serial Testing until all negative.</a:t>
            </a:r>
          </a:p>
          <a:p>
            <a:r>
              <a:rPr lang="en-US"/>
              <a:t>Wastewater detection – most recently in Durham this week, uncertain source. Other detections were last spring in Charlotte, Buncombe, Winston-Salem, and Greensboro</a:t>
            </a:r>
          </a:p>
          <a:p>
            <a:r>
              <a:rPr lang="en-US"/>
              <a:t>Bird rescue was a raptor rehabilitation center</a:t>
            </a:r>
          </a:p>
        </p:txBody>
      </p:sp>
      <p:sp>
        <p:nvSpPr>
          <p:cNvPr id="4" name="Slide Number Placeholder 3"/>
          <p:cNvSpPr>
            <a:spLocks noGrp="1"/>
          </p:cNvSpPr>
          <p:nvPr>
            <p:ph type="sldNum" sz="quarter" idx="5"/>
          </p:nvPr>
        </p:nvSpPr>
        <p:spPr/>
        <p:txBody>
          <a:bodyPr/>
          <a:lstStyle/>
          <a:p>
            <a:fld id="{EDCD12A9-3E85-4E0D-B7A4-654CF64DC710}" type="slidenum">
              <a:rPr lang="en-US" smtClean="0"/>
              <a:t>4</a:t>
            </a:fld>
            <a:endParaRPr lang="en-US"/>
          </a:p>
        </p:txBody>
      </p:sp>
    </p:spTree>
    <p:extLst>
      <p:ext uri="{BB962C8B-B14F-4D97-AF65-F5344CB8AC3E}">
        <p14:creationId xmlns:p14="http://schemas.microsoft.com/office/powerpoint/2010/main" val="385345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90379-175C-4571-AE5C-CACD5F8CE0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8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talk over highlights of each method  e.g., we get a feed from all the emergency departments across the state to see trends in respiratory like illness to detect unusual trends  –more details in the appendix of each surveillance element if interested</a:t>
            </a:r>
          </a:p>
        </p:txBody>
      </p:sp>
      <p:sp>
        <p:nvSpPr>
          <p:cNvPr id="4" name="Slide Number Placeholder 3"/>
          <p:cNvSpPr>
            <a:spLocks noGrp="1"/>
          </p:cNvSpPr>
          <p:nvPr>
            <p:ph type="sldNum" sz="quarter" idx="5"/>
          </p:nvPr>
        </p:nvSpPr>
        <p:spPr/>
        <p:txBody>
          <a:bodyPr/>
          <a:lstStyle/>
          <a:p>
            <a:fld id="{EDCD12A9-3E85-4E0D-B7A4-654CF64DC710}" type="slidenum">
              <a:rPr lang="en-US" smtClean="0"/>
              <a:t>8</a:t>
            </a:fld>
            <a:endParaRPr lang="en-US"/>
          </a:p>
        </p:txBody>
      </p:sp>
    </p:spTree>
    <p:extLst>
      <p:ext uri="{BB962C8B-B14F-4D97-AF65-F5344CB8AC3E}">
        <p14:creationId xmlns:p14="http://schemas.microsoft.com/office/powerpoint/2010/main" val="324062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193 workers, some were from the Farm, others were contract workers to do the depopulation</a:t>
            </a:r>
          </a:p>
          <a:p>
            <a:endParaRPr lang="en-US"/>
          </a:p>
          <a:p>
            <a:r>
              <a:rPr lang="en-US"/>
              <a:t>4 health departments tested, but 6 were involved all together</a:t>
            </a:r>
          </a:p>
        </p:txBody>
      </p:sp>
      <p:sp>
        <p:nvSpPr>
          <p:cNvPr id="4" name="Slide Number Placeholder 3"/>
          <p:cNvSpPr>
            <a:spLocks noGrp="1"/>
          </p:cNvSpPr>
          <p:nvPr>
            <p:ph type="sldNum" sz="quarter" idx="5"/>
          </p:nvPr>
        </p:nvSpPr>
        <p:spPr/>
        <p:txBody>
          <a:bodyPr/>
          <a:lstStyle/>
          <a:p>
            <a:fld id="{EDCD12A9-3E85-4E0D-B7A4-654CF64DC710}" type="slidenum">
              <a:rPr lang="en-US" smtClean="0"/>
              <a:t>11</a:t>
            </a:fld>
            <a:endParaRPr lang="en-US"/>
          </a:p>
        </p:txBody>
      </p:sp>
    </p:spTree>
    <p:extLst>
      <p:ext uri="{BB962C8B-B14F-4D97-AF65-F5344CB8AC3E}">
        <p14:creationId xmlns:p14="http://schemas.microsoft.com/office/powerpoint/2010/main" val="96280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Depopulation ended between 1/17 for Hyde and 1/26 for Sampson. Composting windrows complete in Hyde on 2/11 and 8 of 9 windrows completed in Sampson as of 2/12.</a:t>
            </a:r>
          </a:p>
          <a:p>
            <a:endParaRPr lang="en-US"/>
          </a:p>
          <a:p>
            <a:r>
              <a:rPr lang="en-US"/>
              <a:t>Testing. Several health departments offered night and weekend clinics for workers who needed testing.</a:t>
            </a:r>
          </a:p>
          <a:p>
            <a:endParaRPr lang="en-US"/>
          </a:p>
          <a:p>
            <a:endParaRPr lang="en-US"/>
          </a:p>
        </p:txBody>
      </p:sp>
      <p:sp>
        <p:nvSpPr>
          <p:cNvPr id="4" name="Slide Number Placeholder 3"/>
          <p:cNvSpPr>
            <a:spLocks noGrp="1"/>
          </p:cNvSpPr>
          <p:nvPr>
            <p:ph type="sldNum" sz="quarter" idx="5"/>
          </p:nvPr>
        </p:nvSpPr>
        <p:spPr/>
        <p:txBody>
          <a:bodyPr/>
          <a:lstStyle/>
          <a:p>
            <a:fld id="{EDCD12A9-3E85-4E0D-B7A4-654CF64DC710}" type="slidenum">
              <a:rPr lang="en-US" smtClean="0"/>
              <a:t>12</a:t>
            </a:fld>
            <a:endParaRPr lang="en-US"/>
          </a:p>
        </p:txBody>
      </p:sp>
    </p:spTree>
    <p:extLst>
      <p:ext uri="{BB962C8B-B14F-4D97-AF65-F5344CB8AC3E}">
        <p14:creationId xmlns:p14="http://schemas.microsoft.com/office/powerpoint/2010/main" val="366272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D12A9-3E85-4E0D-B7A4-654CF64DC710}" type="slidenum">
              <a:rPr lang="en-US" smtClean="0"/>
              <a:t>13</a:t>
            </a:fld>
            <a:endParaRPr lang="en-US"/>
          </a:p>
        </p:txBody>
      </p:sp>
    </p:spTree>
    <p:extLst>
      <p:ext uri="{BB962C8B-B14F-4D97-AF65-F5344CB8AC3E}">
        <p14:creationId xmlns:p14="http://schemas.microsoft.com/office/powerpoint/2010/main" val="156105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https://www.ncwildlife.org/wildlife-management/hpai-web-update/download?attachment</a:t>
            </a:r>
          </a:p>
          <a:p>
            <a:endParaRPr lang="en-US"/>
          </a:p>
        </p:txBody>
      </p:sp>
      <p:sp>
        <p:nvSpPr>
          <p:cNvPr id="4" name="Slide Number Placeholder 3"/>
          <p:cNvSpPr>
            <a:spLocks noGrp="1"/>
          </p:cNvSpPr>
          <p:nvPr>
            <p:ph type="sldNum" sz="quarter" idx="5"/>
          </p:nvPr>
        </p:nvSpPr>
        <p:spPr/>
        <p:txBody>
          <a:bodyPr/>
          <a:lstStyle/>
          <a:p>
            <a:fld id="{EDCD12A9-3E85-4E0D-B7A4-654CF64DC710}" type="slidenum">
              <a:rPr lang="en-US" smtClean="0"/>
              <a:t>16</a:t>
            </a:fld>
            <a:endParaRPr lang="en-US"/>
          </a:p>
        </p:txBody>
      </p:sp>
    </p:spTree>
    <p:extLst>
      <p:ext uri="{BB962C8B-B14F-4D97-AF65-F5344CB8AC3E}">
        <p14:creationId xmlns:p14="http://schemas.microsoft.com/office/powerpoint/2010/main" val="627219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675437" y="2444740"/>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2675437" y="4465564"/>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2675437" y="5414316"/>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2675437" y="955458"/>
            <a:ext cx="7783685" cy="923330"/>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a:p>
            <a:pPr lvl="0"/>
            <a:endParaRPr lang="en-US" sz="1800" b="0" i="0">
              <a:solidFill>
                <a:schemeClr val="accent3">
                  <a:lumMod val="75000"/>
                </a:schemeClr>
              </a:solidFill>
              <a:latin typeface="Arial" panose="020B0604020202020204" pitchFamily="34" charset="0"/>
              <a:ea typeface="Gotham Book" charset="0"/>
              <a:cs typeface="Arial" panose="020B0604020202020204" pitchFamily="34" charset="0"/>
            </a:endParaRPr>
          </a:p>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AGRICULTURE AND CONSUMER SERVICES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57580"/>
            <a:ext cx="2535403" cy="2401707"/>
          </a:xfrm>
          <a:prstGeom prst="rect">
            <a:avLst/>
          </a:prstGeom>
        </p:spPr>
      </p:pic>
      <p:pic>
        <p:nvPicPr>
          <p:cNvPr id="31" name="Picture 30" descr="Logo&#10;&#10;Description automatically generated">
            <a:extLst>
              <a:ext uri="{FF2B5EF4-FFF2-40B4-BE49-F238E27FC236}">
                <a16:creationId xmlns:a16="http://schemas.microsoft.com/office/drawing/2014/main" id="{10C5DE26-F034-B4E9-2FEC-21166F58BA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03623" y="216453"/>
            <a:ext cx="2288377" cy="2283959"/>
          </a:xfrm>
          <a:prstGeom prst="rect">
            <a:avLst/>
          </a:prstGeom>
        </p:spPr>
      </p:pic>
    </p:spTree>
    <p:extLst>
      <p:ext uri="{BB962C8B-B14F-4D97-AF65-F5344CB8AC3E}">
        <p14:creationId xmlns:p14="http://schemas.microsoft.com/office/powerpoint/2010/main" val="169861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3D52E7C-C5D2-1E94-11F9-A2BF674F5939}"/>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127911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424070"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424071" y="6155643"/>
            <a:ext cx="6664738"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ADB207A6-10A0-500E-D5A2-536FE360634B}"/>
              </a:ext>
            </a:extLst>
          </p:cNvPr>
          <p:cNvSpPr>
            <a:spLocks noGrp="1"/>
          </p:cNvSpPr>
          <p:nvPr>
            <p:ph type="body" sz="quarter" idx="17"/>
          </p:nvPr>
        </p:nvSpPr>
        <p:spPr>
          <a:xfrm>
            <a:off x="424483" y="294640"/>
            <a:ext cx="6664325" cy="660400"/>
          </a:xfrm>
        </p:spPr>
        <p:txBody>
          <a:bodyPr/>
          <a:lstStyle>
            <a:lvl1pPr marL="0" indent="0">
              <a:buNone/>
              <a:defRPr sz="3200">
                <a:solidFill>
                  <a:srgbClr val="5C93D5"/>
                </a:solidFill>
              </a:defRPr>
            </a:lvl1pPr>
          </a:lstStyle>
          <a:p>
            <a:pPr lvl="0"/>
            <a:r>
              <a:rPr lang="en-US"/>
              <a:t>Click to edit Master </a:t>
            </a:r>
          </a:p>
        </p:txBody>
      </p:sp>
      <p:sp>
        <p:nvSpPr>
          <p:cNvPr id="7" name="Text Placeholder 8">
            <a:extLst>
              <a:ext uri="{FF2B5EF4-FFF2-40B4-BE49-F238E27FC236}">
                <a16:creationId xmlns:a16="http://schemas.microsoft.com/office/drawing/2014/main" id="{7EA403F3-6261-C220-8321-B4DAC63CA19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262353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EB9F3500-AD15-CED5-AEBA-E9C113C19E7E}"/>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126772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998917FB-4B06-A487-F05A-C1D4AB036720}"/>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316694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46A56-1AA3-AD8C-12C4-3C2B814CF4AE}"/>
              </a:ext>
            </a:extLst>
          </p:cNvPr>
          <p:cNvSpPr/>
          <p:nvPr userDrawn="1"/>
        </p:nvSpPr>
        <p:spPr>
          <a:xfrm>
            <a:off x="0" y="0"/>
            <a:ext cx="12192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3">
            <a:extLst>
              <a:ext uri="{FF2B5EF4-FFF2-40B4-BE49-F238E27FC236}">
                <a16:creationId xmlns:a16="http://schemas.microsoft.com/office/drawing/2014/main" id="{221B6615-298E-E4C6-D8B5-89EF992C74EA}"/>
              </a:ext>
            </a:extLst>
          </p:cNvPr>
          <p:cNvSpPr>
            <a:spLocks noGrp="1"/>
          </p:cNvSpPr>
          <p:nvPr>
            <p:ph type="body" sz="quarter" idx="10"/>
          </p:nvPr>
        </p:nvSpPr>
        <p:spPr>
          <a:xfrm>
            <a:off x="0" y="457199"/>
            <a:ext cx="12192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387632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EA0C-4E3A-45E2-D0C3-23FEAE2009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EEAAC-040D-ED9B-F770-C045FE8A4731}"/>
              </a:ext>
            </a:extLst>
          </p:cNvPr>
          <p:cNvSpPr>
            <a:spLocks noGrp="1"/>
          </p:cNvSpPr>
          <p:nvPr>
            <p:ph type="dt" sz="half" idx="10"/>
          </p:nvPr>
        </p:nvSpPr>
        <p:spPr>
          <a:xfrm>
            <a:off x="838200" y="6356350"/>
            <a:ext cx="2743200" cy="365125"/>
          </a:xfrm>
          <a:prstGeom prst="rect">
            <a:avLst/>
          </a:prstGeom>
        </p:spPr>
        <p:txBody>
          <a:bodyPr/>
          <a:lstStyle/>
          <a:p>
            <a:fld id="{5F09A334-CF5D-4412-86C4-7EF26D1F30A9}" type="datetimeFigureOut">
              <a:rPr lang="en-US" smtClean="0"/>
              <a:t>2/19/2025</a:t>
            </a:fld>
            <a:endParaRPr lang="en-US"/>
          </a:p>
        </p:txBody>
      </p:sp>
      <p:sp>
        <p:nvSpPr>
          <p:cNvPr id="4" name="Footer Placeholder 3">
            <a:extLst>
              <a:ext uri="{FF2B5EF4-FFF2-40B4-BE49-F238E27FC236}">
                <a16:creationId xmlns:a16="http://schemas.microsoft.com/office/drawing/2014/main" id="{F36AE308-EB01-4A44-0EE2-DB06AC5D6E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3AB0DA-A6D1-71F0-F666-8905E7FB35A3}"/>
              </a:ext>
            </a:extLst>
          </p:cNvPr>
          <p:cNvSpPr>
            <a:spLocks noGrp="1"/>
          </p:cNvSpPr>
          <p:nvPr>
            <p:ph type="sldNum" sz="quarter" idx="12"/>
          </p:nvPr>
        </p:nvSpPr>
        <p:spPr>
          <a:xfrm>
            <a:off x="8610600" y="6356350"/>
            <a:ext cx="2743200" cy="365125"/>
          </a:xfrm>
          <a:prstGeom prst="rect">
            <a:avLst/>
          </a:prstGeom>
        </p:spPr>
        <p:txBody>
          <a:bodyPr/>
          <a:lstStyle/>
          <a:p>
            <a:fld id="{0EA27950-4D7F-4913-8C5E-519EED569C23}" type="slidenum">
              <a:rPr lang="en-US" smtClean="0"/>
              <a:t>‹#›</a:t>
            </a:fld>
            <a:endParaRPr lang="en-US"/>
          </a:p>
        </p:txBody>
      </p:sp>
    </p:spTree>
    <p:extLst>
      <p:ext uri="{BB962C8B-B14F-4D97-AF65-F5344CB8AC3E}">
        <p14:creationId xmlns:p14="http://schemas.microsoft.com/office/powerpoint/2010/main" val="1358695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79703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15294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073837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a:p>
          </p:txBody>
        </p:sp>
      </p:grpSp>
      <p:sp>
        <p:nvSpPr>
          <p:cNvPr id="204812"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20481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913289" y="6248400"/>
            <a:ext cx="2540000" cy="457200"/>
          </a:xfrm>
        </p:spPr>
        <p:txBody>
          <a:bodyPr/>
          <a:lstStyle>
            <a:lvl1pPr>
              <a:defRPr>
                <a:solidFill>
                  <a:schemeClr val="bg2"/>
                </a:solidFill>
              </a:defRPr>
            </a:lvl1pPr>
          </a:lstStyle>
          <a:p>
            <a:fld id="{75F9333F-0CB4-49E2-96D5-722F8ADB0023}" type="datetimeFigureOut">
              <a:rPr lang="en-US" smtClean="0"/>
              <a:t>2/19/2025</a:t>
            </a:fld>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fld id="{D8125E3F-4ACA-4EEF-BE36-E210F3965CFF}" type="slidenum">
              <a:rPr lang="en-US" smtClean="0"/>
              <a:t>‹#›</a:t>
            </a:fld>
            <a:endParaRPr lang="en-US"/>
          </a:p>
        </p:txBody>
      </p:sp>
      <p:pic>
        <p:nvPicPr>
          <p:cNvPr id="2" name="Picture 1">
            <a:extLst>
              <a:ext uri="{FF2B5EF4-FFF2-40B4-BE49-F238E27FC236}">
                <a16:creationId xmlns:a16="http://schemas.microsoft.com/office/drawing/2014/main" id="{6ECB99C0-AC71-486C-B397-5999587C4DD4}"/>
              </a:ext>
            </a:extLst>
          </p:cNvPr>
          <p:cNvPicPr>
            <a:picLocks noChangeAspect="1"/>
          </p:cNvPicPr>
          <p:nvPr/>
        </p:nvPicPr>
        <p:blipFill>
          <a:blip r:embed="rId2"/>
          <a:stretch>
            <a:fillRect/>
          </a:stretch>
        </p:blipFill>
        <p:spPr>
          <a:xfrm>
            <a:off x="10551950" y="5638800"/>
            <a:ext cx="1640049" cy="1219200"/>
          </a:xfrm>
          <a:prstGeom prst="rect">
            <a:avLst/>
          </a:prstGeom>
        </p:spPr>
      </p:pic>
      <p:pic>
        <p:nvPicPr>
          <p:cNvPr id="3" name="Picture 2">
            <a:extLst>
              <a:ext uri="{FF2B5EF4-FFF2-40B4-BE49-F238E27FC236}">
                <a16:creationId xmlns:a16="http://schemas.microsoft.com/office/drawing/2014/main" id="{A8A6E23F-F5C9-116A-A6E1-5F32ED7E4306}"/>
              </a:ext>
            </a:extLst>
          </p:cNvPr>
          <p:cNvPicPr/>
          <p:nvPr userDrawn="1"/>
        </p:nvPicPr>
        <p:blipFill rotWithShape="1">
          <a:blip r:embed="rId3" cstate="print">
            <a:extLst>
              <a:ext uri="{28A0092B-C50C-407E-A947-70E740481C1C}">
                <a14:useLocalDpi xmlns:a14="http://schemas.microsoft.com/office/drawing/2010/main" val="0"/>
              </a:ext>
            </a:extLst>
          </a:blip>
          <a:srcRect l="17709" t="13560" r="14062" b="12429"/>
          <a:stretch/>
        </p:blipFill>
        <p:spPr bwMode="auto">
          <a:xfrm>
            <a:off x="42775" y="5573485"/>
            <a:ext cx="1811159" cy="13249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997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2" name="Picture 1">
            <a:extLst>
              <a:ext uri="{FF2B5EF4-FFF2-40B4-BE49-F238E27FC236}">
                <a16:creationId xmlns:a16="http://schemas.microsoft.com/office/drawing/2014/main" id="{FB5E9A76-F149-A8C2-DF3C-C071C43BAD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Tree>
    <p:extLst>
      <p:ext uri="{BB962C8B-B14F-4D97-AF65-F5344CB8AC3E}">
        <p14:creationId xmlns:p14="http://schemas.microsoft.com/office/powerpoint/2010/main" val="867045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768078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144021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77759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364641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81064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165732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96009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54071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4010482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311429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0" y="0"/>
            <a:ext cx="11487363"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pic>
        <p:nvPicPr>
          <p:cNvPr id="14" name="Picture 13">
            <a:extLst>
              <a:ext uri="{FF2B5EF4-FFF2-40B4-BE49-F238E27FC236}">
                <a16:creationId xmlns:a16="http://schemas.microsoft.com/office/drawing/2014/main" id="{7C9F9FBB-A07E-2EBF-2B0B-CBF54BC4CD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
        <p:nvSpPr>
          <p:cNvPr id="15" name="Text Placeholder 13"/>
          <p:cNvSpPr>
            <a:spLocks noGrp="1"/>
          </p:cNvSpPr>
          <p:nvPr userDrawn="1">
            <p:ph type="body" sz="quarter" idx="10" hasCustomPrompt="1"/>
          </p:nvPr>
        </p:nvSpPr>
        <p:spPr>
          <a:xfrm>
            <a:off x="833962" y="1508084"/>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2" y="490279"/>
            <a:ext cx="7783685" cy="369332"/>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spTree>
    <p:extLst>
      <p:ext uri="{BB962C8B-B14F-4D97-AF65-F5344CB8AC3E}">
        <p14:creationId xmlns:p14="http://schemas.microsoft.com/office/powerpoint/2010/main" val="1889963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84789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508000" y="2017713"/>
            <a:ext cx="5613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24600" y="2017713"/>
            <a:ext cx="5615517"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24600" y="4151313"/>
            <a:ext cx="5615517"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538987B1-4880-4FB4-AFE3-3E8C91DCA29C}"/>
              </a:ext>
            </a:extLst>
          </p:cNvPr>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7" name="Rectangle 12">
            <a:extLst>
              <a:ext uri="{FF2B5EF4-FFF2-40B4-BE49-F238E27FC236}">
                <a16:creationId xmlns:a16="http://schemas.microsoft.com/office/drawing/2014/main" id="{C10160B1-FBBB-4452-8048-73EA10C98A16}"/>
              </a:ext>
            </a:extLst>
          </p:cNvPr>
          <p:cNvSpPr>
            <a:spLocks noGrp="1" noChangeArrowheads="1"/>
          </p:cNvSpPr>
          <p:nvPr>
            <p:ph type="ftr" sz="quarter" idx="11"/>
          </p:nvPr>
        </p:nvSpPr>
        <p:spPr>
          <a:ln/>
        </p:spPr>
        <p:txBody>
          <a:bodyPr/>
          <a:lstStyle>
            <a:lvl1pPr>
              <a:defRPr/>
            </a:lvl1pPr>
          </a:lstStyle>
          <a:p>
            <a:endParaRPr lang="en-US"/>
          </a:p>
        </p:txBody>
      </p:sp>
      <p:sp>
        <p:nvSpPr>
          <p:cNvPr id="8" name="Rectangle 13">
            <a:extLst>
              <a:ext uri="{FF2B5EF4-FFF2-40B4-BE49-F238E27FC236}">
                <a16:creationId xmlns:a16="http://schemas.microsoft.com/office/drawing/2014/main" id="{8DE5B131-18A2-4F36-A054-47D25B5ADEB6}"/>
              </a:ext>
            </a:extLst>
          </p:cNvPr>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427877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2438403"/>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a:p>
          </p:txBody>
        </p:sp>
      </p:grpSp>
      <p:sp>
        <p:nvSpPr>
          <p:cNvPr id="204812"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20481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913289" y="6248400"/>
            <a:ext cx="2540000" cy="457200"/>
          </a:xfrm>
        </p:spPr>
        <p:txBody>
          <a:bodyPr/>
          <a:lstStyle>
            <a:lvl1pPr>
              <a:defRPr>
                <a:solidFill>
                  <a:schemeClr val="bg2"/>
                </a:solidFill>
              </a:defRPr>
            </a:lvl1pPr>
          </a:lstStyle>
          <a:p>
            <a:fld id="{75F9333F-0CB4-49E2-96D5-722F8ADB0023}" type="datetimeFigureOut">
              <a:rPr lang="en-US" smtClean="0"/>
              <a:t>2/19/2025</a:t>
            </a:fld>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fld id="{D8125E3F-4ACA-4EEF-BE36-E210F3965CFF}" type="slidenum">
              <a:rPr lang="en-US" smtClean="0"/>
              <a:t>‹#›</a:t>
            </a:fld>
            <a:endParaRPr lang="en-US"/>
          </a:p>
        </p:txBody>
      </p:sp>
      <p:pic>
        <p:nvPicPr>
          <p:cNvPr id="2" name="Picture 1">
            <a:extLst>
              <a:ext uri="{FF2B5EF4-FFF2-40B4-BE49-F238E27FC236}">
                <a16:creationId xmlns:a16="http://schemas.microsoft.com/office/drawing/2014/main" id="{6ECB99C0-AC71-486C-B397-5999587C4DD4}"/>
              </a:ext>
            </a:extLst>
          </p:cNvPr>
          <p:cNvPicPr>
            <a:picLocks noChangeAspect="1"/>
          </p:cNvPicPr>
          <p:nvPr/>
        </p:nvPicPr>
        <p:blipFill>
          <a:blip r:embed="rId2"/>
          <a:stretch>
            <a:fillRect/>
          </a:stretch>
        </p:blipFill>
        <p:spPr>
          <a:xfrm>
            <a:off x="10551952" y="5638800"/>
            <a:ext cx="1640049" cy="1219200"/>
          </a:xfrm>
          <a:prstGeom prst="rect">
            <a:avLst/>
          </a:prstGeom>
        </p:spPr>
      </p:pic>
      <p:pic>
        <p:nvPicPr>
          <p:cNvPr id="3" name="Picture 2">
            <a:extLst>
              <a:ext uri="{FF2B5EF4-FFF2-40B4-BE49-F238E27FC236}">
                <a16:creationId xmlns:a16="http://schemas.microsoft.com/office/drawing/2014/main" id="{A8A6E23F-F5C9-116A-A6E1-5F32ED7E4306}"/>
              </a:ext>
            </a:extLst>
          </p:cNvPr>
          <p:cNvPicPr/>
          <p:nvPr userDrawn="1"/>
        </p:nvPicPr>
        <p:blipFill rotWithShape="1">
          <a:blip r:embed="rId3" cstate="print">
            <a:extLst>
              <a:ext uri="{28A0092B-C50C-407E-A947-70E740481C1C}">
                <a14:useLocalDpi xmlns:a14="http://schemas.microsoft.com/office/drawing/2010/main" val="0"/>
              </a:ext>
            </a:extLst>
          </a:blip>
          <a:srcRect l="17709" t="13560" r="14062" b="12429"/>
          <a:stretch/>
        </p:blipFill>
        <p:spPr bwMode="auto">
          <a:xfrm>
            <a:off x="42777" y="5573485"/>
            <a:ext cx="1811159" cy="13249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5225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350981" y="2017713"/>
            <a:ext cx="11589136" cy="4114800"/>
          </a:xfrm>
        </p:spPr>
        <p:txBody>
          <a:bodyPr/>
          <a:lstStyle>
            <a:lvl1pPr>
              <a:defRPr sz="28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Rectangle 11"/>
          <p:cNvSpPr>
            <a:spLocks noGrp="1" noChangeArrowheads="1"/>
          </p:cNvSpPr>
          <p:nvPr>
            <p:ph type="dt" sz="half" idx="10"/>
          </p:nvPr>
        </p:nvSpPr>
        <p:spPr>
          <a:xfrm>
            <a:off x="350981" y="6243638"/>
            <a:ext cx="2540000" cy="457200"/>
          </a:xfrm>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xfrm>
            <a:off x="4215149" y="6243638"/>
            <a:ext cx="3860800" cy="457200"/>
          </a:xfrm>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406340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8168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802836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339166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447995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357686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69245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F918343E-705A-9DD6-CA18-D461CA5D28D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a:t>
            </a:r>
          </a:p>
        </p:txBody>
      </p:sp>
    </p:spTree>
    <p:extLst>
      <p:ext uri="{BB962C8B-B14F-4D97-AF65-F5344CB8AC3E}">
        <p14:creationId xmlns:p14="http://schemas.microsoft.com/office/powerpoint/2010/main" val="1144455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444874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84923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4272628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6"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1713927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6"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508000" y="2017713"/>
            <a:ext cx="5613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24600" y="2017713"/>
            <a:ext cx="5615517"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24600" y="4151313"/>
            <a:ext cx="5615517"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538987B1-4880-4FB4-AFE3-3E8C91DCA29C}"/>
              </a:ext>
            </a:extLst>
          </p:cNvPr>
          <p:cNvSpPr>
            <a:spLocks noGrp="1" noChangeArrowheads="1"/>
          </p:cNvSpPr>
          <p:nvPr>
            <p:ph type="dt" sz="half" idx="10"/>
          </p:nvPr>
        </p:nvSpPr>
        <p:spPr>
          <a:ln/>
        </p:spPr>
        <p:txBody>
          <a:bodyPr/>
          <a:lstStyle>
            <a:lvl1pPr>
              <a:defRPr/>
            </a:lvl1pPr>
          </a:lstStyle>
          <a:p>
            <a:fld id="{75F9333F-0CB4-49E2-96D5-722F8ADB0023}" type="datetimeFigureOut">
              <a:rPr lang="en-US" smtClean="0"/>
              <a:t>2/19/2025</a:t>
            </a:fld>
            <a:endParaRPr lang="en-US"/>
          </a:p>
        </p:txBody>
      </p:sp>
      <p:sp>
        <p:nvSpPr>
          <p:cNvPr id="7" name="Rectangle 12">
            <a:extLst>
              <a:ext uri="{FF2B5EF4-FFF2-40B4-BE49-F238E27FC236}">
                <a16:creationId xmlns:a16="http://schemas.microsoft.com/office/drawing/2014/main" id="{C10160B1-FBBB-4452-8048-73EA10C98A16}"/>
              </a:ext>
            </a:extLst>
          </p:cNvPr>
          <p:cNvSpPr>
            <a:spLocks noGrp="1" noChangeArrowheads="1"/>
          </p:cNvSpPr>
          <p:nvPr>
            <p:ph type="ftr" sz="quarter" idx="11"/>
          </p:nvPr>
        </p:nvSpPr>
        <p:spPr>
          <a:ln/>
        </p:spPr>
        <p:txBody>
          <a:bodyPr/>
          <a:lstStyle>
            <a:lvl1pPr>
              <a:defRPr/>
            </a:lvl1pPr>
          </a:lstStyle>
          <a:p>
            <a:endParaRPr lang="en-US"/>
          </a:p>
        </p:txBody>
      </p:sp>
      <p:sp>
        <p:nvSpPr>
          <p:cNvPr id="8" name="Rectangle 13">
            <a:extLst>
              <a:ext uri="{FF2B5EF4-FFF2-40B4-BE49-F238E27FC236}">
                <a16:creationId xmlns:a16="http://schemas.microsoft.com/office/drawing/2014/main" id="{8DE5B131-18A2-4F36-A054-47D25B5ADEB6}"/>
              </a:ext>
            </a:extLst>
          </p:cNvPr>
          <p:cNvSpPr>
            <a:spLocks noGrp="1" noChangeArrowheads="1"/>
          </p:cNvSpPr>
          <p:nvPr>
            <p:ph type="sldNum" sz="quarter" idx="12"/>
          </p:nvPr>
        </p:nvSpPr>
        <p:spPr>
          <a:ln/>
        </p:spPr>
        <p:txBody>
          <a:bodyPr/>
          <a:lstStyle>
            <a:lvl1pPr>
              <a:defRPr/>
            </a:lvl1pPr>
          </a:lstStyle>
          <a:p>
            <a:fld id="{D8125E3F-4ACA-4EEF-BE36-E210F3965CFF}" type="slidenum">
              <a:rPr lang="en-US" smtClean="0"/>
              <a:t>‹#›</a:t>
            </a:fld>
            <a:endParaRPr lang="en-US"/>
          </a:p>
        </p:txBody>
      </p:sp>
    </p:spTree>
    <p:extLst>
      <p:ext uri="{BB962C8B-B14F-4D97-AF65-F5344CB8AC3E}">
        <p14:creationId xmlns:p14="http://schemas.microsoft.com/office/powerpoint/2010/main" val="259254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5C34C55E-F852-2B58-3749-C118EA75E7C5}"/>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422981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5" y="1097280"/>
            <a:ext cx="5206383"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0" y="6155643"/>
            <a:ext cx="4908743"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614556" y="457200"/>
            <a:ext cx="5206383"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4619501"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91B2F84F-1A5F-4E7C-3E11-70A1494F5D25}"/>
              </a:ext>
            </a:extLst>
          </p:cNvPr>
          <p:cNvSpPr>
            <a:spLocks noGrp="1"/>
          </p:cNvSpPr>
          <p:nvPr>
            <p:ph type="body" sz="quarter" idx="16" hasCustomPrompt="1"/>
          </p:nvPr>
        </p:nvSpPr>
        <p:spPr>
          <a:xfrm>
            <a:off x="427038" y="385763"/>
            <a:ext cx="3302000" cy="62071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7" name="Text Placeholder 8">
            <a:extLst>
              <a:ext uri="{FF2B5EF4-FFF2-40B4-BE49-F238E27FC236}">
                <a16:creationId xmlns:a16="http://schemas.microsoft.com/office/drawing/2014/main" id="{5469F25A-5693-B2DB-1318-5B22178C3B27}"/>
              </a:ext>
            </a:extLst>
          </p:cNvPr>
          <p:cNvSpPr txBox="1">
            <a:spLocks/>
          </p:cNvSpPr>
          <p:nvPr userDrawn="1"/>
        </p:nvSpPr>
        <p:spPr>
          <a:xfrm>
            <a:off x="6337630" y="6583256"/>
            <a:ext cx="4432803"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361028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7">
            <a:extLst>
              <a:ext uri="{FF2B5EF4-FFF2-40B4-BE49-F238E27FC236}">
                <a16:creationId xmlns:a16="http://schemas.microsoft.com/office/drawing/2014/main" id="{C397026D-4EE2-6748-20C0-8BE81DFAC4E1}"/>
              </a:ext>
            </a:extLst>
          </p:cNvPr>
          <p:cNvSpPr>
            <a:spLocks noGrp="1"/>
          </p:cNvSpPr>
          <p:nvPr>
            <p:ph type="body" sz="quarter" idx="16" hasCustomPrompt="1"/>
          </p:nvPr>
        </p:nvSpPr>
        <p:spPr>
          <a:xfrm>
            <a:off x="5151359" y="457200"/>
            <a:ext cx="6664325" cy="549275"/>
          </a:xfrm>
        </p:spPr>
        <p:txBody>
          <a:bodyPr/>
          <a:lstStyle>
            <a:lvl1pPr marL="0" indent="0">
              <a:buNone/>
              <a:defRPr sz="3200">
                <a:solidFill>
                  <a:srgbClr val="5C93D5"/>
                </a:solidFill>
              </a:defRPr>
            </a:lvl1pPr>
          </a:lstStyle>
          <a:p>
            <a:pPr lvl="0"/>
            <a:r>
              <a:rPr lang="en-US"/>
              <a:t>Click to edit text </a:t>
            </a:r>
          </a:p>
        </p:txBody>
      </p:sp>
      <p:sp>
        <p:nvSpPr>
          <p:cNvPr id="5" name="Text Placeholder 8">
            <a:extLst>
              <a:ext uri="{FF2B5EF4-FFF2-40B4-BE49-F238E27FC236}">
                <a16:creationId xmlns:a16="http://schemas.microsoft.com/office/drawing/2014/main" id="{23907A57-D8CA-A514-7EAE-9C8B13E1F502}"/>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33678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DC0FB71-458F-1E45-B189-C25C90157521}"/>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8">
            <a:extLst>
              <a:ext uri="{FF2B5EF4-FFF2-40B4-BE49-F238E27FC236}">
                <a16:creationId xmlns:a16="http://schemas.microsoft.com/office/drawing/2014/main" id="{CE2C7608-5C80-4A70-A054-24979EC90757}"/>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358534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7" y="0"/>
            <a:ext cx="1631093" cy="6858000"/>
          </a:xfrm>
          <a:prstGeom prst="rect">
            <a:avLst/>
          </a:prstGeom>
        </p:spPr>
      </p:pic>
      <p:sp>
        <p:nvSpPr>
          <p:cNvPr id="2" name="Text Placeholder 8">
            <a:extLst>
              <a:ext uri="{FF2B5EF4-FFF2-40B4-BE49-F238E27FC236}">
                <a16:creationId xmlns:a16="http://schemas.microsoft.com/office/drawing/2014/main" id="{B824DEC4-EC97-BFD6-73A4-669F9925574D}"/>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61872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869560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30" r:id="rId15"/>
    <p:sldLayoutId id="2147483774" r:id="rId16"/>
    <p:sldLayoutId id="2147483775" r:id="rId17"/>
    <p:sldLayoutId id="2147483776" r:id="rId18"/>
  </p:sldLayoutIdLst>
  <p:hf hd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1"/>
            <a:ext cx="58420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8" name="Rectangle 4"/>
          <p:cNvSpPr>
            <a:spLocks noChangeArrowheads="1"/>
          </p:cNvSpPr>
          <p:nvPr/>
        </p:nvSpPr>
        <p:spPr bwMode="ltGray">
          <a:xfrm>
            <a:off x="721785" y="1520826"/>
            <a:ext cx="563033"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1" name="Rectangle 7"/>
          <p:cNvSpPr>
            <a:spLocks noChangeArrowheads="1"/>
          </p:cNvSpPr>
          <p:nvPr/>
        </p:nvSpPr>
        <p:spPr bwMode="gray">
          <a:xfrm>
            <a:off x="1016000" y="990601"/>
            <a:ext cx="42333"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3" name="Rectangle 9"/>
          <p:cNvSpPr>
            <a:spLocks noGrp="1" noChangeArrowheads="1"/>
          </p:cNvSpPr>
          <p:nvPr>
            <p:ph type="title"/>
          </p:nvPr>
        </p:nvSpPr>
        <p:spPr bwMode="auto">
          <a:xfrm>
            <a:off x="1534585" y="214314"/>
            <a:ext cx="10390716"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3787"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fld id="{75F9333F-0CB4-49E2-96D5-722F8ADB0023}" type="datetimeFigureOut">
              <a:rPr lang="en-US" smtClean="0"/>
              <a:t>2/19/2025</a:t>
            </a:fld>
            <a:endParaRPr lang="en-US"/>
          </a:p>
        </p:txBody>
      </p:sp>
      <p:sp>
        <p:nvSpPr>
          <p:cNvPr id="203788"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203789"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D8125E3F-4ACA-4EEF-BE36-E210F3965CFF}" type="slidenum">
              <a:rPr lang="en-US" smtClean="0"/>
              <a:t>‹#›</a:t>
            </a:fld>
            <a:endParaRPr lang="en-US"/>
          </a:p>
        </p:txBody>
      </p:sp>
    </p:spTree>
    <p:extLst>
      <p:ext uri="{BB962C8B-B14F-4D97-AF65-F5344CB8AC3E}">
        <p14:creationId xmlns:p14="http://schemas.microsoft.com/office/powerpoint/2010/main" val="7313390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3"/>
            <a:ext cx="58420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27" name="Rectangle 3"/>
          <p:cNvSpPr>
            <a:spLocks noChangeArrowheads="1"/>
          </p:cNvSpPr>
          <p:nvPr/>
        </p:nvSpPr>
        <p:spPr bwMode="ltGray">
          <a:xfrm>
            <a:off x="1066802" y="1098553"/>
            <a:ext cx="438151"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28" name="Rectangle 4"/>
          <p:cNvSpPr>
            <a:spLocks noChangeArrowheads="1"/>
          </p:cNvSpPr>
          <p:nvPr/>
        </p:nvSpPr>
        <p:spPr bwMode="ltGray">
          <a:xfrm>
            <a:off x="721786" y="1520828"/>
            <a:ext cx="563033"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29" name="Rectangle 5"/>
          <p:cNvSpPr>
            <a:spLocks noChangeArrowheads="1"/>
          </p:cNvSpPr>
          <p:nvPr/>
        </p:nvSpPr>
        <p:spPr bwMode="ltGray">
          <a:xfrm>
            <a:off x="1214968" y="1520828"/>
            <a:ext cx="491067"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30" name="Rectangle 6"/>
          <p:cNvSpPr>
            <a:spLocks noChangeArrowheads="1"/>
          </p:cNvSpPr>
          <p:nvPr/>
        </p:nvSpPr>
        <p:spPr bwMode="ltGray">
          <a:xfrm>
            <a:off x="169333" y="1447803"/>
            <a:ext cx="747184"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31" name="Rectangle 7"/>
          <p:cNvSpPr>
            <a:spLocks noChangeArrowheads="1"/>
          </p:cNvSpPr>
          <p:nvPr/>
        </p:nvSpPr>
        <p:spPr bwMode="gray">
          <a:xfrm>
            <a:off x="1016000" y="990603"/>
            <a:ext cx="42333"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32" name="Rectangle 8"/>
          <p:cNvSpPr>
            <a:spLocks noChangeArrowheads="1"/>
          </p:cNvSpPr>
          <p:nvPr/>
        </p:nvSpPr>
        <p:spPr bwMode="gray">
          <a:xfrm>
            <a:off x="590553" y="1781175"/>
            <a:ext cx="10968567"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33" name="Rectangle 9"/>
          <p:cNvSpPr>
            <a:spLocks noGrp="1" noChangeArrowheads="1"/>
          </p:cNvSpPr>
          <p:nvPr>
            <p:ph type="title"/>
          </p:nvPr>
        </p:nvSpPr>
        <p:spPr bwMode="auto">
          <a:xfrm>
            <a:off x="1534586" y="214314"/>
            <a:ext cx="10390716"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3787"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50"/>
            </a:lvl1pPr>
          </a:lstStyle>
          <a:p>
            <a:fld id="{75F9333F-0CB4-49E2-96D5-722F8ADB0023}" type="datetimeFigureOut">
              <a:rPr lang="en-US" smtClean="0"/>
              <a:t>2/19/2025</a:t>
            </a:fld>
            <a:endParaRPr lang="en-US"/>
          </a:p>
        </p:txBody>
      </p:sp>
      <p:sp>
        <p:nvSpPr>
          <p:cNvPr id="203788"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50"/>
            </a:lvl1pPr>
          </a:lstStyle>
          <a:p>
            <a:endParaRPr lang="en-US"/>
          </a:p>
        </p:txBody>
      </p:sp>
      <p:sp>
        <p:nvSpPr>
          <p:cNvPr id="203789"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a:lvl1pPr>
          </a:lstStyle>
          <a:p>
            <a:fld id="{D8125E3F-4ACA-4EEF-BE36-E210F3965CFF}" type="slidenum">
              <a:rPr lang="en-US" smtClean="0"/>
              <a:t>‹#›</a:t>
            </a:fld>
            <a:endParaRPr lang="en-US"/>
          </a:p>
        </p:txBody>
      </p:sp>
    </p:spTree>
    <p:extLst>
      <p:ext uri="{BB962C8B-B14F-4D97-AF65-F5344CB8AC3E}">
        <p14:creationId xmlns:p14="http://schemas.microsoft.com/office/powerpoint/2010/main" val="15796762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Tahoma" pitchFamily="34" charset="0"/>
        </a:defRPr>
      </a:lvl2pPr>
      <a:lvl3pPr algn="l" rtl="0" eaLnBrk="1" fontAlgn="base" hangingPunct="1">
        <a:spcBef>
          <a:spcPct val="0"/>
        </a:spcBef>
        <a:spcAft>
          <a:spcPct val="0"/>
        </a:spcAft>
        <a:defRPr sz="3300">
          <a:solidFill>
            <a:schemeClr val="tx2"/>
          </a:solidFill>
          <a:latin typeface="Tahoma" pitchFamily="34" charset="0"/>
        </a:defRPr>
      </a:lvl3pPr>
      <a:lvl4pPr algn="l" rtl="0" eaLnBrk="1" fontAlgn="base" hangingPunct="1">
        <a:spcBef>
          <a:spcPct val="0"/>
        </a:spcBef>
        <a:spcAft>
          <a:spcPct val="0"/>
        </a:spcAft>
        <a:defRPr sz="3300">
          <a:solidFill>
            <a:schemeClr val="tx2"/>
          </a:solidFill>
          <a:latin typeface="Tahoma" pitchFamily="34" charset="0"/>
        </a:defRPr>
      </a:lvl4pPr>
      <a:lvl5pPr algn="l" rtl="0" eaLnBrk="1" fontAlgn="base" hangingPunct="1">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p:titleStyle>
    <p:bodyStyle>
      <a:lvl1pPr marL="257175" indent="-257175"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hlink"/>
        </a:buClr>
        <a:buSzPct val="55000"/>
        <a:buFont typeface="Wingdings" panose="05000000000000000000"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folHlink"/>
        </a:buClr>
        <a:buSzPct val="50000"/>
        <a:buFont typeface="Wingdings" panose="05000000000000000000" pitchFamily="2" charset="2"/>
        <a:buChar char="n"/>
        <a:defRPr sz="1800">
          <a:solidFill>
            <a:schemeClr val="tx1"/>
          </a:solidFill>
          <a:latin typeface="+mn-lt"/>
        </a:defRPr>
      </a:lvl3pPr>
      <a:lvl4pPr marL="1200150" indent="-171450" algn="l" rtl="0" eaLnBrk="1" fontAlgn="base" hangingPunct="1">
        <a:spcBef>
          <a:spcPct val="20000"/>
        </a:spcBef>
        <a:spcAft>
          <a:spcPct val="0"/>
        </a:spcAft>
        <a:buClr>
          <a:schemeClr val="accent2"/>
        </a:buClr>
        <a:buSzPct val="55000"/>
        <a:buFont typeface="Wingdings" panose="05000000000000000000"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bird-flu/caring/?CDC_AAref_Val=https://www.cdc.gov/flu/avianflu/h5/backyardflockowners.htm" TargetMode="External"/><Relationship Id="rId2" Type="http://schemas.openxmlformats.org/officeDocument/2006/relationships/hyperlink" Target="https://www.ncagr.gov/divisions/veterinary/AvianInfluenza#Tab-ProtectYourFlock-6688" TargetMode="External"/><Relationship Id="rId1" Type="http://schemas.openxmlformats.org/officeDocument/2006/relationships/slideLayout" Target="../slideLayouts/slideLayout4.xml"/><Relationship Id="rId4" Type="http://schemas.openxmlformats.org/officeDocument/2006/relationships/hyperlink" Target="Defend%20the%20Flock%20Resourc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bird-flu/situation-summary/index.html" TargetMode="External"/><Relationship Id="rId2" Type="http://schemas.openxmlformats.org/officeDocument/2006/relationships/hyperlink" Target="https://flu.ncdhhs.gov/HPAI/index.ht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mammals" TargetMode="External"/><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2.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13.svg"/><Relationship Id="rId9" Type="http://schemas.openxmlformats.org/officeDocument/2006/relationships/image" Target="../media/image37.png"/><Relationship Id="rId14" Type="http://schemas.openxmlformats.org/officeDocument/2006/relationships/image" Target="../media/image42.svg"/></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43.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2.xml"/><Relationship Id="rId16" Type="http://schemas.openxmlformats.org/officeDocument/2006/relationships/image" Target="../media/image42.svg"/><Relationship Id="rId1" Type="http://schemas.openxmlformats.org/officeDocument/2006/relationships/slideLayout" Target="../slideLayouts/slideLayout6.xml"/><Relationship Id="rId6" Type="http://schemas.openxmlformats.org/officeDocument/2006/relationships/image" Target="../media/image46.svg"/><Relationship Id="rId11" Type="http://schemas.openxmlformats.org/officeDocument/2006/relationships/image" Target="../media/image37.png"/><Relationship Id="rId5" Type="http://schemas.openxmlformats.org/officeDocument/2006/relationships/image" Target="../media/image45.png"/><Relationship Id="rId15" Type="http://schemas.openxmlformats.org/officeDocument/2006/relationships/image" Target="../media/image41.png"/><Relationship Id="rId10" Type="http://schemas.openxmlformats.org/officeDocument/2006/relationships/image" Target="../media/image17.svg"/><Relationship Id="rId4" Type="http://schemas.openxmlformats.org/officeDocument/2006/relationships/image" Target="../media/image44.png"/><Relationship Id="rId9" Type="http://schemas.openxmlformats.org/officeDocument/2006/relationships/image" Target="../media/image16.png"/><Relationship Id="rId14"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15.sv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38.svg"/><Relationship Id="rId14" Type="http://schemas.openxmlformats.org/officeDocument/2006/relationships/image" Target="../media/image47.jpeg"/></Relationships>
</file>

<file path=ppt/slides/_rels/slide3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45.png"/><Relationship Id="rId7" Type="http://schemas.openxmlformats.org/officeDocument/2006/relationships/image" Target="../media/image35.png"/><Relationship Id="rId12"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svg"/><Relationship Id="rId11" Type="http://schemas.openxmlformats.org/officeDocument/2006/relationships/image" Target="../media/image18.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46.svg"/><Relationship Id="rId9" Type="http://schemas.openxmlformats.org/officeDocument/2006/relationships/image" Target="../media/image37.png"/><Relationship Id="rId14" Type="http://schemas.openxmlformats.org/officeDocument/2006/relationships/image" Target="../media/image42.svg"/></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0.png"/><Relationship Id="rId3" Type="http://schemas.openxmlformats.org/officeDocument/2006/relationships/image" Target="../media/image45.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46.svg"/><Relationship Id="rId9" Type="http://schemas.openxmlformats.org/officeDocument/2006/relationships/image" Target="../media/image37.png"/><Relationship Id="rId14" Type="http://schemas.openxmlformats.org/officeDocument/2006/relationships/image" Target="../media/image21.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hyperlink" Target="https://www.aphis.usda.gov/livestock-poultry-disease/avian/avian-influenza/hpai-detections/commercial-backyard-flock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E80A9-29F9-EFA5-5DF3-8835A07777AD}"/>
              </a:ext>
            </a:extLst>
          </p:cNvPr>
          <p:cNvSpPr>
            <a:spLocks noGrp="1"/>
          </p:cNvSpPr>
          <p:nvPr>
            <p:ph type="body" sz="quarter" idx="10"/>
          </p:nvPr>
        </p:nvSpPr>
        <p:spPr>
          <a:xfrm>
            <a:off x="2675437" y="3050047"/>
            <a:ext cx="8104180" cy="2020824"/>
          </a:xfrm>
        </p:spPr>
        <p:txBody>
          <a:bodyPr/>
          <a:lstStyle/>
          <a:p>
            <a:r>
              <a:rPr lang="en-US">
                <a:latin typeface="Arial"/>
                <a:cs typeface="Arial"/>
              </a:rPr>
              <a:t>Highly Pathogenic Avian Influenza A H5N1</a:t>
            </a:r>
          </a:p>
        </p:txBody>
      </p:sp>
      <p:sp>
        <p:nvSpPr>
          <p:cNvPr id="4" name="Text Placeholder 3">
            <a:extLst>
              <a:ext uri="{FF2B5EF4-FFF2-40B4-BE49-F238E27FC236}">
                <a16:creationId xmlns:a16="http://schemas.microsoft.com/office/drawing/2014/main" id="{99E9FEA7-6CCE-4C49-38F5-301CED053A15}"/>
              </a:ext>
            </a:extLst>
          </p:cNvPr>
          <p:cNvSpPr>
            <a:spLocks noGrp="1"/>
          </p:cNvSpPr>
          <p:nvPr>
            <p:ph type="body" sz="quarter" idx="12"/>
          </p:nvPr>
        </p:nvSpPr>
        <p:spPr/>
        <p:txBody>
          <a:bodyPr/>
          <a:lstStyle/>
          <a:p>
            <a:r>
              <a:rPr lang="en-US">
                <a:latin typeface="Arial"/>
                <a:cs typeface="Arial"/>
              </a:rPr>
              <a:t>February 19, 2025</a:t>
            </a:r>
          </a:p>
        </p:txBody>
      </p:sp>
    </p:spTree>
    <p:extLst>
      <p:ext uri="{BB962C8B-B14F-4D97-AF65-F5344CB8AC3E}">
        <p14:creationId xmlns:p14="http://schemas.microsoft.com/office/powerpoint/2010/main" val="41256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C99085-478B-BEA8-95F8-ADA381DE0270}"/>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2D068EE5-4EBE-2261-3106-DE5484608D1D}"/>
              </a:ext>
            </a:extLst>
          </p:cNvPr>
          <p:cNvSpPr>
            <a:spLocks noGrp="1"/>
          </p:cNvSpPr>
          <p:nvPr>
            <p:ph type="title"/>
          </p:nvPr>
        </p:nvSpPr>
        <p:spPr>
          <a:xfrm>
            <a:off x="253616" y="97837"/>
            <a:ext cx="11418072" cy="548640"/>
          </a:xfrm>
        </p:spPr>
        <p:txBody>
          <a:bodyPr/>
          <a:lstStyle/>
          <a:p>
            <a:r>
              <a:rPr lang="en-US">
                <a:solidFill>
                  <a:schemeClr val="bg1"/>
                </a:solidFill>
              </a:rPr>
              <a:t>Monitoring of Individuals through 2024</a:t>
            </a:r>
          </a:p>
        </p:txBody>
      </p:sp>
      <p:sp>
        <p:nvSpPr>
          <p:cNvPr id="2" name="Text Placeholder 1">
            <a:extLst>
              <a:ext uri="{FF2B5EF4-FFF2-40B4-BE49-F238E27FC236}">
                <a16:creationId xmlns:a16="http://schemas.microsoft.com/office/drawing/2014/main" id="{5234F6EF-1D6E-27EA-36A3-CA91AF033BD1}"/>
              </a:ext>
            </a:extLst>
          </p:cNvPr>
          <p:cNvSpPr txBox="1">
            <a:spLocks/>
          </p:cNvSpPr>
          <p:nvPr/>
        </p:nvSpPr>
        <p:spPr>
          <a:xfrm>
            <a:off x="125441" y="2209941"/>
            <a:ext cx="11941118" cy="3811240"/>
          </a:xfrm>
          <a:prstGeom prst="rect">
            <a:avLst/>
          </a:prstGeom>
        </p:spPr>
        <p:txBody>
          <a:bodyPr vert="horz" lIns="91440" tIns="45720" rIns="91440" bIns="45720" rtlCol="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Individuals with known exposures to infected animals, including</a:t>
            </a:r>
          </a:p>
          <a:p>
            <a:pPr marL="972820" marR="0" lvl="2" indent="-22860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cs typeface="Arial"/>
              </a:rPr>
              <a:t>Commercial poultry operations</a:t>
            </a:r>
          </a:p>
          <a:p>
            <a:pPr marL="972820" marR="0" lvl="2" indent="-22860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cs typeface="Arial"/>
              </a:rPr>
              <a:t>Depopulation (and composting) NC crews deployed to other states</a:t>
            </a:r>
          </a:p>
          <a:p>
            <a:pPr marL="972820" marR="0" lvl="2" indent="-22860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cs typeface="Arial"/>
              </a:rPr>
              <a:t>USDA and NCDA&amp;CS workers</a:t>
            </a:r>
          </a:p>
          <a:p>
            <a:pPr marL="972820" marR="0" lvl="2" indent="-22860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cs typeface="Arial"/>
              </a:rPr>
              <a:t>Backyard flocks</a:t>
            </a:r>
          </a:p>
          <a:p>
            <a:pPr marL="972820" marR="0" lvl="2" indent="-22860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Animal rescue</a:t>
            </a:r>
          </a:p>
          <a:p>
            <a:pPr marL="972820" marR="0" lvl="2" indent="-22860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Dairy herd </a:t>
            </a:r>
          </a:p>
          <a:p>
            <a:pPr marL="227965"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10-day symptom monitoring</a:t>
            </a:r>
          </a:p>
          <a:p>
            <a:pPr marL="228600"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Expedited testing if symptoms develop </a:t>
            </a:r>
          </a:p>
          <a:p>
            <a:pPr marL="575945" marR="0" lvl="1" indent="-233045" algn="l" defTabSz="685800" rtl="0" eaLnBrk="1" fontAlgn="auto" latinLnBrk="0" hangingPunct="1">
              <a:lnSpc>
                <a:spcPct val="100000"/>
              </a:lnSpc>
              <a:spcBef>
                <a:spcPts val="375"/>
              </a:spcBef>
              <a:spcAft>
                <a:spcPts val="0"/>
              </a:spcAft>
              <a:buClrTx/>
              <a:buSzTx/>
              <a:buFont typeface="Franklin Gothic Medium" panose="020B06030201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Home isolation </a:t>
            </a:r>
          </a:p>
          <a:p>
            <a:pPr marL="575945" marR="0" lvl="1" indent="-233045" algn="l" defTabSz="685800" rtl="0" eaLnBrk="1" fontAlgn="auto" latinLnBrk="0" hangingPunct="1">
              <a:lnSpc>
                <a:spcPct val="100000"/>
              </a:lnSpc>
              <a:spcBef>
                <a:spcPts val="375"/>
              </a:spcBef>
              <a:spcAft>
                <a:spcPts val="0"/>
              </a:spcAft>
              <a:buClrTx/>
              <a:buSzTx/>
              <a:buFont typeface="Franklin Gothic Medium" panose="020B0603020102020204" pitchFamily="34" charset="0"/>
              <a:buChar char="−"/>
              <a:tabLst/>
              <a:defRPr/>
            </a:pPr>
            <a:r>
              <a:rPr kumimoji="0" lang="en-US" sz="2000" b="0" i="0" u="none" strike="noStrike" kern="1200" cap="none" spc="0" normalizeH="0" baseline="0" noProof="0">
                <a:ln>
                  <a:noFill/>
                </a:ln>
                <a:solidFill>
                  <a:srgbClr val="003B70"/>
                </a:solidFill>
                <a:effectLst/>
                <a:uLnTx/>
                <a:uFillTx/>
                <a:latin typeface="Arial"/>
                <a:cs typeface="Arial"/>
              </a:rPr>
              <a:t>If positive, treatment and guidance for contacts</a:t>
            </a:r>
          </a:p>
          <a:p>
            <a:pPr marL="228600"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8F5666D-B5C8-596F-C20E-ED29BD94033B}"/>
              </a:ext>
            </a:extLst>
          </p:cNvPr>
          <p:cNvGraphicFramePr>
            <a:graphicFrameLocks noGrp="1"/>
          </p:cNvGraphicFramePr>
          <p:nvPr/>
        </p:nvGraphicFramePr>
        <p:xfrm>
          <a:off x="2187022" y="1041569"/>
          <a:ext cx="7010766" cy="993207"/>
        </p:xfrm>
        <a:graphic>
          <a:graphicData uri="http://schemas.openxmlformats.org/drawingml/2006/table">
            <a:tbl>
              <a:tblPr firstRow="1" bandRow="1">
                <a:tableStyleId>{F5AB1C69-6EDB-4FF4-983F-18BD219EF322}</a:tableStyleId>
              </a:tblPr>
              <a:tblGrid>
                <a:gridCol w="2336922">
                  <a:extLst>
                    <a:ext uri="{9D8B030D-6E8A-4147-A177-3AD203B41FA5}">
                      <a16:colId xmlns:a16="http://schemas.microsoft.com/office/drawing/2014/main" val="3072459864"/>
                    </a:ext>
                  </a:extLst>
                </a:gridCol>
                <a:gridCol w="2336922">
                  <a:extLst>
                    <a:ext uri="{9D8B030D-6E8A-4147-A177-3AD203B41FA5}">
                      <a16:colId xmlns:a16="http://schemas.microsoft.com/office/drawing/2014/main" val="4143403979"/>
                    </a:ext>
                  </a:extLst>
                </a:gridCol>
                <a:gridCol w="2336922">
                  <a:extLst>
                    <a:ext uri="{9D8B030D-6E8A-4147-A177-3AD203B41FA5}">
                      <a16:colId xmlns:a16="http://schemas.microsoft.com/office/drawing/2014/main" val="2126929515"/>
                    </a:ext>
                  </a:extLst>
                </a:gridCol>
              </a:tblGrid>
              <a:tr h="571672">
                <a:tc>
                  <a:txBody>
                    <a:bodyPr/>
                    <a:lstStyle/>
                    <a:p>
                      <a:r>
                        <a:rPr lang="en-US"/>
                        <a:t>Individuals Monitored</a:t>
                      </a:r>
                    </a:p>
                    <a:p>
                      <a:r>
                        <a:rPr lang="en-US"/>
                        <a:t>2022—2024</a:t>
                      </a:r>
                    </a:p>
                  </a:txBody>
                  <a:tcPr/>
                </a:tc>
                <a:tc>
                  <a:txBody>
                    <a:bodyPr/>
                    <a:lstStyle/>
                    <a:p>
                      <a:r>
                        <a:rPr lang="en-US"/>
                        <a:t>Symptomatic Individuals Tested 2022—2024</a:t>
                      </a:r>
                    </a:p>
                  </a:txBody>
                  <a:tcPr/>
                </a:tc>
                <a:tc>
                  <a:txBody>
                    <a:bodyPr/>
                    <a:lstStyle/>
                    <a:p>
                      <a:r>
                        <a:rPr lang="en-US"/>
                        <a:t>Individuals Positive for Influenza A H5 2022—2024</a:t>
                      </a:r>
                    </a:p>
                  </a:txBody>
                  <a:tcPr/>
                </a:tc>
                <a:extLst>
                  <a:ext uri="{0D108BD9-81ED-4DB2-BD59-A6C34878D82A}">
                    <a16:rowId xmlns:a16="http://schemas.microsoft.com/office/drawing/2014/main" val="2403372692"/>
                  </a:ext>
                </a:extLst>
              </a:tr>
              <a:tr h="421535">
                <a:tc>
                  <a:txBody>
                    <a:bodyPr/>
                    <a:lstStyle/>
                    <a:p>
                      <a:pPr algn="ctr"/>
                      <a:r>
                        <a:rPr lang="en-US" sz="1800"/>
                        <a:t>274</a:t>
                      </a:r>
                    </a:p>
                  </a:txBody>
                  <a:tcPr/>
                </a:tc>
                <a:tc>
                  <a:txBody>
                    <a:bodyPr/>
                    <a:lstStyle/>
                    <a:p>
                      <a:pPr algn="ctr"/>
                      <a:r>
                        <a:rPr lang="en-US" sz="1800"/>
                        <a:t>7</a:t>
                      </a:r>
                    </a:p>
                  </a:txBody>
                  <a:tcPr/>
                </a:tc>
                <a:tc>
                  <a:txBody>
                    <a:bodyPr/>
                    <a:lstStyle/>
                    <a:p>
                      <a:pPr algn="ctr"/>
                      <a:r>
                        <a:rPr lang="en-US" sz="1800"/>
                        <a:t>0</a:t>
                      </a:r>
                    </a:p>
                  </a:txBody>
                  <a:tcPr/>
                </a:tc>
                <a:extLst>
                  <a:ext uri="{0D108BD9-81ED-4DB2-BD59-A6C34878D82A}">
                    <a16:rowId xmlns:a16="http://schemas.microsoft.com/office/drawing/2014/main" val="2651945443"/>
                  </a:ext>
                </a:extLst>
              </a:tr>
            </a:tbl>
          </a:graphicData>
        </a:graphic>
      </p:graphicFrame>
    </p:spTree>
    <p:extLst>
      <p:ext uri="{BB962C8B-B14F-4D97-AF65-F5344CB8AC3E}">
        <p14:creationId xmlns:p14="http://schemas.microsoft.com/office/powerpoint/2010/main" val="378833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A356F84-7AF8-33BB-D3A4-E503912686F1}"/>
              </a:ext>
            </a:extLst>
          </p:cNvPr>
          <p:cNvSpPr>
            <a:spLocks noGrp="1"/>
          </p:cNvSpPr>
          <p:nvPr>
            <p:ph type="body" sz="quarter" idx="10"/>
          </p:nvPr>
        </p:nvSpPr>
        <p:spPr>
          <a:xfrm>
            <a:off x="402867" y="1913838"/>
            <a:ext cx="11418072" cy="4142629"/>
          </a:xfrm>
        </p:spPr>
        <p:txBody>
          <a:bodyPr vert="horz" lIns="91440" tIns="45720" rIns="91440" bIns="45720" rtlCol="0" anchor="t">
            <a:noAutofit/>
          </a:bodyPr>
          <a:lstStyle/>
          <a:p>
            <a:r>
              <a:rPr lang="en-US">
                <a:solidFill>
                  <a:schemeClr val="accent3">
                    <a:lumMod val="60000"/>
                    <a:lumOff val="40000"/>
                  </a:schemeClr>
                </a:solidFill>
                <a:latin typeface="Arial"/>
                <a:cs typeface="Arial"/>
              </a:rPr>
              <a:t>221</a:t>
            </a:r>
            <a:r>
              <a:rPr lang="en-US">
                <a:latin typeface="Arial"/>
                <a:cs typeface="Arial"/>
              </a:rPr>
              <a:t> workers to be monitored. Reached 82%</a:t>
            </a:r>
            <a:endParaRPr lang="en-US"/>
          </a:p>
          <a:p>
            <a:r>
              <a:rPr lang="en-US">
                <a:solidFill>
                  <a:schemeClr val="accent3">
                    <a:lumMod val="60000"/>
                    <a:lumOff val="40000"/>
                  </a:schemeClr>
                </a:solidFill>
                <a:latin typeface="Arial"/>
                <a:cs typeface="Arial"/>
              </a:rPr>
              <a:t>23</a:t>
            </a:r>
            <a:r>
              <a:rPr lang="en-US">
                <a:solidFill>
                  <a:schemeClr val="tx2"/>
                </a:solidFill>
                <a:latin typeface="Arial"/>
                <a:cs typeface="Arial"/>
              </a:rPr>
              <a:t> workers reported symptoms </a:t>
            </a:r>
            <a:r>
              <a:rPr lang="en-US">
                <a:latin typeface="Arial"/>
                <a:cs typeface="Arial"/>
              </a:rPr>
              <a:t>determined to be consistent with novel influenza</a:t>
            </a:r>
            <a:endParaRPr lang="en-US">
              <a:solidFill>
                <a:schemeClr val="tx2"/>
              </a:solidFill>
              <a:latin typeface="Arial"/>
              <a:cs typeface="Arial"/>
            </a:endParaRPr>
          </a:p>
          <a:p>
            <a:r>
              <a:rPr lang="en-US">
                <a:solidFill>
                  <a:schemeClr val="accent3">
                    <a:lumMod val="60000"/>
                    <a:lumOff val="40000"/>
                  </a:schemeClr>
                </a:solidFill>
                <a:latin typeface="Arial"/>
                <a:cs typeface="Arial"/>
              </a:rPr>
              <a:t>20</a:t>
            </a:r>
            <a:r>
              <a:rPr lang="en-US">
                <a:latin typeface="Arial"/>
                <a:cs typeface="Arial"/>
              </a:rPr>
              <a:t> workers with specimens collected</a:t>
            </a:r>
          </a:p>
          <a:p>
            <a:pPr marL="575945" lvl="1" indent="-233045"/>
            <a:r>
              <a:rPr lang="en-US">
                <a:solidFill>
                  <a:schemeClr val="tx2"/>
                </a:solidFill>
                <a:latin typeface="Arial"/>
                <a:cs typeface="Arial"/>
              </a:rPr>
              <a:t>20 </a:t>
            </a:r>
            <a:r>
              <a:rPr lang="en-US">
                <a:latin typeface="Arial"/>
                <a:cs typeface="Arial"/>
              </a:rPr>
              <a:t>workers with testing completed – negative for H5N1</a:t>
            </a:r>
            <a:endParaRPr lang="en-US"/>
          </a:p>
          <a:p>
            <a:pPr marL="575945" lvl="1" indent="-233045"/>
            <a:r>
              <a:rPr lang="en-US">
                <a:latin typeface="Arial"/>
                <a:cs typeface="Arial"/>
              </a:rPr>
              <a:t>10 workers tested positive for Flu A</a:t>
            </a:r>
          </a:p>
          <a:p>
            <a:pPr marL="228282" indent="-233045"/>
            <a:r>
              <a:rPr lang="en-US">
                <a:solidFill>
                  <a:schemeClr val="accent3">
                    <a:lumMod val="60000"/>
                    <a:lumOff val="40000"/>
                  </a:schemeClr>
                </a:solidFill>
              </a:rPr>
              <a:t>5</a:t>
            </a:r>
            <a:r>
              <a:rPr lang="en-US"/>
              <a:t> health departments tested (Hyde, Beaufort, MTW, Pitt, and Sampson)</a:t>
            </a:r>
          </a:p>
          <a:p>
            <a:endParaRPr lang="en-US"/>
          </a:p>
        </p:txBody>
      </p:sp>
      <p:sp>
        <p:nvSpPr>
          <p:cNvPr id="9" name="Text Placeholder 8">
            <a:extLst>
              <a:ext uri="{FF2B5EF4-FFF2-40B4-BE49-F238E27FC236}">
                <a16:creationId xmlns:a16="http://schemas.microsoft.com/office/drawing/2014/main" id="{71F337C8-A628-23D6-42CD-F27A857CF3FE}"/>
              </a:ext>
            </a:extLst>
          </p:cNvPr>
          <p:cNvSpPr>
            <a:spLocks noGrp="1"/>
          </p:cNvSpPr>
          <p:nvPr>
            <p:ph type="body" sz="quarter" idx="11"/>
          </p:nvPr>
        </p:nvSpPr>
        <p:spPr/>
        <p:txBody>
          <a:bodyPr/>
          <a:lstStyle/>
          <a:p>
            <a:endParaRPr lang="en-US"/>
          </a:p>
        </p:txBody>
      </p:sp>
      <p:sp>
        <p:nvSpPr>
          <p:cNvPr id="3" name="Slide Number Placeholder 2">
            <a:extLst>
              <a:ext uri="{FF2B5EF4-FFF2-40B4-BE49-F238E27FC236}">
                <a16:creationId xmlns:a16="http://schemas.microsoft.com/office/drawing/2014/main" id="{4261391A-95C2-86CF-4D1E-02C3F3A26410}"/>
              </a:ext>
            </a:extLst>
          </p:cNvPr>
          <p:cNvSpPr>
            <a:spLocks noGrp="1"/>
          </p:cNvSpPr>
          <p:nvPr>
            <p:ph type="sldNum" sz="quarter" idx="14"/>
          </p:nvPr>
        </p:nvSpPr>
        <p:spPr/>
        <p:txBody>
          <a:bodyPr/>
          <a:lstStyle/>
          <a:p>
            <a:fld id="{11F27F3A-B3E9-41ED-AF8F-A365F10BB65F}" type="slidenum">
              <a:rPr lang="en-US" smtClean="0"/>
              <a:pPr/>
              <a:t>11</a:t>
            </a:fld>
            <a:endParaRPr lang="en-US"/>
          </a:p>
        </p:txBody>
      </p:sp>
      <p:sp>
        <p:nvSpPr>
          <p:cNvPr id="7" name="Title 6">
            <a:extLst>
              <a:ext uri="{FF2B5EF4-FFF2-40B4-BE49-F238E27FC236}">
                <a16:creationId xmlns:a16="http://schemas.microsoft.com/office/drawing/2014/main" id="{1E325B4A-CC48-9AE5-22E9-30A8713D6E17}"/>
              </a:ext>
            </a:extLst>
          </p:cNvPr>
          <p:cNvSpPr>
            <a:spLocks noGrp="1"/>
          </p:cNvSpPr>
          <p:nvPr>
            <p:ph type="title"/>
          </p:nvPr>
        </p:nvSpPr>
        <p:spPr/>
        <p:txBody>
          <a:bodyPr/>
          <a:lstStyle/>
          <a:p>
            <a:r>
              <a:rPr lang="en-US"/>
              <a:t>2025 Commercial Poultry Responses</a:t>
            </a:r>
          </a:p>
        </p:txBody>
      </p:sp>
    </p:spTree>
    <p:extLst>
      <p:ext uri="{BB962C8B-B14F-4D97-AF65-F5344CB8AC3E}">
        <p14:creationId xmlns:p14="http://schemas.microsoft.com/office/powerpoint/2010/main" val="164114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93D1-593B-AF3C-B01F-8E89598E7A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124CA1-931F-4623-0F8E-602D12830B72}"/>
              </a:ext>
            </a:extLst>
          </p:cNvPr>
          <p:cNvSpPr>
            <a:spLocks noGrp="1"/>
          </p:cNvSpPr>
          <p:nvPr>
            <p:ph type="sldNum" sz="quarter" idx="14"/>
          </p:nvPr>
        </p:nvSpPr>
        <p:spPr/>
        <p:txBody>
          <a:bodyPr/>
          <a:lstStyle/>
          <a:p>
            <a:fld id="{11F27F3A-B3E9-41ED-AF8F-A365F10BB65F}" type="slidenum">
              <a:rPr lang="en-US" smtClean="0"/>
              <a:pPr/>
              <a:t>12</a:t>
            </a:fld>
            <a:endParaRPr lang="en-US"/>
          </a:p>
        </p:txBody>
      </p:sp>
      <p:sp>
        <p:nvSpPr>
          <p:cNvPr id="5" name="Title 4">
            <a:extLst>
              <a:ext uri="{FF2B5EF4-FFF2-40B4-BE49-F238E27FC236}">
                <a16:creationId xmlns:a16="http://schemas.microsoft.com/office/drawing/2014/main" id="{C35A29F3-1046-2264-307D-FA1672CEE941}"/>
              </a:ext>
            </a:extLst>
          </p:cNvPr>
          <p:cNvSpPr>
            <a:spLocks noGrp="1"/>
          </p:cNvSpPr>
          <p:nvPr>
            <p:ph type="title"/>
          </p:nvPr>
        </p:nvSpPr>
        <p:spPr/>
        <p:txBody>
          <a:bodyPr/>
          <a:lstStyle/>
          <a:p>
            <a:r>
              <a:rPr lang="en-US"/>
              <a:t>What to Expect</a:t>
            </a:r>
          </a:p>
        </p:txBody>
      </p:sp>
      <p:graphicFrame>
        <p:nvGraphicFramePr>
          <p:cNvPr id="2" name="Diagram 1">
            <a:extLst>
              <a:ext uri="{FF2B5EF4-FFF2-40B4-BE49-F238E27FC236}">
                <a16:creationId xmlns:a16="http://schemas.microsoft.com/office/drawing/2014/main" id="{9620B3CF-7F27-3AA2-63DA-39F7D8B77D21}"/>
              </a:ext>
            </a:extLst>
          </p:cNvPr>
          <p:cNvGraphicFramePr/>
          <p:nvPr>
            <p:extLst>
              <p:ext uri="{D42A27DB-BD31-4B8C-83A1-F6EECF244321}">
                <p14:modId xmlns:p14="http://schemas.microsoft.com/office/powerpoint/2010/main" val="3557572333"/>
              </p:ext>
            </p:extLst>
          </p:nvPr>
        </p:nvGraphicFramePr>
        <p:xfrm>
          <a:off x="4903020" y="731520"/>
          <a:ext cx="7120295" cy="523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37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889D-6AAB-671D-FB03-75D9733456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FFAFA3-B8A6-5426-9343-A08F323AF0B0}"/>
              </a:ext>
            </a:extLst>
          </p:cNvPr>
          <p:cNvSpPr>
            <a:spLocks noGrp="1"/>
          </p:cNvSpPr>
          <p:nvPr>
            <p:ph type="body" sz="quarter" idx="10"/>
          </p:nvPr>
        </p:nvSpPr>
        <p:spPr>
          <a:xfrm>
            <a:off x="146835" y="1183201"/>
            <a:ext cx="11679696" cy="4142629"/>
          </a:xfrm>
        </p:spPr>
        <p:txBody>
          <a:bodyPr/>
          <a:lstStyle/>
          <a:p>
            <a:pPr marL="0" indent="0">
              <a:buNone/>
            </a:pPr>
            <a:r>
              <a:rPr lang="en-US" sz="2800" i="0">
                <a:solidFill>
                  <a:schemeClr val="tx2"/>
                </a:solidFill>
                <a:effectLst/>
                <a:latin typeface="+mn-lt"/>
              </a:rPr>
              <a:t>Risk - Viral change</a:t>
            </a:r>
          </a:p>
          <a:p>
            <a:pPr lvl="1"/>
            <a:r>
              <a:rPr lang="en-US" b="0" i="0">
                <a:solidFill>
                  <a:schemeClr val="tx2"/>
                </a:solidFill>
                <a:effectLst/>
                <a:latin typeface="+mn-lt"/>
              </a:rPr>
              <a:t>Currently, per CDC, no concerning virologic changes actively spreading in wild birds, poultry, or cows that would raise the risk to human health</a:t>
            </a:r>
          </a:p>
          <a:p>
            <a:pPr marL="342900" lvl="1" indent="0">
              <a:buNone/>
            </a:pPr>
            <a:endParaRPr lang="en-US" b="0" i="0">
              <a:solidFill>
                <a:schemeClr val="tx2"/>
              </a:solidFill>
              <a:effectLst/>
              <a:latin typeface="+mn-lt"/>
            </a:endParaRPr>
          </a:p>
          <a:p>
            <a:pPr lvl="1"/>
            <a:r>
              <a:rPr lang="en-US" b="0" i="0">
                <a:solidFill>
                  <a:schemeClr val="tx2"/>
                </a:solidFill>
                <a:effectLst/>
                <a:latin typeface="+mn-lt"/>
              </a:rPr>
              <a:t>However, could be a concern if </a:t>
            </a:r>
            <a:r>
              <a:rPr lang="en-US" b="0">
                <a:solidFill>
                  <a:schemeClr val="tx2"/>
                </a:solidFill>
                <a:latin typeface="+mn-lt"/>
              </a:rPr>
              <a:t>v</a:t>
            </a:r>
            <a:r>
              <a:rPr lang="en-US" b="0" i="0">
                <a:solidFill>
                  <a:schemeClr val="tx2"/>
                </a:solidFill>
                <a:effectLst/>
                <a:latin typeface="+mn-lt"/>
              </a:rPr>
              <a:t>irus changes to cause</a:t>
            </a:r>
            <a:r>
              <a:rPr lang="en-US" b="0">
                <a:solidFill>
                  <a:schemeClr val="tx2"/>
                </a:solidFill>
                <a:latin typeface="+mn-lt"/>
              </a:rPr>
              <a:t> more severe illness, human to human spread, medications not effective, or significantly different than vaccine primer</a:t>
            </a:r>
          </a:p>
          <a:p>
            <a:pPr lvl="1"/>
            <a:endParaRPr lang="en-US" b="0">
              <a:solidFill>
                <a:schemeClr val="tx2"/>
              </a:solidFill>
              <a:latin typeface="+mn-lt"/>
            </a:endParaRPr>
          </a:p>
          <a:p>
            <a:pPr lvl="1"/>
            <a:r>
              <a:rPr lang="en-US" b="0">
                <a:latin typeface="+mn-lt"/>
              </a:rPr>
              <a:t>Seasonal influenza vaccination not protective of H5N1, but can prevent co-infection with novel and seasonal influenzas which could reduce chance of virus changes.  Recommended for everyone 6 months and older</a:t>
            </a:r>
          </a:p>
          <a:p>
            <a:endParaRPr lang="en-US"/>
          </a:p>
        </p:txBody>
      </p:sp>
      <p:sp>
        <p:nvSpPr>
          <p:cNvPr id="3" name="Text Placeholder 2">
            <a:extLst>
              <a:ext uri="{FF2B5EF4-FFF2-40B4-BE49-F238E27FC236}">
                <a16:creationId xmlns:a16="http://schemas.microsoft.com/office/drawing/2014/main" id="{F911817C-EB83-3DD1-0F9D-1AB6E7131223}"/>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7546949E-682E-4824-5F2D-D184F2FFBDB2}"/>
              </a:ext>
            </a:extLst>
          </p:cNvPr>
          <p:cNvSpPr>
            <a:spLocks noGrp="1"/>
          </p:cNvSpPr>
          <p:nvPr>
            <p:ph type="sldNum" sz="quarter" idx="14"/>
          </p:nvPr>
        </p:nvSpPr>
        <p:spPr/>
        <p:txBody>
          <a:bodyPr/>
          <a:lstStyle/>
          <a:p>
            <a:fld id="{11F27F3A-B3E9-41ED-AF8F-A365F10BB65F}" type="slidenum">
              <a:rPr lang="en-US" smtClean="0"/>
              <a:pPr/>
              <a:t>13</a:t>
            </a:fld>
            <a:endParaRPr lang="en-US"/>
          </a:p>
        </p:txBody>
      </p:sp>
      <p:sp>
        <p:nvSpPr>
          <p:cNvPr id="5" name="Title 4">
            <a:extLst>
              <a:ext uri="{FF2B5EF4-FFF2-40B4-BE49-F238E27FC236}">
                <a16:creationId xmlns:a16="http://schemas.microsoft.com/office/drawing/2014/main" id="{E2FAED7A-4C40-F455-0E44-78EC2194F51F}"/>
              </a:ext>
            </a:extLst>
          </p:cNvPr>
          <p:cNvSpPr>
            <a:spLocks noGrp="1"/>
          </p:cNvSpPr>
          <p:nvPr>
            <p:ph type="title"/>
          </p:nvPr>
        </p:nvSpPr>
        <p:spPr>
          <a:xfrm>
            <a:off x="256563" y="252893"/>
            <a:ext cx="11418072" cy="548640"/>
          </a:xfrm>
        </p:spPr>
        <p:txBody>
          <a:bodyPr/>
          <a:lstStyle/>
          <a:p>
            <a:r>
              <a:rPr lang="en-US">
                <a:solidFill>
                  <a:schemeClr val="bg1"/>
                </a:solidFill>
              </a:rPr>
              <a:t>Looking forward</a:t>
            </a:r>
          </a:p>
        </p:txBody>
      </p:sp>
    </p:spTree>
    <p:extLst>
      <p:ext uri="{BB962C8B-B14F-4D97-AF65-F5344CB8AC3E}">
        <p14:creationId xmlns:p14="http://schemas.microsoft.com/office/powerpoint/2010/main" val="243928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6782E-A841-6A19-57D7-4070F41CE9A2}"/>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DPH is working jointly with NCDA&amp;CS and the NCSU CVM</a:t>
            </a:r>
          </a:p>
          <a:p>
            <a:pPr marL="575945" lvl="1" indent="-233045"/>
            <a:r>
              <a:rPr lang="en-US">
                <a:latin typeface="Arial"/>
                <a:cs typeface="Arial"/>
              </a:rPr>
              <a:t>Guidance on when and how to collect specimens for cat testing</a:t>
            </a:r>
          </a:p>
          <a:p>
            <a:pPr marL="575945" lvl="1" indent="-233045"/>
            <a:r>
              <a:rPr lang="en-US">
                <a:latin typeface="Arial"/>
                <a:cs typeface="Arial"/>
              </a:rPr>
              <a:t>How to manage cats suspected of being infected</a:t>
            </a:r>
          </a:p>
          <a:p>
            <a:pPr marL="575945" lvl="1" indent="-233045"/>
            <a:r>
              <a:rPr lang="en-US">
                <a:latin typeface="Arial"/>
                <a:cs typeface="Arial"/>
              </a:rPr>
              <a:t>Distribute through NCVMB to reach all veterinarians with a NC license</a:t>
            </a:r>
          </a:p>
          <a:p>
            <a:pPr marL="575945" lvl="1" indent="-233045"/>
            <a:r>
              <a:rPr lang="en-US">
                <a:latin typeface="Arial"/>
                <a:cs typeface="Arial"/>
              </a:rPr>
              <a:t>Guidance will reinforce adherence to protective measures </a:t>
            </a:r>
            <a:endParaRPr lang="en-US"/>
          </a:p>
        </p:txBody>
      </p:sp>
      <p:sp>
        <p:nvSpPr>
          <p:cNvPr id="3" name="Text Placeholder 2">
            <a:extLst>
              <a:ext uri="{FF2B5EF4-FFF2-40B4-BE49-F238E27FC236}">
                <a16:creationId xmlns:a16="http://schemas.microsoft.com/office/drawing/2014/main" id="{7A72BA38-1E9F-2244-6E09-02149748221D}"/>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17B7D1C1-599A-131C-BCB4-0E722485ACC2}"/>
              </a:ext>
            </a:extLst>
          </p:cNvPr>
          <p:cNvSpPr>
            <a:spLocks noGrp="1"/>
          </p:cNvSpPr>
          <p:nvPr>
            <p:ph type="sldNum" sz="quarter" idx="14"/>
          </p:nvPr>
        </p:nvSpPr>
        <p:spPr/>
        <p:txBody>
          <a:bodyPr/>
          <a:lstStyle/>
          <a:p>
            <a:fld id="{11F27F3A-B3E9-41ED-AF8F-A365F10BB65F}" type="slidenum">
              <a:rPr lang="en-US" smtClean="0"/>
              <a:pPr/>
              <a:t>14</a:t>
            </a:fld>
            <a:endParaRPr lang="en-US"/>
          </a:p>
        </p:txBody>
      </p:sp>
      <p:sp>
        <p:nvSpPr>
          <p:cNvPr id="5" name="Title 4">
            <a:extLst>
              <a:ext uri="{FF2B5EF4-FFF2-40B4-BE49-F238E27FC236}">
                <a16:creationId xmlns:a16="http://schemas.microsoft.com/office/drawing/2014/main" id="{17DD974A-1428-D35B-8720-55E6CACA743C}"/>
              </a:ext>
            </a:extLst>
          </p:cNvPr>
          <p:cNvSpPr>
            <a:spLocks noGrp="1"/>
          </p:cNvSpPr>
          <p:nvPr>
            <p:ph type="title"/>
          </p:nvPr>
        </p:nvSpPr>
        <p:spPr/>
        <p:txBody>
          <a:bodyPr/>
          <a:lstStyle/>
          <a:p>
            <a:r>
              <a:rPr lang="en-US">
                <a:latin typeface="Arial"/>
                <a:cs typeface="Arial"/>
              </a:rPr>
              <a:t>Outreach to Veterinarians</a:t>
            </a:r>
            <a:endParaRPr lang="en-US"/>
          </a:p>
        </p:txBody>
      </p:sp>
    </p:spTree>
    <p:extLst>
      <p:ext uri="{BB962C8B-B14F-4D97-AF65-F5344CB8AC3E}">
        <p14:creationId xmlns:p14="http://schemas.microsoft.com/office/powerpoint/2010/main" val="83696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BAF3-A53D-0E1E-DADA-9475D31E82A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96BBAB6-9D44-339A-1720-0C91EA6B939C}"/>
              </a:ext>
            </a:extLst>
          </p:cNvPr>
          <p:cNvSpPr>
            <a:spLocks noGrp="1"/>
          </p:cNvSpPr>
          <p:nvPr>
            <p:ph type="body" sz="quarter" idx="11"/>
          </p:nvPr>
        </p:nvSpPr>
        <p:spPr/>
        <p:txBody>
          <a:bodyPr/>
          <a:lstStyle/>
          <a:p>
            <a:r>
              <a:rPr lang="en-US"/>
              <a:t>https://flu.ncdhhs.gov/HPAI/index.htm</a:t>
            </a:r>
          </a:p>
        </p:txBody>
      </p:sp>
      <p:sp>
        <p:nvSpPr>
          <p:cNvPr id="7" name="Text Placeholder 6">
            <a:extLst>
              <a:ext uri="{FF2B5EF4-FFF2-40B4-BE49-F238E27FC236}">
                <a16:creationId xmlns:a16="http://schemas.microsoft.com/office/drawing/2014/main" id="{544A03A4-645F-52D7-EF64-67B6FC07413F}"/>
              </a:ext>
            </a:extLst>
          </p:cNvPr>
          <p:cNvSpPr>
            <a:spLocks noGrp="1"/>
          </p:cNvSpPr>
          <p:nvPr>
            <p:ph type="body" sz="quarter" idx="4294967295"/>
          </p:nvPr>
        </p:nvSpPr>
        <p:spPr>
          <a:xfrm>
            <a:off x="301752" y="141133"/>
            <a:ext cx="6664325" cy="660400"/>
          </a:xfrm>
        </p:spPr>
        <p:txBody>
          <a:bodyPr/>
          <a:lstStyle/>
          <a:p>
            <a:pPr marL="0" indent="0">
              <a:buNone/>
            </a:pPr>
            <a:r>
              <a:rPr lang="en-US">
                <a:solidFill>
                  <a:schemeClr val="bg1"/>
                </a:solidFill>
              </a:rPr>
              <a:t>Public Education</a:t>
            </a:r>
          </a:p>
        </p:txBody>
      </p:sp>
      <p:pic>
        <p:nvPicPr>
          <p:cNvPr id="9" name="Picture 8">
            <a:extLst>
              <a:ext uri="{FF2B5EF4-FFF2-40B4-BE49-F238E27FC236}">
                <a16:creationId xmlns:a16="http://schemas.microsoft.com/office/drawing/2014/main" id="{740CBA5D-4A5E-BBCB-7C62-D1CEE1278049}"/>
              </a:ext>
            </a:extLst>
          </p:cNvPr>
          <p:cNvPicPr>
            <a:picLocks noChangeAspect="1"/>
          </p:cNvPicPr>
          <p:nvPr/>
        </p:nvPicPr>
        <p:blipFill>
          <a:blip r:embed="rId2"/>
          <a:stretch>
            <a:fillRect/>
          </a:stretch>
        </p:blipFill>
        <p:spPr>
          <a:xfrm>
            <a:off x="6096000" y="963511"/>
            <a:ext cx="4381627" cy="5683859"/>
          </a:xfrm>
          <a:prstGeom prst="rect">
            <a:avLst/>
          </a:prstGeom>
        </p:spPr>
      </p:pic>
      <p:sp>
        <p:nvSpPr>
          <p:cNvPr id="11" name="Title 10">
            <a:extLst>
              <a:ext uri="{FF2B5EF4-FFF2-40B4-BE49-F238E27FC236}">
                <a16:creationId xmlns:a16="http://schemas.microsoft.com/office/drawing/2014/main" id="{FBF838F4-0E2D-9124-2DA0-CEB2A2C41F8D}"/>
              </a:ext>
            </a:extLst>
          </p:cNvPr>
          <p:cNvSpPr>
            <a:spLocks noGrp="1"/>
          </p:cNvSpPr>
          <p:nvPr>
            <p:ph type="title"/>
          </p:nvPr>
        </p:nvSpPr>
        <p:spPr>
          <a:xfrm>
            <a:off x="402867" y="1520789"/>
            <a:ext cx="4577806" cy="3915597"/>
          </a:xfrm>
        </p:spPr>
        <p:txBody>
          <a:bodyPr/>
          <a:lstStyle/>
          <a:p>
            <a:r>
              <a:rPr lang="en-US" sz="5400">
                <a:solidFill>
                  <a:schemeClr val="tx2"/>
                </a:solidFill>
              </a:rPr>
              <a:t>Information at flu.nc.gov </a:t>
            </a:r>
            <a:br>
              <a:rPr lang="en-US" sz="5400">
                <a:solidFill>
                  <a:schemeClr val="tx2"/>
                </a:solidFill>
              </a:rPr>
            </a:br>
            <a:br>
              <a:rPr lang="en-US" sz="5400">
                <a:solidFill>
                  <a:schemeClr val="tx2"/>
                </a:solidFill>
              </a:rPr>
            </a:br>
            <a:r>
              <a:rPr lang="en-US" sz="5400">
                <a:solidFill>
                  <a:schemeClr val="tx2"/>
                </a:solidFill>
              </a:rPr>
              <a:t>English and Spanish</a:t>
            </a:r>
            <a:br>
              <a:rPr lang="en-US">
                <a:solidFill>
                  <a:schemeClr val="tx2"/>
                </a:solidFill>
              </a:rPr>
            </a:br>
            <a:endParaRPr lang="en-US">
              <a:solidFill>
                <a:schemeClr val="tx2"/>
              </a:solidFill>
            </a:endParaRPr>
          </a:p>
        </p:txBody>
      </p:sp>
    </p:spTree>
    <p:extLst>
      <p:ext uri="{BB962C8B-B14F-4D97-AF65-F5344CB8AC3E}">
        <p14:creationId xmlns:p14="http://schemas.microsoft.com/office/powerpoint/2010/main" val="97598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6C36A-4E76-54E0-361D-041215A37E4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7E6EB3C-B671-8B2B-13D0-43A8D6A42FCC}"/>
              </a:ext>
            </a:extLst>
          </p:cNvPr>
          <p:cNvSpPr>
            <a:spLocks noGrp="1"/>
          </p:cNvSpPr>
          <p:nvPr>
            <p:ph type="body" sz="quarter" idx="4294967295"/>
          </p:nvPr>
        </p:nvSpPr>
        <p:spPr>
          <a:xfrm>
            <a:off x="301752" y="141133"/>
            <a:ext cx="6664325" cy="660400"/>
          </a:xfrm>
        </p:spPr>
        <p:txBody>
          <a:bodyPr/>
          <a:lstStyle/>
          <a:p>
            <a:pPr marL="0" indent="0">
              <a:buNone/>
            </a:pPr>
            <a:r>
              <a:rPr lang="en-US">
                <a:solidFill>
                  <a:schemeClr val="bg1"/>
                </a:solidFill>
              </a:rPr>
              <a:t>Public Education</a:t>
            </a:r>
          </a:p>
        </p:txBody>
      </p:sp>
      <p:pic>
        <p:nvPicPr>
          <p:cNvPr id="5" name="Picture 4">
            <a:extLst>
              <a:ext uri="{FF2B5EF4-FFF2-40B4-BE49-F238E27FC236}">
                <a16:creationId xmlns:a16="http://schemas.microsoft.com/office/drawing/2014/main" id="{3F38C45C-2235-E619-ED22-F2DCDB639BB2}"/>
              </a:ext>
            </a:extLst>
          </p:cNvPr>
          <p:cNvPicPr>
            <a:picLocks noChangeAspect="1"/>
          </p:cNvPicPr>
          <p:nvPr/>
        </p:nvPicPr>
        <p:blipFill>
          <a:blip r:embed="rId3"/>
          <a:stretch>
            <a:fillRect/>
          </a:stretch>
        </p:blipFill>
        <p:spPr>
          <a:xfrm>
            <a:off x="1000127" y="801533"/>
            <a:ext cx="4327489" cy="5601842"/>
          </a:xfrm>
          <a:prstGeom prst="rect">
            <a:avLst/>
          </a:prstGeom>
        </p:spPr>
      </p:pic>
      <p:sp>
        <p:nvSpPr>
          <p:cNvPr id="6" name="Text Placeholder 5">
            <a:extLst>
              <a:ext uri="{FF2B5EF4-FFF2-40B4-BE49-F238E27FC236}">
                <a16:creationId xmlns:a16="http://schemas.microsoft.com/office/drawing/2014/main" id="{3DA33D6A-9571-2CD8-17E4-562CBB1C5642}"/>
              </a:ext>
            </a:extLst>
          </p:cNvPr>
          <p:cNvSpPr>
            <a:spLocks noGrp="1"/>
          </p:cNvSpPr>
          <p:nvPr>
            <p:ph type="body" sz="quarter" idx="11"/>
          </p:nvPr>
        </p:nvSpPr>
        <p:spPr>
          <a:xfrm>
            <a:off x="426553" y="6312790"/>
            <a:ext cx="10765320" cy="330200"/>
          </a:xfrm>
        </p:spPr>
        <p:txBody>
          <a:bodyPr/>
          <a:lstStyle/>
          <a:p>
            <a:r>
              <a:rPr lang="en-US"/>
              <a:t>https://flu.ncdhhs.gov/HPAI/index.htm</a:t>
            </a:r>
          </a:p>
        </p:txBody>
      </p:sp>
      <p:pic>
        <p:nvPicPr>
          <p:cNvPr id="13" name="Picture 12">
            <a:extLst>
              <a:ext uri="{FF2B5EF4-FFF2-40B4-BE49-F238E27FC236}">
                <a16:creationId xmlns:a16="http://schemas.microsoft.com/office/drawing/2014/main" id="{D1B29CA5-08D2-517A-8B70-C036690705E5}"/>
              </a:ext>
            </a:extLst>
          </p:cNvPr>
          <p:cNvPicPr>
            <a:picLocks noChangeAspect="1"/>
          </p:cNvPicPr>
          <p:nvPr/>
        </p:nvPicPr>
        <p:blipFill>
          <a:blip r:embed="rId4"/>
          <a:stretch>
            <a:fillRect/>
          </a:stretch>
        </p:blipFill>
        <p:spPr>
          <a:xfrm>
            <a:off x="6720359" y="801533"/>
            <a:ext cx="4462928" cy="5789054"/>
          </a:xfrm>
          <a:prstGeom prst="rect">
            <a:avLst/>
          </a:prstGeom>
        </p:spPr>
      </p:pic>
    </p:spTree>
    <p:extLst>
      <p:ext uri="{BB962C8B-B14F-4D97-AF65-F5344CB8AC3E}">
        <p14:creationId xmlns:p14="http://schemas.microsoft.com/office/powerpoint/2010/main" val="381184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62F29-E3E0-8C58-E295-88DCB7742076}"/>
              </a:ext>
            </a:extLst>
          </p:cNvPr>
          <p:cNvSpPr>
            <a:spLocks noGrp="1"/>
          </p:cNvSpPr>
          <p:nvPr>
            <p:ph type="body" sz="quarter" idx="10"/>
          </p:nvPr>
        </p:nvSpPr>
        <p:spPr/>
        <p:txBody>
          <a:bodyPr/>
          <a:lstStyle/>
          <a:p>
            <a:r>
              <a:rPr lang="en-US">
                <a:hlinkClick r:id="rId2"/>
              </a:rPr>
              <a:t>NCDA&amp;CS Protect Your Flock</a:t>
            </a:r>
            <a:endParaRPr lang="en-US"/>
          </a:p>
          <a:p>
            <a:r>
              <a:rPr lang="en-US">
                <a:hlinkClick r:id="rId3"/>
              </a:rPr>
              <a:t>CDC Backyard Flock Owner Guidance</a:t>
            </a:r>
            <a:endParaRPr lang="en-US"/>
          </a:p>
          <a:p>
            <a:r>
              <a:rPr lang="en-US">
                <a:hlinkClick r:id="rId4"/>
              </a:rPr>
              <a:t>Defend the Flock Resources</a:t>
            </a:r>
            <a:endParaRPr lang="en-US"/>
          </a:p>
          <a:p>
            <a:endParaRPr lang="en-US"/>
          </a:p>
          <a:p>
            <a:endParaRPr lang="en-US"/>
          </a:p>
        </p:txBody>
      </p:sp>
      <p:sp>
        <p:nvSpPr>
          <p:cNvPr id="3" name="Text Placeholder 2">
            <a:extLst>
              <a:ext uri="{FF2B5EF4-FFF2-40B4-BE49-F238E27FC236}">
                <a16:creationId xmlns:a16="http://schemas.microsoft.com/office/drawing/2014/main" id="{B594577A-D23B-9C9D-1075-20BB3CAB50C4}"/>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045937C4-1428-FC53-E31C-28CB104E60BB}"/>
              </a:ext>
            </a:extLst>
          </p:cNvPr>
          <p:cNvSpPr>
            <a:spLocks noGrp="1"/>
          </p:cNvSpPr>
          <p:nvPr>
            <p:ph type="sldNum" sz="quarter" idx="14"/>
          </p:nvPr>
        </p:nvSpPr>
        <p:spPr/>
        <p:txBody>
          <a:bodyPr/>
          <a:lstStyle/>
          <a:p>
            <a:fld id="{11F27F3A-B3E9-41ED-AF8F-A365F10BB65F}" type="slidenum">
              <a:rPr lang="en-US" smtClean="0"/>
              <a:pPr/>
              <a:t>17</a:t>
            </a:fld>
            <a:endParaRPr lang="en-US"/>
          </a:p>
        </p:txBody>
      </p:sp>
      <p:sp>
        <p:nvSpPr>
          <p:cNvPr id="5" name="Title 4">
            <a:extLst>
              <a:ext uri="{FF2B5EF4-FFF2-40B4-BE49-F238E27FC236}">
                <a16:creationId xmlns:a16="http://schemas.microsoft.com/office/drawing/2014/main" id="{C8568505-F969-C3C5-FBB2-EEBEFF78192B}"/>
              </a:ext>
            </a:extLst>
          </p:cNvPr>
          <p:cNvSpPr>
            <a:spLocks noGrp="1"/>
          </p:cNvSpPr>
          <p:nvPr>
            <p:ph type="title"/>
          </p:nvPr>
        </p:nvSpPr>
        <p:spPr/>
        <p:txBody>
          <a:bodyPr/>
          <a:lstStyle/>
          <a:p>
            <a:r>
              <a:rPr lang="en-US"/>
              <a:t>Information for Backyard Flock Owners</a:t>
            </a:r>
          </a:p>
        </p:txBody>
      </p:sp>
    </p:spTree>
    <p:extLst>
      <p:ext uri="{BB962C8B-B14F-4D97-AF65-F5344CB8AC3E}">
        <p14:creationId xmlns:p14="http://schemas.microsoft.com/office/powerpoint/2010/main" val="408083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C40BC-7542-8546-5E50-754B8380A644}"/>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hlinkClick r:id="rId2"/>
              </a:rPr>
              <a:t>NC DHHS Avian Influenza Webpage</a:t>
            </a:r>
          </a:p>
          <a:p>
            <a:r>
              <a:rPr lang="en-US">
                <a:latin typeface="Arial"/>
                <a:cs typeface="Arial"/>
                <a:hlinkClick r:id="rId3"/>
              </a:rPr>
              <a:t>CDC H5 Bird Flu Current Situation</a:t>
            </a:r>
            <a:r>
              <a:rPr lang="en-US">
                <a:latin typeface="Arial"/>
                <a:cs typeface="Arial"/>
              </a:rPr>
              <a:t> </a:t>
            </a:r>
          </a:p>
          <a:p>
            <a:endParaRPr lang="en-US">
              <a:latin typeface="Arial"/>
              <a:cs typeface="Arial"/>
            </a:endParaRPr>
          </a:p>
          <a:p>
            <a:pPr marL="0" indent="0" algn="ctr">
              <a:buNone/>
            </a:pPr>
            <a:r>
              <a:rPr lang="en-US" sz="2800"/>
              <a:t>Epidemiologist on Call </a:t>
            </a:r>
            <a:r>
              <a:rPr lang="en-US" sz="2800">
                <a:solidFill>
                  <a:schemeClr val="accent3">
                    <a:lumMod val="60000"/>
                    <a:lumOff val="40000"/>
                  </a:schemeClr>
                </a:solidFill>
              </a:rPr>
              <a:t>919-733-3419</a:t>
            </a:r>
          </a:p>
          <a:p>
            <a:pPr marL="0" indent="0" algn="ctr">
              <a:buNone/>
            </a:pPr>
            <a:r>
              <a:rPr lang="en-US" sz="1800">
                <a:solidFill>
                  <a:schemeClr val="accent3"/>
                </a:solidFill>
              </a:rPr>
              <a:t>RespiratorySurveillance@dhhs.nc.gov</a:t>
            </a:r>
            <a:endParaRPr lang="en-US"/>
          </a:p>
        </p:txBody>
      </p:sp>
      <p:sp>
        <p:nvSpPr>
          <p:cNvPr id="3" name="Text Placeholder 2">
            <a:extLst>
              <a:ext uri="{FF2B5EF4-FFF2-40B4-BE49-F238E27FC236}">
                <a16:creationId xmlns:a16="http://schemas.microsoft.com/office/drawing/2014/main" id="{00DFD041-FF42-2666-4C4A-E56D63C21546}"/>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58EA7897-A642-C898-AC5B-0B4979E8F3B5}"/>
              </a:ext>
            </a:extLst>
          </p:cNvPr>
          <p:cNvSpPr>
            <a:spLocks noGrp="1"/>
          </p:cNvSpPr>
          <p:nvPr>
            <p:ph type="sldNum" sz="quarter" idx="14"/>
          </p:nvPr>
        </p:nvSpPr>
        <p:spPr/>
        <p:txBody>
          <a:bodyPr/>
          <a:lstStyle/>
          <a:p>
            <a:fld id="{11F27F3A-B3E9-41ED-AF8F-A365F10BB65F}" type="slidenum">
              <a:rPr lang="en-US" smtClean="0"/>
              <a:pPr/>
              <a:t>18</a:t>
            </a:fld>
            <a:endParaRPr lang="en-US"/>
          </a:p>
        </p:txBody>
      </p:sp>
      <p:sp>
        <p:nvSpPr>
          <p:cNvPr id="5" name="Title 4">
            <a:extLst>
              <a:ext uri="{FF2B5EF4-FFF2-40B4-BE49-F238E27FC236}">
                <a16:creationId xmlns:a16="http://schemas.microsoft.com/office/drawing/2014/main" id="{6354CB69-7FA1-8AA3-A36D-92F05B8A0C16}"/>
              </a:ext>
            </a:extLst>
          </p:cNvPr>
          <p:cNvSpPr>
            <a:spLocks noGrp="1"/>
          </p:cNvSpPr>
          <p:nvPr>
            <p:ph type="title"/>
          </p:nvPr>
        </p:nvSpPr>
        <p:spPr/>
        <p:txBody>
          <a:bodyPr/>
          <a:lstStyle/>
          <a:p>
            <a:r>
              <a:rPr lang="en-US"/>
              <a:t>Additional Resources</a:t>
            </a:r>
          </a:p>
        </p:txBody>
      </p:sp>
    </p:spTree>
    <p:extLst>
      <p:ext uri="{BB962C8B-B14F-4D97-AF65-F5344CB8AC3E}">
        <p14:creationId xmlns:p14="http://schemas.microsoft.com/office/powerpoint/2010/main" val="313398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01EF5-8104-EF3D-45DD-96F2503A54E7}"/>
              </a:ext>
            </a:extLst>
          </p:cNvPr>
          <p:cNvSpPr>
            <a:spLocks noGrp="1"/>
          </p:cNvSpPr>
          <p:nvPr>
            <p:ph type="body" sz="quarter" idx="10"/>
          </p:nvPr>
        </p:nvSpPr>
        <p:spPr/>
        <p:txBody>
          <a:bodyPr/>
          <a:lstStyle/>
          <a:p>
            <a:r>
              <a:rPr lang="en-US" sz="4400"/>
              <a:t>Appendix Slides</a:t>
            </a:r>
          </a:p>
        </p:txBody>
      </p:sp>
    </p:spTree>
    <p:extLst>
      <p:ext uri="{BB962C8B-B14F-4D97-AF65-F5344CB8AC3E}">
        <p14:creationId xmlns:p14="http://schemas.microsoft.com/office/powerpoint/2010/main" val="290925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32CF1-E73B-67C7-EB37-9EE197D8617F}"/>
              </a:ext>
            </a:extLst>
          </p:cNvPr>
          <p:cNvSpPr>
            <a:spLocks noGrp="1"/>
          </p:cNvSpPr>
          <p:nvPr>
            <p:ph type="body" sz="quarter" idx="10"/>
          </p:nvPr>
        </p:nvSpPr>
        <p:spPr>
          <a:xfrm>
            <a:off x="0" y="1127454"/>
            <a:ext cx="11965626" cy="4142629"/>
          </a:xfrm>
        </p:spPr>
        <p:txBody>
          <a:bodyPr vert="horz" lIns="91440" tIns="45720" rIns="91440" bIns="45720" rtlCol="0" anchor="t">
            <a:noAutofit/>
          </a:bodyPr>
          <a:lstStyle/>
          <a:p>
            <a:r>
              <a:rPr lang="en-US" sz="2400" b="0" i="0">
                <a:solidFill>
                  <a:schemeClr val="tx2"/>
                </a:solidFill>
                <a:effectLst/>
                <a:latin typeface="+mn-lt"/>
                <a:cs typeface="Arial"/>
              </a:rPr>
              <a:t>North Carolina has been managing Highly Pathogenic Avian Influenza (HPAI), aka H5N1 or “bird flu,” over </a:t>
            </a:r>
            <a:r>
              <a:rPr lang="en-US" sz="2400" b="0">
                <a:solidFill>
                  <a:schemeClr val="tx2"/>
                </a:solidFill>
                <a:latin typeface="+mn-lt"/>
                <a:cs typeface="Arial"/>
              </a:rPr>
              <a:t>the past</a:t>
            </a:r>
            <a:r>
              <a:rPr lang="en-US" sz="2400" b="0" i="0">
                <a:solidFill>
                  <a:schemeClr val="tx2"/>
                </a:solidFill>
                <a:effectLst/>
                <a:latin typeface="+mn-lt"/>
                <a:cs typeface="Arial"/>
              </a:rPr>
              <a:t> several years</a:t>
            </a:r>
          </a:p>
          <a:p>
            <a:pPr marL="575945" lvl="1" indent="-233045"/>
            <a:r>
              <a:rPr lang="en-US" b="0">
                <a:solidFill>
                  <a:schemeClr val="tx2"/>
                </a:solidFill>
                <a:latin typeface="+mn-lt"/>
                <a:cs typeface="Arial"/>
              </a:rPr>
              <a:t>Widespread in wild birds and has been causing outbreaks in poultry since 2022</a:t>
            </a:r>
          </a:p>
          <a:p>
            <a:pPr marL="575945" lvl="1" indent="-233045"/>
            <a:r>
              <a:rPr lang="en-US" b="0">
                <a:latin typeface="+mn-lt"/>
                <a:cs typeface="Arial"/>
              </a:rPr>
              <a:t>H5N1 </a:t>
            </a:r>
            <a:r>
              <a:rPr lang="en-US" b="0">
                <a:solidFill>
                  <a:schemeClr val="accent3"/>
                </a:solidFill>
                <a:latin typeface="+mn-lt"/>
                <a:cs typeface="Arial"/>
              </a:rPr>
              <a:t>has been detected in 24 species of wild mammal since May 2022</a:t>
            </a:r>
          </a:p>
          <a:p>
            <a:pPr marL="575945" lvl="1" indent="-233045"/>
            <a:r>
              <a:rPr lang="en-US" b="0">
                <a:solidFill>
                  <a:schemeClr val="tx2"/>
                </a:solidFill>
                <a:latin typeface="+mn-lt"/>
                <a:cs typeface="Arial"/>
              </a:rPr>
              <a:t>U.S. dairy cows since spring of 2024</a:t>
            </a:r>
            <a:endParaRPr lang="en-US" b="0" i="0">
              <a:solidFill>
                <a:schemeClr val="tx2"/>
              </a:solidFill>
              <a:effectLst/>
              <a:latin typeface="+mn-lt"/>
              <a:cs typeface="Arial"/>
            </a:endParaRPr>
          </a:p>
          <a:p>
            <a:r>
              <a:rPr lang="en-US" sz="2400" b="0">
                <a:solidFill>
                  <a:schemeClr val="tx2"/>
                </a:solidFill>
                <a:latin typeface="+mn-lt"/>
                <a:cs typeface="Arial"/>
              </a:rPr>
              <a:t>Current </a:t>
            </a:r>
            <a:r>
              <a:rPr lang="en-US" sz="2400">
                <a:solidFill>
                  <a:schemeClr val="tx2"/>
                </a:solidFill>
                <a:latin typeface="+mn-lt"/>
                <a:cs typeface="Arial"/>
              </a:rPr>
              <a:t>public health risk is LOW</a:t>
            </a:r>
          </a:p>
          <a:p>
            <a:pPr marL="575945" lvl="1" indent="-233045"/>
            <a:r>
              <a:rPr lang="en-US" b="0">
                <a:solidFill>
                  <a:schemeClr val="tx2"/>
                </a:solidFill>
                <a:latin typeface="+mn-lt"/>
                <a:cs typeface="Arial"/>
              </a:rPr>
              <a:t>Low risk to general population</a:t>
            </a:r>
          </a:p>
          <a:p>
            <a:pPr marL="575945" lvl="1" indent="-233045"/>
            <a:r>
              <a:rPr lang="en-US" b="0">
                <a:solidFill>
                  <a:schemeClr val="tx2"/>
                </a:solidFill>
                <a:latin typeface="+mn-lt"/>
                <a:cs typeface="Arial"/>
              </a:rPr>
              <a:t>Medium-high risk of exposure to commercial livestock workers and owners of backyard flocks</a:t>
            </a:r>
          </a:p>
          <a:p>
            <a:r>
              <a:rPr lang="en-US" sz="2400" b="0">
                <a:solidFill>
                  <a:schemeClr val="tx2"/>
                </a:solidFill>
                <a:latin typeface="+mn-lt"/>
                <a:cs typeface="Arial"/>
              </a:rPr>
              <a:t>Monitoring closely with strong surveillance systems to detect H5N1 infections </a:t>
            </a:r>
          </a:p>
          <a:p>
            <a:r>
              <a:rPr lang="en-US" sz="2400" b="0">
                <a:solidFill>
                  <a:schemeClr val="tx2"/>
                </a:solidFill>
                <a:latin typeface="+mn-lt"/>
                <a:cs typeface="Arial"/>
              </a:rPr>
              <a:t>Regular communication and partnership with state agencies (e.g., NC Dept of Agriculture and Consumer Services, NC DHHS) </a:t>
            </a:r>
            <a:r>
              <a:rPr lang="en-US" sz="2400" b="0" i="0">
                <a:solidFill>
                  <a:schemeClr val="tx2"/>
                </a:solidFill>
                <a:effectLst/>
                <a:latin typeface="+mn-lt"/>
                <a:cs typeface="Arial"/>
              </a:rPr>
              <a:t>and federal agencies (e.g., USDA, CDC, and HHS)</a:t>
            </a:r>
          </a:p>
          <a:p>
            <a:pPr marL="0" indent="0">
              <a:buNone/>
            </a:pPr>
            <a:endParaRPr lang="en-US"/>
          </a:p>
        </p:txBody>
      </p:sp>
      <p:sp>
        <p:nvSpPr>
          <p:cNvPr id="4" name="Slide Number Placeholder 3">
            <a:extLst>
              <a:ext uri="{FF2B5EF4-FFF2-40B4-BE49-F238E27FC236}">
                <a16:creationId xmlns:a16="http://schemas.microsoft.com/office/drawing/2014/main" id="{94AA951C-7B13-0DCD-388A-0B8E12409A29}"/>
              </a:ext>
            </a:extLst>
          </p:cNvPr>
          <p:cNvSpPr>
            <a:spLocks noGrp="1"/>
          </p:cNvSpPr>
          <p:nvPr>
            <p:ph type="sldNum" sz="quarter" idx="14"/>
          </p:nvPr>
        </p:nvSpPr>
        <p:spPr/>
        <p:txBody>
          <a:bodyPr/>
          <a:lstStyle/>
          <a:p>
            <a:fld id="{11F27F3A-B3E9-41ED-AF8F-A365F10BB65F}" type="slidenum">
              <a:rPr lang="en-US" smtClean="0"/>
              <a:pPr/>
              <a:t>2</a:t>
            </a:fld>
            <a:endParaRPr lang="en-US"/>
          </a:p>
        </p:txBody>
      </p:sp>
      <p:sp>
        <p:nvSpPr>
          <p:cNvPr id="5" name="Title 4">
            <a:extLst>
              <a:ext uri="{FF2B5EF4-FFF2-40B4-BE49-F238E27FC236}">
                <a16:creationId xmlns:a16="http://schemas.microsoft.com/office/drawing/2014/main" id="{68D02EEE-0487-507C-5D9C-9E231407C1CA}"/>
              </a:ext>
            </a:extLst>
          </p:cNvPr>
          <p:cNvSpPr>
            <a:spLocks noGrp="1"/>
          </p:cNvSpPr>
          <p:nvPr>
            <p:ph type="title"/>
          </p:nvPr>
        </p:nvSpPr>
        <p:spPr>
          <a:xfrm>
            <a:off x="192554" y="104645"/>
            <a:ext cx="11418072" cy="548640"/>
          </a:xfrm>
        </p:spPr>
        <p:txBody>
          <a:bodyPr/>
          <a:lstStyle/>
          <a:p>
            <a:r>
              <a:rPr lang="en-US">
                <a:solidFill>
                  <a:schemeClr val="bg1"/>
                </a:solidFill>
              </a:rPr>
              <a:t>Public Health Risk is Low</a:t>
            </a:r>
          </a:p>
        </p:txBody>
      </p:sp>
    </p:spTree>
    <p:extLst>
      <p:ext uri="{BB962C8B-B14F-4D97-AF65-F5344CB8AC3E}">
        <p14:creationId xmlns:p14="http://schemas.microsoft.com/office/powerpoint/2010/main" val="343423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F4E94-72EA-2004-29C1-27D51573B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F16CF-9025-8FBC-4F21-836F23A7C676}"/>
              </a:ext>
            </a:extLst>
          </p:cNvPr>
          <p:cNvSpPr>
            <a:spLocks noGrp="1"/>
          </p:cNvSpPr>
          <p:nvPr>
            <p:ph type="title"/>
          </p:nvPr>
        </p:nvSpPr>
        <p:spPr/>
        <p:txBody>
          <a:bodyPr/>
          <a:lstStyle/>
          <a:p>
            <a:r>
              <a:rPr lang="en-US"/>
              <a:t>H5 Eurasian HPAI 2022 USA –</a:t>
            </a:r>
            <a:br>
              <a:rPr lang="en-US"/>
            </a:br>
            <a:r>
              <a:rPr lang="en-US"/>
              <a:t>How It Started</a:t>
            </a:r>
          </a:p>
        </p:txBody>
      </p:sp>
      <p:pic>
        <p:nvPicPr>
          <p:cNvPr id="4" name="Picture 3">
            <a:extLst>
              <a:ext uri="{FF2B5EF4-FFF2-40B4-BE49-F238E27FC236}">
                <a16:creationId xmlns:a16="http://schemas.microsoft.com/office/drawing/2014/main" id="{3D001A6E-5CF2-0414-8499-7923F27E6E2A}"/>
              </a:ext>
            </a:extLst>
          </p:cNvPr>
          <p:cNvPicPr>
            <a:picLocks noChangeAspect="1"/>
          </p:cNvPicPr>
          <p:nvPr/>
        </p:nvPicPr>
        <p:blipFill>
          <a:blip r:embed="rId3"/>
          <a:stretch>
            <a:fillRect/>
          </a:stretch>
        </p:blipFill>
        <p:spPr>
          <a:xfrm>
            <a:off x="1808671" y="2018489"/>
            <a:ext cx="8313403" cy="4755826"/>
          </a:xfrm>
          <a:prstGeom prst="rect">
            <a:avLst/>
          </a:prstGeom>
        </p:spPr>
      </p:pic>
    </p:spTree>
    <p:extLst>
      <p:ext uri="{BB962C8B-B14F-4D97-AF65-F5344CB8AC3E}">
        <p14:creationId xmlns:p14="http://schemas.microsoft.com/office/powerpoint/2010/main" val="15378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ACFE-389B-6178-9C87-EA42DA5D45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946C41-BEC7-A01D-7C04-7AF7A0C2EE3D}"/>
              </a:ext>
            </a:extLst>
          </p:cNvPr>
          <p:cNvPicPr>
            <a:picLocks noChangeAspect="1"/>
          </p:cNvPicPr>
          <p:nvPr/>
        </p:nvPicPr>
        <p:blipFill>
          <a:blip r:embed="rId2"/>
          <a:stretch>
            <a:fillRect/>
          </a:stretch>
        </p:blipFill>
        <p:spPr>
          <a:xfrm>
            <a:off x="2382036" y="241157"/>
            <a:ext cx="7427926" cy="5730408"/>
          </a:xfrm>
          <a:prstGeom prst="rect">
            <a:avLst/>
          </a:prstGeom>
        </p:spPr>
      </p:pic>
      <p:sp>
        <p:nvSpPr>
          <p:cNvPr id="9" name="Title 1">
            <a:extLst>
              <a:ext uri="{FF2B5EF4-FFF2-40B4-BE49-F238E27FC236}">
                <a16:creationId xmlns:a16="http://schemas.microsoft.com/office/drawing/2014/main" id="{EE1A25A2-8A6B-0A2B-027A-8301D8477FF8}"/>
              </a:ext>
            </a:extLst>
          </p:cNvPr>
          <p:cNvSpPr>
            <a:spLocks noGrp="1"/>
          </p:cNvSpPr>
          <p:nvPr>
            <p:ph type="title"/>
          </p:nvPr>
        </p:nvSpPr>
        <p:spPr>
          <a:xfrm>
            <a:off x="1524000" y="6368274"/>
            <a:ext cx="9144000" cy="276999"/>
          </a:xfrm>
        </p:spPr>
        <p:txBody>
          <a:bodyPr>
            <a:noAutofit/>
          </a:bodyPr>
          <a:lstStyle/>
          <a:p>
            <a:pPr algn="ctr"/>
            <a:r>
              <a:rPr lang="en-US" sz="1600" b="1">
                <a:cs typeface="Calibri" panose="020F0502020204030204" pitchFamily="34" charset="0"/>
              </a:rPr>
              <a:t>https://www.aphis.usda.gov/livestock-poultry-disease/avian/avian-influenza/hpai-detections/wild-birds</a:t>
            </a:r>
          </a:p>
        </p:txBody>
      </p:sp>
      <p:sp>
        <p:nvSpPr>
          <p:cNvPr id="4" name="Title 1">
            <a:extLst>
              <a:ext uri="{FF2B5EF4-FFF2-40B4-BE49-F238E27FC236}">
                <a16:creationId xmlns:a16="http://schemas.microsoft.com/office/drawing/2014/main" id="{5907AB2C-1B89-5B00-B53C-F0ECE00C62A9}"/>
              </a:ext>
            </a:extLst>
          </p:cNvPr>
          <p:cNvSpPr txBox="1">
            <a:spLocks/>
          </p:cNvSpPr>
          <p:nvPr/>
        </p:nvSpPr>
        <p:spPr bwMode="auto">
          <a:xfrm>
            <a:off x="6096001" y="4982547"/>
            <a:ext cx="3713963" cy="5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defTabSz="914400"/>
            <a:r>
              <a:rPr lang="en-US" sz="1800" b="1" kern="0">
                <a:solidFill>
                  <a:srgbClr val="FF0000"/>
                </a:solidFill>
                <a:latin typeface="Tahoma"/>
                <a:cs typeface="Calibri" panose="020F0502020204030204" pitchFamily="34" charset="0"/>
              </a:rPr>
              <a:t>Updated February 10, 2025</a:t>
            </a:r>
          </a:p>
        </p:txBody>
      </p:sp>
    </p:spTree>
    <p:extLst>
      <p:ext uri="{BB962C8B-B14F-4D97-AF65-F5344CB8AC3E}">
        <p14:creationId xmlns:p14="http://schemas.microsoft.com/office/powerpoint/2010/main" val="288959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833CF-FEF4-F54E-5B25-C58314201FBD}"/>
              </a:ext>
            </a:extLst>
          </p:cNvPr>
          <p:cNvPicPr>
            <a:picLocks noChangeAspect="1"/>
          </p:cNvPicPr>
          <p:nvPr/>
        </p:nvPicPr>
        <p:blipFill>
          <a:blip r:embed="rId2"/>
          <a:stretch>
            <a:fillRect/>
          </a:stretch>
        </p:blipFill>
        <p:spPr>
          <a:xfrm>
            <a:off x="1723615" y="472675"/>
            <a:ext cx="8666928" cy="5291136"/>
          </a:xfrm>
          <a:prstGeom prst="rect">
            <a:avLst/>
          </a:prstGeom>
        </p:spPr>
      </p:pic>
      <p:sp>
        <p:nvSpPr>
          <p:cNvPr id="10" name="TextBox 9">
            <a:extLst>
              <a:ext uri="{FF2B5EF4-FFF2-40B4-BE49-F238E27FC236}">
                <a16:creationId xmlns:a16="http://schemas.microsoft.com/office/drawing/2014/main" id="{0A39A2DC-46FA-5279-5E76-443321D0183A}"/>
              </a:ext>
            </a:extLst>
          </p:cNvPr>
          <p:cNvSpPr txBox="1"/>
          <p:nvPr/>
        </p:nvSpPr>
        <p:spPr>
          <a:xfrm>
            <a:off x="1466357" y="6063018"/>
            <a:ext cx="9144986" cy="584775"/>
          </a:xfrm>
          <a:prstGeom prst="rect">
            <a:avLst/>
          </a:prstGeom>
          <a:noFill/>
        </p:spPr>
        <p:txBody>
          <a:bodyPr wrap="square">
            <a:spAutoFit/>
          </a:bodyPr>
          <a:lstStyle/>
          <a:p>
            <a:pPr algn="ctr" defTabSz="914400">
              <a:defRPr/>
            </a:pPr>
            <a:r>
              <a:rPr lang="en-US" sz="1600">
                <a:solidFill>
                  <a:srgbClr val="000000"/>
                </a:solidFill>
                <a:latin typeface="Tahoma"/>
                <a:hlinkClick r:id="rId3"/>
              </a:rPr>
              <a:t>https://www.aphis.usda.gov/livestock-poultry-disease/avian/avian-influenza/hpai-detections/mammals</a:t>
            </a:r>
            <a:r>
              <a:rPr lang="en-US" sz="1600">
                <a:solidFill>
                  <a:srgbClr val="000000"/>
                </a:solidFill>
                <a:latin typeface="Tahoma"/>
              </a:rPr>
              <a:t> </a:t>
            </a:r>
          </a:p>
        </p:txBody>
      </p:sp>
      <p:sp>
        <p:nvSpPr>
          <p:cNvPr id="4" name="TextBox 3">
            <a:extLst>
              <a:ext uri="{FF2B5EF4-FFF2-40B4-BE49-F238E27FC236}">
                <a16:creationId xmlns:a16="http://schemas.microsoft.com/office/drawing/2014/main" id="{91A15720-41D4-4EF6-76C8-CF54FA161CE7}"/>
              </a:ext>
            </a:extLst>
          </p:cNvPr>
          <p:cNvSpPr txBox="1"/>
          <p:nvPr/>
        </p:nvSpPr>
        <p:spPr>
          <a:xfrm>
            <a:off x="4373864" y="5740399"/>
            <a:ext cx="3708066" cy="400110"/>
          </a:xfrm>
          <a:prstGeom prst="rect">
            <a:avLst/>
          </a:prstGeom>
          <a:noFill/>
        </p:spPr>
        <p:txBody>
          <a:bodyPr wrap="none" rtlCol="0">
            <a:spAutoFit/>
          </a:bodyPr>
          <a:lstStyle/>
          <a:p>
            <a:pPr defTabSz="914400">
              <a:defRPr/>
            </a:pPr>
            <a:r>
              <a:rPr lang="en-US" sz="2000" b="1">
                <a:solidFill>
                  <a:srgbClr val="FF0000"/>
                </a:solidFill>
                <a:latin typeface="Tahoma"/>
              </a:rPr>
              <a:t>Updated February 10, 2025</a:t>
            </a:r>
          </a:p>
        </p:txBody>
      </p:sp>
    </p:spTree>
    <p:extLst>
      <p:ext uri="{BB962C8B-B14F-4D97-AF65-F5344CB8AC3E}">
        <p14:creationId xmlns:p14="http://schemas.microsoft.com/office/powerpoint/2010/main" val="384007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E5FCC-F738-8CD9-018A-C2EAEDE7A9DD}"/>
              </a:ext>
            </a:extLst>
          </p:cNvPr>
          <p:cNvPicPr>
            <a:picLocks noChangeAspect="1"/>
          </p:cNvPicPr>
          <p:nvPr/>
        </p:nvPicPr>
        <p:blipFill>
          <a:blip r:embed="rId2"/>
          <a:stretch>
            <a:fillRect/>
          </a:stretch>
        </p:blipFill>
        <p:spPr>
          <a:xfrm>
            <a:off x="1233054" y="850147"/>
            <a:ext cx="8091055" cy="5859039"/>
          </a:xfrm>
          <a:prstGeom prst="rect">
            <a:avLst/>
          </a:prstGeom>
        </p:spPr>
      </p:pic>
      <p:sp>
        <p:nvSpPr>
          <p:cNvPr id="3" name="TextBox 2">
            <a:extLst>
              <a:ext uri="{FF2B5EF4-FFF2-40B4-BE49-F238E27FC236}">
                <a16:creationId xmlns:a16="http://schemas.microsoft.com/office/drawing/2014/main" id="{CE0EC030-A47F-CED6-8E76-F7DB4364A54E}"/>
              </a:ext>
            </a:extLst>
          </p:cNvPr>
          <p:cNvSpPr txBox="1"/>
          <p:nvPr/>
        </p:nvSpPr>
        <p:spPr>
          <a:xfrm>
            <a:off x="6912617" y="6309076"/>
            <a:ext cx="3708066" cy="400110"/>
          </a:xfrm>
          <a:prstGeom prst="rect">
            <a:avLst/>
          </a:prstGeom>
          <a:noFill/>
        </p:spPr>
        <p:txBody>
          <a:bodyPr wrap="none" rtlCol="0">
            <a:spAutoFit/>
          </a:bodyPr>
          <a:lstStyle/>
          <a:p>
            <a:pPr defTabSz="914400">
              <a:defRPr/>
            </a:pPr>
            <a:r>
              <a:rPr lang="en-US" sz="2000" b="1">
                <a:solidFill>
                  <a:srgbClr val="FF0000"/>
                </a:solidFill>
                <a:latin typeface="Tahoma"/>
              </a:rPr>
              <a:t>Updated February 10, 2025</a:t>
            </a:r>
          </a:p>
        </p:txBody>
      </p:sp>
      <p:pic>
        <p:nvPicPr>
          <p:cNvPr id="7" name="Picture 6">
            <a:extLst>
              <a:ext uri="{FF2B5EF4-FFF2-40B4-BE49-F238E27FC236}">
                <a16:creationId xmlns:a16="http://schemas.microsoft.com/office/drawing/2014/main" id="{E00C561E-4DBC-3661-F019-9F97E7ABE653}"/>
              </a:ext>
            </a:extLst>
          </p:cNvPr>
          <p:cNvPicPr>
            <a:picLocks noChangeAspect="1"/>
          </p:cNvPicPr>
          <p:nvPr/>
        </p:nvPicPr>
        <p:blipFill>
          <a:blip r:embed="rId3"/>
          <a:stretch>
            <a:fillRect/>
          </a:stretch>
        </p:blipFill>
        <p:spPr>
          <a:xfrm>
            <a:off x="1524000" y="-1"/>
            <a:ext cx="7509164" cy="770597"/>
          </a:xfrm>
          <a:prstGeom prst="rect">
            <a:avLst/>
          </a:prstGeom>
        </p:spPr>
      </p:pic>
      <p:sp>
        <p:nvSpPr>
          <p:cNvPr id="9" name="TextBox 8">
            <a:extLst>
              <a:ext uri="{FF2B5EF4-FFF2-40B4-BE49-F238E27FC236}">
                <a16:creationId xmlns:a16="http://schemas.microsoft.com/office/drawing/2014/main" id="{70E38325-0B74-7A80-37B9-AFA60132BF92}"/>
              </a:ext>
            </a:extLst>
          </p:cNvPr>
          <p:cNvSpPr txBox="1"/>
          <p:nvPr/>
        </p:nvSpPr>
        <p:spPr>
          <a:xfrm>
            <a:off x="7848771" y="4809141"/>
            <a:ext cx="2643673" cy="1384995"/>
          </a:xfrm>
          <a:prstGeom prst="rect">
            <a:avLst/>
          </a:prstGeom>
          <a:noFill/>
        </p:spPr>
        <p:txBody>
          <a:bodyPr wrap="none" rtlCol="0">
            <a:spAutoFit/>
          </a:bodyPr>
          <a:lstStyle/>
          <a:p>
            <a:pPr algn="ctr" defTabSz="914400"/>
            <a:r>
              <a:rPr lang="en-US" b="1">
                <a:solidFill>
                  <a:srgbClr val="000000"/>
                </a:solidFill>
                <a:latin typeface="Tahoma"/>
              </a:rPr>
              <a:t>16 Affected States</a:t>
            </a:r>
          </a:p>
          <a:p>
            <a:pPr algn="ctr" defTabSz="914400"/>
            <a:r>
              <a:rPr lang="en-US" sz="1600">
                <a:solidFill>
                  <a:srgbClr val="000000"/>
                </a:solidFill>
                <a:latin typeface="Tahoma"/>
              </a:rPr>
              <a:t>2 states last 30 days</a:t>
            </a:r>
          </a:p>
          <a:p>
            <a:pPr algn="ctr" defTabSz="914400"/>
            <a:r>
              <a:rPr lang="en-US" b="1">
                <a:solidFill>
                  <a:srgbClr val="000000"/>
                </a:solidFill>
                <a:latin typeface="Tahoma"/>
              </a:rPr>
              <a:t>962 Confirmed Herds</a:t>
            </a:r>
          </a:p>
          <a:p>
            <a:pPr algn="ctr" defTabSz="914400"/>
            <a:r>
              <a:rPr lang="en-US" sz="1600">
                <a:solidFill>
                  <a:srgbClr val="000000"/>
                </a:solidFill>
                <a:latin typeface="Tahoma"/>
              </a:rPr>
              <a:t>36 confirmed last 30 days</a:t>
            </a:r>
          </a:p>
          <a:p>
            <a:pPr algn="ctr" defTabSz="914400"/>
            <a:r>
              <a:rPr lang="en-US" sz="1600">
                <a:solidFill>
                  <a:srgbClr val="000000"/>
                </a:solidFill>
                <a:latin typeface="Tahoma"/>
              </a:rPr>
              <a:t>30 in CA last 30 days</a:t>
            </a:r>
            <a:endParaRPr lang="en-US" sz="1600" b="1">
              <a:solidFill>
                <a:srgbClr val="000000"/>
              </a:solidFill>
              <a:latin typeface="Tahoma"/>
            </a:endParaRPr>
          </a:p>
        </p:txBody>
      </p:sp>
    </p:spTree>
    <p:extLst>
      <p:ext uri="{BB962C8B-B14F-4D97-AF65-F5344CB8AC3E}">
        <p14:creationId xmlns:p14="http://schemas.microsoft.com/office/powerpoint/2010/main" val="31556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41AC-82DA-A58D-44AE-93EF3C54648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F167F5-7DB9-C7C5-0A7C-18719D5E2CC8}"/>
              </a:ext>
            </a:extLst>
          </p:cNvPr>
          <p:cNvPicPr>
            <a:picLocks noChangeAspect="1"/>
          </p:cNvPicPr>
          <p:nvPr/>
        </p:nvPicPr>
        <p:blipFill>
          <a:blip r:embed="rId3"/>
          <a:stretch>
            <a:fillRect/>
          </a:stretch>
        </p:blipFill>
        <p:spPr>
          <a:xfrm>
            <a:off x="1576811" y="81154"/>
            <a:ext cx="7941260" cy="6922819"/>
          </a:xfrm>
          <a:prstGeom prst="rect">
            <a:avLst/>
          </a:prstGeom>
        </p:spPr>
      </p:pic>
      <p:sp>
        <p:nvSpPr>
          <p:cNvPr id="11" name="TextBox 10">
            <a:extLst>
              <a:ext uri="{FF2B5EF4-FFF2-40B4-BE49-F238E27FC236}">
                <a16:creationId xmlns:a16="http://schemas.microsoft.com/office/drawing/2014/main" id="{A282648D-E1C3-AD45-CAB7-4B6C4CD7629C}"/>
              </a:ext>
            </a:extLst>
          </p:cNvPr>
          <p:cNvSpPr txBox="1"/>
          <p:nvPr/>
        </p:nvSpPr>
        <p:spPr>
          <a:xfrm>
            <a:off x="3874186" y="6244534"/>
            <a:ext cx="3708066" cy="400110"/>
          </a:xfrm>
          <a:prstGeom prst="rect">
            <a:avLst/>
          </a:prstGeom>
          <a:noFill/>
        </p:spPr>
        <p:txBody>
          <a:bodyPr wrap="none" rtlCol="0">
            <a:spAutoFit/>
          </a:bodyPr>
          <a:lstStyle/>
          <a:p>
            <a:pPr defTabSz="914400">
              <a:defRPr/>
            </a:pPr>
            <a:r>
              <a:rPr lang="en-US" sz="2000" b="1">
                <a:solidFill>
                  <a:srgbClr val="FF0000"/>
                </a:solidFill>
                <a:latin typeface="Tahoma"/>
              </a:rPr>
              <a:t>Updated February 10, 2025</a:t>
            </a:r>
          </a:p>
        </p:txBody>
      </p:sp>
      <p:sp>
        <p:nvSpPr>
          <p:cNvPr id="2" name="TextBox 1">
            <a:extLst>
              <a:ext uri="{FF2B5EF4-FFF2-40B4-BE49-F238E27FC236}">
                <a16:creationId xmlns:a16="http://schemas.microsoft.com/office/drawing/2014/main" id="{92DCDB1B-FADC-7F83-5D43-9D1D05394B35}"/>
              </a:ext>
            </a:extLst>
          </p:cNvPr>
          <p:cNvSpPr txBox="1"/>
          <p:nvPr/>
        </p:nvSpPr>
        <p:spPr>
          <a:xfrm>
            <a:off x="8218583" y="4191523"/>
            <a:ext cx="3708066" cy="2339102"/>
          </a:xfrm>
          <a:prstGeom prst="rect">
            <a:avLst/>
          </a:prstGeom>
          <a:noFill/>
        </p:spPr>
        <p:txBody>
          <a:bodyPr wrap="square" rtlCol="0">
            <a:spAutoFit/>
          </a:bodyPr>
          <a:lstStyle/>
          <a:p>
            <a:pPr algn="ctr" defTabSz="914400"/>
            <a:r>
              <a:rPr lang="en-US" b="1" u="sng">
                <a:solidFill>
                  <a:srgbClr val="000000"/>
                </a:solidFill>
                <a:latin typeface="Tahoma"/>
              </a:rPr>
              <a:t>Last 30 days</a:t>
            </a:r>
          </a:p>
          <a:p>
            <a:pPr algn="ctr" defTabSz="914400"/>
            <a:r>
              <a:rPr lang="en-US" sz="1600" b="1">
                <a:solidFill>
                  <a:srgbClr val="000000"/>
                </a:solidFill>
                <a:latin typeface="Tahoma"/>
              </a:rPr>
              <a:t>28 states + PR</a:t>
            </a:r>
          </a:p>
          <a:p>
            <a:pPr algn="ctr" defTabSz="914400"/>
            <a:r>
              <a:rPr lang="en-US" sz="1600" b="1">
                <a:solidFill>
                  <a:srgbClr val="000000"/>
                </a:solidFill>
                <a:latin typeface="Tahoma"/>
              </a:rPr>
              <a:t>126 confirmed flocks last 30 days</a:t>
            </a:r>
          </a:p>
          <a:p>
            <a:pPr algn="ctr" defTabSz="914400"/>
            <a:r>
              <a:rPr lang="en-US" sz="1600">
                <a:solidFill>
                  <a:srgbClr val="000000"/>
                </a:solidFill>
                <a:latin typeface="Tahoma"/>
              </a:rPr>
              <a:t>88 Commercial Flocks</a:t>
            </a:r>
          </a:p>
          <a:p>
            <a:pPr algn="ctr" defTabSz="914400"/>
            <a:r>
              <a:rPr lang="en-US" sz="1600">
                <a:solidFill>
                  <a:srgbClr val="000000"/>
                </a:solidFill>
                <a:latin typeface="Tahoma"/>
              </a:rPr>
              <a:t>39 Backyard/</a:t>
            </a:r>
            <a:r>
              <a:rPr lang="en-US" sz="1600" err="1">
                <a:solidFill>
                  <a:srgbClr val="000000"/>
                </a:solidFill>
                <a:latin typeface="Tahoma"/>
              </a:rPr>
              <a:t>Indep</a:t>
            </a:r>
            <a:r>
              <a:rPr lang="en-US" sz="1600">
                <a:solidFill>
                  <a:srgbClr val="000000"/>
                </a:solidFill>
                <a:latin typeface="Tahoma"/>
              </a:rPr>
              <a:t>. Flocks</a:t>
            </a:r>
          </a:p>
          <a:p>
            <a:pPr algn="ctr" defTabSz="914400"/>
            <a:r>
              <a:rPr lang="en-US" sz="1600">
                <a:solidFill>
                  <a:srgbClr val="000000"/>
                </a:solidFill>
                <a:latin typeface="Tahoma"/>
              </a:rPr>
              <a:t>21.54M Birds Affected</a:t>
            </a:r>
          </a:p>
          <a:p>
            <a:pPr algn="ctr" defTabSz="914400"/>
            <a:endParaRPr lang="en-US" sz="1600">
              <a:solidFill>
                <a:srgbClr val="000000"/>
              </a:solidFill>
              <a:latin typeface="Tahoma"/>
            </a:endParaRPr>
          </a:p>
          <a:p>
            <a:pPr algn="ctr" defTabSz="914400"/>
            <a:r>
              <a:rPr lang="en-US" sz="1600">
                <a:solidFill>
                  <a:srgbClr val="000000"/>
                </a:solidFill>
                <a:latin typeface="Tahoma"/>
              </a:rPr>
              <a:t>46 flocks in OH last 30 days</a:t>
            </a:r>
          </a:p>
          <a:p>
            <a:pPr algn="ctr" defTabSz="914400"/>
            <a:endParaRPr lang="en-US" sz="1600">
              <a:solidFill>
                <a:srgbClr val="000000"/>
              </a:solidFill>
              <a:latin typeface="Tahoma"/>
            </a:endParaRPr>
          </a:p>
        </p:txBody>
      </p:sp>
    </p:spTree>
    <p:extLst>
      <p:ext uri="{BB962C8B-B14F-4D97-AF65-F5344CB8AC3E}">
        <p14:creationId xmlns:p14="http://schemas.microsoft.com/office/powerpoint/2010/main" val="22088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6F00B-CA39-B337-44F9-D43BA98636B0}"/>
              </a:ext>
            </a:extLst>
          </p:cNvPr>
          <p:cNvPicPr>
            <a:picLocks noChangeAspect="1"/>
          </p:cNvPicPr>
          <p:nvPr/>
        </p:nvPicPr>
        <p:blipFill>
          <a:blip r:embed="rId2"/>
          <a:stretch>
            <a:fillRect/>
          </a:stretch>
        </p:blipFill>
        <p:spPr>
          <a:xfrm>
            <a:off x="1524001" y="3827302"/>
            <a:ext cx="9126275" cy="3030698"/>
          </a:xfrm>
          <a:prstGeom prst="rect">
            <a:avLst/>
          </a:prstGeom>
        </p:spPr>
      </p:pic>
      <p:sp>
        <p:nvSpPr>
          <p:cNvPr id="6" name="Title 5">
            <a:extLst>
              <a:ext uri="{FF2B5EF4-FFF2-40B4-BE49-F238E27FC236}">
                <a16:creationId xmlns:a16="http://schemas.microsoft.com/office/drawing/2014/main" id="{63499335-FC9C-EF38-98FC-8C40E5F04FAB}"/>
              </a:ext>
            </a:extLst>
          </p:cNvPr>
          <p:cNvSpPr>
            <a:spLocks noGrp="1"/>
          </p:cNvSpPr>
          <p:nvPr>
            <p:ph type="title"/>
          </p:nvPr>
        </p:nvSpPr>
        <p:spPr/>
        <p:txBody>
          <a:bodyPr/>
          <a:lstStyle/>
          <a:p>
            <a:r>
              <a:rPr lang="en-US" sz="4000"/>
              <a:t>H5N1 HPAI NC 2022 –</a:t>
            </a:r>
            <a:br>
              <a:rPr lang="en-US" sz="4000"/>
            </a:br>
            <a:r>
              <a:rPr lang="en-US" sz="4000"/>
              <a:t>2022 Positive Commercial Farms</a:t>
            </a:r>
          </a:p>
        </p:txBody>
      </p:sp>
      <p:sp>
        <p:nvSpPr>
          <p:cNvPr id="2" name="Content Placeholder 1">
            <a:extLst>
              <a:ext uri="{FF2B5EF4-FFF2-40B4-BE49-F238E27FC236}">
                <a16:creationId xmlns:a16="http://schemas.microsoft.com/office/drawing/2014/main" id="{02E45903-542E-5BD8-64C3-44DC08330040}"/>
              </a:ext>
            </a:extLst>
          </p:cNvPr>
          <p:cNvSpPr>
            <a:spLocks noGrp="1"/>
          </p:cNvSpPr>
          <p:nvPr>
            <p:ph idx="1"/>
          </p:nvPr>
        </p:nvSpPr>
        <p:spPr>
          <a:xfrm>
            <a:off x="2362200" y="1752600"/>
            <a:ext cx="8105775" cy="4114800"/>
          </a:xfrm>
        </p:spPr>
        <p:txBody>
          <a:bodyPr/>
          <a:lstStyle/>
          <a:p>
            <a:r>
              <a:rPr lang="en-US" sz="2400"/>
              <a:t>9 commercial farms (all foam depopulation/composting)</a:t>
            </a:r>
          </a:p>
          <a:p>
            <a:pPr lvl="1"/>
            <a:r>
              <a:rPr lang="en-US" sz="2000"/>
              <a:t>6 meat turkey, 3 broiler</a:t>
            </a:r>
          </a:p>
          <a:p>
            <a:r>
              <a:rPr lang="en-US" sz="2400"/>
              <a:t>Timeline</a:t>
            </a:r>
          </a:p>
          <a:p>
            <a:pPr lvl="1"/>
            <a:r>
              <a:rPr lang="en-US" sz="2000"/>
              <a:t>1</a:t>
            </a:r>
            <a:r>
              <a:rPr lang="en-US" sz="2000" baseline="30000"/>
              <a:t>st</a:t>
            </a:r>
            <a:r>
              <a:rPr lang="en-US" sz="2000"/>
              <a:t> farm identified 3/27/2022; last farm identified 4/11/2022</a:t>
            </a:r>
          </a:p>
          <a:p>
            <a:pPr lvl="1"/>
            <a:r>
              <a:rPr lang="en-US" sz="2000"/>
              <a:t>End of virus elimination on 7/12/2022</a:t>
            </a:r>
          </a:p>
        </p:txBody>
      </p:sp>
    </p:spTree>
    <p:extLst>
      <p:ext uri="{BB962C8B-B14F-4D97-AF65-F5344CB8AC3E}">
        <p14:creationId xmlns:p14="http://schemas.microsoft.com/office/powerpoint/2010/main" val="37892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18CCC-9521-B742-0E60-7BECF80FE981}"/>
              </a:ext>
            </a:extLst>
          </p:cNvPr>
          <p:cNvSpPr>
            <a:spLocks noGrp="1"/>
          </p:cNvSpPr>
          <p:nvPr>
            <p:ph idx="1"/>
          </p:nvPr>
        </p:nvSpPr>
        <p:spPr>
          <a:xfrm>
            <a:off x="1042219" y="1903525"/>
            <a:ext cx="9950245" cy="4625974"/>
          </a:xfrm>
        </p:spPr>
        <p:txBody>
          <a:bodyPr/>
          <a:lstStyle/>
          <a:p>
            <a:r>
              <a:rPr lang="en-US" sz="2800">
                <a:latin typeface="Arial" panose="020B0604020202020204" pitchFamily="34" charset="0"/>
                <a:ea typeface="Times New Roman" panose="02020603050405020304" pitchFamily="18" charset="0"/>
                <a:cs typeface="Arial" panose="020B0604020202020204" pitchFamily="34" charset="0"/>
              </a:rPr>
              <a:t>Eight independent flocks identified (WOAH non-poultry)</a:t>
            </a:r>
          </a:p>
          <a:p>
            <a:pPr lvl="1"/>
            <a:r>
              <a:rPr lang="en-US" sz="2400">
                <a:latin typeface="Arial" panose="020B0604020202020204" pitchFamily="34" charset="0"/>
                <a:ea typeface="Times New Roman" panose="02020603050405020304" pitchFamily="18" charset="0"/>
                <a:cs typeface="Arial" panose="020B0604020202020204" pitchFamily="34" charset="0"/>
              </a:rPr>
              <a:t>October 19th, 2022 - Wake 01</a:t>
            </a:r>
          </a:p>
          <a:p>
            <a:pPr lvl="1"/>
            <a:r>
              <a:rPr lang="en-US" sz="2400">
                <a:latin typeface="Arial" panose="020B0604020202020204" pitchFamily="34" charset="0"/>
                <a:ea typeface="Times New Roman" panose="02020603050405020304" pitchFamily="18" charset="0"/>
                <a:cs typeface="Arial" panose="020B0604020202020204" pitchFamily="34" charset="0"/>
              </a:rPr>
              <a:t>November 17, 2022 – Union 01</a:t>
            </a:r>
          </a:p>
          <a:p>
            <a:pPr lvl="1"/>
            <a:r>
              <a:rPr lang="en-US" sz="2400">
                <a:latin typeface="Arial" panose="020B0604020202020204" pitchFamily="34" charset="0"/>
                <a:ea typeface="Times New Roman" panose="02020603050405020304" pitchFamily="18" charset="0"/>
                <a:cs typeface="Arial" panose="020B0604020202020204" pitchFamily="34" charset="0"/>
              </a:rPr>
              <a:t>November 23, 2022 – Durham 01</a:t>
            </a:r>
          </a:p>
          <a:p>
            <a:pPr lvl="1"/>
            <a:r>
              <a:rPr lang="en-US" sz="2400">
                <a:latin typeface="Arial" panose="020B0604020202020204" pitchFamily="34" charset="0"/>
                <a:ea typeface="Times New Roman" panose="02020603050405020304" pitchFamily="18" charset="0"/>
                <a:cs typeface="Arial" panose="020B0604020202020204" pitchFamily="34" charset="0"/>
              </a:rPr>
              <a:t>December 01, 2022 – Union 02</a:t>
            </a:r>
          </a:p>
          <a:p>
            <a:pPr lvl="1"/>
            <a:r>
              <a:rPr lang="en-US" sz="2400">
                <a:latin typeface="Arial" panose="020B0604020202020204" pitchFamily="34" charset="0"/>
                <a:ea typeface="Times New Roman" panose="02020603050405020304" pitchFamily="18" charset="0"/>
                <a:cs typeface="Arial" panose="020B0604020202020204" pitchFamily="34" charset="0"/>
              </a:rPr>
              <a:t>December 08, 2022 – Onslow 01</a:t>
            </a:r>
          </a:p>
          <a:p>
            <a:pPr lvl="1"/>
            <a:r>
              <a:rPr lang="en-US" sz="2400">
                <a:latin typeface="Arial" panose="020B0604020202020204" pitchFamily="34" charset="0"/>
                <a:ea typeface="Times New Roman" panose="02020603050405020304" pitchFamily="18" charset="0"/>
                <a:cs typeface="Arial" panose="020B0604020202020204" pitchFamily="34" charset="0"/>
              </a:rPr>
              <a:t>January 23, 2023 – Rowan 01</a:t>
            </a:r>
          </a:p>
          <a:p>
            <a:pPr lvl="1"/>
            <a:r>
              <a:rPr lang="en-US" sz="2400">
                <a:latin typeface="Arial" panose="020B0604020202020204" pitchFamily="34" charset="0"/>
                <a:ea typeface="Times New Roman" panose="02020603050405020304" pitchFamily="18" charset="0"/>
                <a:cs typeface="Arial" panose="020B0604020202020204" pitchFamily="34" charset="0"/>
              </a:rPr>
              <a:t>May 17, 2023 – Rowan 02</a:t>
            </a:r>
          </a:p>
          <a:p>
            <a:pPr lvl="1"/>
            <a:r>
              <a:rPr lang="en-US" sz="2400">
                <a:latin typeface="Arial" panose="020B0604020202020204" pitchFamily="34" charset="0"/>
                <a:ea typeface="Times New Roman" panose="02020603050405020304" pitchFamily="18" charset="0"/>
                <a:cs typeface="Arial" panose="020B0604020202020204" pitchFamily="34" charset="0"/>
              </a:rPr>
              <a:t>March 26, 2024 – Guilford 01</a:t>
            </a:r>
          </a:p>
          <a:p>
            <a:r>
              <a:rPr lang="en-US" sz="2800">
                <a:latin typeface="Arial" panose="020B0604020202020204" pitchFamily="34" charset="0"/>
                <a:ea typeface="Times New Roman" panose="02020603050405020304" pitchFamily="18" charset="0"/>
                <a:cs typeface="Arial" panose="020B0604020202020204" pitchFamily="34" charset="0"/>
              </a:rPr>
              <a:t>All had either dead black vultures on premises or nearby</a:t>
            </a:r>
          </a:p>
          <a:p>
            <a:r>
              <a:rPr lang="en-US" sz="2800">
                <a:latin typeface="Arial" panose="020B0604020202020204" pitchFamily="34" charset="0"/>
                <a:ea typeface="Times New Roman" panose="02020603050405020304" pitchFamily="18" charset="0"/>
                <a:cs typeface="Arial" panose="020B0604020202020204" pitchFamily="34" charset="0"/>
              </a:rPr>
              <a:t>All flocks depopulated</a:t>
            </a:r>
            <a:endParaRPr lang="en-US" sz="4400">
              <a:latin typeface="Arial" panose="020B0604020202020204" pitchFamily="34" charset="0"/>
              <a:ea typeface="Times New Roman" panose="02020603050405020304" pitchFamily="18" charset="0"/>
              <a:cs typeface="Arial" panose="020B0604020202020204" pitchFamily="34" charset="0"/>
            </a:endParaRPr>
          </a:p>
        </p:txBody>
      </p:sp>
      <p:sp>
        <p:nvSpPr>
          <p:cNvPr id="4" name="Title 5">
            <a:extLst>
              <a:ext uri="{FF2B5EF4-FFF2-40B4-BE49-F238E27FC236}">
                <a16:creationId xmlns:a16="http://schemas.microsoft.com/office/drawing/2014/main" id="{1712837B-9814-8818-FC2F-E62B368D5153}"/>
              </a:ext>
            </a:extLst>
          </p:cNvPr>
          <p:cNvSpPr>
            <a:spLocks noGrp="1"/>
          </p:cNvSpPr>
          <p:nvPr>
            <p:ph type="title"/>
          </p:nvPr>
        </p:nvSpPr>
        <p:spPr>
          <a:xfrm>
            <a:off x="2674939" y="214314"/>
            <a:ext cx="7793037" cy="1462087"/>
          </a:xfrm>
        </p:spPr>
        <p:txBody>
          <a:bodyPr/>
          <a:lstStyle/>
          <a:p>
            <a:r>
              <a:rPr lang="en-US"/>
              <a:t>H5N1 HPAI NC 2022-2024 –</a:t>
            </a:r>
            <a:br>
              <a:rPr lang="en-US"/>
            </a:br>
            <a:r>
              <a:rPr lang="en-US"/>
              <a:t>Positive Independent Flocks</a:t>
            </a:r>
          </a:p>
        </p:txBody>
      </p:sp>
    </p:spTree>
    <p:extLst>
      <p:ext uri="{BB962C8B-B14F-4D97-AF65-F5344CB8AC3E}">
        <p14:creationId xmlns:p14="http://schemas.microsoft.com/office/powerpoint/2010/main" val="31633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18CCC-9521-B742-0E60-7BECF80FE981}"/>
              </a:ext>
            </a:extLst>
          </p:cNvPr>
          <p:cNvSpPr>
            <a:spLocks noGrp="1"/>
          </p:cNvSpPr>
          <p:nvPr>
            <p:ph idx="1"/>
          </p:nvPr>
        </p:nvSpPr>
        <p:spPr>
          <a:xfrm>
            <a:off x="1889760" y="2011680"/>
            <a:ext cx="8735428" cy="4625974"/>
          </a:xfrm>
        </p:spPr>
        <p:txBody>
          <a:bodyPr/>
          <a:lstStyle/>
          <a:p>
            <a:r>
              <a:rPr lang="en-US">
                <a:latin typeface="Arial" panose="020B0604020202020204" pitchFamily="34" charset="0"/>
                <a:ea typeface="Times New Roman" panose="02020603050405020304" pitchFamily="18" charset="0"/>
                <a:cs typeface="Arial" panose="020B0604020202020204" pitchFamily="34" charset="0"/>
              </a:rPr>
              <a:t>Two meat turkey flocks identified</a:t>
            </a:r>
          </a:p>
          <a:p>
            <a:pPr lvl="1"/>
            <a:r>
              <a:rPr lang="en-US">
                <a:latin typeface="Arial" panose="020B0604020202020204" pitchFamily="34" charset="0"/>
                <a:ea typeface="Times New Roman" panose="02020603050405020304" pitchFamily="18" charset="0"/>
                <a:cs typeface="Arial" panose="020B0604020202020204" pitchFamily="34" charset="0"/>
              </a:rPr>
              <a:t>February 8, 2024 – Lenoir 01</a:t>
            </a:r>
          </a:p>
          <a:p>
            <a:pPr lvl="2"/>
            <a:r>
              <a:rPr lang="en-US">
                <a:latin typeface="Arial" panose="020B0604020202020204" pitchFamily="34" charset="0"/>
                <a:ea typeface="Times New Roman" panose="02020603050405020304" pitchFamily="18" charset="0"/>
                <a:cs typeface="Arial" panose="020B0604020202020204" pitchFamily="34" charset="0"/>
              </a:rPr>
              <a:t>32,469 birds, 8 houses, 20-week-old male turkeys</a:t>
            </a:r>
          </a:p>
          <a:p>
            <a:pPr lvl="1"/>
            <a:r>
              <a:rPr lang="en-US">
                <a:latin typeface="Arial" panose="020B0604020202020204" pitchFamily="34" charset="0"/>
                <a:ea typeface="Times New Roman" panose="02020603050405020304" pitchFamily="18" charset="0"/>
                <a:cs typeface="Arial" panose="020B0604020202020204" pitchFamily="34" charset="0"/>
              </a:rPr>
              <a:t>February 15, 2024 – Duplin 01</a:t>
            </a:r>
          </a:p>
          <a:p>
            <a:pPr lvl="2"/>
            <a:r>
              <a:rPr lang="en-US">
                <a:effectLst/>
                <a:latin typeface="Arial" panose="020B0604020202020204" pitchFamily="34" charset="0"/>
                <a:ea typeface="Times New Roman" panose="02020603050405020304" pitchFamily="18" charset="0"/>
                <a:cs typeface="Arial" panose="020B0604020202020204" pitchFamily="34" charset="0"/>
              </a:rPr>
              <a:t>20,888 birds, 6 houses, 11-week-old male turkeys</a:t>
            </a:r>
          </a:p>
          <a:p>
            <a:r>
              <a:rPr lang="en-US">
                <a:latin typeface="Arial" panose="020B0604020202020204" pitchFamily="34" charset="0"/>
                <a:ea typeface="Times New Roman" panose="02020603050405020304" pitchFamily="18" charset="0"/>
                <a:cs typeface="Arial" panose="020B0604020202020204" pitchFamily="34" charset="0"/>
              </a:rPr>
              <a:t>Both flocks depopulated within 24 hours of non-negative results</a:t>
            </a:r>
            <a:endParaRPr lang="en-US" sz="4400">
              <a:latin typeface="Arial" panose="020B0604020202020204" pitchFamily="34" charset="0"/>
              <a:ea typeface="Times New Roman" panose="02020603050405020304" pitchFamily="18" charset="0"/>
              <a:cs typeface="Arial" panose="020B0604020202020204" pitchFamily="34" charset="0"/>
            </a:endParaRPr>
          </a:p>
        </p:txBody>
      </p:sp>
      <p:sp>
        <p:nvSpPr>
          <p:cNvPr id="4" name="Title 5">
            <a:extLst>
              <a:ext uri="{FF2B5EF4-FFF2-40B4-BE49-F238E27FC236}">
                <a16:creationId xmlns:a16="http://schemas.microsoft.com/office/drawing/2014/main" id="{1712837B-9814-8818-FC2F-E62B368D5153}"/>
              </a:ext>
            </a:extLst>
          </p:cNvPr>
          <p:cNvSpPr>
            <a:spLocks noGrp="1"/>
          </p:cNvSpPr>
          <p:nvPr>
            <p:ph type="title"/>
          </p:nvPr>
        </p:nvSpPr>
        <p:spPr>
          <a:xfrm>
            <a:off x="2674939" y="214314"/>
            <a:ext cx="7793037" cy="1462087"/>
          </a:xfrm>
        </p:spPr>
        <p:txBody>
          <a:bodyPr/>
          <a:lstStyle/>
          <a:p>
            <a:r>
              <a:rPr lang="en-US"/>
              <a:t>H5N1 HPAI NC 2024 –</a:t>
            </a:r>
            <a:br>
              <a:rPr lang="en-US"/>
            </a:br>
            <a:r>
              <a:rPr lang="en-US"/>
              <a:t>Positive Commercial Flocks</a:t>
            </a:r>
          </a:p>
        </p:txBody>
      </p:sp>
    </p:spTree>
    <p:extLst>
      <p:ext uri="{BB962C8B-B14F-4D97-AF65-F5344CB8AC3E}">
        <p14:creationId xmlns:p14="http://schemas.microsoft.com/office/powerpoint/2010/main" val="142057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31BCEF-1F17-DFC1-0543-EE5241E4501A}"/>
              </a:ext>
            </a:extLst>
          </p:cNvPr>
          <p:cNvSpPr>
            <a:spLocks noGrp="1"/>
          </p:cNvSpPr>
          <p:nvPr>
            <p:ph type="body" sz="quarter" idx="11"/>
          </p:nvPr>
        </p:nvSpPr>
        <p:spPr/>
        <p:txBody>
          <a:bodyPr/>
          <a:lstStyle/>
          <a:p>
            <a:r>
              <a:rPr lang="en-US"/>
              <a:t>https://covid19.ncdhhs.gov/dashboard/respiratory-virus-surveillance</a:t>
            </a:r>
          </a:p>
        </p:txBody>
      </p:sp>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28</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pic>
        <p:nvPicPr>
          <p:cNvPr id="8" name="Picture 7">
            <a:extLst>
              <a:ext uri="{FF2B5EF4-FFF2-40B4-BE49-F238E27FC236}">
                <a16:creationId xmlns:a16="http://schemas.microsoft.com/office/drawing/2014/main" id="{F1D8205A-EE8B-A1A0-B474-3839916ED065}"/>
              </a:ext>
            </a:extLst>
          </p:cNvPr>
          <p:cNvPicPr>
            <a:picLocks noChangeAspect="1"/>
          </p:cNvPicPr>
          <p:nvPr/>
        </p:nvPicPr>
        <p:blipFill>
          <a:blip r:embed="rId2"/>
          <a:stretch>
            <a:fillRect/>
          </a:stretch>
        </p:blipFill>
        <p:spPr>
          <a:xfrm>
            <a:off x="6196394" y="914400"/>
            <a:ext cx="5849938" cy="5029200"/>
          </a:xfrm>
          <a:prstGeom prst="rect">
            <a:avLst/>
          </a:prstGeom>
        </p:spPr>
      </p:pic>
      <p:sp>
        <p:nvSpPr>
          <p:cNvPr id="2" name="TextBox 1">
            <a:extLst>
              <a:ext uri="{FF2B5EF4-FFF2-40B4-BE49-F238E27FC236}">
                <a16:creationId xmlns:a16="http://schemas.microsoft.com/office/drawing/2014/main" id="{E88B73FF-372C-6A2F-F53A-EC90E85DA815}"/>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solidFill>
                  <a:schemeClr val="bg1"/>
                </a:solidFill>
              </a:rPr>
              <a:t>Emergency Room Surveillance</a:t>
            </a:r>
          </a:p>
          <a:p>
            <a:pPr marL="0" indent="0">
              <a:buNone/>
            </a:pPr>
            <a:endParaRPr lang="en-US" sz="1600"/>
          </a:p>
          <a:p>
            <a:pPr marL="0" indent="0">
              <a:buNone/>
            </a:pPr>
            <a:r>
              <a:rPr lang="en-US" sz="2400"/>
              <a:t>Hospital-based Surveillance</a:t>
            </a:r>
          </a:p>
          <a:p>
            <a:pPr marL="0" indent="0">
              <a:buNone/>
            </a:pPr>
            <a:endParaRPr lang="en-US" sz="1000"/>
          </a:p>
          <a:p>
            <a:pPr marL="0" indent="0">
              <a:buNone/>
            </a:pPr>
            <a:endParaRPr lang="en-US" sz="2400"/>
          </a:p>
          <a:p>
            <a:pPr marL="0" indent="0">
              <a:buNone/>
            </a:pPr>
            <a:r>
              <a:rPr lang="en-US" sz="2400"/>
              <a:t>Wastewater Monitoring</a:t>
            </a:r>
          </a:p>
          <a:p>
            <a:pPr marL="0" indent="0">
              <a:buNone/>
            </a:pPr>
            <a:endParaRPr lang="en-US" sz="2400"/>
          </a:p>
          <a:p>
            <a:pPr marL="0" indent="0">
              <a:buNone/>
            </a:pPr>
            <a:endParaRPr lang="en-US"/>
          </a:p>
          <a:p>
            <a:pPr marL="0" indent="0">
              <a:buNone/>
            </a:pPr>
            <a:r>
              <a:rPr lang="en-US" sz="2400"/>
              <a:t>Worker Monitoring</a:t>
            </a:r>
          </a:p>
          <a:p>
            <a:pPr marL="0" indent="0">
              <a:buNone/>
            </a:pPr>
            <a:endParaRPr lang="en-US" sz="2400"/>
          </a:p>
          <a:p>
            <a:pPr marL="0" indent="0">
              <a:buNone/>
            </a:pPr>
            <a:endParaRPr lang="en-US" sz="800"/>
          </a:p>
          <a:p>
            <a:pPr marL="0" indent="0">
              <a:buNone/>
            </a:pPr>
            <a:r>
              <a:rPr lang="en-US" sz="2400"/>
              <a:t>Virologic Surveillance</a:t>
            </a:r>
          </a:p>
          <a:p>
            <a:pPr marL="0" indent="0">
              <a:buNone/>
            </a:pPr>
            <a:endParaRPr lang="en-US" sz="2400"/>
          </a:p>
          <a:p>
            <a:pPr marL="0" indent="0">
              <a:buNone/>
            </a:pPr>
            <a:endParaRPr lang="en-US" sz="2400"/>
          </a:p>
          <a:p>
            <a:pPr marL="0" indent="0">
              <a:buNone/>
            </a:pPr>
            <a:r>
              <a:rPr lang="en-US" sz="2400"/>
              <a:t>Surveillance of Rabies Negative Cats</a:t>
            </a:r>
          </a:p>
          <a:p>
            <a:pPr marL="0" indent="0">
              <a:buNone/>
            </a:pPr>
            <a:endParaRPr lang="en-US" sz="2800"/>
          </a:p>
        </p:txBody>
      </p:sp>
      <p:pic>
        <p:nvPicPr>
          <p:cNvPr id="3" name="Graphic 2" descr="Ambulance outline">
            <a:extLst>
              <a:ext uri="{FF2B5EF4-FFF2-40B4-BE49-F238E27FC236}">
                <a16:creationId xmlns:a16="http://schemas.microsoft.com/office/drawing/2014/main" id="{F8238010-D465-EEEF-BC45-8F26A1FD9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AC8EF698-379A-B94D-D706-C9F38C728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544" y="2584664"/>
            <a:ext cx="914400" cy="914400"/>
          </a:xfrm>
          <a:prstGeom prst="rect">
            <a:avLst/>
          </a:prstGeom>
        </p:spPr>
      </p:pic>
      <p:pic>
        <p:nvPicPr>
          <p:cNvPr id="7" name="Graphic 6" descr="Hospital with solid fill">
            <a:extLst>
              <a:ext uri="{FF2B5EF4-FFF2-40B4-BE49-F238E27FC236}">
                <a16:creationId xmlns:a16="http://schemas.microsoft.com/office/drawing/2014/main" id="{0B5BA639-B8F9-4B10-7A28-1C8739F502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377" y="1645809"/>
            <a:ext cx="914400" cy="914400"/>
          </a:xfrm>
          <a:prstGeom prst="rect">
            <a:avLst/>
          </a:prstGeom>
        </p:spPr>
      </p:pic>
      <p:pic>
        <p:nvPicPr>
          <p:cNvPr id="9" name="Graphic 8" descr="Construction worker male outline">
            <a:extLst>
              <a:ext uri="{FF2B5EF4-FFF2-40B4-BE49-F238E27FC236}">
                <a16:creationId xmlns:a16="http://schemas.microsoft.com/office/drawing/2014/main" id="{967D2DCB-8019-061E-8B75-43AD891E39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544" y="3626494"/>
            <a:ext cx="914400" cy="914400"/>
          </a:xfrm>
          <a:prstGeom prst="rect">
            <a:avLst/>
          </a:prstGeom>
        </p:spPr>
      </p:pic>
      <p:pic>
        <p:nvPicPr>
          <p:cNvPr id="11" name="Graphic 10" descr="Neighborhood with solid fill">
            <a:extLst>
              <a:ext uri="{FF2B5EF4-FFF2-40B4-BE49-F238E27FC236}">
                <a16:creationId xmlns:a16="http://schemas.microsoft.com/office/drawing/2014/main" id="{EDCC4A18-223F-041B-CBE4-E7FE5FB551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1377" y="4649754"/>
            <a:ext cx="914400" cy="914400"/>
          </a:xfrm>
          <a:prstGeom prst="rect">
            <a:avLst/>
          </a:prstGeom>
        </p:spPr>
      </p:pic>
      <p:pic>
        <p:nvPicPr>
          <p:cNvPr id="13" name="Graphic 12" descr="Cat outline">
            <a:extLst>
              <a:ext uri="{FF2B5EF4-FFF2-40B4-BE49-F238E27FC236}">
                <a16:creationId xmlns:a16="http://schemas.microsoft.com/office/drawing/2014/main" id="{6EEEC23F-507A-E348-23DD-B7C7673395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9479" y="5716039"/>
            <a:ext cx="914400" cy="914400"/>
          </a:xfrm>
          <a:prstGeom prst="rect">
            <a:avLst/>
          </a:prstGeom>
        </p:spPr>
      </p:pic>
    </p:spTree>
    <p:extLst>
      <p:ext uri="{BB962C8B-B14F-4D97-AF65-F5344CB8AC3E}">
        <p14:creationId xmlns:p14="http://schemas.microsoft.com/office/powerpoint/2010/main" val="140351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BD2FA20-1BE4-20AE-8FD6-9126B901A9C1}"/>
              </a:ext>
            </a:extLst>
          </p:cNvPr>
          <p:cNvPicPr>
            <a:picLocks noChangeAspect="1"/>
          </p:cNvPicPr>
          <p:nvPr/>
        </p:nvPicPr>
        <p:blipFill>
          <a:blip r:embed="rId3"/>
          <a:stretch>
            <a:fillRect/>
          </a:stretch>
        </p:blipFill>
        <p:spPr>
          <a:xfrm>
            <a:off x="6096000" y="4360785"/>
            <a:ext cx="5854370" cy="1978222"/>
          </a:xfrm>
          <a:prstGeom prst="rect">
            <a:avLst/>
          </a:prstGeom>
        </p:spPr>
      </p:pic>
      <p:grpSp>
        <p:nvGrpSpPr>
          <p:cNvPr id="33" name="Group 32">
            <a:extLst>
              <a:ext uri="{FF2B5EF4-FFF2-40B4-BE49-F238E27FC236}">
                <a16:creationId xmlns:a16="http://schemas.microsoft.com/office/drawing/2014/main" id="{456E32CB-8C98-664D-EED3-B0EC315D33B8}"/>
              </a:ext>
            </a:extLst>
          </p:cNvPr>
          <p:cNvGrpSpPr/>
          <p:nvPr/>
        </p:nvGrpSpPr>
        <p:grpSpPr>
          <a:xfrm>
            <a:off x="6683780" y="1073457"/>
            <a:ext cx="4766685" cy="2851218"/>
            <a:chOff x="6607277" y="1232476"/>
            <a:chExt cx="4766685" cy="2851218"/>
          </a:xfrm>
        </p:grpSpPr>
        <p:pic>
          <p:nvPicPr>
            <p:cNvPr id="31" name="Picture 30">
              <a:extLst>
                <a:ext uri="{FF2B5EF4-FFF2-40B4-BE49-F238E27FC236}">
                  <a16:creationId xmlns:a16="http://schemas.microsoft.com/office/drawing/2014/main" id="{FA02C6AA-D4F7-5853-8C2C-DDF075202B07}"/>
                </a:ext>
              </a:extLst>
            </p:cNvPr>
            <p:cNvPicPr>
              <a:picLocks noChangeAspect="1"/>
            </p:cNvPicPr>
            <p:nvPr/>
          </p:nvPicPr>
          <p:blipFill>
            <a:blip r:embed="rId4"/>
            <a:srcRect l="1488" t="7966" r="937" b="13667"/>
            <a:stretch/>
          </p:blipFill>
          <p:spPr>
            <a:xfrm>
              <a:off x="6676105" y="1232476"/>
              <a:ext cx="4697857" cy="2851218"/>
            </a:xfrm>
            <a:prstGeom prst="rect">
              <a:avLst/>
            </a:prstGeom>
          </p:spPr>
        </p:pic>
        <p:sp>
          <p:nvSpPr>
            <p:cNvPr id="32" name="Rectangle 31">
              <a:extLst>
                <a:ext uri="{FF2B5EF4-FFF2-40B4-BE49-F238E27FC236}">
                  <a16:creationId xmlns:a16="http://schemas.microsoft.com/office/drawing/2014/main" id="{1CBCFB70-5EFA-EC8A-DC72-C00A23547F95}"/>
                </a:ext>
              </a:extLst>
            </p:cNvPr>
            <p:cNvSpPr/>
            <p:nvPr/>
          </p:nvSpPr>
          <p:spPr>
            <a:xfrm>
              <a:off x="6607277" y="3587166"/>
              <a:ext cx="2202426" cy="4947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29</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15" name="TextBox 14">
            <a:extLst>
              <a:ext uri="{FF2B5EF4-FFF2-40B4-BE49-F238E27FC236}">
                <a16:creationId xmlns:a16="http://schemas.microsoft.com/office/drawing/2014/main" id="{CE2F6B12-C394-77BD-BA9C-2497FA40183F}"/>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t>Emergency Room Surveillance</a:t>
            </a:r>
          </a:p>
          <a:p>
            <a:pPr marL="0" indent="0">
              <a:buNone/>
            </a:pPr>
            <a:endParaRPr lang="en-US" sz="1600"/>
          </a:p>
          <a:p>
            <a:pPr marL="0" indent="0">
              <a:buNone/>
            </a:pPr>
            <a:r>
              <a:rPr lang="en-US" sz="2400">
                <a:solidFill>
                  <a:schemeClr val="bg1"/>
                </a:solidFill>
              </a:rPr>
              <a:t>Hospital-based Surveillance</a:t>
            </a:r>
          </a:p>
          <a:p>
            <a:pPr marL="0" indent="0">
              <a:buNone/>
            </a:pPr>
            <a:endParaRPr lang="en-US" sz="1000"/>
          </a:p>
          <a:p>
            <a:pPr marL="0" indent="0">
              <a:buNone/>
            </a:pPr>
            <a:endParaRPr lang="en-US" sz="2400"/>
          </a:p>
          <a:p>
            <a:pPr marL="0" indent="0">
              <a:buNone/>
            </a:pPr>
            <a:r>
              <a:rPr lang="en-US" sz="2400"/>
              <a:t>Wastewater Monitoring</a:t>
            </a:r>
          </a:p>
          <a:p>
            <a:pPr marL="0" indent="0">
              <a:buNone/>
            </a:pPr>
            <a:endParaRPr lang="en-US" sz="2400"/>
          </a:p>
          <a:p>
            <a:pPr marL="0" indent="0">
              <a:buNone/>
            </a:pPr>
            <a:endParaRPr lang="en-US"/>
          </a:p>
          <a:p>
            <a:pPr marL="0" indent="0">
              <a:buNone/>
            </a:pPr>
            <a:r>
              <a:rPr lang="en-US" sz="2400"/>
              <a:t>Worker Monitoring</a:t>
            </a:r>
          </a:p>
          <a:p>
            <a:pPr marL="0" indent="0">
              <a:buNone/>
            </a:pPr>
            <a:endParaRPr lang="en-US" sz="2400"/>
          </a:p>
          <a:p>
            <a:pPr marL="0" indent="0">
              <a:buNone/>
            </a:pPr>
            <a:endParaRPr lang="en-US" sz="800"/>
          </a:p>
          <a:p>
            <a:pPr marL="0" indent="0">
              <a:buNone/>
            </a:pPr>
            <a:r>
              <a:rPr lang="en-US" sz="2400"/>
              <a:t>Virologic Surveillance</a:t>
            </a:r>
          </a:p>
          <a:p>
            <a:pPr marL="0" indent="0">
              <a:buNone/>
            </a:pPr>
            <a:endParaRPr lang="en-US" sz="2400"/>
          </a:p>
          <a:p>
            <a:pPr marL="0" indent="0">
              <a:buNone/>
            </a:pPr>
            <a:endParaRPr lang="en-US" sz="2400"/>
          </a:p>
          <a:p>
            <a:pPr marL="0" indent="0">
              <a:buNone/>
            </a:pPr>
            <a:r>
              <a:rPr lang="en-US" sz="2400"/>
              <a:t>Surveillance of Rabies Negative Cats</a:t>
            </a:r>
          </a:p>
          <a:p>
            <a:pPr marL="0" indent="0">
              <a:buNone/>
            </a:pPr>
            <a:endParaRPr lang="en-US" sz="2800"/>
          </a:p>
        </p:txBody>
      </p:sp>
      <p:pic>
        <p:nvPicPr>
          <p:cNvPr id="20" name="Graphic 19" descr="Ambulance outline">
            <a:extLst>
              <a:ext uri="{FF2B5EF4-FFF2-40B4-BE49-F238E27FC236}">
                <a16:creationId xmlns:a16="http://schemas.microsoft.com/office/drawing/2014/main" id="{E2B8C034-63D9-23B3-C448-84DF15F1C2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544" y="816446"/>
            <a:ext cx="914400" cy="914400"/>
          </a:xfrm>
          <a:prstGeom prst="rect">
            <a:avLst/>
          </a:prstGeom>
        </p:spPr>
      </p:pic>
      <p:pic>
        <p:nvPicPr>
          <p:cNvPr id="21" name="Graphic 20" descr="Toilet outline">
            <a:extLst>
              <a:ext uri="{FF2B5EF4-FFF2-40B4-BE49-F238E27FC236}">
                <a16:creationId xmlns:a16="http://schemas.microsoft.com/office/drawing/2014/main" id="{B79EC71C-1709-9C52-A73E-7009400EEB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544" y="2584664"/>
            <a:ext cx="914400" cy="914400"/>
          </a:xfrm>
          <a:prstGeom prst="rect">
            <a:avLst/>
          </a:prstGeom>
        </p:spPr>
      </p:pic>
      <p:pic>
        <p:nvPicPr>
          <p:cNvPr id="22" name="Graphic 21" descr="Hospital with solid fill">
            <a:extLst>
              <a:ext uri="{FF2B5EF4-FFF2-40B4-BE49-F238E27FC236}">
                <a16:creationId xmlns:a16="http://schemas.microsoft.com/office/drawing/2014/main" id="{7BF36CC8-1B12-3481-6B1F-D24EB5CFE0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1377" y="1645809"/>
            <a:ext cx="914400" cy="914400"/>
          </a:xfrm>
          <a:prstGeom prst="rect">
            <a:avLst/>
          </a:prstGeom>
        </p:spPr>
      </p:pic>
      <p:pic>
        <p:nvPicPr>
          <p:cNvPr id="23" name="Graphic 22" descr="Construction worker male outline">
            <a:extLst>
              <a:ext uri="{FF2B5EF4-FFF2-40B4-BE49-F238E27FC236}">
                <a16:creationId xmlns:a16="http://schemas.microsoft.com/office/drawing/2014/main" id="{F865D226-27EF-30AE-D822-DF74822B40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8544" y="3626494"/>
            <a:ext cx="914400" cy="914400"/>
          </a:xfrm>
          <a:prstGeom prst="rect">
            <a:avLst/>
          </a:prstGeom>
        </p:spPr>
      </p:pic>
      <p:pic>
        <p:nvPicPr>
          <p:cNvPr id="24" name="Graphic 23" descr="Neighborhood with solid fill">
            <a:extLst>
              <a:ext uri="{FF2B5EF4-FFF2-40B4-BE49-F238E27FC236}">
                <a16:creationId xmlns:a16="http://schemas.microsoft.com/office/drawing/2014/main" id="{1EF531A1-3236-C2D7-2254-B1A38E3953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1377" y="4649754"/>
            <a:ext cx="914400" cy="914400"/>
          </a:xfrm>
          <a:prstGeom prst="rect">
            <a:avLst/>
          </a:prstGeom>
        </p:spPr>
      </p:pic>
      <p:pic>
        <p:nvPicPr>
          <p:cNvPr id="25" name="Graphic 24" descr="Cat outline">
            <a:extLst>
              <a:ext uri="{FF2B5EF4-FFF2-40B4-BE49-F238E27FC236}">
                <a16:creationId xmlns:a16="http://schemas.microsoft.com/office/drawing/2014/main" id="{CEB9AF85-92C4-F5BA-724E-064C5D54E2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9479" y="5716039"/>
            <a:ext cx="914400" cy="914400"/>
          </a:xfrm>
          <a:prstGeom prst="rect">
            <a:avLst/>
          </a:prstGeom>
        </p:spPr>
      </p:pic>
      <p:sp>
        <p:nvSpPr>
          <p:cNvPr id="26" name="Text Placeholder 1">
            <a:extLst>
              <a:ext uri="{FF2B5EF4-FFF2-40B4-BE49-F238E27FC236}">
                <a16:creationId xmlns:a16="http://schemas.microsoft.com/office/drawing/2014/main" id="{DB87EF86-A7A4-75BB-C1C1-AB38FC7F9043}"/>
              </a:ext>
            </a:extLst>
          </p:cNvPr>
          <p:cNvSpPr>
            <a:spLocks noGrp="1"/>
          </p:cNvSpPr>
          <p:nvPr>
            <p:ph type="body" sz="quarter" idx="10"/>
          </p:nvPr>
        </p:nvSpPr>
        <p:spPr>
          <a:xfrm>
            <a:off x="6430299" y="372157"/>
            <a:ext cx="5565058" cy="1191309"/>
          </a:xfrm>
        </p:spPr>
        <p:txBody>
          <a:bodyPr/>
          <a:lstStyle/>
          <a:p>
            <a:pPr marL="0" indent="0">
              <a:buNone/>
            </a:pPr>
            <a:r>
              <a:rPr lang="en-US"/>
              <a:t>Public Health Epidemiologist Program</a:t>
            </a:r>
          </a:p>
        </p:txBody>
      </p:sp>
      <p:sp>
        <p:nvSpPr>
          <p:cNvPr id="29" name="Text Placeholder 1">
            <a:extLst>
              <a:ext uri="{FF2B5EF4-FFF2-40B4-BE49-F238E27FC236}">
                <a16:creationId xmlns:a16="http://schemas.microsoft.com/office/drawing/2014/main" id="{08FA4D8B-C79C-C55F-0EB9-639CDE611157}"/>
              </a:ext>
            </a:extLst>
          </p:cNvPr>
          <p:cNvSpPr txBox="1">
            <a:spLocks/>
          </p:cNvSpPr>
          <p:nvPr/>
        </p:nvSpPr>
        <p:spPr>
          <a:xfrm>
            <a:off x="6430299" y="4020776"/>
            <a:ext cx="4697857" cy="605199"/>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err="1"/>
              <a:t>FluSurv</a:t>
            </a:r>
            <a:r>
              <a:rPr lang="en-US"/>
              <a:t>-Net</a:t>
            </a:r>
          </a:p>
        </p:txBody>
      </p:sp>
      <p:sp>
        <p:nvSpPr>
          <p:cNvPr id="36" name="Rectangle 35">
            <a:extLst>
              <a:ext uri="{FF2B5EF4-FFF2-40B4-BE49-F238E27FC236}">
                <a16:creationId xmlns:a16="http://schemas.microsoft.com/office/drawing/2014/main" id="{2503A8BA-9870-5DBA-2749-DC4EB7EE7E6B}"/>
              </a:ext>
            </a:extLst>
          </p:cNvPr>
          <p:cNvSpPr/>
          <p:nvPr/>
        </p:nvSpPr>
        <p:spPr>
          <a:xfrm>
            <a:off x="6096000" y="6037698"/>
            <a:ext cx="3510116" cy="33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7">
            <a:extLst>
              <a:ext uri="{FF2B5EF4-FFF2-40B4-BE49-F238E27FC236}">
                <a16:creationId xmlns:a16="http://schemas.microsoft.com/office/drawing/2014/main" id="{58457EB8-8CAE-9A12-BEAF-5F83F3A31BC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9842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D0FF6B-9E84-6E33-ABEC-9144CEF6D856}"/>
              </a:ext>
            </a:extLst>
          </p:cNvPr>
          <p:cNvSpPr/>
          <p:nvPr/>
        </p:nvSpPr>
        <p:spPr>
          <a:xfrm>
            <a:off x="6135584" y="1273757"/>
            <a:ext cx="5632626" cy="4769295"/>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BCCF2C8-B377-5441-0F33-22FA51642A0E}"/>
              </a:ext>
            </a:extLst>
          </p:cNvPr>
          <p:cNvSpPr>
            <a:spLocks noGrp="1"/>
          </p:cNvSpPr>
          <p:nvPr>
            <p:ph type="body" sz="quarter" idx="10"/>
          </p:nvPr>
        </p:nvSpPr>
        <p:spPr>
          <a:xfrm>
            <a:off x="2025443" y="1812995"/>
            <a:ext cx="3641450" cy="1925168"/>
          </a:xfrm>
        </p:spPr>
        <p:txBody>
          <a:bodyPr/>
          <a:lstStyle/>
          <a:p>
            <a:pPr marL="0" indent="0">
              <a:buNone/>
            </a:pPr>
            <a:r>
              <a:rPr lang="en-US"/>
              <a:t>41 cases associated with exposure to dairy cattle</a:t>
            </a:r>
          </a:p>
          <a:p>
            <a:pPr marL="0" indent="0">
              <a:buNone/>
            </a:pPr>
            <a:endParaRPr lang="en-US"/>
          </a:p>
        </p:txBody>
      </p:sp>
      <p:sp>
        <p:nvSpPr>
          <p:cNvPr id="3" name="Text Placeholder 2">
            <a:extLst>
              <a:ext uri="{FF2B5EF4-FFF2-40B4-BE49-F238E27FC236}">
                <a16:creationId xmlns:a16="http://schemas.microsoft.com/office/drawing/2014/main" id="{B45FE364-A009-00D0-D1B8-F2365F5911D7}"/>
              </a:ext>
            </a:extLst>
          </p:cNvPr>
          <p:cNvSpPr>
            <a:spLocks noGrp="1"/>
          </p:cNvSpPr>
          <p:nvPr>
            <p:ph type="body" sz="quarter" idx="11"/>
          </p:nvPr>
        </p:nvSpPr>
        <p:spPr/>
        <p:txBody>
          <a:bodyPr/>
          <a:lstStyle/>
          <a:p>
            <a:r>
              <a:rPr lang="en-US"/>
              <a:t>https://www.cdc.gov/bird-flu/situation-summary/index.html</a:t>
            </a:r>
          </a:p>
        </p:txBody>
      </p:sp>
      <p:sp>
        <p:nvSpPr>
          <p:cNvPr id="4" name="Slide Number Placeholder 3">
            <a:extLst>
              <a:ext uri="{FF2B5EF4-FFF2-40B4-BE49-F238E27FC236}">
                <a16:creationId xmlns:a16="http://schemas.microsoft.com/office/drawing/2014/main" id="{BD4E65C8-E9CC-B56E-FEE5-5B0F9EAAA948}"/>
              </a:ext>
            </a:extLst>
          </p:cNvPr>
          <p:cNvSpPr>
            <a:spLocks noGrp="1"/>
          </p:cNvSpPr>
          <p:nvPr>
            <p:ph type="sldNum" sz="quarter" idx="14"/>
          </p:nvPr>
        </p:nvSpPr>
        <p:spPr/>
        <p:txBody>
          <a:bodyPr/>
          <a:lstStyle/>
          <a:p>
            <a:fld id="{11F27F3A-B3E9-41ED-AF8F-A365F10BB65F}" type="slidenum">
              <a:rPr lang="en-US" smtClean="0"/>
              <a:pPr/>
              <a:t>3</a:t>
            </a:fld>
            <a:endParaRPr lang="en-US"/>
          </a:p>
        </p:txBody>
      </p:sp>
      <p:sp>
        <p:nvSpPr>
          <p:cNvPr id="5" name="Title 4">
            <a:extLst>
              <a:ext uri="{FF2B5EF4-FFF2-40B4-BE49-F238E27FC236}">
                <a16:creationId xmlns:a16="http://schemas.microsoft.com/office/drawing/2014/main" id="{338CB0E7-A9A8-98F0-96C5-65EF8144EBC5}"/>
              </a:ext>
            </a:extLst>
          </p:cNvPr>
          <p:cNvSpPr>
            <a:spLocks noGrp="1"/>
          </p:cNvSpPr>
          <p:nvPr>
            <p:ph type="title"/>
          </p:nvPr>
        </p:nvSpPr>
        <p:spPr/>
        <p:txBody>
          <a:bodyPr/>
          <a:lstStyle/>
          <a:p>
            <a:r>
              <a:rPr lang="en-US"/>
              <a:t>Human Infections in the US</a:t>
            </a:r>
          </a:p>
        </p:txBody>
      </p:sp>
      <p:pic>
        <p:nvPicPr>
          <p:cNvPr id="7" name="Picture 6">
            <a:extLst>
              <a:ext uri="{FF2B5EF4-FFF2-40B4-BE49-F238E27FC236}">
                <a16:creationId xmlns:a16="http://schemas.microsoft.com/office/drawing/2014/main" id="{1A383D74-7406-D43C-266D-B8E9420EECFA}"/>
              </a:ext>
            </a:extLst>
          </p:cNvPr>
          <p:cNvPicPr>
            <a:picLocks noChangeAspect="1"/>
          </p:cNvPicPr>
          <p:nvPr/>
        </p:nvPicPr>
        <p:blipFill rotWithShape="1">
          <a:blip r:embed="rId3"/>
          <a:srcRect l="28363" t="76368" r="48519"/>
          <a:stretch/>
        </p:blipFill>
        <p:spPr>
          <a:xfrm>
            <a:off x="550350" y="2086792"/>
            <a:ext cx="1268361" cy="972409"/>
          </a:xfrm>
          <a:prstGeom prst="rect">
            <a:avLst/>
          </a:prstGeom>
        </p:spPr>
      </p:pic>
      <p:sp>
        <p:nvSpPr>
          <p:cNvPr id="10" name="Text Placeholder 1">
            <a:extLst>
              <a:ext uri="{FF2B5EF4-FFF2-40B4-BE49-F238E27FC236}">
                <a16:creationId xmlns:a16="http://schemas.microsoft.com/office/drawing/2014/main" id="{58FC9BB2-0A41-562C-A84F-0123B67B976A}"/>
              </a:ext>
            </a:extLst>
          </p:cNvPr>
          <p:cNvSpPr txBox="1">
            <a:spLocks/>
          </p:cNvSpPr>
          <p:nvPr/>
        </p:nvSpPr>
        <p:spPr>
          <a:xfrm>
            <a:off x="2055004" y="3345583"/>
            <a:ext cx="3647770" cy="1427923"/>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t>24 cases associated with exposure to poultry</a:t>
            </a:r>
          </a:p>
          <a:p>
            <a:pPr marL="0" indent="0">
              <a:buFont typeface="Arial" panose="020B0604020202020204" pitchFamily="34" charset="0"/>
              <a:buNone/>
            </a:pPr>
            <a:endParaRPr lang="en-US"/>
          </a:p>
        </p:txBody>
      </p:sp>
      <p:sp>
        <p:nvSpPr>
          <p:cNvPr id="11" name="Text Placeholder 1">
            <a:extLst>
              <a:ext uri="{FF2B5EF4-FFF2-40B4-BE49-F238E27FC236}">
                <a16:creationId xmlns:a16="http://schemas.microsoft.com/office/drawing/2014/main" id="{AC253261-6503-1C3F-6180-94FD1F877884}"/>
              </a:ext>
            </a:extLst>
          </p:cNvPr>
          <p:cNvSpPr txBox="1">
            <a:spLocks/>
          </p:cNvSpPr>
          <p:nvPr/>
        </p:nvSpPr>
        <p:spPr>
          <a:xfrm>
            <a:off x="6892413" y="3259200"/>
            <a:ext cx="4840035" cy="1925168"/>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12" name="Rectangle 11">
            <a:extLst>
              <a:ext uri="{FF2B5EF4-FFF2-40B4-BE49-F238E27FC236}">
                <a16:creationId xmlns:a16="http://schemas.microsoft.com/office/drawing/2014/main" id="{07B445AD-4C17-3F57-2092-DAFE981FB982}"/>
              </a:ext>
            </a:extLst>
          </p:cNvPr>
          <p:cNvSpPr/>
          <p:nvPr/>
        </p:nvSpPr>
        <p:spPr>
          <a:xfrm>
            <a:off x="6614359" y="1812995"/>
            <a:ext cx="4649398" cy="1547782"/>
          </a:xfrm>
          <a:prstGeom prst="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a:solidFill>
                  <a:schemeClr val="accent3"/>
                </a:solidFill>
              </a:rPr>
              <a:t>1 Death </a:t>
            </a:r>
            <a:endParaRPr lang="en-US" sz="2400" b="1">
              <a:solidFill>
                <a:schemeClr val="accent3">
                  <a:lumMod val="60000"/>
                  <a:lumOff val="40000"/>
                </a:schemeClr>
              </a:solidFill>
            </a:endParaRPr>
          </a:p>
        </p:txBody>
      </p:sp>
      <p:sp>
        <p:nvSpPr>
          <p:cNvPr id="13" name="Rectangle 12">
            <a:extLst>
              <a:ext uri="{FF2B5EF4-FFF2-40B4-BE49-F238E27FC236}">
                <a16:creationId xmlns:a16="http://schemas.microsoft.com/office/drawing/2014/main" id="{85F7A638-C16A-B55E-1760-68B5FEBA441C}"/>
              </a:ext>
            </a:extLst>
          </p:cNvPr>
          <p:cNvSpPr/>
          <p:nvPr/>
        </p:nvSpPr>
        <p:spPr>
          <a:xfrm>
            <a:off x="6614359" y="3920500"/>
            <a:ext cx="4649398" cy="1547782"/>
          </a:xfrm>
          <a:prstGeom prst="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a:solidFill>
                  <a:schemeClr val="accent3"/>
                </a:solidFill>
              </a:rPr>
              <a:t>No evidence of person-to-person spread</a:t>
            </a:r>
          </a:p>
        </p:txBody>
      </p:sp>
      <p:pic>
        <p:nvPicPr>
          <p:cNvPr id="9" name="Graphic 8" descr="Question Mark with solid fill">
            <a:extLst>
              <a:ext uri="{FF2B5EF4-FFF2-40B4-BE49-F238E27FC236}">
                <a16:creationId xmlns:a16="http://schemas.microsoft.com/office/drawing/2014/main" id="{16D123BF-FE9E-8A53-4A86-E07EAE6C8C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275" y="5048583"/>
            <a:ext cx="914400" cy="914400"/>
          </a:xfrm>
          <a:prstGeom prst="rect">
            <a:avLst/>
          </a:prstGeom>
        </p:spPr>
      </p:pic>
      <p:sp>
        <p:nvSpPr>
          <p:cNvPr id="15" name="Text Placeholder 1">
            <a:extLst>
              <a:ext uri="{FF2B5EF4-FFF2-40B4-BE49-F238E27FC236}">
                <a16:creationId xmlns:a16="http://schemas.microsoft.com/office/drawing/2014/main" id="{B1CD53C7-CA27-774C-9C3A-8686E0A11084}"/>
              </a:ext>
            </a:extLst>
          </p:cNvPr>
          <p:cNvSpPr txBox="1">
            <a:spLocks/>
          </p:cNvSpPr>
          <p:nvPr/>
        </p:nvSpPr>
        <p:spPr>
          <a:xfrm>
            <a:off x="2019123" y="4869836"/>
            <a:ext cx="3647770" cy="1093147"/>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t>3 cases with unknown exposure (2 CA, 1MO)</a:t>
            </a:r>
          </a:p>
          <a:p>
            <a:pPr marL="0" indent="0">
              <a:buFont typeface="Arial" panose="020B0604020202020204" pitchFamily="34" charset="0"/>
              <a:buNone/>
            </a:pPr>
            <a:endParaRPr lang="en-US"/>
          </a:p>
        </p:txBody>
      </p:sp>
      <p:pic>
        <p:nvPicPr>
          <p:cNvPr id="16" name="Picture 15">
            <a:extLst>
              <a:ext uri="{FF2B5EF4-FFF2-40B4-BE49-F238E27FC236}">
                <a16:creationId xmlns:a16="http://schemas.microsoft.com/office/drawing/2014/main" id="{666074B0-19ED-ACC2-CECC-CEE170DC6DB2}"/>
              </a:ext>
            </a:extLst>
          </p:cNvPr>
          <p:cNvPicPr>
            <a:picLocks noChangeAspect="1"/>
          </p:cNvPicPr>
          <p:nvPr/>
        </p:nvPicPr>
        <p:blipFill rotWithShape="1">
          <a:blip r:embed="rId3"/>
          <a:srcRect l="24480" t="6808" r="63197" b="77646"/>
          <a:stretch/>
        </p:blipFill>
        <p:spPr>
          <a:xfrm>
            <a:off x="865365" y="3670113"/>
            <a:ext cx="842221" cy="796499"/>
          </a:xfrm>
          <a:prstGeom prst="rect">
            <a:avLst/>
          </a:prstGeom>
        </p:spPr>
      </p:pic>
      <p:sp>
        <p:nvSpPr>
          <p:cNvPr id="6" name="Title 4">
            <a:extLst>
              <a:ext uri="{FF2B5EF4-FFF2-40B4-BE49-F238E27FC236}">
                <a16:creationId xmlns:a16="http://schemas.microsoft.com/office/drawing/2014/main" id="{772D02BD-CF0B-D1F7-7848-156A025C3951}"/>
              </a:ext>
            </a:extLst>
          </p:cNvPr>
          <p:cNvSpPr txBox="1">
            <a:spLocks/>
          </p:cNvSpPr>
          <p:nvPr/>
        </p:nvSpPr>
        <p:spPr>
          <a:xfrm>
            <a:off x="192554" y="104645"/>
            <a:ext cx="11418072" cy="54864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solidFill>
                  <a:schemeClr val="bg1"/>
                </a:solidFill>
              </a:rPr>
              <a:t>National Landscape</a:t>
            </a:r>
          </a:p>
        </p:txBody>
      </p:sp>
    </p:spTree>
    <p:extLst>
      <p:ext uri="{BB962C8B-B14F-4D97-AF65-F5344CB8AC3E}">
        <p14:creationId xmlns:p14="http://schemas.microsoft.com/office/powerpoint/2010/main" val="3868856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31BCEF-1F17-DFC1-0543-EE5241E4501A}"/>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30</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 name="Text Placeholder 5">
            <a:extLst>
              <a:ext uri="{FF2B5EF4-FFF2-40B4-BE49-F238E27FC236}">
                <a16:creationId xmlns:a16="http://schemas.microsoft.com/office/drawing/2014/main" id="{3CA42096-F163-19AD-9695-0DA16B621B51}"/>
              </a:ext>
            </a:extLst>
          </p:cNvPr>
          <p:cNvSpPr>
            <a:spLocks noGrp="1"/>
          </p:cNvSpPr>
          <p:nvPr>
            <p:ph type="body" sz="quarter" idx="10"/>
          </p:nvPr>
        </p:nvSpPr>
        <p:spPr>
          <a:xfrm>
            <a:off x="6496456" y="1520702"/>
            <a:ext cx="5424167" cy="1262109"/>
          </a:xfrm>
        </p:spPr>
        <p:txBody>
          <a:bodyPr vert="horz" lIns="91440" tIns="45720" rIns="91440" bIns="45720" rtlCol="0" anchor="t">
            <a:noAutofit/>
          </a:bodyPr>
          <a:lstStyle/>
          <a:p>
            <a:r>
              <a:rPr lang="en-US" sz="2000">
                <a:latin typeface="Arial"/>
                <a:cs typeface="Arial"/>
              </a:rPr>
              <a:t>Influenza testing at 36 sites weekly</a:t>
            </a:r>
            <a:endParaRPr lang="en-US" sz="2000"/>
          </a:p>
          <a:p>
            <a:r>
              <a:rPr lang="en-US" sz="2000">
                <a:latin typeface="Arial"/>
                <a:cs typeface="Arial"/>
              </a:rPr>
              <a:t>Subtyping (H1, H3, H5) at up to 22 sites weekly</a:t>
            </a:r>
            <a:endParaRPr lang="en-US" sz="2000"/>
          </a:p>
        </p:txBody>
      </p:sp>
      <p:sp>
        <p:nvSpPr>
          <p:cNvPr id="7" name="TextBox 6">
            <a:extLst>
              <a:ext uri="{FF2B5EF4-FFF2-40B4-BE49-F238E27FC236}">
                <a16:creationId xmlns:a16="http://schemas.microsoft.com/office/drawing/2014/main" id="{B3AE5400-DB37-CEB4-BD6D-806A06A70F60}"/>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t>Emergency Room Surveillance</a:t>
            </a:r>
          </a:p>
          <a:p>
            <a:pPr marL="0" indent="0">
              <a:buNone/>
            </a:pPr>
            <a:endParaRPr lang="en-US" sz="1600"/>
          </a:p>
          <a:p>
            <a:pPr marL="0" indent="0">
              <a:buNone/>
            </a:pPr>
            <a:r>
              <a:rPr lang="en-US" sz="2400"/>
              <a:t>Hospital-based Surveillance</a:t>
            </a:r>
          </a:p>
          <a:p>
            <a:pPr marL="0" indent="0">
              <a:buNone/>
            </a:pPr>
            <a:endParaRPr lang="en-US" sz="1000"/>
          </a:p>
          <a:p>
            <a:pPr marL="0" indent="0">
              <a:buNone/>
            </a:pPr>
            <a:endParaRPr lang="en-US" sz="2400"/>
          </a:p>
          <a:p>
            <a:pPr marL="0" indent="0">
              <a:buNone/>
            </a:pPr>
            <a:r>
              <a:rPr lang="en-US" sz="2400">
                <a:solidFill>
                  <a:schemeClr val="bg1"/>
                </a:solidFill>
              </a:rPr>
              <a:t>Wastewater Monitoring</a:t>
            </a:r>
          </a:p>
          <a:p>
            <a:pPr marL="0" indent="0">
              <a:buNone/>
            </a:pPr>
            <a:endParaRPr lang="en-US" sz="2400"/>
          </a:p>
          <a:p>
            <a:pPr marL="0" indent="0">
              <a:buNone/>
            </a:pPr>
            <a:endParaRPr lang="en-US"/>
          </a:p>
          <a:p>
            <a:pPr marL="0" indent="0">
              <a:buNone/>
            </a:pPr>
            <a:r>
              <a:rPr lang="en-US" sz="2400"/>
              <a:t>Worker Monitoring</a:t>
            </a:r>
          </a:p>
          <a:p>
            <a:pPr marL="0" indent="0">
              <a:buNone/>
            </a:pPr>
            <a:endParaRPr lang="en-US" sz="2400"/>
          </a:p>
          <a:p>
            <a:pPr marL="0" indent="0">
              <a:buNone/>
            </a:pPr>
            <a:endParaRPr lang="en-US" sz="800"/>
          </a:p>
          <a:p>
            <a:pPr marL="0" indent="0">
              <a:buNone/>
            </a:pPr>
            <a:r>
              <a:rPr lang="en-US" sz="2400"/>
              <a:t>Virologic Surveillance</a:t>
            </a:r>
          </a:p>
          <a:p>
            <a:pPr marL="0" indent="0">
              <a:buNone/>
            </a:pPr>
            <a:endParaRPr lang="en-US" sz="2400"/>
          </a:p>
          <a:p>
            <a:pPr marL="0" indent="0">
              <a:buNone/>
            </a:pPr>
            <a:endParaRPr lang="en-US" sz="2400"/>
          </a:p>
          <a:p>
            <a:pPr marL="0" indent="0">
              <a:buNone/>
            </a:pPr>
            <a:r>
              <a:rPr lang="en-US" sz="2400"/>
              <a:t>Surveillance of Rabies Negative Cats</a:t>
            </a:r>
          </a:p>
          <a:p>
            <a:pPr marL="0" indent="0">
              <a:buNone/>
            </a:pPr>
            <a:endParaRPr lang="en-US" sz="2800"/>
          </a:p>
        </p:txBody>
      </p:sp>
      <p:pic>
        <p:nvPicPr>
          <p:cNvPr id="9" name="Graphic 8" descr="Ambulance outline">
            <a:extLst>
              <a:ext uri="{FF2B5EF4-FFF2-40B4-BE49-F238E27FC236}">
                <a16:creationId xmlns:a16="http://schemas.microsoft.com/office/drawing/2014/main" id="{DF3D21C9-5A89-B7FF-EE38-35E13A9CC6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544" y="816446"/>
            <a:ext cx="914400" cy="914400"/>
          </a:xfrm>
          <a:prstGeom prst="rect">
            <a:avLst/>
          </a:prstGeom>
        </p:spPr>
      </p:pic>
      <p:pic>
        <p:nvPicPr>
          <p:cNvPr id="11" name="Graphic 10" descr="Toilet outline">
            <a:extLst>
              <a:ext uri="{FF2B5EF4-FFF2-40B4-BE49-F238E27FC236}">
                <a16:creationId xmlns:a16="http://schemas.microsoft.com/office/drawing/2014/main" id="{B2CC135C-82B1-B8CC-4916-BE47C9B1A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544" y="2584664"/>
            <a:ext cx="914400" cy="914400"/>
          </a:xfrm>
          <a:prstGeom prst="rect">
            <a:avLst/>
          </a:prstGeom>
        </p:spPr>
      </p:pic>
      <p:pic>
        <p:nvPicPr>
          <p:cNvPr id="13" name="Graphic 12" descr="Hospital with solid fill">
            <a:extLst>
              <a:ext uri="{FF2B5EF4-FFF2-40B4-BE49-F238E27FC236}">
                <a16:creationId xmlns:a16="http://schemas.microsoft.com/office/drawing/2014/main" id="{76072735-61E8-1487-01F6-63C1CB7BA8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377" y="1645809"/>
            <a:ext cx="914400" cy="914400"/>
          </a:xfrm>
          <a:prstGeom prst="rect">
            <a:avLst/>
          </a:prstGeom>
        </p:spPr>
      </p:pic>
      <p:pic>
        <p:nvPicPr>
          <p:cNvPr id="16" name="Graphic 15" descr="Construction worker male outline">
            <a:extLst>
              <a:ext uri="{FF2B5EF4-FFF2-40B4-BE49-F238E27FC236}">
                <a16:creationId xmlns:a16="http://schemas.microsoft.com/office/drawing/2014/main" id="{3760936B-855D-7C40-8BE5-12C5A321CC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544" y="3626494"/>
            <a:ext cx="914400" cy="914400"/>
          </a:xfrm>
          <a:prstGeom prst="rect">
            <a:avLst/>
          </a:prstGeom>
        </p:spPr>
      </p:pic>
      <p:pic>
        <p:nvPicPr>
          <p:cNvPr id="17" name="Graphic 16" descr="Neighborhood with solid fill">
            <a:extLst>
              <a:ext uri="{FF2B5EF4-FFF2-40B4-BE49-F238E27FC236}">
                <a16:creationId xmlns:a16="http://schemas.microsoft.com/office/drawing/2014/main" id="{B99E7848-3B7F-F57E-C243-E6F7184DF6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1377" y="4649754"/>
            <a:ext cx="914400" cy="914400"/>
          </a:xfrm>
          <a:prstGeom prst="rect">
            <a:avLst/>
          </a:prstGeom>
        </p:spPr>
      </p:pic>
      <p:pic>
        <p:nvPicPr>
          <p:cNvPr id="18" name="Graphic 17" descr="Cat outline">
            <a:extLst>
              <a:ext uri="{FF2B5EF4-FFF2-40B4-BE49-F238E27FC236}">
                <a16:creationId xmlns:a16="http://schemas.microsoft.com/office/drawing/2014/main" id="{23B2C565-407A-4CB8-9D36-94204D9B214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9479" y="5716039"/>
            <a:ext cx="914400" cy="914400"/>
          </a:xfrm>
          <a:prstGeom prst="rect">
            <a:avLst/>
          </a:prstGeom>
        </p:spPr>
      </p:pic>
      <p:pic>
        <p:nvPicPr>
          <p:cNvPr id="1030" name="Picture 6">
            <a:extLst>
              <a:ext uri="{FF2B5EF4-FFF2-40B4-BE49-F238E27FC236}">
                <a16:creationId xmlns:a16="http://schemas.microsoft.com/office/drawing/2014/main" id="{CC34DF38-35C5-7C41-B8E4-F3D3698711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68180" y="2800773"/>
            <a:ext cx="6096000"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0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31BCEF-1F17-DFC1-0543-EE5241E4501A}"/>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31</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1" name="Text Placeholder 1">
            <a:extLst>
              <a:ext uri="{FF2B5EF4-FFF2-40B4-BE49-F238E27FC236}">
                <a16:creationId xmlns:a16="http://schemas.microsoft.com/office/drawing/2014/main" id="{2CBFCAE3-BABF-F3A7-61ED-9E9E33C3C544}"/>
              </a:ext>
            </a:extLst>
          </p:cNvPr>
          <p:cNvSpPr>
            <a:spLocks noGrp="1"/>
          </p:cNvSpPr>
          <p:nvPr>
            <p:ph type="body" sz="quarter" idx="10"/>
          </p:nvPr>
        </p:nvSpPr>
        <p:spPr>
          <a:xfrm>
            <a:off x="6620148" y="797510"/>
            <a:ext cx="5206383" cy="5262979"/>
          </a:xfrm>
        </p:spPr>
        <p:txBody>
          <a:bodyPr/>
          <a:lstStyle/>
          <a:p>
            <a:r>
              <a:rPr lang="en-US"/>
              <a:t>Influenza-Like illness Network (ILI Net)</a:t>
            </a:r>
          </a:p>
          <a:p>
            <a:r>
              <a:rPr lang="en-US" err="1"/>
              <a:t>FluSurv</a:t>
            </a:r>
            <a:r>
              <a:rPr lang="en-US"/>
              <a:t>-Net</a:t>
            </a:r>
          </a:p>
          <a:p>
            <a:r>
              <a:rPr lang="en-US"/>
              <a:t>OCME</a:t>
            </a:r>
          </a:p>
          <a:p>
            <a:r>
              <a:rPr lang="en-US"/>
              <a:t>Commercial Laboratories</a:t>
            </a:r>
          </a:p>
          <a:p>
            <a:pPr lvl="1"/>
            <a:r>
              <a:rPr lang="en-US"/>
              <a:t>Novel influenza is reportable under 10A NCAC 41A .0101</a:t>
            </a:r>
          </a:p>
          <a:p>
            <a:endParaRPr lang="en-US"/>
          </a:p>
          <a:p>
            <a:pPr marL="0" indent="0">
              <a:buNone/>
            </a:pPr>
            <a:endParaRPr lang="en-US"/>
          </a:p>
          <a:p>
            <a:endParaRPr lang="en-US"/>
          </a:p>
        </p:txBody>
      </p:sp>
      <p:sp>
        <p:nvSpPr>
          <p:cNvPr id="2" name="TextBox 1">
            <a:extLst>
              <a:ext uri="{FF2B5EF4-FFF2-40B4-BE49-F238E27FC236}">
                <a16:creationId xmlns:a16="http://schemas.microsoft.com/office/drawing/2014/main" id="{504FFF80-541B-B307-8C38-60CF5E4D9142}"/>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t>Emergency Room Surveillance</a:t>
            </a:r>
          </a:p>
          <a:p>
            <a:pPr marL="0" indent="0">
              <a:buNone/>
            </a:pPr>
            <a:endParaRPr lang="en-US" sz="1600"/>
          </a:p>
          <a:p>
            <a:pPr marL="0" indent="0">
              <a:buNone/>
            </a:pPr>
            <a:r>
              <a:rPr lang="en-US" sz="2400"/>
              <a:t>Hospital-based Surveillance</a:t>
            </a:r>
          </a:p>
          <a:p>
            <a:pPr marL="0" indent="0">
              <a:buNone/>
            </a:pPr>
            <a:endParaRPr lang="en-US" sz="1000"/>
          </a:p>
          <a:p>
            <a:pPr marL="0" indent="0">
              <a:buNone/>
            </a:pPr>
            <a:endParaRPr lang="en-US" sz="2400"/>
          </a:p>
          <a:p>
            <a:pPr marL="0" indent="0">
              <a:buNone/>
            </a:pPr>
            <a:r>
              <a:rPr lang="en-US" sz="2400"/>
              <a:t>Wastewater Monitoring</a:t>
            </a:r>
          </a:p>
          <a:p>
            <a:pPr marL="0" indent="0">
              <a:buNone/>
            </a:pPr>
            <a:endParaRPr lang="en-US" sz="2400"/>
          </a:p>
          <a:p>
            <a:pPr marL="0" indent="0">
              <a:buNone/>
            </a:pPr>
            <a:endParaRPr lang="en-US"/>
          </a:p>
          <a:p>
            <a:pPr marL="0" indent="0">
              <a:buNone/>
            </a:pPr>
            <a:r>
              <a:rPr lang="en-US" sz="2400"/>
              <a:t>Worker Monitoring</a:t>
            </a:r>
          </a:p>
          <a:p>
            <a:pPr marL="0" indent="0">
              <a:buNone/>
            </a:pPr>
            <a:endParaRPr lang="en-US" sz="2400"/>
          </a:p>
          <a:p>
            <a:pPr marL="0" indent="0">
              <a:buNone/>
            </a:pPr>
            <a:endParaRPr lang="en-US" sz="800"/>
          </a:p>
          <a:p>
            <a:pPr marL="0" indent="0">
              <a:buNone/>
            </a:pPr>
            <a:r>
              <a:rPr lang="en-US" sz="2400">
                <a:solidFill>
                  <a:schemeClr val="bg1"/>
                </a:solidFill>
              </a:rPr>
              <a:t>Virologic Surveillance</a:t>
            </a:r>
          </a:p>
          <a:p>
            <a:pPr marL="0" indent="0">
              <a:buNone/>
            </a:pPr>
            <a:endParaRPr lang="en-US" sz="2400"/>
          </a:p>
          <a:p>
            <a:pPr marL="0" indent="0">
              <a:buNone/>
            </a:pPr>
            <a:endParaRPr lang="en-US" sz="2400"/>
          </a:p>
          <a:p>
            <a:pPr marL="0" indent="0">
              <a:buNone/>
            </a:pPr>
            <a:r>
              <a:rPr lang="en-US" sz="2400"/>
              <a:t>Surveillance of Rabies Negative Cats</a:t>
            </a:r>
          </a:p>
          <a:p>
            <a:pPr marL="0" indent="0">
              <a:buNone/>
            </a:pPr>
            <a:endParaRPr lang="en-US" sz="2800"/>
          </a:p>
        </p:txBody>
      </p:sp>
      <p:pic>
        <p:nvPicPr>
          <p:cNvPr id="3" name="Graphic 2" descr="Ambulance outline">
            <a:extLst>
              <a:ext uri="{FF2B5EF4-FFF2-40B4-BE49-F238E27FC236}">
                <a16:creationId xmlns:a16="http://schemas.microsoft.com/office/drawing/2014/main" id="{927DF8A5-88CF-387D-138D-BFBC54ACF8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71F66BD2-427E-9489-D7FD-8CEF752EB6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544" y="2584664"/>
            <a:ext cx="914400" cy="914400"/>
          </a:xfrm>
          <a:prstGeom prst="rect">
            <a:avLst/>
          </a:prstGeom>
        </p:spPr>
      </p:pic>
      <p:pic>
        <p:nvPicPr>
          <p:cNvPr id="8" name="Graphic 7" descr="Hospital with solid fill">
            <a:extLst>
              <a:ext uri="{FF2B5EF4-FFF2-40B4-BE49-F238E27FC236}">
                <a16:creationId xmlns:a16="http://schemas.microsoft.com/office/drawing/2014/main" id="{5DCEA432-0A49-91F6-F289-819E579FFA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377" y="1645809"/>
            <a:ext cx="914400" cy="914400"/>
          </a:xfrm>
          <a:prstGeom prst="rect">
            <a:avLst/>
          </a:prstGeom>
        </p:spPr>
      </p:pic>
      <p:pic>
        <p:nvPicPr>
          <p:cNvPr id="9" name="Graphic 8" descr="Construction worker male outline">
            <a:extLst>
              <a:ext uri="{FF2B5EF4-FFF2-40B4-BE49-F238E27FC236}">
                <a16:creationId xmlns:a16="http://schemas.microsoft.com/office/drawing/2014/main" id="{5660B880-95ED-35A2-7CAF-D646F74C97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544" y="3626494"/>
            <a:ext cx="914400" cy="914400"/>
          </a:xfrm>
          <a:prstGeom prst="rect">
            <a:avLst/>
          </a:prstGeom>
        </p:spPr>
      </p:pic>
      <p:pic>
        <p:nvPicPr>
          <p:cNvPr id="12" name="Graphic 11" descr="Neighborhood with solid fill">
            <a:extLst>
              <a:ext uri="{FF2B5EF4-FFF2-40B4-BE49-F238E27FC236}">
                <a16:creationId xmlns:a16="http://schemas.microsoft.com/office/drawing/2014/main" id="{F4F31D1E-7D8E-37C6-CA81-D23AD3D679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1377" y="4649754"/>
            <a:ext cx="914400" cy="914400"/>
          </a:xfrm>
          <a:prstGeom prst="rect">
            <a:avLst/>
          </a:prstGeom>
        </p:spPr>
      </p:pic>
      <p:pic>
        <p:nvPicPr>
          <p:cNvPr id="13" name="Graphic 12" descr="Cat outline">
            <a:extLst>
              <a:ext uri="{FF2B5EF4-FFF2-40B4-BE49-F238E27FC236}">
                <a16:creationId xmlns:a16="http://schemas.microsoft.com/office/drawing/2014/main" id="{7BBB16CB-736C-BCC7-D5A4-62BD93D2B6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9479" y="5716039"/>
            <a:ext cx="914400" cy="914400"/>
          </a:xfrm>
          <a:prstGeom prst="rect">
            <a:avLst/>
          </a:prstGeom>
        </p:spPr>
      </p:pic>
    </p:spTree>
    <p:extLst>
      <p:ext uri="{BB962C8B-B14F-4D97-AF65-F5344CB8AC3E}">
        <p14:creationId xmlns:p14="http://schemas.microsoft.com/office/powerpoint/2010/main" val="56378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476A-53E6-FB05-223C-3F729F9653E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7A86DB3-ACC3-80E2-3CFD-733EACF2BC62}"/>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9E71F589-C6FA-3DDF-FCD7-666A671F2D8A}"/>
              </a:ext>
            </a:extLst>
          </p:cNvPr>
          <p:cNvSpPr>
            <a:spLocks noGrp="1"/>
          </p:cNvSpPr>
          <p:nvPr>
            <p:ph type="sldNum" sz="quarter" idx="14"/>
          </p:nvPr>
        </p:nvSpPr>
        <p:spPr/>
        <p:txBody>
          <a:bodyPr/>
          <a:lstStyle/>
          <a:p>
            <a:fld id="{11F27F3A-B3E9-41ED-AF8F-A365F10BB65F}" type="slidenum">
              <a:rPr lang="en-US" smtClean="0"/>
              <a:pPr/>
              <a:t>32</a:t>
            </a:fld>
            <a:endParaRPr lang="en-US"/>
          </a:p>
        </p:txBody>
      </p:sp>
      <p:sp>
        <p:nvSpPr>
          <p:cNvPr id="10" name="Text Placeholder 9">
            <a:extLst>
              <a:ext uri="{FF2B5EF4-FFF2-40B4-BE49-F238E27FC236}">
                <a16:creationId xmlns:a16="http://schemas.microsoft.com/office/drawing/2014/main" id="{154F3EFB-A800-542F-BB4E-266F4F85D8DC}"/>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1" name="Text Placeholder 1">
            <a:extLst>
              <a:ext uri="{FF2B5EF4-FFF2-40B4-BE49-F238E27FC236}">
                <a16:creationId xmlns:a16="http://schemas.microsoft.com/office/drawing/2014/main" id="{A4638905-2E93-E628-C068-C91134AA2078}"/>
              </a:ext>
            </a:extLst>
          </p:cNvPr>
          <p:cNvSpPr>
            <a:spLocks noGrp="1"/>
          </p:cNvSpPr>
          <p:nvPr>
            <p:ph type="body" sz="quarter" idx="10"/>
          </p:nvPr>
        </p:nvSpPr>
        <p:spPr>
          <a:xfrm>
            <a:off x="6330463" y="385763"/>
            <a:ext cx="5582993" cy="3813129"/>
          </a:xfrm>
        </p:spPr>
        <p:txBody>
          <a:bodyPr/>
          <a:lstStyle/>
          <a:p>
            <a:r>
              <a:rPr lang="en-US"/>
              <a:t>Cats submitted to SLPH for rabies testing, which test negative for rabies from:</a:t>
            </a:r>
          </a:p>
          <a:p>
            <a:pPr lvl="1"/>
            <a:r>
              <a:rPr lang="en-US"/>
              <a:t>Counties with highest number of dairy cattle farms</a:t>
            </a:r>
          </a:p>
          <a:p>
            <a:pPr lvl="1"/>
            <a:r>
              <a:rPr lang="en-US"/>
              <a:t>Counties with positive wastewater detections</a:t>
            </a:r>
          </a:p>
          <a:p>
            <a:pPr lvl="1"/>
            <a:r>
              <a:rPr lang="en-US"/>
              <a:t>Counties with positive poultry flocks</a:t>
            </a:r>
          </a:p>
          <a:p>
            <a:pPr marL="0" indent="0">
              <a:buNone/>
            </a:pPr>
            <a:endParaRPr lang="en-US"/>
          </a:p>
          <a:p>
            <a:endParaRPr lang="en-US"/>
          </a:p>
        </p:txBody>
      </p:sp>
      <p:sp>
        <p:nvSpPr>
          <p:cNvPr id="2" name="TextBox 1">
            <a:extLst>
              <a:ext uri="{FF2B5EF4-FFF2-40B4-BE49-F238E27FC236}">
                <a16:creationId xmlns:a16="http://schemas.microsoft.com/office/drawing/2014/main" id="{A1D20BCD-2766-76F3-7450-48792E50468B}"/>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t>Emergency Room Surveillance</a:t>
            </a:r>
          </a:p>
          <a:p>
            <a:pPr marL="0" indent="0">
              <a:buNone/>
            </a:pPr>
            <a:endParaRPr lang="en-US" sz="1600"/>
          </a:p>
          <a:p>
            <a:pPr marL="0" indent="0">
              <a:buNone/>
            </a:pPr>
            <a:r>
              <a:rPr lang="en-US" sz="2400"/>
              <a:t>Hospital-based Surveillance</a:t>
            </a:r>
          </a:p>
          <a:p>
            <a:pPr marL="0" indent="0">
              <a:buNone/>
            </a:pPr>
            <a:endParaRPr lang="en-US" sz="1000"/>
          </a:p>
          <a:p>
            <a:pPr marL="0" indent="0">
              <a:buNone/>
            </a:pPr>
            <a:endParaRPr lang="en-US" sz="2400"/>
          </a:p>
          <a:p>
            <a:pPr marL="0" indent="0">
              <a:buNone/>
            </a:pPr>
            <a:r>
              <a:rPr lang="en-US" sz="2400"/>
              <a:t>Wastewater Monitoring</a:t>
            </a:r>
          </a:p>
          <a:p>
            <a:pPr marL="0" indent="0">
              <a:buNone/>
            </a:pPr>
            <a:endParaRPr lang="en-US" sz="2400"/>
          </a:p>
          <a:p>
            <a:pPr marL="0" indent="0">
              <a:buNone/>
            </a:pPr>
            <a:endParaRPr lang="en-US"/>
          </a:p>
          <a:p>
            <a:pPr marL="0" indent="0">
              <a:buNone/>
            </a:pPr>
            <a:r>
              <a:rPr lang="en-US" sz="2400"/>
              <a:t>Worker Monitoring</a:t>
            </a:r>
          </a:p>
          <a:p>
            <a:pPr marL="0" indent="0">
              <a:buNone/>
            </a:pPr>
            <a:endParaRPr lang="en-US" sz="2400"/>
          </a:p>
          <a:p>
            <a:pPr marL="0" indent="0">
              <a:buNone/>
            </a:pPr>
            <a:endParaRPr lang="en-US" sz="800"/>
          </a:p>
          <a:p>
            <a:pPr marL="0" indent="0">
              <a:buNone/>
            </a:pPr>
            <a:r>
              <a:rPr lang="en-US" sz="2400"/>
              <a:t>Virologic Surveillance</a:t>
            </a:r>
          </a:p>
          <a:p>
            <a:pPr marL="0" indent="0">
              <a:buNone/>
            </a:pPr>
            <a:endParaRPr lang="en-US" sz="2400"/>
          </a:p>
          <a:p>
            <a:pPr marL="0" indent="0">
              <a:buNone/>
            </a:pPr>
            <a:endParaRPr lang="en-US" sz="2400">
              <a:solidFill>
                <a:schemeClr val="bg1"/>
              </a:solidFill>
            </a:endParaRPr>
          </a:p>
          <a:p>
            <a:pPr marL="0" indent="0">
              <a:buNone/>
            </a:pPr>
            <a:r>
              <a:rPr lang="en-US" sz="2400">
                <a:solidFill>
                  <a:schemeClr val="bg1"/>
                </a:solidFill>
              </a:rPr>
              <a:t>Surveillance of Rabies Negative Cats</a:t>
            </a:r>
          </a:p>
          <a:p>
            <a:pPr marL="0" indent="0">
              <a:buNone/>
            </a:pPr>
            <a:endParaRPr lang="en-US" sz="2800"/>
          </a:p>
        </p:txBody>
      </p:sp>
      <p:pic>
        <p:nvPicPr>
          <p:cNvPr id="3" name="Graphic 2" descr="Ambulance outline">
            <a:extLst>
              <a:ext uri="{FF2B5EF4-FFF2-40B4-BE49-F238E27FC236}">
                <a16:creationId xmlns:a16="http://schemas.microsoft.com/office/drawing/2014/main" id="{AEFDA812-C764-3F4F-05A0-756725DA3E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03476807-C1E5-4BD2-75BA-1D8B8F4AAB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544" y="2584664"/>
            <a:ext cx="914400" cy="914400"/>
          </a:xfrm>
          <a:prstGeom prst="rect">
            <a:avLst/>
          </a:prstGeom>
        </p:spPr>
      </p:pic>
      <p:pic>
        <p:nvPicPr>
          <p:cNvPr id="8" name="Graphic 7" descr="Hospital with solid fill">
            <a:extLst>
              <a:ext uri="{FF2B5EF4-FFF2-40B4-BE49-F238E27FC236}">
                <a16:creationId xmlns:a16="http://schemas.microsoft.com/office/drawing/2014/main" id="{BA78AF09-E5D0-F6A2-82D6-A80CD0E7C9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377" y="1645809"/>
            <a:ext cx="914400" cy="914400"/>
          </a:xfrm>
          <a:prstGeom prst="rect">
            <a:avLst/>
          </a:prstGeom>
        </p:spPr>
      </p:pic>
      <p:pic>
        <p:nvPicPr>
          <p:cNvPr id="9" name="Graphic 8" descr="Construction worker male outline">
            <a:extLst>
              <a:ext uri="{FF2B5EF4-FFF2-40B4-BE49-F238E27FC236}">
                <a16:creationId xmlns:a16="http://schemas.microsoft.com/office/drawing/2014/main" id="{48DEBA4B-5A0E-0E1B-AABD-EF1F2CEB77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544" y="3626494"/>
            <a:ext cx="914400" cy="914400"/>
          </a:xfrm>
          <a:prstGeom prst="rect">
            <a:avLst/>
          </a:prstGeom>
        </p:spPr>
      </p:pic>
      <p:pic>
        <p:nvPicPr>
          <p:cNvPr id="12" name="Graphic 11" descr="Neighborhood with solid fill">
            <a:extLst>
              <a:ext uri="{FF2B5EF4-FFF2-40B4-BE49-F238E27FC236}">
                <a16:creationId xmlns:a16="http://schemas.microsoft.com/office/drawing/2014/main" id="{6576887D-95D8-7EDC-6004-131BD5063C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1377" y="4649754"/>
            <a:ext cx="914400" cy="914400"/>
          </a:xfrm>
          <a:prstGeom prst="rect">
            <a:avLst/>
          </a:prstGeom>
        </p:spPr>
      </p:pic>
      <p:pic>
        <p:nvPicPr>
          <p:cNvPr id="13" name="Graphic 12" descr="Cat outline">
            <a:extLst>
              <a:ext uri="{FF2B5EF4-FFF2-40B4-BE49-F238E27FC236}">
                <a16:creationId xmlns:a16="http://schemas.microsoft.com/office/drawing/2014/main" id="{5C35AE31-8F43-5C53-F49A-99095CB687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9479" y="5716039"/>
            <a:ext cx="914400" cy="914400"/>
          </a:xfrm>
          <a:prstGeom prst="rect">
            <a:avLst/>
          </a:prstGeom>
        </p:spPr>
      </p:pic>
      <p:graphicFrame>
        <p:nvGraphicFramePr>
          <p:cNvPr id="7" name="Table 6">
            <a:extLst>
              <a:ext uri="{FF2B5EF4-FFF2-40B4-BE49-F238E27FC236}">
                <a16:creationId xmlns:a16="http://schemas.microsoft.com/office/drawing/2014/main" id="{D9D458A8-D251-23AA-19AC-A770333AE1B5}"/>
              </a:ext>
            </a:extLst>
          </p:cNvPr>
          <p:cNvGraphicFramePr>
            <a:graphicFrameLocks noGrp="1"/>
          </p:cNvGraphicFramePr>
          <p:nvPr/>
        </p:nvGraphicFramePr>
        <p:xfrm>
          <a:off x="6337630" y="4906781"/>
          <a:ext cx="5597181" cy="989118"/>
        </p:xfrm>
        <a:graphic>
          <a:graphicData uri="http://schemas.openxmlformats.org/drawingml/2006/table">
            <a:tbl>
              <a:tblPr firstRow="1" bandRow="1">
                <a:tableStyleId>{F5AB1C69-6EDB-4FF4-983F-18BD219EF322}</a:tableStyleId>
              </a:tblPr>
              <a:tblGrid>
                <a:gridCol w="1865727">
                  <a:extLst>
                    <a:ext uri="{9D8B030D-6E8A-4147-A177-3AD203B41FA5}">
                      <a16:colId xmlns:a16="http://schemas.microsoft.com/office/drawing/2014/main" val="3441717783"/>
                    </a:ext>
                  </a:extLst>
                </a:gridCol>
                <a:gridCol w="1865727">
                  <a:extLst>
                    <a:ext uri="{9D8B030D-6E8A-4147-A177-3AD203B41FA5}">
                      <a16:colId xmlns:a16="http://schemas.microsoft.com/office/drawing/2014/main" val="3932837585"/>
                    </a:ext>
                  </a:extLst>
                </a:gridCol>
                <a:gridCol w="1865727">
                  <a:extLst>
                    <a:ext uri="{9D8B030D-6E8A-4147-A177-3AD203B41FA5}">
                      <a16:colId xmlns:a16="http://schemas.microsoft.com/office/drawing/2014/main" val="3616092188"/>
                    </a:ext>
                  </a:extLst>
                </a:gridCol>
              </a:tblGrid>
              <a:tr h="486198">
                <a:tc>
                  <a:txBody>
                    <a:bodyPr/>
                    <a:lstStyle/>
                    <a:p>
                      <a:r>
                        <a:rPr lang="en-US"/>
                        <a:t>Cats submitted for rabies testing</a:t>
                      </a:r>
                    </a:p>
                  </a:txBody>
                  <a:tcPr/>
                </a:tc>
                <a:tc>
                  <a:txBody>
                    <a:bodyPr/>
                    <a:lstStyle/>
                    <a:p>
                      <a:r>
                        <a:rPr lang="en-US"/>
                        <a:t>Cats submitted for HPAI testing</a:t>
                      </a:r>
                    </a:p>
                  </a:txBody>
                  <a:tcPr/>
                </a:tc>
                <a:tc>
                  <a:txBody>
                    <a:bodyPr/>
                    <a:lstStyle/>
                    <a:p>
                      <a:r>
                        <a:rPr lang="en-US"/>
                        <a:t>HPAI positive cats</a:t>
                      </a:r>
                    </a:p>
                  </a:txBody>
                  <a:tcPr/>
                </a:tc>
                <a:extLst>
                  <a:ext uri="{0D108BD9-81ED-4DB2-BD59-A6C34878D82A}">
                    <a16:rowId xmlns:a16="http://schemas.microsoft.com/office/drawing/2014/main" val="2237514433"/>
                  </a:ext>
                </a:extLst>
              </a:tr>
              <a:tr h="486198">
                <a:tc>
                  <a:txBody>
                    <a:bodyPr/>
                    <a:lstStyle/>
                    <a:p>
                      <a:pPr algn="ctr"/>
                      <a:r>
                        <a:rPr lang="en-US" sz="1600"/>
                        <a:t>868</a:t>
                      </a:r>
                    </a:p>
                  </a:txBody>
                  <a:tcPr/>
                </a:tc>
                <a:tc>
                  <a:txBody>
                    <a:bodyPr/>
                    <a:lstStyle/>
                    <a:p>
                      <a:pPr algn="ctr"/>
                      <a:r>
                        <a:rPr lang="en-US" sz="1600"/>
                        <a:t>47</a:t>
                      </a:r>
                    </a:p>
                  </a:txBody>
                  <a:tcPr/>
                </a:tc>
                <a:tc>
                  <a:txBody>
                    <a:bodyPr/>
                    <a:lstStyle/>
                    <a:p>
                      <a:pPr algn="ctr"/>
                      <a:r>
                        <a:rPr lang="en-US" sz="1600"/>
                        <a:t>0</a:t>
                      </a:r>
                    </a:p>
                  </a:txBody>
                  <a:tcPr/>
                </a:tc>
                <a:extLst>
                  <a:ext uri="{0D108BD9-81ED-4DB2-BD59-A6C34878D82A}">
                    <a16:rowId xmlns:a16="http://schemas.microsoft.com/office/drawing/2014/main" val="1200176415"/>
                  </a:ext>
                </a:extLst>
              </a:tr>
            </a:tbl>
          </a:graphicData>
        </a:graphic>
      </p:graphicFrame>
      <p:sp>
        <p:nvSpPr>
          <p:cNvPr id="11" name="TextBox 10">
            <a:extLst>
              <a:ext uri="{FF2B5EF4-FFF2-40B4-BE49-F238E27FC236}">
                <a16:creationId xmlns:a16="http://schemas.microsoft.com/office/drawing/2014/main" id="{F35FC057-B25E-FF78-63BC-3167A3147520}"/>
              </a:ext>
            </a:extLst>
          </p:cNvPr>
          <p:cNvSpPr txBox="1"/>
          <p:nvPr/>
        </p:nvSpPr>
        <p:spPr>
          <a:xfrm>
            <a:off x="7817948" y="4445116"/>
            <a:ext cx="2608022" cy="461665"/>
          </a:xfrm>
          <a:prstGeom prst="rect">
            <a:avLst/>
          </a:prstGeom>
          <a:noFill/>
        </p:spPr>
        <p:txBody>
          <a:bodyPr wrap="none" rtlCol="0">
            <a:spAutoFit/>
          </a:bodyPr>
          <a:lstStyle/>
          <a:p>
            <a:r>
              <a:rPr lang="en-US" sz="2400" b="1">
                <a:solidFill>
                  <a:schemeClr val="accent3">
                    <a:lumMod val="60000"/>
                    <a:lumOff val="40000"/>
                  </a:schemeClr>
                </a:solidFill>
              </a:rPr>
              <a:t>2024 Cat Testing</a:t>
            </a:r>
          </a:p>
        </p:txBody>
      </p:sp>
    </p:spTree>
    <p:extLst>
      <p:ext uri="{BB962C8B-B14F-4D97-AF65-F5344CB8AC3E}">
        <p14:creationId xmlns:p14="http://schemas.microsoft.com/office/powerpoint/2010/main" val="956685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90DF0-76F1-29A4-E113-A490CCC1AC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9805B3-9A62-F9A7-870B-FD18FC9E3CD2}"/>
              </a:ext>
            </a:extLst>
          </p:cNvPr>
          <p:cNvSpPr>
            <a:spLocks noGrp="1"/>
          </p:cNvSpPr>
          <p:nvPr>
            <p:ph type="body" sz="quarter" idx="10"/>
          </p:nvPr>
        </p:nvSpPr>
        <p:spPr>
          <a:xfrm>
            <a:off x="146835" y="1270287"/>
            <a:ext cx="11679696" cy="4610714"/>
          </a:xfrm>
        </p:spPr>
        <p:txBody>
          <a:bodyPr/>
          <a:lstStyle/>
          <a:p>
            <a:pPr marL="0" indent="0">
              <a:buNone/>
            </a:pPr>
            <a:r>
              <a:rPr lang="en-US" sz="2800" i="0">
                <a:solidFill>
                  <a:schemeClr val="tx2"/>
                </a:solidFill>
                <a:effectLst/>
                <a:latin typeface="+mn-lt"/>
              </a:rPr>
              <a:t>If a human tests positive…</a:t>
            </a:r>
          </a:p>
          <a:p>
            <a:pPr marL="0" indent="0">
              <a:buNone/>
            </a:pPr>
            <a:endParaRPr lang="en-US" sz="2800" i="0">
              <a:solidFill>
                <a:schemeClr val="tx2"/>
              </a:solidFill>
              <a:effectLst/>
              <a:latin typeface="+mn-lt"/>
            </a:endParaRPr>
          </a:p>
          <a:p>
            <a:pPr lvl="1"/>
            <a:r>
              <a:rPr lang="en-US" b="0">
                <a:solidFill>
                  <a:schemeClr val="tx2"/>
                </a:solidFill>
                <a:latin typeface="+mn-lt"/>
              </a:rPr>
              <a:t>Specimen will be sent to CDC for confirmation and sequencing</a:t>
            </a:r>
          </a:p>
          <a:p>
            <a:pPr lvl="1"/>
            <a:endParaRPr lang="en-US" b="0">
              <a:solidFill>
                <a:schemeClr val="tx2"/>
              </a:solidFill>
              <a:latin typeface="+mn-lt"/>
            </a:endParaRPr>
          </a:p>
          <a:p>
            <a:pPr lvl="1"/>
            <a:r>
              <a:rPr lang="en-US" b="0">
                <a:solidFill>
                  <a:schemeClr val="tx2"/>
                </a:solidFill>
                <a:latin typeface="+mn-lt"/>
              </a:rPr>
              <a:t>SNS request for oseltamivir</a:t>
            </a:r>
            <a:endParaRPr lang="en-US" b="0" i="0">
              <a:solidFill>
                <a:schemeClr val="tx2"/>
              </a:solidFill>
              <a:effectLst/>
              <a:latin typeface="+mn-lt"/>
            </a:endParaRPr>
          </a:p>
          <a:p>
            <a:pPr marL="342900" lvl="1" indent="0">
              <a:buNone/>
            </a:pPr>
            <a:endParaRPr lang="en-US" b="0" i="0">
              <a:solidFill>
                <a:schemeClr val="tx2"/>
              </a:solidFill>
              <a:effectLst/>
              <a:latin typeface="+mn-lt"/>
            </a:endParaRPr>
          </a:p>
          <a:p>
            <a:pPr lvl="1"/>
            <a:r>
              <a:rPr lang="en-US" b="0" i="0">
                <a:solidFill>
                  <a:schemeClr val="tx2"/>
                </a:solidFill>
                <a:effectLst/>
                <a:latin typeface="+mn-lt"/>
              </a:rPr>
              <a:t>Increased virologic surveillance from Hyde and surrounding counties</a:t>
            </a:r>
          </a:p>
          <a:p>
            <a:pPr lvl="1"/>
            <a:endParaRPr lang="en-US" b="0">
              <a:solidFill>
                <a:schemeClr val="tx2"/>
              </a:solidFill>
              <a:latin typeface="+mn-lt"/>
            </a:endParaRPr>
          </a:p>
          <a:p>
            <a:pPr lvl="1"/>
            <a:r>
              <a:rPr lang="en-US" b="0">
                <a:solidFill>
                  <a:schemeClr val="tx2"/>
                </a:solidFill>
                <a:latin typeface="+mn-lt"/>
              </a:rPr>
              <a:t>If severe illness or concerning mutations, consider testing of asymptomatic workers and close contacts</a:t>
            </a:r>
          </a:p>
          <a:p>
            <a:pPr lvl="1"/>
            <a:endParaRPr lang="en-US" b="0">
              <a:solidFill>
                <a:schemeClr val="tx2"/>
              </a:solidFill>
              <a:latin typeface="+mn-lt"/>
            </a:endParaRPr>
          </a:p>
        </p:txBody>
      </p:sp>
      <p:sp>
        <p:nvSpPr>
          <p:cNvPr id="3" name="Text Placeholder 2">
            <a:extLst>
              <a:ext uri="{FF2B5EF4-FFF2-40B4-BE49-F238E27FC236}">
                <a16:creationId xmlns:a16="http://schemas.microsoft.com/office/drawing/2014/main" id="{CC306166-D272-169B-FDC4-C907F06A6704}"/>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45CAEDEF-A709-C6E4-4303-66FAAFF5F6ED}"/>
              </a:ext>
            </a:extLst>
          </p:cNvPr>
          <p:cNvSpPr>
            <a:spLocks noGrp="1"/>
          </p:cNvSpPr>
          <p:nvPr>
            <p:ph type="sldNum" sz="quarter" idx="14"/>
          </p:nvPr>
        </p:nvSpPr>
        <p:spPr/>
        <p:txBody>
          <a:bodyPr/>
          <a:lstStyle/>
          <a:p>
            <a:fld id="{11F27F3A-B3E9-41ED-AF8F-A365F10BB65F}" type="slidenum">
              <a:rPr lang="en-US" smtClean="0"/>
              <a:pPr/>
              <a:t>33</a:t>
            </a:fld>
            <a:endParaRPr lang="en-US"/>
          </a:p>
        </p:txBody>
      </p:sp>
      <p:sp>
        <p:nvSpPr>
          <p:cNvPr id="5" name="Title 4">
            <a:extLst>
              <a:ext uri="{FF2B5EF4-FFF2-40B4-BE49-F238E27FC236}">
                <a16:creationId xmlns:a16="http://schemas.microsoft.com/office/drawing/2014/main" id="{C7C7460E-2DE3-4BB5-8B63-CCAD64DC9AF2}"/>
              </a:ext>
            </a:extLst>
          </p:cNvPr>
          <p:cNvSpPr>
            <a:spLocks noGrp="1"/>
          </p:cNvSpPr>
          <p:nvPr>
            <p:ph type="title"/>
          </p:nvPr>
        </p:nvSpPr>
        <p:spPr>
          <a:xfrm>
            <a:off x="256563" y="252893"/>
            <a:ext cx="11418072" cy="548640"/>
          </a:xfrm>
        </p:spPr>
        <p:txBody>
          <a:bodyPr/>
          <a:lstStyle/>
          <a:p>
            <a:r>
              <a:rPr lang="en-US">
                <a:solidFill>
                  <a:schemeClr val="bg1"/>
                </a:solidFill>
              </a:rPr>
              <a:t>Next Steps</a:t>
            </a:r>
          </a:p>
        </p:txBody>
      </p:sp>
    </p:spTree>
    <p:extLst>
      <p:ext uri="{BB962C8B-B14F-4D97-AF65-F5344CB8AC3E}">
        <p14:creationId xmlns:p14="http://schemas.microsoft.com/office/powerpoint/2010/main" val="137181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E951F-18A5-4E12-C024-4B8BF83F110F}"/>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HPAI can be found in the milk of infected dairy cattle</a:t>
            </a:r>
          </a:p>
          <a:p>
            <a:r>
              <a:rPr lang="en-US">
                <a:latin typeface="Arial"/>
                <a:cs typeface="Arial"/>
              </a:rPr>
              <a:t>Pasteurization inactivates the virus</a:t>
            </a:r>
            <a:endParaRPr lang="en-US"/>
          </a:p>
          <a:p>
            <a:r>
              <a:rPr lang="en-US">
                <a:latin typeface="Arial"/>
                <a:cs typeface="Arial"/>
              </a:rPr>
              <a:t>HPAI may be transmitted through raw (unpasteurized) milk and dairy products (e.g. cheese)</a:t>
            </a:r>
            <a:endParaRPr lang="en-US"/>
          </a:p>
          <a:p>
            <a:r>
              <a:rPr lang="en-US">
                <a:latin typeface="Arial"/>
                <a:cs typeface="Arial"/>
              </a:rPr>
              <a:t>The sale of raw milk for human consumption is prohibited per NCGS 106-266.35</a:t>
            </a:r>
            <a:endParaRPr lang="en-US" sz="1200">
              <a:solidFill>
                <a:srgbClr val="000000"/>
              </a:solidFill>
              <a:latin typeface="Times New Roman"/>
              <a:cs typeface="Times New Roman"/>
            </a:endParaRPr>
          </a:p>
          <a:p>
            <a:pPr marL="575945" lvl="1" indent="-233045"/>
            <a:r>
              <a:rPr lang="en-US">
                <a:latin typeface="Arial"/>
                <a:cs typeface="Arial"/>
              </a:rPr>
              <a:t>Can be sold as animal feed</a:t>
            </a:r>
            <a:endParaRPr lang="en-US"/>
          </a:p>
          <a:p>
            <a:pPr marL="575945" lvl="1" indent="-233045"/>
            <a:r>
              <a:rPr lang="en-US">
                <a:latin typeface="Arial"/>
                <a:cs typeface="Arial"/>
              </a:rPr>
              <a:t>Can be acquired through "cow shares"</a:t>
            </a:r>
            <a:endParaRPr lang="en-US"/>
          </a:p>
          <a:p>
            <a:pPr marL="575945" lvl="1" indent="-233045"/>
            <a:endParaRPr lang="en-US"/>
          </a:p>
          <a:p>
            <a:endParaRPr lang="en-US"/>
          </a:p>
          <a:p>
            <a:endParaRPr lang="en-US"/>
          </a:p>
        </p:txBody>
      </p:sp>
      <p:sp>
        <p:nvSpPr>
          <p:cNvPr id="3" name="Text Placeholder 2">
            <a:extLst>
              <a:ext uri="{FF2B5EF4-FFF2-40B4-BE49-F238E27FC236}">
                <a16:creationId xmlns:a16="http://schemas.microsoft.com/office/drawing/2014/main" id="{E2F5A9AF-F70B-D6E9-F26F-DBC6769CC487}"/>
              </a:ext>
            </a:extLst>
          </p:cNvPr>
          <p:cNvSpPr>
            <a:spLocks noGrp="1"/>
          </p:cNvSpPr>
          <p:nvPr>
            <p:ph type="body" sz="quarter" idx="11"/>
          </p:nvPr>
        </p:nvSpPr>
        <p:spPr/>
        <p:txBody>
          <a:bodyPr/>
          <a:lstStyle/>
          <a:p>
            <a:r>
              <a:rPr lang="en-US" i="0">
                <a:latin typeface="Arial"/>
                <a:cs typeface="Arial"/>
              </a:rPr>
              <a:t>https://www.fda.gov/food/alerts-advisories-safety-information/investigation-avian-influenza-h5n1-virus-dairy-cattle</a:t>
            </a:r>
            <a:endParaRPr lang="en-US">
              <a:latin typeface="Arial"/>
              <a:cs typeface="Arial"/>
            </a:endParaRPr>
          </a:p>
        </p:txBody>
      </p:sp>
      <p:sp>
        <p:nvSpPr>
          <p:cNvPr id="4" name="Slide Number Placeholder 3">
            <a:extLst>
              <a:ext uri="{FF2B5EF4-FFF2-40B4-BE49-F238E27FC236}">
                <a16:creationId xmlns:a16="http://schemas.microsoft.com/office/drawing/2014/main" id="{32C5F98E-BDE1-C076-9ECB-E5FF3B1A0848}"/>
              </a:ext>
            </a:extLst>
          </p:cNvPr>
          <p:cNvSpPr>
            <a:spLocks noGrp="1"/>
          </p:cNvSpPr>
          <p:nvPr>
            <p:ph type="sldNum" sz="quarter" idx="14"/>
          </p:nvPr>
        </p:nvSpPr>
        <p:spPr/>
        <p:txBody>
          <a:bodyPr/>
          <a:lstStyle/>
          <a:p>
            <a:fld id="{11F27F3A-B3E9-41ED-AF8F-A365F10BB65F}" type="slidenum">
              <a:rPr lang="en-US" smtClean="0"/>
              <a:pPr/>
              <a:t>34</a:t>
            </a:fld>
            <a:endParaRPr lang="en-US"/>
          </a:p>
        </p:txBody>
      </p:sp>
      <p:sp>
        <p:nvSpPr>
          <p:cNvPr id="5" name="Title 4">
            <a:extLst>
              <a:ext uri="{FF2B5EF4-FFF2-40B4-BE49-F238E27FC236}">
                <a16:creationId xmlns:a16="http://schemas.microsoft.com/office/drawing/2014/main" id="{EF8E6896-5994-C92C-7C0F-50564433B0C1}"/>
              </a:ext>
            </a:extLst>
          </p:cNvPr>
          <p:cNvSpPr>
            <a:spLocks noGrp="1"/>
          </p:cNvSpPr>
          <p:nvPr>
            <p:ph type="title"/>
          </p:nvPr>
        </p:nvSpPr>
        <p:spPr/>
        <p:txBody>
          <a:bodyPr/>
          <a:lstStyle/>
          <a:p>
            <a:r>
              <a:rPr lang="en-US"/>
              <a:t>Milk Safety</a:t>
            </a:r>
          </a:p>
        </p:txBody>
      </p:sp>
    </p:spTree>
    <p:extLst>
      <p:ext uri="{BB962C8B-B14F-4D97-AF65-F5344CB8AC3E}">
        <p14:creationId xmlns:p14="http://schemas.microsoft.com/office/powerpoint/2010/main" val="166257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52A4D4-C8BA-6736-33E2-8D1E42855FD7}"/>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14 commercial poultry operations</a:t>
            </a:r>
          </a:p>
          <a:p>
            <a:r>
              <a:rPr lang="en-US">
                <a:latin typeface="Arial"/>
                <a:cs typeface="Arial"/>
              </a:rPr>
              <a:t>8 backyard flocks</a:t>
            </a:r>
          </a:p>
          <a:p>
            <a:r>
              <a:rPr lang="en-US">
                <a:latin typeface="Arial"/>
                <a:cs typeface="Arial"/>
              </a:rPr>
              <a:t>5 bird rescues</a:t>
            </a:r>
          </a:p>
          <a:p>
            <a:r>
              <a:rPr lang="en-US">
                <a:latin typeface="Arial"/>
                <a:cs typeface="Arial"/>
              </a:rPr>
              <a:t>1 commercial dairy herd</a:t>
            </a:r>
          </a:p>
          <a:p>
            <a:r>
              <a:rPr lang="en-US">
                <a:latin typeface="Arial"/>
                <a:cs typeface="Arial"/>
              </a:rPr>
              <a:t>5 wastewater detections</a:t>
            </a:r>
          </a:p>
          <a:p>
            <a:r>
              <a:rPr lang="en-US">
                <a:latin typeface="Arial"/>
                <a:cs typeface="Arial"/>
              </a:rPr>
              <a:t>No known human cases in NC</a:t>
            </a:r>
          </a:p>
        </p:txBody>
      </p:sp>
      <p:sp>
        <p:nvSpPr>
          <p:cNvPr id="3" name="Text Placeholder 2">
            <a:extLst>
              <a:ext uri="{FF2B5EF4-FFF2-40B4-BE49-F238E27FC236}">
                <a16:creationId xmlns:a16="http://schemas.microsoft.com/office/drawing/2014/main" id="{8B534D54-614D-662E-DEF4-11C862CD8135}"/>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350FB2BC-9E8A-7223-ECF5-CF1B0CBF43EC}"/>
              </a:ext>
            </a:extLst>
          </p:cNvPr>
          <p:cNvSpPr>
            <a:spLocks noGrp="1"/>
          </p:cNvSpPr>
          <p:nvPr>
            <p:ph type="sldNum" sz="quarter" idx="14"/>
          </p:nvPr>
        </p:nvSpPr>
        <p:spPr/>
        <p:txBody>
          <a:bodyPr/>
          <a:lstStyle/>
          <a:p>
            <a:fld id="{11F27F3A-B3E9-41ED-AF8F-A365F10BB65F}" type="slidenum">
              <a:rPr lang="en-US" smtClean="0"/>
              <a:pPr/>
              <a:t>4</a:t>
            </a:fld>
            <a:endParaRPr lang="en-US"/>
          </a:p>
        </p:txBody>
      </p:sp>
      <p:sp>
        <p:nvSpPr>
          <p:cNvPr id="5" name="Title 4">
            <a:extLst>
              <a:ext uri="{FF2B5EF4-FFF2-40B4-BE49-F238E27FC236}">
                <a16:creationId xmlns:a16="http://schemas.microsoft.com/office/drawing/2014/main" id="{DEE061D2-BBDB-0104-1A7A-731D3F873F62}"/>
              </a:ext>
            </a:extLst>
          </p:cNvPr>
          <p:cNvSpPr>
            <a:spLocks noGrp="1"/>
          </p:cNvSpPr>
          <p:nvPr>
            <p:ph type="title"/>
          </p:nvPr>
        </p:nvSpPr>
        <p:spPr>
          <a:xfrm>
            <a:off x="487708" y="97837"/>
            <a:ext cx="8854255" cy="548640"/>
          </a:xfrm>
        </p:spPr>
        <p:txBody>
          <a:bodyPr/>
          <a:lstStyle/>
          <a:p>
            <a:r>
              <a:rPr lang="en-US">
                <a:solidFill>
                  <a:schemeClr val="bg1"/>
                </a:solidFill>
              </a:rPr>
              <a:t>H5N1 in North Carolina</a:t>
            </a:r>
          </a:p>
        </p:txBody>
      </p:sp>
      <p:sp>
        <p:nvSpPr>
          <p:cNvPr id="7" name="TextBox 6">
            <a:extLst>
              <a:ext uri="{FF2B5EF4-FFF2-40B4-BE49-F238E27FC236}">
                <a16:creationId xmlns:a16="http://schemas.microsoft.com/office/drawing/2014/main" id="{08CB06CB-EE6C-1CB7-F4C6-F9C5DD55920A}"/>
              </a:ext>
            </a:extLst>
          </p:cNvPr>
          <p:cNvSpPr txBox="1"/>
          <p:nvPr/>
        </p:nvSpPr>
        <p:spPr>
          <a:xfrm>
            <a:off x="487708" y="1168331"/>
            <a:ext cx="6094428" cy="646331"/>
          </a:xfrm>
          <a:prstGeom prst="rect">
            <a:avLst/>
          </a:prstGeom>
          <a:noFill/>
        </p:spPr>
        <p:txBody>
          <a:bodyPr wrap="square">
            <a:spAutoFit/>
          </a:bodyPr>
          <a:lstStyle/>
          <a:p>
            <a:r>
              <a:rPr lang="en-US" sz="3600" b="1">
                <a:solidFill>
                  <a:schemeClr val="tx2"/>
                </a:solidFill>
              </a:rPr>
              <a:t>2022—Present</a:t>
            </a:r>
          </a:p>
        </p:txBody>
      </p:sp>
    </p:spTree>
    <p:extLst>
      <p:ext uri="{BB962C8B-B14F-4D97-AF65-F5344CB8AC3E}">
        <p14:creationId xmlns:p14="http://schemas.microsoft.com/office/powerpoint/2010/main" val="318948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8C16FE-4A93-1D9E-51F0-9899A017A234}"/>
              </a:ext>
            </a:extLst>
          </p:cNvPr>
          <p:cNvSpPr txBox="1"/>
          <p:nvPr/>
        </p:nvSpPr>
        <p:spPr>
          <a:xfrm>
            <a:off x="8125929" y="563857"/>
            <a:ext cx="3708066" cy="400110"/>
          </a:xfrm>
          <a:prstGeom prst="rect">
            <a:avLst/>
          </a:prstGeom>
          <a:noFill/>
        </p:spPr>
        <p:txBody>
          <a:bodyPr wrap="none" rtlCol="0">
            <a:spAutoFit/>
          </a:bodyPr>
          <a:lstStyle/>
          <a:p>
            <a:pPr defTabSz="914400">
              <a:defRPr/>
            </a:pPr>
            <a:r>
              <a:rPr lang="en-US" sz="2000" b="1">
                <a:solidFill>
                  <a:srgbClr val="FF0000"/>
                </a:solidFill>
                <a:latin typeface="Tahoma"/>
              </a:rPr>
              <a:t>Updated February 18, 2025</a:t>
            </a:r>
          </a:p>
        </p:txBody>
      </p:sp>
      <p:sp>
        <p:nvSpPr>
          <p:cNvPr id="2" name="TextBox 1">
            <a:extLst>
              <a:ext uri="{FF2B5EF4-FFF2-40B4-BE49-F238E27FC236}">
                <a16:creationId xmlns:a16="http://schemas.microsoft.com/office/drawing/2014/main" id="{9CDAA51F-F267-A9D7-9825-9D9A252E01BC}"/>
              </a:ext>
            </a:extLst>
          </p:cNvPr>
          <p:cNvSpPr txBox="1"/>
          <p:nvPr/>
        </p:nvSpPr>
        <p:spPr>
          <a:xfrm>
            <a:off x="8295110" y="3028950"/>
            <a:ext cx="3369705" cy="1938992"/>
          </a:xfrm>
          <a:prstGeom prst="rect">
            <a:avLst/>
          </a:prstGeom>
          <a:noFill/>
        </p:spPr>
        <p:txBody>
          <a:bodyPr wrap="none" rtlCol="0">
            <a:spAutoFit/>
          </a:bodyPr>
          <a:lstStyle/>
          <a:p>
            <a:pPr algn="ctr" defTabSz="914400"/>
            <a:r>
              <a:rPr lang="en-US" sz="2000" b="1">
                <a:solidFill>
                  <a:srgbClr val="000000"/>
                </a:solidFill>
                <a:latin typeface="Tahoma"/>
              </a:rPr>
              <a:t>50 Affected States + PR</a:t>
            </a:r>
          </a:p>
          <a:p>
            <a:pPr algn="ctr" defTabSz="914400"/>
            <a:r>
              <a:rPr lang="en-US" sz="2000">
                <a:solidFill>
                  <a:srgbClr val="000000"/>
                </a:solidFill>
                <a:latin typeface="Tahoma"/>
              </a:rPr>
              <a:t>30 states in the last 30 days</a:t>
            </a:r>
          </a:p>
          <a:p>
            <a:pPr algn="ctr" defTabSz="914400"/>
            <a:r>
              <a:rPr lang="en-US" sz="2000" b="1">
                <a:solidFill>
                  <a:srgbClr val="000000"/>
                </a:solidFill>
                <a:latin typeface="Tahoma"/>
              </a:rPr>
              <a:t>1,582 Confirmed Flocks</a:t>
            </a:r>
          </a:p>
          <a:p>
            <a:pPr algn="ctr" defTabSz="914400"/>
            <a:r>
              <a:rPr lang="en-US" sz="2000">
                <a:solidFill>
                  <a:srgbClr val="000000"/>
                </a:solidFill>
                <a:latin typeface="Tahoma"/>
              </a:rPr>
              <a:t>151 confirmed last 30 days</a:t>
            </a:r>
          </a:p>
          <a:p>
            <a:pPr algn="ctr" defTabSz="914400"/>
            <a:r>
              <a:rPr lang="en-US" sz="2000">
                <a:solidFill>
                  <a:srgbClr val="000000"/>
                </a:solidFill>
                <a:latin typeface="Tahoma"/>
              </a:rPr>
              <a:t>51 in OH last 30 days</a:t>
            </a:r>
          </a:p>
          <a:p>
            <a:pPr algn="ctr" defTabSz="914400"/>
            <a:r>
              <a:rPr lang="en-US" sz="2000" b="1">
                <a:solidFill>
                  <a:srgbClr val="000000"/>
                </a:solidFill>
                <a:latin typeface="Tahoma"/>
              </a:rPr>
              <a:t>&gt;160M Birds Affected</a:t>
            </a:r>
          </a:p>
        </p:txBody>
      </p:sp>
      <p:pic>
        <p:nvPicPr>
          <p:cNvPr id="5" name="Picture 4">
            <a:extLst>
              <a:ext uri="{FF2B5EF4-FFF2-40B4-BE49-F238E27FC236}">
                <a16:creationId xmlns:a16="http://schemas.microsoft.com/office/drawing/2014/main" id="{5E08AEF7-009B-63D0-5F09-C551171577B4}"/>
              </a:ext>
            </a:extLst>
          </p:cNvPr>
          <p:cNvPicPr>
            <a:picLocks noChangeAspect="1"/>
          </p:cNvPicPr>
          <p:nvPr/>
        </p:nvPicPr>
        <p:blipFill>
          <a:blip r:embed="rId3"/>
          <a:srcRect r="132"/>
          <a:stretch/>
        </p:blipFill>
        <p:spPr>
          <a:xfrm>
            <a:off x="527185" y="0"/>
            <a:ext cx="7367564" cy="6858000"/>
          </a:xfrm>
          <a:prstGeom prst="rect">
            <a:avLst/>
          </a:prstGeom>
        </p:spPr>
      </p:pic>
      <p:sp>
        <p:nvSpPr>
          <p:cNvPr id="6" name="TextBox 5">
            <a:extLst>
              <a:ext uri="{FF2B5EF4-FFF2-40B4-BE49-F238E27FC236}">
                <a16:creationId xmlns:a16="http://schemas.microsoft.com/office/drawing/2014/main" id="{A23F2D17-6F6B-5557-D3DD-B15F3328B88B}"/>
              </a:ext>
            </a:extLst>
          </p:cNvPr>
          <p:cNvSpPr txBox="1"/>
          <p:nvPr/>
        </p:nvSpPr>
        <p:spPr>
          <a:xfrm>
            <a:off x="7280910" y="6231188"/>
            <a:ext cx="5143500" cy="738664"/>
          </a:xfrm>
          <a:prstGeom prst="rect">
            <a:avLst/>
          </a:prstGeom>
          <a:noFill/>
        </p:spPr>
        <p:txBody>
          <a:bodyPr wrap="square" rtlCol="0">
            <a:spAutoFit/>
          </a:bodyPr>
          <a:lstStyle/>
          <a:p>
            <a:r>
              <a:rPr lang="en-US" sz="1200">
                <a:solidFill>
                  <a:srgbClr val="00B0F0"/>
                </a:solidFill>
                <a:hlinkClick r:id="rId4">
                  <a:extLst>
                    <a:ext uri="{A12FA001-AC4F-418D-AE19-62706E023703}">
                      <ahyp:hlinkClr xmlns:ahyp="http://schemas.microsoft.com/office/drawing/2018/hyperlinkcolor" val="tx"/>
                    </a:ext>
                  </a:extLst>
                </a:hlinkClick>
              </a:rPr>
              <a:t>https://www.aphis.usda.gov/livestock-poultry-disease/avian/avian-influenza/hpai-detections/commercial-backyard-flocks</a:t>
            </a:r>
            <a:endParaRPr lang="en-US" sz="1200">
              <a:solidFill>
                <a:srgbClr val="00B0F0"/>
              </a:solidFill>
            </a:endParaRPr>
          </a:p>
          <a:p>
            <a:endParaRPr lang="en-US"/>
          </a:p>
        </p:txBody>
      </p:sp>
    </p:spTree>
    <p:extLst>
      <p:ext uri="{BB962C8B-B14F-4D97-AF65-F5344CB8AC3E}">
        <p14:creationId xmlns:p14="http://schemas.microsoft.com/office/powerpoint/2010/main" val="418575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18CCC-9521-B742-0E60-7BECF80FE981}"/>
              </a:ext>
            </a:extLst>
          </p:cNvPr>
          <p:cNvSpPr>
            <a:spLocks noGrp="1"/>
          </p:cNvSpPr>
          <p:nvPr>
            <p:ph idx="1"/>
          </p:nvPr>
        </p:nvSpPr>
        <p:spPr>
          <a:xfrm>
            <a:off x="1939636" y="1881102"/>
            <a:ext cx="8271164" cy="3469481"/>
          </a:xfrm>
        </p:spPr>
        <p:txBody>
          <a:bodyPr/>
          <a:lstStyle/>
          <a:p>
            <a:r>
              <a:rPr lang="en-US">
                <a:latin typeface="Arial" panose="020B0604020202020204" pitchFamily="34" charset="0"/>
                <a:ea typeface="Times New Roman" panose="02020603050405020304" pitchFamily="18" charset="0"/>
                <a:cs typeface="Arial" panose="020B0604020202020204" pitchFamily="34" charset="0"/>
              </a:rPr>
              <a:t>Jan 6, 2025 - Hyde 01 </a:t>
            </a:r>
          </a:p>
          <a:p>
            <a:pPr lvl="1"/>
            <a:r>
              <a:rPr lang="en-US" b="0" i="0">
                <a:solidFill>
                  <a:srgbClr val="212529"/>
                </a:solidFill>
                <a:effectLst/>
                <a:latin typeface="Source Sans Pro" panose="020B0503030403020204" pitchFamily="34" charset="0"/>
              </a:rPr>
              <a:t>3,314,894 birds, 13 houses, table egg layers/pullets various ages</a:t>
            </a:r>
          </a:p>
          <a:p>
            <a:r>
              <a:rPr lang="en-US">
                <a:solidFill>
                  <a:srgbClr val="212529"/>
                </a:solidFill>
                <a:latin typeface="Source Sans Pro" panose="020B0503030403020204" pitchFamily="34" charset="0"/>
                <a:ea typeface="Times New Roman" panose="02020603050405020304" pitchFamily="18" charset="0"/>
                <a:cs typeface="Arial" panose="020B0604020202020204" pitchFamily="34" charset="0"/>
              </a:rPr>
              <a:t>Jan 24, 2025 - Sampson 01 </a:t>
            </a:r>
          </a:p>
          <a:p>
            <a:pPr lvl="1"/>
            <a:r>
              <a:rPr lang="en-US">
                <a:solidFill>
                  <a:srgbClr val="212529"/>
                </a:solidFill>
                <a:latin typeface="Source Sans Pro" panose="020B0503030403020204" pitchFamily="34" charset="0"/>
                <a:ea typeface="Times New Roman" panose="02020603050405020304" pitchFamily="18" charset="0"/>
                <a:cs typeface="Arial" panose="020B0604020202020204" pitchFamily="34" charset="0"/>
              </a:rPr>
              <a:t>1,856 birds, 1 house, turkey breeder replacements, 30 </a:t>
            </a:r>
            <a:r>
              <a:rPr lang="en-US" err="1">
                <a:solidFill>
                  <a:srgbClr val="212529"/>
                </a:solidFill>
                <a:latin typeface="Source Sans Pro" panose="020B0503030403020204" pitchFamily="34" charset="0"/>
                <a:ea typeface="Times New Roman" panose="02020603050405020304" pitchFamily="18" charset="0"/>
                <a:cs typeface="Arial" panose="020B0604020202020204" pitchFamily="34" charset="0"/>
              </a:rPr>
              <a:t>wks</a:t>
            </a:r>
            <a:endParaRPr lang="en-US">
              <a:solidFill>
                <a:srgbClr val="212529"/>
              </a:solidFill>
              <a:latin typeface="Source Sans Pro" panose="020B0503030403020204" pitchFamily="34" charset="0"/>
              <a:ea typeface="Times New Roman" panose="02020603050405020304" pitchFamily="18" charset="0"/>
              <a:cs typeface="Arial" panose="020B0604020202020204" pitchFamily="34" charset="0"/>
            </a:endParaRPr>
          </a:p>
          <a:p>
            <a:r>
              <a:rPr lang="en-US">
                <a:solidFill>
                  <a:srgbClr val="212529"/>
                </a:solidFill>
                <a:latin typeface="Source Sans Pro" panose="020B0503030403020204" pitchFamily="34" charset="0"/>
                <a:ea typeface="Times New Roman" panose="02020603050405020304" pitchFamily="18" charset="0"/>
                <a:cs typeface="Arial" panose="020B0604020202020204" pitchFamily="34" charset="0"/>
              </a:rPr>
              <a:t>Jan 25, 2025 - Sampson 02 </a:t>
            </a:r>
          </a:p>
          <a:p>
            <a:pPr lvl="1"/>
            <a:r>
              <a:rPr lang="en-US">
                <a:solidFill>
                  <a:srgbClr val="212529"/>
                </a:solidFill>
                <a:latin typeface="Source Sans Pro" panose="020B0503030403020204" pitchFamily="34" charset="0"/>
                <a:ea typeface="Times New Roman" panose="02020603050405020304" pitchFamily="18" charset="0"/>
                <a:cs typeface="Arial" panose="020B0604020202020204" pitchFamily="34" charset="0"/>
              </a:rPr>
              <a:t>24,441 birds, 11 houses, turkey breeders, 30 </a:t>
            </a:r>
            <a:r>
              <a:rPr lang="en-US" err="1">
                <a:solidFill>
                  <a:srgbClr val="212529"/>
                </a:solidFill>
                <a:latin typeface="Source Sans Pro" panose="020B0503030403020204" pitchFamily="34" charset="0"/>
                <a:ea typeface="Times New Roman" panose="02020603050405020304" pitchFamily="18" charset="0"/>
                <a:cs typeface="Arial" panose="020B0604020202020204" pitchFamily="34" charset="0"/>
              </a:rPr>
              <a:t>wks</a:t>
            </a:r>
            <a:endParaRPr lang="en-US">
              <a:latin typeface="Arial" panose="020B0604020202020204" pitchFamily="34" charset="0"/>
              <a:ea typeface="Times New Roman" panose="02020603050405020304" pitchFamily="18" charset="0"/>
              <a:cs typeface="Arial" panose="020B0604020202020204" pitchFamily="34" charset="0"/>
            </a:endParaRPr>
          </a:p>
        </p:txBody>
      </p:sp>
      <p:sp>
        <p:nvSpPr>
          <p:cNvPr id="4" name="Title 5">
            <a:extLst>
              <a:ext uri="{FF2B5EF4-FFF2-40B4-BE49-F238E27FC236}">
                <a16:creationId xmlns:a16="http://schemas.microsoft.com/office/drawing/2014/main" id="{1712837B-9814-8818-FC2F-E62B368D5153}"/>
              </a:ext>
            </a:extLst>
          </p:cNvPr>
          <p:cNvSpPr>
            <a:spLocks noGrp="1"/>
          </p:cNvSpPr>
          <p:nvPr>
            <p:ph type="title"/>
          </p:nvPr>
        </p:nvSpPr>
        <p:spPr>
          <a:xfrm>
            <a:off x="2681749" y="616206"/>
            <a:ext cx="6693234" cy="1096565"/>
          </a:xfrm>
        </p:spPr>
        <p:txBody>
          <a:bodyPr/>
          <a:lstStyle/>
          <a:p>
            <a:r>
              <a:rPr lang="en-US"/>
              <a:t>H5N1 HPAI NC 2025 –</a:t>
            </a:r>
            <a:br>
              <a:rPr lang="en-US"/>
            </a:br>
            <a:r>
              <a:rPr lang="en-US"/>
              <a:t>Positive Commercial Flocks</a:t>
            </a:r>
          </a:p>
        </p:txBody>
      </p:sp>
    </p:spTree>
    <p:extLst>
      <p:ext uri="{BB962C8B-B14F-4D97-AF65-F5344CB8AC3E}">
        <p14:creationId xmlns:p14="http://schemas.microsoft.com/office/powerpoint/2010/main" val="404130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18CCC-9521-B742-0E60-7BECF80FE981}"/>
              </a:ext>
            </a:extLst>
          </p:cNvPr>
          <p:cNvSpPr>
            <a:spLocks noGrp="1"/>
          </p:cNvSpPr>
          <p:nvPr>
            <p:ph idx="1"/>
          </p:nvPr>
        </p:nvSpPr>
        <p:spPr>
          <a:xfrm>
            <a:off x="1465007" y="1783080"/>
            <a:ext cx="8789338" cy="4625974"/>
          </a:xfrm>
        </p:spPr>
        <p:txBody>
          <a:bodyPr/>
          <a:lstStyle/>
          <a:p>
            <a:r>
              <a:rPr lang="en-US" sz="2400">
                <a:latin typeface="Arial" panose="020B0604020202020204" pitchFamily="34" charset="0"/>
                <a:ea typeface="Times New Roman" panose="02020603050405020304" pitchFamily="18" charset="0"/>
                <a:cs typeface="Arial" panose="020B0604020202020204" pitchFamily="34" charset="0"/>
              </a:rPr>
              <a:t>Reasons for testing</a:t>
            </a:r>
          </a:p>
          <a:p>
            <a:pPr lvl="1"/>
            <a:r>
              <a:rPr lang="en-US" sz="2000">
                <a:latin typeface="Arial" panose="020B0604020202020204" pitchFamily="34" charset="0"/>
                <a:ea typeface="Times New Roman" panose="02020603050405020304" pitchFamily="18" charset="0"/>
                <a:cs typeface="Arial" panose="020B0604020202020204" pitchFamily="34" charset="0"/>
              </a:rPr>
              <a:t>National Poultry Improvement Plan</a:t>
            </a:r>
          </a:p>
          <a:p>
            <a:pPr lvl="2"/>
            <a:r>
              <a:rPr lang="en-US" sz="1600">
                <a:latin typeface="Arial" panose="020B0604020202020204" pitchFamily="34" charset="0"/>
                <a:ea typeface="Times New Roman" panose="02020603050405020304" pitchFamily="18" charset="0"/>
                <a:cs typeface="Arial" panose="020B0604020202020204" pitchFamily="34" charset="0"/>
              </a:rPr>
              <a:t>Meat birds prior to processing</a:t>
            </a:r>
          </a:p>
          <a:p>
            <a:pPr lvl="2"/>
            <a:r>
              <a:rPr lang="en-US" sz="1600">
                <a:latin typeface="Arial" panose="020B0604020202020204" pitchFamily="34" charset="0"/>
                <a:ea typeface="Times New Roman" panose="02020603050405020304" pitchFamily="18" charset="0"/>
                <a:cs typeface="Arial" panose="020B0604020202020204" pitchFamily="34" charset="0"/>
              </a:rPr>
              <a:t>Breeders/layers periodically</a:t>
            </a:r>
          </a:p>
          <a:p>
            <a:pPr lvl="2"/>
            <a:r>
              <a:rPr lang="en-US" sz="1600">
                <a:latin typeface="Arial" panose="020B0604020202020204" pitchFamily="34" charset="0"/>
                <a:ea typeface="Times New Roman" panose="02020603050405020304" pitchFamily="18" charset="0"/>
                <a:cs typeface="Arial" panose="020B0604020202020204" pitchFamily="34" charset="0"/>
              </a:rPr>
              <a:t>Category E (backyard/independent flocks – PCR)</a:t>
            </a:r>
          </a:p>
          <a:p>
            <a:pPr lvl="1"/>
            <a:r>
              <a:rPr lang="en-US" sz="2000">
                <a:latin typeface="Arial" panose="020B0604020202020204" pitchFamily="34" charset="0"/>
                <a:ea typeface="Times New Roman" panose="02020603050405020304" pitchFamily="18" charset="0"/>
                <a:cs typeface="Arial" panose="020B0604020202020204" pitchFamily="34" charset="0"/>
              </a:rPr>
              <a:t>Shows/fairs/exhibitions/shelters</a:t>
            </a:r>
          </a:p>
          <a:p>
            <a:pPr lvl="1"/>
            <a:r>
              <a:rPr lang="en-US" sz="2000">
                <a:latin typeface="Arial" panose="020B0604020202020204" pitchFamily="34" charset="0"/>
                <a:ea typeface="Times New Roman" panose="02020603050405020304" pitchFamily="18" charset="0"/>
                <a:cs typeface="Arial" panose="020B0604020202020204" pitchFamily="34" charset="0"/>
              </a:rPr>
              <a:t>Disease investigation – subsidized</a:t>
            </a:r>
          </a:p>
          <a:p>
            <a:r>
              <a:rPr lang="en-US" sz="2400">
                <a:latin typeface="Arial" panose="020B0604020202020204" pitchFamily="34" charset="0"/>
                <a:ea typeface="Times New Roman" panose="02020603050405020304" pitchFamily="18" charset="0"/>
                <a:cs typeface="Arial" panose="020B0604020202020204" pitchFamily="34" charset="0"/>
              </a:rPr>
              <a:t>After premises confirmed positive:</a:t>
            </a:r>
          </a:p>
          <a:p>
            <a:pPr lvl="1"/>
            <a:r>
              <a:rPr lang="en-US" sz="2000">
                <a:latin typeface="Arial" panose="020B0604020202020204" pitchFamily="34" charset="0"/>
                <a:ea typeface="Times New Roman" panose="02020603050405020304" pitchFamily="18" charset="0"/>
                <a:cs typeface="Arial" panose="020B0604020202020204" pitchFamily="34" charset="0"/>
              </a:rPr>
              <a:t>Epi-linked poultry farms tested within 24 hours</a:t>
            </a:r>
          </a:p>
          <a:p>
            <a:pPr lvl="1"/>
            <a:r>
              <a:rPr lang="en-US" sz="2000">
                <a:latin typeface="Arial" panose="020B0604020202020204" pitchFamily="34" charset="0"/>
                <a:ea typeface="Times New Roman" panose="02020603050405020304" pitchFamily="18" charset="0"/>
                <a:cs typeface="Arial" panose="020B0604020202020204" pitchFamily="34" charset="0"/>
              </a:rPr>
              <a:t>Commercial poultry farms within 3km tested within 24 hours</a:t>
            </a:r>
          </a:p>
          <a:p>
            <a:pPr lvl="1"/>
            <a:r>
              <a:rPr lang="en-US" sz="2000">
                <a:latin typeface="Arial" panose="020B0604020202020204" pitchFamily="34" charset="0"/>
                <a:ea typeface="Times New Roman" panose="02020603050405020304" pitchFamily="18" charset="0"/>
                <a:cs typeface="Arial" panose="020B0604020202020204" pitchFamily="34" charset="0"/>
              </a:rPr>
              <a:t>Commercial poultry farms 3-10km radius tested within 48 hours</a:t>
            </a:r>
          </a:p>
          <a:p>
            <a:pPr lvl="1"/>
            <a:r>
              <a:rPr lang="en-US" sz="2000">
                <a:latin typeface="Arial" panose="020B0604020202020204" pitchFamily="34" charset="0"/>
                <a:ea typeface="Times New Roman" panose="02020603050405020304" pitchFamily="18" charset="0"/>
                <a:cs typeface="Arial" panose="020B0604020202020204" pitchFamily="34" charset="0"/>
              </a:rPr>
              <a:t>Permitted movement only after ALL farms are tested</a:t>
            </a:r>
          </a:p>
          <a:p>
            <a:r>
              <a:rPr lang="en-US" sz="2400">
                <a:latin typeface="Arial" panose="020B0604020202020204" pitchFamily="34" charset="0"/>
                <a:ea typeface="Times New Roman" panose="02020603050405020304" pitchFamily="18" charset="0"/>
                <a:cs typeface="Arial" panose="020B0604020202020204" pitchFamily="34" charset="0"/>
              </a:rPr>
              <a:t>Additional surveillance may be implemented based on collaboration between USDA, state, and industry</a:t>
            </a:r>
          </a:p>
          <a:p>
            <a:pPr lvl="1"/>
            <a:endParaRPr lang="en-US" sz="2000">
              <a:latin typeface="Arial" panose="020B0604020202020204" pitchFamily="34" charset="0"/>
              <a:ea typeface="Times New Roman" panose="02020603050405020304" pitchFamily="18" charset="0"/>
              <a:cs typeface="Arial" panose="020B0604020202020204" pitchFamily="34" charset="0"/>
            </a:endParaRPr>
          </a:p>
        </p:txBody>
      </p:sp>
      <p:sp>
        <p:nvSpPr>
          <p:cNvPr id="4" name="Title 5">
            <a:extLst>
              <a:ext uri="{FF2B5EF4-FFF2-40B4-BE49-F238E27FC236}">
                <a16:creationId xmlns:a16="http://schemas.microsoft.com/office/drawing/2014/main" id="{1712837B-9814-8818-FC2F-E62B368D5153}"/>
              </a:ext>
            </a:extLst>
          </p:cNvPr>
          <p:cNvSpPr>
            <a:spLocks noGrp="1"/>
          </p:cNvSpPr>
          <p:nvPr>
            <p:ph type="title"/>
          </p:nvPr>
        </p:nvSpPr>
        <p:spPr>
          <a:xfrm>
            <a:off x="2674939" y="214314"/>
            <a:ext cx="7793037" cy="1462087"/>
          </a:xfrm>
        </p:spPr>
        <p:txBody>
          <a:bodyPr/>
          <a:lstStyle/>
          <a:p>
            <a:r>
              <a:rPr lang="en-US" sz="3600"/>
              <a:t>Avian Influenza –</a:t>
            </a:r>
            <a:br>
              <a:rPr lang="en-US" sz="3600"/>
            </a:br>
            <a:r>
              <a:rPr lang="en-US" sz="3600"/>
              <a:t>Peacetime/Outbreak Surveillance</a:t>
            </a:r>
          </a:p>
        </p:txBody>
      </p:sp>
    </p:spTree>
    <p:extLst>
      <p:ext uri="{BB962C8B-B14F-4D97-AF65-F5344CB8AC3E}">
        <p14:creationId xmlns:p14="http://schemas.microsoft.com/office/powerpoint/2010/main" val="24890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31BCEF-1F17-DFC1-0543-EE5241E4501A}"/>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8</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 name="TextBox 1">
            <a:extLst>
              <a:ext uri="{FF2B5EF4-FFF2-40B4-BE49-F238E27FC236}">
                <a16:creationId xmlns:a16="http://schemas.microsoft.com/office/drawing/2014/main" id="{E013A5F4-1B09-8495-0AA4-AA4DB8861769}"/>
              </a:ext>
            </a:extLst>
          </p:cNvPr>
          <p:cNvSpPr txBox="1"/>
          <p:nvPr/>
        </p:nvSpPr>
        <p:spPr>
          <a:xfrm>
            <a:off x="1267352" y="1006475"/>
            <a:ext cx="4248545" cy="5755422"/>
          </a:xfrm>
          <a:prstGeom prst="rect">
            <a:avLst/>
          </a:prstGeom>
          <a:noFill/>
        </p:spPr>
        <p:txBody>
          <a:bodyPr wrap="square">
            <a:spAutoFit/>
          </a:bodyPr>
          <a:lstStyle/>
          <a:p>
            <a:pPr marL="0" indent="0">
              <a:buNone/>
            </a:pPr>
            <a:r>
              <a:rPr lang="en-US" sz="2400">
                <a:solidFill>
                  <a:schemeClr val="bg1"/>
                </a:solidFill>
              </a:rPr>
              <a:t>Emergency Department Surveillance</a:t>
            </a:r>
          </a:p>
          <a:p>
            <a:pPr marL="0" indent="0">
              <a:buNone/>
            </a:pPr>
            <a:endParaRPr lang="en-US" sz="2400">
              <a:solidFill>
                <a:schemeClr val="bg1"/>
              </a:solidFill>
            </a:endParaRPr>
          </a:p>
          <a:p>
            <a:pPr marL="0" indent="0">
              <a:buNone/>
            </a:pPr>
            <a:endParaRPr lang="en-US" sz="1600"/>
          </a:p>
          <a:p>
            <a:pPr marL="0" indent="0">
              <a:buNone/>
            </a:pPr>
            <a:r>
              <a:rPr lang="en-US" sz="2400">
                <a:solidFill>
                  <a:schemeClr val="bg1"/>
                </a:solidFill>
              </a:rPr>
              <a:t>Hospital-based Surveillance</a:t>
            </a:r>
          </a:p>
          <a:p>
            <a:pPr marL="0" indent="0">
              <a:buNone/>
            </a:pPr>
            <a:endParaRPr lang="en-US" sz="1000">
              <a:solidFill>
                <a:schemeClr val="bg1"/>
              </a:solidFill>
            </a:endParaRPr>
          </a:p>
          <a:p>
            <a:pPr marL="0" indent="0">
              <a:buNone/>
            </a:pPr>
            <a:endParaRPr lang="en-US" sz="2400">
              <a:solidFill>
                <a:schemeClr val="bg1"/>
              </a:solidFill>
            </a:endParaRPr>
          </a:p>
          <a:p>
            <a:pPr marL="0" indent="0">
              <a:buNone/>
            </a:pPr>
            <a:r>
              <a:rPr lang="en-US" sz="2400">
                <a:solidFill>
                  <a:schemeClr val="bg1"/>
                </a:solidFill>
              </a:rPr>
              <a:t>Wastewater Monitoring</a:t>
            </a:r>
          </a:p>
          <a:p>
            <a:pPr marL="0" indent="0">
              <a:buNone/>
            </a:pPr>
            <a:endParaRPr lang="en-US" sz="2400">
              <a:solidFill>
                <a:schemeClr val="bg1"/>
              </a:solidFill>
            </a:endParaRPr>
          </a:p>
          <a:p>
            <a:pPr marL="0" indent="0">
              <a:buNone/>
            </a:pPr>
            <a:endParaRPr lang="en-US">
              <a:solidFill>
                <a:schemeClr val="bg1"/>
              </a:solidFill>
            </a:endParaRPr>
          </a:p>
          <a:p>
            <a:pPr marL="0" indent="0">
              <a:buNone/>
            </a:pPr>
            <a:endParaRPr lang="en-US" sz="800">
              <a:solidFill>
                <a:schemeClr val="bg1"/>
              </a:solidFill>
            </a:endParaRPr>
          </a:p>
          <a:p>
            <a:pPr marL="0" indent="0">
              <a:buNone/>
            </a:pPr>
            <a:r>
              <a:rPr lang="en-US" sz="2400">
                <a:solidFill>
                  <a:schemeClr val="bg1"/>
                </a:solidFill>
              </a:rPr>
              <a:t>Virologic Surveillance</a:t>
            </a:r>
          </a:p>
          <a:p>
            <a:pPr marL="0" indent="0">
              <a:buNone/>
            </a:pPr>
            <a:endParaRPr lang="en-US" sz="2400">
              <a:solidFill>
                <a:schemeClr val="bg1"/>
              </a:solidFill>
            </a:endParaRPr>
          </a:p>
          <a:p>
            <a:pPr marL="0" indent="0">
              <a:buNone/>
            </a:pPr>
            <a:endParaRPr lang="en-US" sz="2400">
              <a:solidFill>
                <a:schemeClr val="bg1"/>
              </a:solidFill>
            </a:endParaRPr>
          </a:p>
          <a:p>
            <a:pPr marL="0" indent="0">
              <a:buNone/>
            </a:pPr>
            <a:r>
              <a:rPr lang="en-US" sz="2400">
                <a:solidFill>
                  <a:schemeClr val="bg1"/>
                </a:solidFill>
              </a:rPr>
              <a:t>Surveillance of Rabies Negative Cats</a:t>
            </a:r>
          </a:p>
          <a:p>
            <a:pPr marL="0" indent="0">
              <a:buNone/>
            </a:pPr>
            <a:endParaRPr lang="en-US" sz="2800">
              <a:solidFill>
                <a:schemeClr val="accent3">
                  <a:lumMod val="20000"/>
                  <a:lumOff val="80000"/>
                </a:schemeClr>
              </a:solidFill>
            </a:endParaRPr>
          </a:p>
        </p:txBody>
      </p:sp>
      <p:pic>
        <p:nvPicPr>
          <p:cNvPr id="3" name="Graphic 2" descr="Ambulance outline">
            <a:extLst>
              <a:ext uri="{FF2B5EF4-FFF2-40B4-BE49-F238E27FC236}">
                <a16:creationId xmlns:a16="http://schemas.microsoft.com/office/drawing/2014/main" id="{F8521516-B32E-FF4A-93C9-A0DB55B3C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B29FDC3D-332D-9423-6167-322969C909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455" y="3017409"/>
            <a:ext cx="914400" cy="914400"/>
          </a:xfrm>
          <a:prstGeom prst="rect">
            <a:avLst/>
          </a:prstGeom>
        </p:spPr>
      </p:pic>
      <p:pic>
        <p:nvPicPr>
          <p:cNvPr id="7" name="Graphic 6" descr="Hospital with solid fill">
            <a:extLst>
              <a:ext uri="{FF2B5EF4-FFF2-40B4-BE49-F238E27FC236}">
                <a16:creationId xmlns:a16="http://schemas.microsoft.com/office/drawing/2014/main" id="{EE73F134-0346-8D08-D3AB-CFB6735D65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5226" y="2003712"/>
            <a:ext cx="914400" cy="914400"/>
          </a:xfrm>
          <a:prstGeom prst="rect">
            <a:avLst/>
          </a:prstGeom>
        </p:spPr>
      </p:pic>
      <p:pic>
        <p:nvPicPr>
          <p:cNvPr id="9" name="Graphic 8" descr="Neighborhood with solid fill">
            <a:extLst>
              <a:ext uri="{FF2B5EF4-FFF2-40B4-BE49-F238E27FC236}">
                <a16:creationId xmlns:a16="http://schemas.microsoft.com/office/drawing/2014/main" id="{5C7C219D-F925-AA9E-4A0C-BCEE0E5D15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7500" y="4131872"/>
            <a:ext cx="914400" cy="914400"/>
          </a:xfrm>
          <a:prstGeom prst="rect">
            <a:avLst/>
          </a:prstGeom>
        </p:spPr>
      </p:pic>
      <p:pic>
        <p:nvPicPr>
          <p:cNvPr id="12" name="Graphic 11" descr="Cat outline">
            <a:extLst>
              <a:ext uri="{FF2B5EF4-FFF2-40B4-BE49-F238E27FC236}">
                <a16:creationId xmlns:a16="http://schemas.microsoft.com/office/drawing/2014/main" id="{DBB2DA28-BD50-3AED-0C98-5685EF8CB0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7500" y="5440851"/>
            <a:ext cx="914400" cy="914400"/>
          </a:xfrm>
          <a:prstGeom prst="rect">
            <a:avLst/>
          </a:prstGeom>
        </p:spPr>
      </p:pic>
      <p:sp>
        <p:nvSpPr>
          <p:cNvPr id="13" name="Text Placeholder 1">
            <a:extLst>
              <a:ext uri="{FF2B5EF4-FFF2-40B4-BE49-F238E27FC236}">
                <a16:creationId xmlns:a16="http://schemas.microsoft.com/office/drawing/2014/main" id="{D07DDA53-D31C-3FDF-545E-EFBE4FADC895}"/>
              </a:ext>
            </a:extLst>
          </p:cNvPr>
          <p:cNvSpPr>
            <a:spLocks noGrp="1"/>
          </p:cNvSpPr>
          <p:nvPr>
            <p:ph type="body" sz="quarter" idx="10"/>
          </p:nvPr>
        </p:nvSpPr>
        <p:spPr>
          <a:xfrm>
            <a:off x="6355565" y="2206715"/>
            <a:ext cx="5565058" cy="2839557"/>
          </a:xfrm>
        </p:spPr>
        <p:txBody>
          <a:bodyPr vert="horz" lIns="91440" tIns="45720" rIns="91440" bIns="45720" rtlCol="0" anchor="t">
            <a:noAutofit/>
          </a:bodyPr>
          <a:lstStyle/>
          <a:p>
            <a:pPr marL="0" indent="0" algn="ctr">
              <a:buNone/>
            </a:pPr>
            <a:r>
              <a:rPr lang="en-US" sz="4000">
                <a:latin typeface="Arial"/>
                <a:cs typeface="Arial"/>
              </a:rPr>
              <a:t>Elements of North Carolina’s Influenza Surveillance Program</a:t>
            </a:r>
          </a:p>
        </p:txBody>
      </p:sp>
    </p:spTree>
    <p:extLst>
      <p:ext uri="{BB962C8B-B14F-4D97-AF65-F5344CB8AC3E}">
        <p14:creationId xmlns:p14="http://schemas.microsoft.com/office/powerpoint/2010/main" val="17789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9876E-4D4A-B0CB-5276-4E3F2125EB2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ECEE2C5-0CE3-9FFB-5233-E8724E676970}"/>
              </a:ext>
            </a:extLst>
          </p:cNvPr>
          <p:cNvSpPr>
            <a:spLocks noGrp="1"/>
          </p:cNvSpPr>
          <p:nvPr>
            <p:ph type="body" sz="quarter" idx="10"/>
          </p:nvPr>
        </p:nvSpPr>
        <p:spPr>
          <a:xfrm>
            <a:off x="92394" y="1106487"/>
            <a:ext cx="11696739" cy="4831159"/>
          </a:xfrm>
        </p:spPr>
        <p:txBody>
          <a:bodyPr vert="horz" lIns="91440" tIns="45720" rIns="91440" bIns="45720" rtlCol="0" anchor="t">
            <a:noAutofit/>
          </a:bodyPr>
          <a:lstStyle/>
          <a:p>
            <a:pPr marL="0" indent="0">
              <a:buNone/>
            </a:pPr>
            <a:r>
              <a:rPr lang="en-US" sz="2200" u="sng">
                <a:solidFill>
                  <a:schemeClr val="accent3"/>
                </a:solidFill>
                <a:latin typeface="+mn-lt"/>
                <a:cs typeface="Arial"/>
              </a:rPr>
              <a:t>Testing</a:t>
            </a:r>
          </a:p>
          <a:p>
            <a:r>
              <a:rPr lang="en-US" sz="2200" b="0">
                <a:solidFill>
                  <a:schemeClr val="accent3"/>
                </a:solidFill>
                <a:latin typeface="+mn-lt"/>
                <a:cs typeface="Arial"/>
              </a:rPr>
              <a:t>NC State Lab of Public Health </a:t>
            </a:r>
          </a:p>
          <a:p>
            <a:r>
              <a:rPr lang="en-US" sz="2200" b="0">
                <a:solidFill>
                  <a:schemeClr val="accent3"/>
                </a:solidFill>
                <a:latin typeface="+mn-lt"/>
                <a:cs typeface="Arial"/>
              </a:rPr>
              <a:t>Commercial - </a:t>
            </a:r>
            <a:r>
              <a:rPr lang="en-US" sz="2200" b="0" err="1">
                <a:solidFill>
                  <a:schemeClr val="accent3"/>
                </a:solidFill>
                <a:latin typeface="+mn-lt"/>
                <a:cs typeface="Arial"/>
              </a:rPr>
              <a:t>Labcorp</a:t>
            </a:r>
            <a:r>
              <a:rPr lang="en-US" sz="2200" b="0">
                <a:solidFill>
                  <a:schemeClr val="accent3"/>
                </a:solidFill>
                <a:latin typeface="+mn-lt"/>
                <a:cs typeface="Arial"/>
              </a:rPr>
              <a:t>, Quest Diagnostics, and Associated Regional and University Pathologists </a:t>
            </a:r>
          </a:p>
          <a:p>
            <a:pPr marL="0" indent="0">
              <a:buNone/>
            </a:pPr>
            <a:r>
              <a:rPr lang="en-US" sz="2200" u="sng">
                <a:solidFill>
                  <a:schemeClr val="accent3"/>
                </a:solidFill>
                <a:latin typeface="+mn-lt"/>
                <a:cs typeface="Arial"/>
              </a:rPr>
              <a:t>Treatment</a:t>
            </a:r>
          </a:p>
          <a:p>
            <a:r>
              <a:rPr lang="en-US" sz="2200" b="0">
                <a:solidFill>
                  <a:schemeClr val="accent3"/>
                </a:solidFill>
                <a:latin typeface="+mn-lt"/>
                <a:cs typeface="Arial"/>
              </a:rPr>
              <a:t>Oseltamivir (Tamiflu®)</a:t>
            </a:r>
          </a:p>
          <a:p>
            <a:pPr marL="0" indent="0">
              <a:buNone/>
            </a:pPr>
            <a:r>
              <a:rPr lang="en-US" sz="2200" u="sng">
                <a:solidFill>
                  <a:schemeClr val="accent3"/>
                </a:solidFill>
                <a:latin typeface="+mn-lt"/>
                <a:cs typeface="Arial"/>
              </a:rPr>
              <a:t>Vaccine</a:t>
            </a:r>
          </a:p>
          <a:p>
            <a:pPr algn="l"/>
            <a:r>
              <a:rPr lang="en-US" sz="2200" b="0" i="0">
                <a:solidFill>
                  <a:schemeClr val="accent3"/>
                </a:solidFill>
                <a:effectLst/>
                <a:latin typeface="+mn-lt"/>
                <a:cs typeface="Arial"/>
              </a:rPr>
              <a:t>No vaccine </a:t>
            </a:r>
            <a:r>
              <a:rPr lang="en-US" sz="2200" b="0">
                <a:solidFill>
                  <a:schemeClr val="accent3"/>
                </a:solidFill>
                <a:latin typeface="+mn-lt"/>
                <a:cs typeface="Arial"/>
              </a:rPr>
              <a:t>specific to H5N1 currently</a:t>
            </a:r>
          </a:p>
          <a:p>
            <a:pPr algn="l"/>
            <a:r>
              <a:rPr lang="en-US" sz="2200" b="0" i="0">
                <a:solidFill>
                  <a:schemeClr val="accent3"/>
                </a:solidFill>
                <a:effectLst/>
                <a:latin typeface="+mn-lt"/>
                <a:cs typeface="Arial"/>
              </a:rPr>
              <a:t>CDC has developed H5 candidate vaccine viruses that could be used to produce a vaccine for H5N1, if needed  </a:t>
            </a:r>
          </a:p>
          <a:p>
            <a:r>
              <a:rPr lang="en-US" sz="2200" b="0">
                <a:solidFill>
                  <a:schemeClr val="accent3"/>
                </a:solidFill>
                <a:latin typeface="+mn-lt"/>
                <a:cs typeface="Arial"/>
              </a:rPr>
              <a:t>Seasonal flu vaccines do not provide protection against H5N1, but can potentially help in slowing genetic mutations of viruses</a:t>
            </a:r>
            <a:endParaRPr lang="en-US" sz="2200">
              <a:solidFill>
                <a:schemeClr val="accent3"/>
              </a:solidFill>
            </a:endParaRPr>
          </a:p>
        </p:txBody>
      </p:sp>
      <p:sp>
        <p:nvSpPr>
          <p:cNvPr id="4" name="Slide Number Placeholder 3">
            <a:extLst>
              <a:ext uri="{FF2B5EF4-FFF2-40B4-BE49-F238E27FC236}">
                <a16:creationId xmlns:a16="http://schemas.microsoft.com/office/drawing/2014/main" id="{811A5B1B-3D22-EB55-EDE5-392C4A82B4BE}"/>
              </a:ext>
            </a:extLst>
          </p:cNvPr>
          <p:cNvSpPr>
            <a:spLocks noGrp="1"/>
          </p:cNvSpPr>
          <p:nvPr>
            <p:ph type="sldNum" sz="quarter" idx="14"/>
          </p:nvPr>
        </p:nvSpPr>
        <p:spPr/>
        <p:txBody>
          <a:bodyPr/>
          <a:lstStyle/>
          <a:p>
            <a:fld id="{11F27F3A-B3E9-41ED-AF8F-A365F10BB65F}" type="slidenum">
              <a:rPr lang="en-US" smtClean="0"/>
              <a:pPr/>
              <a:t>9</a:t>
            </a:fld>
            <a:endParaRPr lang="en-US"/>
          </a:p>
        </p:txBody>
      </p:sp>
      <p:sp>
        <p:nvSpPr>
          <p:cNvPr id="8" name="Title 7">
            <a:extLst>
              <a:ext uri="{FF2B5EF4-FFF2-40B4-BE49-F238E27FC236}">
                <a16:creationId xmlns:a16="http://schemas.microsoft.com/office/drawing/2014/main" id="{2F57A3F5-17DE-02F7-AAF4-DDAB3DFF2662}"/>
              </a:ext>
            </a:extLst>
          </p:cNvPr>
          <p:cNvSpPr>
            <a:spLocks noGrp="1"/>
          </p:cNvSpPr>
          <p:nvPr>
            <p:ph type="title"/>
          </p:nvPr>
        </p:nvSpPr>
        <p:spPr>
          <a:xfrm>
            <a:off x="371061" y="189319"/>
            <a:ext cx="11418072" cy="548640"/>
          </a:xfrm>
        </p:spPr>
        <p:txBody>
          <a:bodyPr/>
          <a:lstStyle/>
          <a:p>
            <a:r>
              <a:rPr lang="en-US">
                <a:solidFill>
                  <a:schemeClr val="bg1"/>
                </a:solidFill>
              </a:rPr>
              <a:t>Other Capabilities for H5N1</a:t>
            </a:r>
          </a:p>
        </p:txBody>
      </p:sp>
    </p:spTree>
    <p:extLst>
      <p:ext uri="{BB962C8B-B14F-4D97-AF65-F5344CB8AC3E}">
        <p14:creationId xmlns:p14="http://schemas.microsoft.com/office/powerpoint/2010/main" val="2968693509"/>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8281684-E3A4-44EC-A7A3-2E034FBC98D4}" vid="{ED6F1AA1-43E9-4563-B591-B70738E5BF09}"/>
    </a:ext>
  </a:extLst>
</a:theme>
</file>

<file path=ppt/theme/theme3.xml><?xml version="1.0" encoding="utf-8"?>
<a:theme xmlns:a="http://schemas.openxmlformats.org/drawingml/2006/main" name="2_Theme1">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8281684-E3A4-44EC-A7A3-2E034FBC98D4}" vid="{ED6F1AA1-43E9-4563-B591-B70738E5BF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9EBDCB8CDD6447A2CDD64A9A9A9DB9" ma:contentTypeVersion="6" ma:contentTypeDescription="Create a new document." ma:contentTypeScope="" ma:versionID="1e880aefd1a490b58f24105b52066d24">
  <xsd:schema xmlns:xsd="http://www.w3.org/2001/XMLSchema" xmlns:xs="http://www.w3.org/2001/XMLSchema" xmlns:p="http://schemas.microsoft.com/office/2006/metadata/properties" xmlns:ns2="156dcef4-3956-40fb-8035-47aafddd599b" xmlns:ns3="3c095afb-e4be-4faf-96cd-0f879a88bd33" targetNamespace="http://schemas.microsoft.com/office/2006/metadata/properties" ma:root="true" ma:fieldsID="000514709b5f31e0b2dfdc18d36c0e35" ns2:_="" ns3:_="">
    <xsd:import namespace="156dcef4-3956-40fb-8035-47aafddd599b"/>
    <xsd:import namespace="3c095afb-e4be-4faf-96cd-0f879a88bd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dcef4-3956-40fb-8035-47aafddd5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095afb-e4be-4faf-96cd-0f879a88bd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05E866-442E-4317-B95A-2A9F2B44681A}">
  <ds:schemaRefs>
    <ds:schemaRef ds:uri="156dcef4-3956-40fb-8035-47aafddd599b"/>
    <ds:schemaRef ds:uri="3c095afb-e4be-4faf-96cd-0f879a88bd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9776C9-327B-42E1-A8CF-6D67378BC578}">
  <ds:schemaRefs>
    <ds:schemaRef ds:uri="http://schemas.microsoft.com/sharepoint/v3/contenttype/forms"/>
  </ds:schemaRefs>
</ds:datastoreItem>
</file>

<file path=customXml/itemProps3.xml><?xml version="1.0" encoding="utf-8"?>
<ds:datastoreItem xmlns:ds="http://schemas.openxmlformats.org/officeDocument/2006/customXml" ds:itemID="{F3284A10-661C-4A06-9110-E347F460086F}">
  <ds:schemaRefs>
    <ds:schemaRef ds:uri="156dcef4-3956-40fb-8035-47aafddd599b"/>
    <ds:schemaRef ds:uri="3c095afb-e4be-4faf-96cd-0f879a88bd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2086</Words>
  <Application>Microsoft Office PowerPoint</Application>
  <PresentationFormat>Widescreen</PresentationFormat>
  <Paragraphs>374</Paragraphs>
  <Slides>34</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Aptos</vt:lpstr>
      <vt:lpstr>Arial</vt:lpstr>
      <vt:lpstr>Calibri</vt:lpstr>
      <vt:lpstr>Franklin Gothic Demi Cond</vt:lpstr>
      <vt:lpstr>Franklin Gothic Medium</vt:lpstr>
      <vt:lpstr>Source Sans Pro</vt:lpstr>
      <vt:lpstr>Tahoma</vt:lpstr>
      <vt:lpstr>Times New Roman</vt:lpstr>
      <vt:lpstr>Verdana</vt:lpstr>
      <vt:lpstr>Wingdings</vt:lpstr>
      <vt:lpstr>6_Office Theme</vt:lpstr>
      <vt:lpstr>Theme1</vt:lpstr>
      <vt:lpstr>2_Theme1</vt:lpstr>
      <vt:lpstr>PowerPoint Presentation</vt:lpstr>
      <vt:lpstr>Public Health Risk is Low</vt:lpstr>
      <vt:lpstr>Human Infections in the US</vt:lpstr>
      <vt:lpstr>H5N1 in North Carolina</vt:lpstr>
      <vt:lpstr>PowerPoint Presentation</vt:lpstr>
      <vt:lpstr>H5N1 HPAI NC 2025 – Positive Commercial Flocks</vt:lpstr>
      <vt:lpstr>Avian Influenza – Peacetime/Outbreak Surveillance</vt:lpstr>
      <vt:lpstr>PowerPoint Presentation</vt:lpstr>
      <vt:lpstr>Other Capabilities for H5N1</vt:lpstr>
      <vt:lpstr>Monitoring of Individuals through 2024</vt:lpstr>
      <vt:lpstr>2025 Commercial Poultry Responses</vt:lpstr>
      <vt:lpstr>What to Expect</vt:lpstr>
      <vt:lpstr>Looking forward</vt:lpstr>
      <vt:lpstr>Outreach to Veterinarians</vt:lpstr>
      <vt:lpstr>Information at flu.nc.gov   English and Spanish </vt:lpstr>
      <vt:lpstr>PowerPoint Presentation</vt:lpstr>
      <vt:lpstr>Information for Backyard Flock Owners</vt:lpstr>
      <vt:lpstr>Additional Resources</vt:lpstr>
      <vt:lpstr>PowerPoint Presentation</vt:lpstr>
      <vt:lpstr>H5 Eurasian HPAI 2022 USA – How It Started</vt:lpstr>
      <vt:lpstr>https://www.aphis.usda.gov/livestock-poultry-disease/avian/avian-influenza/hpai-detections/wild-birds</vt:lpstr>
      <vt:lpstr>PowerPoint Presentation</vt:lpstr>
      <vt:lpstr>PowerPoint Presentation</vt:lpstr>
      <vt:lpstr>PowerPoint Presentation</vt:lpstr>
      <vt:lpstr>H5N1 HPAI NC 2022 – 2022 Positive Commercial Farms</vt:lpstr>
      <vt:lpstr>H5N1 HPAI NC 2022-2024 – Positive Independent Flocks</vt:lpstr>
      <vt:lpstr>H5N1 HPAI NC 2024 – Positive Commercial Flocks</vt:lpstr>
      <vt:lpstr>PowerPoint Presentation</vt:lpstr>
      <vt:lpstr>PowerPoint Presentation</vt:lpstr>
      <vt:lpstr>PowerPoint Presentation</vt:lpstr>
      <vt:lpstr>PowerPoint Presentation</vt:lpstr>
      <vt:lpstr>PowerPoint Presentation</vt:lpstr>
      <vt:lpstr>Next Steps</vt:lpstr>
      <vt:lpstr>Milk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and Varian Flu Surveillance</dc:title>
  <dc:creator>Doran, Emma L</dc:creator>
  <cp:lastModifiedBy>Karen Davis</cp:lastModifiedBy>
  <cp:revision>2</cp:revision>
  <dcterms:created xsi:type="dcterms:W3CDTF">2024-07-17T14:35:11Z</dcterms:created>
  <dcterms:modified xsi:type="dcterms:W3CDTF">2025-02-19T16:05:46Z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0x010100199EBDCB8CDD6447A2CDD64A9A9A9DB9</vt:lpwstr>
  </property>
</Properties>
</file>