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62" r:id="rId5"/>
    <p:sldId id="280" r:id="rId6"/>
    <p:sldId id="316" r:id="rId7"/>
    <p:sldId id="371" r:id="rId8"/>
    <p:sldId id="372" r:id="rId9"/>
    <p:sldId id="328" r:id="rId10"/>
    <p:sldId id="369" r:id="rId11"/>
    <p:sldId id="373" r:id="rId12"/>
    <p:sldId id="322" r:id="rId13"/>
    <p:sldId id="331" r:id="rId14"/>
    <p:sldId id="335" r:id="rId15"/>
    <p:sldId id="374" r:id="rId16"/>
    <p:sldId id="289" r:id="rId17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354F3F-FC35-EB23-4376-4EAACAA69C8E}" name="Allison Krivatch" initials="AK" userId="S::a.krivatch.ipcn@impacthealth.org::b4a04be9-4509-4b3e-9281-2e96d72aeaf7" providerId="AD"/>
  <p188:author id="{8C641451-DB6A-899C-CB5B-A4A15749D2F7}" name="Jill Lieberman" initials="JL" userId="S::j.lieberman@impacthealth.org::5d1bdd28-7207-4278-85e4-06bd319c3368" providerId="AD"/>
  <p188:author id="{48F6D469-749F-B423-C873-E70AC7650F9A}" name="Hannah Erickson" initials="" userId="S::H.Erickson@impacthealth.org::318b69d2-7b43-45b7-819a-13a5726bb274" providerId="AD"/>
  <p188:author id="{B5B729D4-7AFC-5810-8E15-28136E0E701E}" name="Hannah Erickson" initials="HE" userId="S::h.erickson@impacthealth.org::318b69d2-7b43-45b7-819a-13a5726bb274" providerId="AD"/>
  <p188:author id="{0926BDEE-CB8B-08F7-8CBB-8E43100A25E2}" name="Jennifer Caldwell" initials="" userId="S::j.caldwell@impacthealth.org::4dd8cfe5-fa2f-433a-8304-0d69eb0e6c9c" providerId="AD"/>
  <p188:author id="{D80D0CF6-31DF-BA8E-2A6F-4AE38FCD894E}" name="Laurie Stradley" initials="LS" userId="S::l.stradley@impacthealth.org::f1bbfc2e-75f1-467b-a47b-97198b7acc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CD6"/>
    <a:srgbClr val="123666"/>
    <a:srgbClr val="005296"/>
    <a:srgbClr val="56A3BE"/>
    <a:srgbClr val="1C3664"/>
    <a:srgbClr val="163961"/>
    <a:srgbClr val="D1D2D4"/>
    <a:srgbClr val="2550A3"/>
    <a:srgbClr val="EF4822"/>
    <a:srgbClr val="BF3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5D999-1A1E-45F1-B281-C40519B5C7AA}" v="1" dt="2026-06-18T12:51:36.2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2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6B62-B9C3-2D99-99CA-B69D3ABC2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56E25-8A68-CDC9-7A77-6E4DFDFD9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14F23E-6951-989F-D83C-8C8E977CA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just over 3 years, HOP generated over </a:t>
            </a:r>
            <a:r>
              <a:rPr lang="en-US" b="1"/>
              <a:t>$117M in direct income </a:t>
            </a:r>
            <a:r>
              <a:rPr lang="en-US"/>
              <a:t>and </a:t>
            </a:r>
            <a:r>
              <a:rPr lang="en-US" b="1"/>
              <a:t>$179M in total business activity </a:t>
            </a:r>
            <a:r>
              <a:rPr lang="en-US"/>
              <a:t>(using $0.53 multiplier for every dollar invested in HOP).</a:t>
            </a:r>
          </a:p>
          <a:p>
            <a:endParaRPr lang="en-US"/>
          </a:p>
          <a:p>
            <a:r>
              <a:rPr lang="en-US"/>
              <a:t>Numbers reflect data from the first service delivered beginning </a:t>
            </a:r>
            <a:r>
              <a:rPr lang="en-US" b="1"/>
              <a:t>March 2022 </a:t>
            </a:r>
            <a:r>
              <a:rPr lang="en-US"/>
              <a:t>to the HOP pause on </a:t>
            </a:r>
            <a:r>
              <a:rPr lang="en-US" b="1"/>
              <a:t>June 30, 2025.</a:t>
            </a:r>
          </a:p>
        </p:txBody>
      </p:sp>
    </p:spTree>
    <p:extLst>
      <p:ext uri="{BB962C8B-B14F-4D97-AF65-F5344CB8AC3E}">
        <p14:creationId xmlns:p14="http://schemas.microsoft.com/office/powerpoint/2010/main" val="332204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91618-E9FB-7283-B4D2-975AFC8A9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6B972-5D15-E187-B0EB-E8AF686A6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F5791-8296-A307-4DB4-50015288B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93F23-FABF-D8DA-9850-BAFCE8ADA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98F89-99D3-BBF7-4CB4-5BCA2AD92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C75EC-BC53-9B2C-6D5C-97593F439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F555C-0E08-FBE0-3B6A-8479262E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19729-0100-60E8-1F63-33344E2C9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A6147-AFC3-D69A-FBC3-36A3AE1F6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0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Stock-1496601015.jpg" descr="iStock-1496601015.jpg"/>
          <p:cNvPicPr>
            <a:picLocks noChangeAspect="1"/>
          </p:cNvPicPr>
          <p:nvPr userDrawn="1"/>
        </p:nvPicPr>
        <p:blipFill>
          <a:blip r:embed="rId2"/>
          <a:srcRect l="-25500" t="-49962" r="-6698" b="17755"/>
          <a:stretch/>
        </p:blipFill>
        <p:spPr>
          <a:xfrm>
            <a:off x="-8236046" y="-8930892"/>
            <a:ext cx="37405983" cy="19350798"/>
          </a:xfrm>
          <a:prstGeom prst="ellipse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81791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Stock-1496601015.jpg"/>
          <p:cNvPicPr>
            <a:picLocks noChangeAspect="1"/>
          </p:cNvPicPr>
          <p:nvPr userDrawn="1"/>
        </p:nvPicPr>
        <p:blipFill>
          <a:blip r:embed="rId2"/>
          <a:srcRect l="-22869" t="-22040" r="-17672" b="21565"/>
          <a:stretch/>
        </p:blipFill>
        <p:spPr>
          <a:xfrm>
            <a:off x="-8236046" y="-8930892"/>
            <a:ext cx="37405983" cy="19350798"/>
          </a:xfrm>
          <a:prstGeom prst="ellipse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269944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Stock-1496601015.jpg"/>
          <p:cNvPicPr>
            <a:picLocks noChangeAspect="1"/>
          </p:cNvPicPr>
          <p:nvPr userDrawn="1"/>
        </p:nvPicPr>
        <p:blipFill>
          <a:blip r:embed="rId2"/>
          <a:srcRect l="-25623" t="-32816" r="3635" b="42681"/>
          <a:stretch/>
        </p:blipFill>
        <p:spPr>
          <a:xfrm>
            <a:off x="-8236046" y="-8930892"/>
            <a:ext cx="37405983" cy="19350798"/>
          </a:xfrm>
          <a:prstGeom prst="ellipse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66604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>
            <a:extLst>
              <a:ext uri="{FF2B5EF4-FFF2-40B4-BE49-F238E27FC236}">
                <a16:creationId xmlns:a16="http://schemas.microsoft.com/office/drawing/2014/main" id="{9BD717EE-24BC-012C-A4DD-432DC7FB35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406" y="894342"/>
            <a:ext cx="10240011" cy="1757535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9561AEB1-7DFB-F9E6-D0BC-240670043BB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581406" y="2651877"/>
            <a:ext cx="14072873" cy="71657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1pPr>
            <a:lvl2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2pPr>
            <a:lvl3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3pPr>
            <a:lvl4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4pPr>
            <a:lvl5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F51B60CA-4B31-6D94-563F-D1DEB9B5AD97}"/>
              </a:ext>
            </a:extLst>
          </p:cNvPr>
          <p:cNvSpPr/>
          <p:nvPr userDrawn="1"/>
        </p:nvSpPr>
        <p:spPr>
          <a:xfrm>
            <a:off x="-3587" y="-1"/>
            <a:ext cx="732514" cy="11303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DDDD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>
            <a:extLst>
              <a:ext uri="{FF2B5EF4-FFF2-40B4-BE49-F238E27FC236}">
                <a16:creationId xmlns:a16="http://schemas.microsoft.com/office/drawing/2014/main" id="{9BD717EE-24BC-012C-A4DD-432DC7FB35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406" y="894342"/>
            <a:ext cx="10240011" cy="1757535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9561AEB1-7DFB-F9E6-D0BC-240670043BB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581406" y="2651877"/>
            <a:ext cx="14072873" cy="71657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1pPr>
            <a:lvl2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2pPr>
            <a:lvl3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3pPr>
            <a:lvl4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4pPr>
            <a:lvl5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163437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80F4E230-55AF-97D0-90D6-CAD692CD0409}"/>
              </a:ext>
            </a:extLst>
          </p:cNvPr>
          <p:cNvSpPr/>
          <p:nvPr userDrawn="1"/>
        </p:nvSpPr>
        <p:spPr>
          <a:xfrm>
            <a:off x="-3587" y="-1"/>
            <a:ext cx="732514" cy="113030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DDDD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511C322B-0B1F-AD82-8D22-166349E8D1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406" y="894342"/>
            <a:ext cx="10240011" cy="1757535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8AC37EC-E051-E868-EA61-FFFAA50271B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581406" y="2651877"/>
            <a:ext cx="14072873" cy="71657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1pPr>
            <a:lvl2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2pPr>
            <a:lvl3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3pPr>
            <a:lvl4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4pPr>
            <a:lvl5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555259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591913" y="1091493"/>
            <a:ext cx="10240011" cy="1757535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591913" y="2987560"/>
            <a:ext cx="9360486" cy="5120852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1pPr>
            <a:lvl2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2pPr>
            <a:lvl3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3pPr>
            <a:lvl4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4pPr>
            <a:lvl5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6834B5B-3BF6-2C61-FF98-2FFCD207BD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495309" cy="11303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1964895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BFE380C-D9F4-7BE1-513F-6DECCB57D79A}"/>
              </a:ext>
            </a:extLst>
          </p:cNvPr>
          <p:cNvSpPr/>
          <p:nvPr userDrawn="1"/>
        </p:nvSpPr>
        <p:spPr>
          <a:xfrm>
            <a:off x="11078436" y="-2281005"/>
            <a:ext cx="11151432" cy="15865009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C9C7488F-DA7E-058C-D82A-CC1C33C46B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8246" y="1210949"/>
            <a:ext cx="17012008" cy="1621845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02F06903-AFDC-E8E2-F9CB-D39903635B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28246" y="2832794"/>
            <a:ext cx="15722974" cy="78246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1pPr>
            <a:lvl2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2pPr>
            <a:lvl3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3pPr>
            <a:lvl4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4pPr>
            <a:lvl5pPr>
              <a:defRPr sz="6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162142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pactHealthBadgeOnlyBlue.png" descr="ImpactHealthBadgeOnlyBlu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61657" y="9923663"/>
            <a:ext cx="1057671" cy="10569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0" r:id="rId4"/>
    <p:sldLayoutId id="2147483664" r:id="rId5"/>
    <p:sldLayoutId id="2147483665" r:id="rId6"/>
    <p:sldLayoutId id="2147483666" r:id="rId7"/>
    <p:sldLayoutId id="2147483663" r:id="rId8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00" b="0" i="0" u="none" strike="noStrike" cap="none" spc="0" baseline="0">
          <a:solidFill>
            <a:srgbClr val="163961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HERE">
            <a:extLst>
              <a:ext uri="{FF2B5EF4-FFF2-40B4-BE49-F238E27FC236}">
                <a16:creationId xmlns:a16="http://schemas.microsoft.com/office/drawing/2014/main" id="{C93F3EB4-7AB0-5A40-A00E-F4CC19AD10B9}"/>
              </a:ext>
            </a:extLst>
          </p:cNvPr>
          <p:cNvSpPr txBox="1">
            <a:spLocks/>
          </p:cNvSpPr>
          <p:nvPr/>
        </p:nvSpPr>
        <p:spPr>
          <a:xfrm>
            <a:off x="2727960" y="5651500"/>
            <a:ext cx="13681209" cy="123888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12700" algn="ctr" defTabSz="91440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11400" algn="l"/>
              </a:tabLst>
              <a:defRPr sz="7900" b="1" i="0" u="none" strike="noStrike" cap="none" spc="789" baseline="0"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00" b="0" i="0" u="none" strike="noStrike" cap="none" spc="0" baseline="0">
                <a:solidFill>
                  <a:srgbClr val="16396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00" b="0" i="0" u="none" strike="noStrike" cap="none" spc="0" baseline="0">
                <a:solidFill>
                  <a:srgbClr val="16396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00" b="0" i="0" u="none" strike="noStrike" cap="none" spc="0" baseline="0">
                <a:solidFill>
                  <a:srgbClr val="16396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00" b="0" i="0" u="none" strike="noStrike" cap="none" spc="0" baseline="0">
                <a:solidFill>
                  <a:srgbClr val="16396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00" b="0" i="0" u="none" strike="noStrike" cap="none" spc="0" baseline="0">
                <a:solidFill>
                  <a:srgbClr val="16396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00" b="0" i="0" u="none" strike="noStrike" cap="none" spc="0" baseline="0">
                <a:solidFill>
                  <a:srgbClr val="16396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00" b="0" i="0" u="none" strike="noStrike" cap="none" spc="0" baseline="0">
                <a:solidFill>
                  <a:srgbClr val="16396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00" b="0" i="0" u="none" strike="noStrike" cap="none" spc="0" baseline="0">
                <a:solidFill>
                  <a:srgbClr val="16396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>
              <a:lnSpc>
                <a:spcPct val="150000"/>
              </a:lnSpc>
              <a:spcAft>
                <a:spcPts val="7000"/>
              </a:spcAft>
            </a:pPr>
            <a:r>
              <a:rPr lang="en-US" sz="9600" spc="0" dirty="0"/>
              <a:t>NCALHD</a:t>
            </a:r>
            <a:br>
              <a:rPr lang="en-US" sz="9600" spc="0" dirty="0"/>
            </a:br>
            <a:r>
              <a:rPr lang="en-US" sz="5000" spc="0" dirty="0"/>
              <a:t>June 18, 2026</a:t>
            </a:r>
          </a:p>
        </p:txBody>
      </p:sp>
      <p:pic>
        <p:nvPicPr>
          <p:cNvPr id="5" name="ImpactHealthLogoLight.png" descr="ImpactHealthLogoLight.png">
            <a:extLst>
              <a:ext uri="{FF2B5EF4-FFF2-40B4-BE49-F238E27FC236}">
                <a16:creationId xmlns:a16="http://schemas.microsoft.com/office/drawing/2014/main" id="{E9408BA6-B2E4-9C30-D1F8-A119D930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38" y="1935819"/>
            <a:ext cx="6523566" cy="23449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835558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1C9A8-CC56-939D-4C93-718F4F0F0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0366A7-4662-589F-CF27-7EFA9BA6DD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966267" y="9668933"/>
            <a:ext cx="1947333" cy="138853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EDF9A-DC15-A214-CA4F-8BA370A9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r="465" b="7547"/>
          <a:stretch>
            <a:fillRect/>
          </a:stretch>
        </p:blipFill>
        <p:spPr>
          <a:xfrm>
            <a:off x="1801703" y="397542"/>
            <a:ext cx="8992985" cy="2059949"/>
          </a:xfrm>
          <a:prstGeom prst="rect">
            <a:avLst/>
          </a:prstGeom>
          <a:effectLst/>
        </p:spPr>
      </p:pic>
      <p:pic>
        <p:nvPicPr>
          <p:cNvPr id="5" name="Picture 4" descr="A diagram of a company&#10;&#10;AI-generated content may be incorrect.">
            <a:extLst>
              <a:ext uri="{FF2B5EF4-FFF2-40B4-BE49-F238E27FC236}">
                <a16:creationId xmlns:a16="http://schemas.microsoft.com/office/drawing/2014/main" id="{40572E72-CA92-F5F8-AE4E-27740EDBBB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28" t="14844" r="1770" b="-1337"/>
          <a:stretch>
            <a:fillRect/>
          </a:stretch>
        </p:blipFill>
        <p:spPr>
          <a:xfrm>
            <a:off x="5325865" y="4027099"/>
            <a:ext cx="10107316" cy="70061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809DAF-04B8-D257-19A8-FE18306833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07401" y="2708549"/>
            <a:ext cx="17620994" cy="107130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5500" b="1">
                <a:solidFill>
                  <a:srgbClr val="005296"/>
                </a:solidFill>
                <a:latin typeface="Calibri"/>
                <a:ea typeface="Calibri"/>
                <a:cs typeface="Calibri"/>
              </a:rPr>
              <a:t>What is a ROOTS Hub Lead?</a:t>
            </a:r>
            <a:endParaRPr lang="en-US" sz="5500">
              <a:solidFill>
                <a:srgbClr val="005296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3000">
              <a:solidFill>
                <a:srgbClr val="005296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2555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BF4FF-0F29-E72E-A735-244B1190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86C5AB-4C28-BD3B-CB2A-6B15A90E7A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966267" y="9668933"/>
            <a:ext cx="1947333" cy="138853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29425-C603-57C2-384B-73B5F1F44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r="465" b="7547"/>
          <a:stretch>
            <a:fillRect/>
          </a:stretch>
        </p:blipFill>
        <p:spPr>
          <a:xfrm>
            <a:off x="1801703" y="397542"/>
            <a:ext cx="8992985" cy="2059949"/>
          </a:xfrm>
          <a:prstGeom prst="rect">
            <a:avLst/>
          </a:prstGeom>
          <a:effectLst/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D310A0-7D6E-8CA0-EDD2-AE39C8A4B1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07401" y="2708549"/>
            <a:ext cx="17620994" cy="107130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5500" b="1">
                <a:solidFill>
                  <a:srgbClr val="005296"/>
                </a:solidFill>
                <a:latin typeface="Calibri"/>
                <a:ea typeface="Calibri"/>
                <a:cs typeface="Calibri"/>
              </a:rPr>
              <a:t>ROOTS Hub Key Responsibilities</a:t>
            </a:r>
          </a:p>
          <a:p>
            <a:pPr marL="457200" indent="-457200">
              <a:buFont typeface="Arial"/>
              <a:buChar char="•"/>
            </a:pPr>
            <a:endParaRPr lang="en-US" sz="3000">
              <a:solidFill>
                <a:srgbClr val="00529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3DE1A-5821-BAD1-F5A0-FC91E9B2D8C6}"/>
              </a:ext>
            </a:extLst>
          </p:cNvPr>
          <p:cNvSpPr txBox="1"/>
          <p:nvPr/>
        </p:nvSpPr>
        <p:spPr>
          <a:xfrm>
            <a:off x="1814557" y="4342355"/>
            <a:ext cx="15421599" cy="5601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spcAft>
                <a:spcPts val="4000"/>
              </a:spcAft>
              <a:buFont typeface="Arial"/>
              <a:buChar char="•"/>
            </a:pPr>
            <a:r>
              <a:rPr lang="en-US" sz="4000" b="1">
                <a:solidFill>
                  <a:srgbClr val="005296"/>
                </a:solidFill>
                <a:latin typeface="Calibri"/>
                <a:ea typeface="Calibri"/>
                <a:cs typeface="Calibri"/>
                <a:sym typeface="Times New Roman"/>
              </a:rPr>
              <a:t>Establish standards to ensure rural residents are effectively connected</a:t>
            </a:r>
            <a:r>
              <a:rPr lang="en-US" sz="4000">
                <a:solidFill>
                  <a:srgbClr val="005296"/>
                </a:solidFill>
                <a:latin typeface="Calibri"/>
                <a:ea typeface="Calibri"/>
                <a:cs typeface="Calibri"/>
                <a:sym typeface="Times New Roman"/>
              </a:rPr>
              <a:t> to physical health, behavioral health, and social supports.</a:t>
            </a:r>
            <a:endParaRPr lang="en-US" sz="4000">
              <a:latin typeface="Helvetica"/>
              <a:ea typeface="Calibri"/>
              <a:cs typeface="Helvetica"/>
            </a:endParaRPr>
          </a:p>
          <a:p>
            <a:pPr marL="571500" indent="-571500">
              <a:spcAft>
                <a:spcPts val="4000"/>
              </a:spcAft>
              <a:buFont typeface="Arial"/>
              <a:buChar char="•"/>
            </a:pPr>
            <a:r>
              <a:rPr lang="en-US" sz="4000" b="1">
                <a:solidFill>
                  <a:srgbClr val="005296"/>
                </a:solidFill>
                <a:latin typeface="Calibri"/>
                <a:ea typeface="Calibri"/>
                <a:cs typeface="Calibri"/>
                <a:sym typeface="Times New Roman"/>
              </a:rPr>
              <a:t>Facilitate funding applications and awards</a:t>
            </a:r>
            <a:r>
              <a:rPr lang="en-US" sz="4000">
                <a:solidFill>
                  <a:srgbClr val="005296"/>
                </a:solidFill>
                <a:latin typeface="Calibri"/>
                <a:ea typeface="Calibri"/>
                <a:cs typeface="Calibri"/>
                <a:sym typeface="Times New Roman"/>
              </a:rPr>
              <a:t> aligned with regional needs and RHTP grant requirements.</a:t>
            </a:r>
            <a:endParaRPr lang="en-US" sz="4000">
              <a:latin typeface="Helvetica"/>
              <a:ea typeface="Calibri"/>
              <a:cs typeface="Helvetica"/>
            </a:endParaRPr>
          </a:p>
          <a:p>
            <a:pPr marL="571500" indent="-571500">
              <a:spcAft>
                <a:spcPts val="4000"/>
              </a:spcAft>
              <a:buFont typeface="Arial"/>
              <a:buChar char="•"/>
            </a:pPr>
            <a:r>
              <a:rPr lang="en-US" sz="4000" b="1">
                <a:solidFill>
                  <a:srgbClr val="005296"/>
                </a:solidFill>
                <a:latin typeface="Calibri"/>
                <a:ea typeface="Calibri"/>
                <a:cs typeface="Calibri"/>
                <a:sym typeface="Times New Roman"/>
              </a:rPr>
              <a:t>Collect and analyze data </a:t>
            </a:r>
            <a:r>
              <a:rPr lang="en-US" sz="4000">
                <a:solidFill>
                  <a:srgbClr val="005296"/>
                </a:solidFill>
                <a:latin typeface="Calibri"/>
                <a:ea typeface="Calibri"/>
                <a:cs typeface="Calibri"/>
                <a:sym typeface="Times New Roman"/>
              </a:rPr>
              <a:t>to monitor program performance and outcomes against RHTP goals and key performance indicators. </a:t>
            </a:r>
            <a:endParaRPr lang="en-US" sz="400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655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400F-0FAF-E345-60F4-E968E6BC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06" y="894342"/>
            <a:ext cx="15407183" cy="1757535"/>
          </a:xfrm>
        </p:spPr>
        <p:txBody>
          <a:bodyPr/>
          <a:lstStyle/>
          <a:p>
            <a:r>
              <a:rPr lang="en-US" dirty="0"/>
              <a:t>First 90 Days in Region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BD76C-A1BF-72A1-17EC-0B7940DECA5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Rapid needs assessment &amp; focused community engagement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Outreach and confirmation of members of the Governance Committee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Meaning-making sessions and prioritization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Action plan submission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585489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B730AA-331D-5B53-673E-47C7CE4C54EF}"/>
              </a:ext>
            </a:extLst>
          </p:cNvPr>
          <p:cNvSpPr txBox="1"/>
          <p:nvPr/>
        </p:nvSpPr>
        <p:spPr>
          <a:xfrm>
            <a:off x="2258930" y="2515138"/>
            <a:ext cx="15355614" cy="4801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b="1" dirty="0">
                <a:solidFill>
                  <a:schemeClr val="bg1"/>
                </a:solidFill>
                <a:latin typeface="Times New Roman"/>
                <a:cs typeface="Times New Roman"/>
              </a:rPr>
              <a:t>Laurie Stradley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b="1" dirty="0">
                <a:solidFill>
                  <a:schemeClr val="bg1"/>
                </a:solidFill>
                <a:latin typeface="Times New Roman"/>
                <a:cs typeface="Times New Roman"/>
              </a:rPr>
              <a:t>Impact Health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b="1" dirty="0">
                <a:solidFill>
                  <a:schemeClr val="bg1"/>
                </a:solidFill>
                <a:latin typeface="Times New Roman"/>
                <a:cs typeface="Times New Roman"/>
              </a:rPr>
              <a:t>l.Stradley@impacthealth.org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02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B43E-8E3E-0326-DACC-16E80A74E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8890-F659-F6B1-8CB4-529C115A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006" y="894342"/>
            <a:ext cx="12850643" cy="1757535"/>
          </a:xfrm>
        </p:spPr>
        <p:txBody>
          <a:bodyPr lIns="91440" tIns="45720" rIns="91440" bIns="45720" anchor="t"/>
          <a:lstStyle/>
          <a:p>
            <a:r>
              <a:rPr lang="en-US" b="1"/>
              <a:t>Who We 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E349-BA36-9C25-7643-F9A6E587DB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82468" y="3024555"/>
            <a:ext cx="17620994" cy="675249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5500" b="1">
                <a:solidFill>
                  <a:srgbClr val="163861"/>
                </a:solidFill>
              </a:rPr>
              <a:t>Our Mission</a:t>
            </a:r>
            <a:br>
              <a:rPr lang="en-US" sz="5000">
                <a:solidFill>
                  <a:srgbClr val="163861"/>
                </a:solidFill>
              </a:rPr>
            </a:br>
            <a:r>
              <a:rPr lang="en-US" sz="4500">
                <a:solidFill>
                  <a:srgbClr val="163861"/>
                </a:solidFill>
              </a:rPr>
              <a:t>Impact Health leads innovative strategies that bridge community and clinical systems of care to ensure all Western North Carolinians can access the resources they need to thrive.</a:t>
            </a:r>
          </a:p>
          <a:p>
            <a:endParaRPr lang="en-US" sz="5000">
              <a:solidFill>
                <a:srgbClr val="163861"/>
              </a:solidFill>
            </a:endParaRPr>
          </a:p>
          <a:p>
            <a:r>
              <a:rPr lang="en-US" sz="5500" b="1">
                <a:solidFill>
                  <a:srgbClr val="163861"/>
                </a:solidFill>
              </a:rPr>
              <a:t>Our Vision</a:t>
            </a:r>
          </a:p>
          <a:p>
            <a:r>
              <a:rPr lang="en-US" sz="4500">
                <a:solidFill>
                  <a:srgbClr val="163861"/>
                </a:solidFill>
              </a:rPr>
              <a:t>Western North Carolina is an innovative model for thriving, fully engaged communities where all people live healthy lives.</a:t>
            </a:r>
          </a:p>
        </p:txBody>
      </p:sp>
    </p:spTree>
    <p:extLst>
      <p:ext uri="{BB962C8B-B14F-4D97-AF65-F5344CB8AC3E}">
        <p14:creationId xmlns:p14="http://schemas.microsoft.com/office/powerpoint/2010/main" val="4972153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9524B-9C97-A5F5-C772-EC3421045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DEB7-E86E-8EB0-8A1F-A22FCC3D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06" y="894342"/>
            <a:ext cx="16367927" cy="1757535"/>
          </a:xfrm>
        </p:spPr>
        <p:txBody>
          <a:bodyPr/>
          <a:lstStyle/>
          <a:p>
            <a:r>
              <a:rPr lang="en-US" b="1"/>
              <a:t>HOP by the </a:t>
            </a:r>
            <a:r>
              <a:rPr lang="en-US" b="1">
                <a:solidFill>
                  <a:srgbClr val="BF3919"/>
                </a:solidFill>
              </a:rPr>
              <a:t>Numbers</a:t>
            </a:r>
            <a:r>
              <a:rPr lang="en-US" b="1"/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D3F7E-F2A0-0D76-3092-E039EF93CB0B}"/>
              </a:ext>
            </a:extLst>
          </p:cNvPr>
          <p:cNvSpPr/>
          <p:nvPr/>
        </p:nvSpPr>
        <p:spPr>
          <a:xfrm>
            <a:off x="18546417" y="9817616"/>
            <a:ext cx="1411357" cy="133408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AutoShape 2" descr="Image preview">
            <a:extLst>
              <a:ext uri="{FF2B5EF4-FFF2-40B4-BE49-F238E27FC236}">
                <a16:creationId xmlns:a16="http://schemas.microsoft.com/office/drawing/2014/main" id="{3A6A4669-F3FB-EC50-DF2B-5FD6464AE42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9195480" y="5273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A93A52-6192-57C4-9375-0E594691E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629" y="9619877"/>
            <a:ext cx="2887407" cy="1037912"/>
          </a:xfrm>
          <a:prstGeom prst="rect">
            <a:avLst/>
          </a:prstGeom>
        </p:spPr>
      </p:pic>
      <p:pic>
        <p:nvPicPr>
          <p:cNvPr id="13" name="Graphic 12" descr="Fruit bowl with solid fill">
            <a:extLst>
              <a:ext uri="{FF2B5EF4-FFF2-40B4-BE49-F238E27FC236}">
                <a16:creationId xmlns:a16="http://schemas.microsoft.com/office/drawing/2014/main" id="{0175547F-CD29-54ED-8200-97E38321E8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14494" y="3055838"/>
            <a:ext cx="1372258" cy="1372258"/>
          </a:xfrm>
          <a:prstGeom prst="rect">
            <a:avLst/>
          </a:prstGeom>
        </p:spPr>
      </p:pic>
      <p:pic>
        <p:nvPicPr>
          <p:cNvPr id="15" name="Graphic 14" descr="Tools with solid fill">
            <a:extLst>
              <a:ext uri="{FF2B5EF4-FFF2-40B4-BE49-F238E27FC236}">
                <a16:creationId xmlns:a16="http://schemas.microsoft.com/office/drawing/2014/main" id="{69FE1EE3-2DE0-2645-D73C-3B10FC41A2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9870" y="6642619"/>
            <a:ext cx="1354842" cy="1354842"/>
          </a:xfrm>
          <a:prstGeom prst="rect">
            <a:avLst/>
          </a:prstGeom>
        </p:spPr>
      </p:pic>
      <p:pic>
        <p:nvPicPr>
          <p:cNvPr id="17" name="Graphic 16" descr="Influencer with solid fill">
            <a:extLst>
              <a:ext uri="{FF2B5EF4-FFF2-40B4-BE49-F238E27FC236}">
                <a16:creationId xmlns:a16="http://schemas.microsoft.com/office/drawing/2014/main" id="{347ACCC7-6B63-A2DD-C6EE-D905C8FB22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8762" y="2852250"/>
            <a:ext cx="1841965" cy="1841965"/>
          </a:xfrm>
          <a:prstGeom prst="rect">
            <a:avLst/>
          </a:prstGeom>
        </p:spPr>
      </p:pic>
      <p:pic>
        <p:nvPicPr>
          <p:cNvPr id="19" name="Graphic 18" descr="Money with solid fill">
            <a:extLst>
              <a:ext uri="{FF2B5EF4-FFF2-40B4-BE49-F238E27FC236}">
                <a16:creationId xmlns:a16="http://schemas.microsoft.com/office/drawing/2014/main" id="{DBA0ECD1-DB65-5910-88A7-25DF1AAEA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419590" y="6583798"/>
            <a:ext cx="1559788" cy="1559788"/>
          </a:xfrm>
          <a:prstGeom prst="rect">
            <a:avLst/>
          </a:prstGeom>
        </p:spPr>
      </p:pic>
      <p:pic>
        <p:nvPicPr>
          <p:cNvPr id="21" name="Graphic 20" descr="Family with two children with solid fill">
            <a:extLst>
              <a:ext uri="{FF2B5EF4-FFF2-40B4-BE49-F238E27FC236}">
                <a16:creationId xmlns:a16="http://schemas.microsoft.com/office/drawing/2014/main" id="{668F1A56-92DF-65AE-F078-DBFE061EAC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53515" y="2870138"/>
            <a:ext cx="1841965" cy="1841965"/>
          </a:xfrm>
          <a:prstGeom prst="rect">
            <a:avLst/>
          </a:prstGeom>
        </p:spPr>
      </p:pic>
      <p:pic>
        <p:nvPicPr>
          <p:cNvPr id="23" name="Graphic 22" descr="Farmer female with solid fill">
            <a:extLst>
              <a:ext uri="{FF2B5EF4-FFF2-40B4-BE49-F238E27FC236}">
                <a16:creationId xmlns:a16="http://schemas.microsoft.com/office/drawing/2014/main" id="{1E95BAE6-097A-7EF2-13DF-7ED0920932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01046" y="6535386"/>
            <a:ext cx="1639329" cy="16393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C8B2E3-B5AE-5FCB-BAF4-AE5C0772BB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5962" y="4665170"/>
            <a:ext cx="1719266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>
                <a:ln>
                  <a:noFill/>
                </a:ln>
                <a:solidFill>
                  <a:srgbClr val="BF391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59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1104A-4058-81B4-A11B-A72A53F9FC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96769" y="4683058"/>
            <a:ext cx="2097152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>
                <a:ln>
                  <a:noFill/>
                </a:ln>
                <a:solidFill>
                  <a:srgbClr val="BF391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13,968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4ED53F-E00D-271D-21CB-069C13A967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857026" y="4662254"/>
            <a:ext cx="2565858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>
                <a:ln>
                  <a:noFill/>
                </a:ln>
                <a:solidFill>
                  <a:srgbClr val="BF391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401,653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EBD9E4-EA4D-0889-210E-911401F614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89141" y="8268940"/>
            <a:ext cx="2256299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>
                <a:solidFill>
                  <a:srgbClr val="BF39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$28.5M</a:t>
            </a:r>
            <a:endParaRPr kumimoji="0" lang="en-US" sz="5000" b="1" i="0" u="none" strike="noStrike" cap="none" spc="0" normalizeH="0" baseline="0">
              <a:ln>
                <a:noFill/>
              </a:ln>
              <a:solidFill>
                <a:srgbClr val="BF3919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C1BCB2-4854-B4D0-A863-ACDCD9548F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2135" y="8360626"/>
            <a:ext cx="2097152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>
                <a:ln>
                  <a:noFill/>
                </a:ln>
                <a:solidFill>
                  <a:srgbClr val="BF391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898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A2DAB9-1B7A-A73D-6792-86686D179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29623" y="8272822"/>
            <a:ext cx="2565858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>
                <a:ln>
                  <a:noFill/>
                </a:ln>
                <a:solidFill>
                  <a:srgbClr val="BF3919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$88.8M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FC7DC9-4306-6652-266C-0FEC48D1AC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12393" y="5317414"/>
            <a:ext cx="2430516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>
                <a:ln>
                  <a:noFill/>
                </a:ln>
                <a:solidFill>
                  <a:srgbClr val="2550A3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organizations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581211-5013-2C42-B228-DD67B290E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79864" y="5335302"/>
            <a:ext cx="3184348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b="1">
                <a:solidFill>
                  <a:srgbClr val="255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 participants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CA49CF-A645-51EF-8128-AF9F6A80FB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47781" y="5317414"/>
            <a:ext cx="3184348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b="1">
                <a:solidFill>
                  <a:srgbClr val="255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 services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94DBB6-C6C0-9794-F4C8-ED78BCD548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9894" y="9027840"/>
            <a:ext cx="2430516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>
                <a:ln>
                  <a:noFill/>
                </a:ln>
                <a:solidFill>
                  <a:srgbClr val="2550A3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in capacity building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33C62B-7894-0D66-629B-4A611BFCA7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02886" y="9031587"/>
            <a:ext cx="318434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b="1">
                <a:solidFill>
                  <a:srgbClr val="255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full-time equivalent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DE670-FE3E-A7F7-CE76-2D3DD128C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59710" y="9031722"/>
            <a:ext cx="318434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b="1">
                <a:solidFill>
                  <a:srgbClr val="255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reimbursement</a:t>
            </a:r>
            <a:br>
              <a:rPr lang="en-US" sz="3000" b="1">
                <a:solidFill>
                  <a:srgbClr val="255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>
                <a:solidFill>
                  <a:srgbClr val="255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BEFCA-E322-2ACA-BD79-3C5391D5C8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41346" y="5776317"/>
            <a:ext cx="336849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in HSO network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37EAA6-CABA-F5A8-8607-3402E1C918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7789" y="5774988"/>
            <a:ext cx="336849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served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5D16A2-BFCC-151D-6449-F96543924C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6374" y="5772715"/>
            <a:ext cx="336849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provided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470AF1-5800-8AF8-3DDD-09B5D00255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30903" y="10023964"/>
            <a:ext cx="336849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funds distributed to</a:t>
            </a:r>
            <a:b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</a:b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HSOs &amp; CHWS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7C0EE1-C4A8-2FED-A99A-5651F70C22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6461" y="9981748"/>
            <a:ext cx="336849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jobs supported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A3133C-5752-24CB-4B04-51D850F689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67635" y="10031664"/>
            <a:ext cx="336849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"/>
              </a:rPr>
              <a:t>billed by HSOs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6B4AF2-A8CA-26CD-E9E2-B5552D42477A}"/>
              </a:ext>
            </a:extLst>
          </p:cNvPr>
          <p:cNvSpPr txBox="1"/>
          <p:nvPr/>
        </p:nvSpPr>
        <p:spPr>
          <a:xfrm>
            <a:off x="2154767" y="540399"/>
            <a:ext cx="1004993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>
                <a:solidFill>
                  <a:srgbClr val="BF391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2022 – June 2025</a:t>
            </a:r>
          </a:p>
        </p:txBody>
      </p:sp>
    </p:spTree>
    <p:extLst>
      <p:ext uri="{BB962C8B-B14F-4D97-AF65-F5344CB8AC3E}">
        <p14:creationId xmlns:p14="http://schemas.microsoft.com/office/powerpoint/2010/main" val="24655786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46674-39E0-0A76-F965-04EAD95A9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Money Growth Icon or Logo Isolated Sign Symbol Vector Illustration Stock  Illustration - Illustration of money, market: 199739511">
            <a:extLst>
              <a:ext uri="{FF2B5EF4-FFF2-40B4-BE49-F238E27FC236}">
                <a16:creationId xmlns:a16="http://schemas.microsoft.com/office/drawing/2014/main" id="{029F0900-A953-ED76-4DA6-F4D766EEBF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666135" y="5940951"/>
            <a:ext cx="2459973" cy="24599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45BF7-8047-3D79-811D-2B86E3ED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06" y="894342"/>
            <a:ext cx="17413008" cy="1757535"/>
          </a:xfrm>
        </p:spPr>
        <p:txBody>
          <a:bodyPr lIns="91440" tIns="45720" rIns="91440" bIns="45720" anchor="t"/>
          <a:lstStyle/>
          <a:p>
            <a:r>
              <a:rPr lang="en-US" sz="8000" b="1"/>
              <a:t>NC HOP Statewide Outcomes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4333FB-31AB-2ED0-5031-F531627B5D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35107" y="9130710"/>
            <a:ext cx="2147777" cy="1948416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703A9B-5754-A795-F3C0-95B581935B33}"/>
              </a:ext>
            </a:extLst>
          </p:cNvPr>
          <p:cNvSpPr/>
          <p:nvPr/>
        </p:nvSpPr>
        <p:spPr>
          <a:xfrm>
            <a:off x="0" y="10611293"/>
            <a:ext cx="20104100" cy="696560"/>
          </a:xfrm>
          <a:prstGeom prst="rect">
            <a:avLst/>
          </a:prstGeom>
          <a:solidFill>
            <a:srgbClr val="00A9C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16085C-E8BE-A5C9-808A-1B7CFEB5B4A2}"/>
              </a:ext>
            </a:extLst>
          </p:cNvPr>
          <p:cNvSpPr/>
          <p:nvPr/>
        </p:nvSpPr>
        <p:spPr>
          <a:xfrm>
            <a:off x="4441874" y="8561620"/>
            <a:ext cx="13532714" cy="1320253"/>
          </a:xfrm>
          <a:prstGeom prst="roundRect">
            <a:avLst/>
          </a:prstGeom>
          <a:solidFill>
            <a:srgbClr val="00A9C2"/>
          </a:solidFill>
          <a:ln w="25400" cap="flat">
            <a:solidFill>
              <a:srgbClr val="00A9C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FA72A-AD03-8DB0-FFDF-45B04546F72E}"/>
              </a:ext>
            </a:extLst>
          </p:cNvPr>
          <p:cNvSpPr txBox="1"/>
          <p:nvPr/>
        </p:nvSpPr>
        <p:spPr>
          <a:xfrm>
            <a:off x="4681174" y="8574819"/>
            <a:ext cx="3372147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2,923</a:t>
            </a:r>
            <a:endParaRPr lang="en-US" sz="8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B2DE1F-D4F7-F0F1-C306-6A6F3BD4556D}"/>
              </a:ext>
            </a:extLst>
          </p:cNvPr>
          <p:cNvSpPr txBox="1"/>
          <p:nvPr/>
        </p:nvSpPr>
        <p:spPr>
          <a:xfrm>
            <a:off x="7387474" y="8947597"/>
            <a:ext cx="10877333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rural jobs created as a result of HOP investments</a:t>
            </a:r>
          </a:p>
        </p:txBody>
      </p:sp>
      <p:pic>
        <p:nvPicPr>
          <p:cNvPr id="46" name="Graphic 45" descr="Farmer female with solid fill">
            <a:extLst>
              <a:ext uri="{FF2B5EF4-FFF2-40B4-BE49-F238E27FC236}">
                <a16:creationId xmlns:a16="http://schemas.microsoft.com/office/drawing/2014/main" id="{A7DD8927-641D-46FB-9632-F2EFD5123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9481" y="8477268"/>
            <a:ext cx="1644451" cy="1644935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A4650D-EDA6-596D-FDF9-94D2EFBBCAE9}"/>
              </a:ext>
            </a:extLst>
          </p:cNvPr>
          <p:cNvSpPr/>
          <p:nvPr/>
        </p:nvSpPr>
        <p:spPr>
          <a:xfrm>
            <a:off x="4321563" y="4714341"/>
            <a:ext cx="13532714" cy="1320253"/>
          </a:xfrm>
          <a:prstGeom prst="roundRect">
            <a:avLst/>
          </a:prstGeom>
          <a:solidFill>
            <a:srgbClr val="00A9C2"/>
          </a:solidFill>
          <a:ln w="25400" cap="flat">
            <a:solidFill>
              <a:srgbClr val="00A9C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4CFE66-AACB-7528-B426-2DC7D0EB2271}"/>
              </a:ext>
            </a:extLst>
          </p:cNvPr>
          <p:cNvSpPr txBox="1"/>
          <p:nvPr/>
        </p:nvSpPr>
        <p:spPr>
          <a:xfrm>
            <a:off x="4540652" y="4727540"/>
            <a:ext cx="4102468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$384M</a:t>
            </a:r>
            <a:endParaRPr lang="en-US" sz="8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2CC308-F769-15D7-AF36-AC193D9E1E16}"/>
              </a:ext>
            </a:extLst>
          </p:cNvPr>
          <p:cNvSpPr txBox="1"/>
          <p:nvPr/>
        </p:nvSpPr>
        <p:spPr>
          <a:xfrm>
            <a:off x="7693720" y="5101548"/>
            <a:ext cx="10877333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total business activity generated by HOP in rural communities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2" name="Graphic 61" descr="Ambulance with solid fill">
            <a:extLst>
              <a:ext uri="{FF2B5EF4-FFF2-40B4-BE49-F238E27FC236}">
                <a16:creationId xmlns:a16="http://schemas.microsoft.com/office/drawing/2014/main" id="{45CD80A8-0E1C-2AB2-13AC-A530F797B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6572" y="2598674"/>
            <a:ext cx="1930278" cy="1930278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4128EAF-9661-1A77-FAD1-64AF5D1D4CCA}"/>
              </a:ext>
            </a:extLst>
          </p:cNvPr>
          <p:cNvSpPr/>
          <p:nvPr/>
        </p:nvSpPr>
        <p:spPr>
          <a:xfrm>
            <a:off x="4280903" y="2823262"/>
            <a:ext cx="13532714" cy="1320253"/>
          </a:xfrm>
          <a:prstGeom prst="roundRect">
            <a:avLst/>
          </a:prstGeom>
          <a:solidFill>
            <a:srgbClr val="00A9C2"/>
          </a:solidFill>
          <a:ln w="25400" cap="flat">
            <a:solidFill>
              <a:srgbClr val="00A9C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CA7139-6386-32C6-B84C-2DB12D61DFBD}"/>
              </a:ext>
            </a:extLst>
          </p:cNvPr>
          <p:cNvSpPr txBox="1"/>
          <p:nvPr/>
        </p:nvSpPr>
        <p:spPr>
          <a:xfrm>
            <a:off x="4540489" y="2897338"/>
            <a:ext cx="2846985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$164</a:t>
            </a:r>
            <a:endParaRPr lang="en-US" sz="8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3F24B0-7C94-900F-8AE2-282A367CF4AE}"/>
              </a:ext>
            </a:extLst>
          </p:cNvPr>
          <p:cNvSpPr txBox="1"/>
          <p:nvPr/>
        </p:nvSpPr>
        <p:spPr>
          <a:xfrm>
            <a:off x="7161879" y="3207585"/>
            <a:ext cx="10877333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monthly savings per member per month in reduced medical costs</a:t>
            </a:r>
            <a:endParaRPr lang="en-US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A6265E1-98AA-8A22-E123-9788137081E4}"/>
              </a:ext>
            </a:extLst>
          </p:cNvPr>
          <p:cNvSpPr/>
          <p:nvPr/>
        </p:nvSpPr>
        <p:spPr>
          <a:xfrm>
            <a:off x="4382389" y="6636134"/>
            <a:ext cx="13532714" cy="1320253"/>
          </a:xfrm>
          <a:prstGeom prst="roundRect">
            <a:avLst/>
          </a:prstGeom>
          <a:solidFill>
            <a:srgbClr val="00A9C2"/>
          </a:solidFill>
          <a:ln w="25400" cap="flat">
            <a:solidFill>
              <a:srgbClr val="00A9C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4D63F9-AB87-B654-8783-AC5F990F7ABB}"/>
              </a:ext>
            </a:extLst>
          </p:cNvPr>
          <p:cNvSpPr txBox="1"/>
          <p:nvPr/>
        </p:nvSpPr>
        <p:spPr>
          <a:xfrm>
            <a:off x="4601478" y="6649333"/>
            <a:ext cx="4102468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55</a:t>
            </a:r>
            <a:r>
              <a:rPr lang="en-US" sz="8000">
                <a:solidFill>
                  <a:schemeClr val="bg1"/>
                </a:solidFill>
                <a:ea typeface="+mn-lt"/>
                <a:cs typeface="+mn-lt"/>
              </a:rPr>
              <a:t>¢</a:t>
            </a:r>
            <a:r>
              <a:rPr lang="en-US" sz="8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E8E87F7-B42E-0B94-5ADB-E4DFE2BFD9DB}"/>
              </a:ext>
            </a:extLst>
          </p:cNvPr>
          <p:cNvSpPr txBox="1"/>
          <p:nvPr/>
        </p:nvSpPr>
        <p:spPr>
          <a:xfrm>
            <a:off x="6554691" y="7023341"/>
            <a:ext cx="11658629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additional economic activity generated for every HOP dollar invested </a:t>
            </a:r>
          </a:p>
        </p:txBody>
      </p:sp>
      <p:pic>
        <p:nvPicPr>
          <p:cNvPr id="73" name="Picture 72" descr="A blue dollar bill with a circle and a dollar sign&#10;&#10;AI-generated content may be incorrect.">
            <a:extLst>
              <a:ext uri="{FF2B5EF4-FFF2-40B4-BE49-F238E27FC236}">
                <a16:creationId xmlns:a16="http://schemas.microsoft.com/office/drawing/2014/main" id="{3D18C65F-510E-FFE2-1C0C-75568C6695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8803" y="4863423"/>
            <a:ext cx="1769759" cy="11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39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703E-032A-4213-975C-FA39ED1A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06" y="894342"/>
            <a:ext cx="13706720" cy="1757535"/>
          </a:xfrm>
        </p:spPr>
        <p:txBody>
          <a:bodyPr/>
          <a:lstStyle/>
          <a:p>
            <a:r>
              <a:rPr lang="en-US" dirty="0"/>
              <a:t>Our Approach to 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9C656-AE6C-B7B4-BF0B-FDB382EEB9A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Asset-based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Community-centered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Transparency &amp; trust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Telling the whole story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Protection of CBO missions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Cooperation over competition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Shared services &amp; support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Deepening clinical partnerships</a:t>
            </a:r>
          </a:p>
        </p:txBody>
      </p:sp>
    </p:spTree>
    <p:extLst>
      <p:ext uri="{BB962C8B-B14F-4D97-AF65-F5344CB8AC3E}">
        <p14:creationId xmlns:p14="http://schemas.microsoft.com/office/powerpoint/2010/main" val="35672499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6A287-34E3-8E10-831F-BF15BDCDA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879B-BCF4-8FB6-7561-FCAB5923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06" y="894342"/>
            <a:ext cx="16367927" cy="1757535"/>
          </a:xfrm>
        </p:spPr>
        <p:txBody>
          <a:bodyPr lIns="91440" tIns="45720" rIns="91440" bIns="45720" anchor="t"/>
          <a:lstStyle/>
          <a:p>
            <a:r>
              <a:rPr lang="en-US" sz="9000" b="1">
                <a:solidFill>
                  <a:srgbClr val="123666"/>
                </a:solidFill>
                <a:ea typeface="Calibri"/>
              </a:rPr>
              <a:t>Impact Primary Care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4B338-2F73-5EB3-D382-0EAB4D40C180}"/>
              </a:ext>
            </a:extLst>
          </p:cNvPr>
          <p:cNvSpPr/>
          <p:nvPr/>
        </p:nvSpPr>
        <p:spPr>
          <a:xfrm>
            <a:off x="18546417" y="9817616"/>
            <a:ext cx="1411357" cy="133408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8BC54-20AD-AE10-F232-4C8203B3455C}"/>
              </a:ext>
            </a:extLst>
          </p:cNvPr>
          <p:cNvSpPr txBox="1"/>
          <p:nvPr/>
        </p:nvSpPr>
        <p:spPr>
          <a:xfrm>
            <a:off x="2154767" y="540399"/>
            <a:ext cx="1004993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000" b="1">
                <a:solidFill>
                  <a:srgbClr val="56A3B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IPCN practices</a:t>
            </a:r>
            <a:endParaRPr lang="en-US" sz="4000">
              <a:solidFill>
                <a:srgbClr val="56A3B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B99FE-37FE-0C84-8B27-5AD64237C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014" y="9760944"/>
            <a:ext cx="4423019" cy="1110669"/>
          </a:xfrm>
          <a:prstGeom prst="rect">
            <a:avLst/>
          </a:prstGeom>
        </p:spPr>
      </p:pic>
      <p:pic>
        <p:nvPicPr>
          <p:cNvPr id="32" name="Picture 31" descr="A logo with text on it&#10;&#10;AI-generated content may be incorrect.">
            <a:extLst>
              <a:ext uri="{FF2B5EF4-FFF2-40B4-BE49-F238E27FC236}">
                <a16:creationId xmlns:a16="http://schemas.microsoft.com/office/drawing/2014/main" id="{DA307E0B-A71B-6700-C348-287D397EBE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0505" y="8679596"/>
            <a:ext cx="2356484" cy="1265060"/>
          </a:xfrm>
          <a:prstGeom prst="rect">
            <a:avLst/>
          </a:prstGeom>
        </p:spPr>
      </p:pic>
      <p:pic>
        <p:nvPicPr>
          <p:cNvPr id="33" name="Picture 32" descr="A close up of a logo&#10;&#10;AI-generated content may be incorrect.">
            <a:extLst>
              <a:ext uri="{FF2B5EF4-FFF2-40B4-BE49-F238E27FC236}">
                <a16:creationId xmlns:a16="http://schemas.microsoft.com/office/drawing/2014/main" id="{6F5AD8FA-0F87-BCAB-894D-4667F91AC7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2683"/>
          <a:stretch/>
        </p:blipFill>
        <p:spPr>
          <a:xfrm>
            <a:off x="12549509" y="7165427"/>
            <a:ext cx="3099094" cy="805441"/>
          </a:xfrm>
          <a:prstGeom prst="rect">
            <a:avLst/>
          </a:prstGeom>
        </p:spPr>
      </p:pic>
      <p:pic>
        <p:nvPicPr>
          <p:cNvPr id="34" name="Picture 3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F332FB3-9BAF-1702-2154-F3E257E8D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398" y="5077957"/>
            <a:ext cx="3301194" cy="885001"/>
          </a:xfrm>
          <a:prstGeom prst="rect">
            <a:avLst/>
          </a:prstGeom>
        </p:spPr>
      </p:pic>
      <p:pic>
        <p:nvPicPr>
          <p:cNvPr id="35" name="Picture 34" descr="A logo for a pediatrician&#10;&#10;AI-generated content may be incorrect.">
            <a:extLst>
              <a:ext uri="{FF2B5EF4-FFF2-40B4-BE49-F238E27FC236}">
                <a16:creationId xmlns:a16="http://schemas.microsoft.com/office/drawing/2014/main" id="{2A50E21C-A4AC-DE80-723A-CB8A4E351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43" y="6697640"/>
            <a:ext cx="2240214" cy="1305388"/>
          </a:xfrm>
          <a:prstGeom prst="rect">
            <a:avLst/>
          </a:prstGeom>
        </p:spPr>
      </p:pic>
      <p:pic>
        <p:nvPicPr>
          <p:cNvPr id="36" name="Picture 35" descr="A purple and blue logo&#10;&#10;AI-generated content may be incorrect.">
            <a:extLst>
              <a:ext uri="{FF2B5EF4-FFF2-40B4-BE49-F238E27FC236}">
                <a16:creationId xmlns:a16="http://schemas.microsoft.com/office/drawing/2014/main" id="{DB17E832-88F1-2BA3-E6BC-C4977C28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54" y="3138162"/>
            <a:ext cx="2236806" cy="7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BE321E6-3939-0F76-148F-B9BD499D0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09" y="3090351"/>
            <a:ext cx="3176160" cy="842483"/>
          </a:xfrm>
          <a:prstGeom prst="rect">
            <a:avLst/>
          </a:prstGeom>
        </p:spPr>
      </p:pic>
      <p:sp>
        <p:nvSpPr>
          <p:cNvPr id="38" name="TextBox 16">
            <a:extLst>
              <a:ext uri="{FF2B5EF4-FFF2-40B4-BE49-F238E27FC236}">
                <a16:creationId xmlns:a16="http://schemas.microsoft.com/office/drawing/2014/main" id="{A22A7671-1FD2-DD06-46CC-6DA06C090CC3}"/>
              </a:ext>
            </a:extLst>
          </p:cNvPr>
          <p:cNvSpPr txBox="1"/>
          <p:nvPr/>
        </p:nvSpPr>
        <p:spPr>
          <a:xfrm>
            <a:off x="7847966" y="4858741"/>
            <a:ext cx="3099093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>
                <a:ln>
                  <a:noFill/>
                </a:ln>
                <a:solidFill>
                  <a:srgbClr val="0C5E87"/>
                </a:solidFill>
                <a:effectLst/>
                <a:uFillTx/>
                <a:latin typeface="Aptos" panose="020B0004020202020204" pitchFamily="34" charset="0"/>
                <a:sym typeface="Helvetica"/>
              </a:rPr>
              <a:t>Haywood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>
                <a:ln>
                  <a:noFill/>
                </a:ln>
                <a:solidFill>
                  <a:srgbClr val="0C5E87"/>
                </a:solidFill>
                <a:effectLst/>
                <a:uFillTx/>
                <a:latin typeface="Aptos" panose="020B0004020202020204" pitchFamily="34" charset="0"/>
                <a:sym typeface="Helvetica"/>
              </a:rPr>
              <a:t>Pediatrics</a:t>
            </a:r>
          </a:p>
        </p:txBody>
      </p:sp>
      <p:pic>
        <p:nvPicPr>
          <p:cNvPr id="39" name="Picture 38" descr="A close-up of a logo&#10;&#10;AI-generated content may be incorrect.">
            <a:extLst>
              <a:ext uri="{FF2B5EF4-FFF2-40B4-BE49-F238E27FC236}">
                <a16:creationId xmlns:a16="http://schemas.microsoft.com/office/drawing/2014/main" id="{BE3F2600-799D-FCA4-36E9-1EF9507B0F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47" y="6946569"/>
            <a:ext cx="2729022" cy="968634"/>
          </a:xfrm>
          <a:prstGeom prst="rect">
            <a:avLst/>
          </a:prstGeom>
        </p:spPr>
      </p:pic>
      <p:pic>
        <p:nvPicPr>
          <p:cNvPr id="40" name="Picture 39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BBB0D184-53A1-12F0-E3F7-634C8FB376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78" y="3005820"/>
            <a:ext cx="2941714" cy="1004200"/>
          </a:xfrm>
          <a:prstGeom prst="rect">
            <a:avLst/>
          </a:prstGeom>
        </p:spPr>
      </p:pic>
      <p:pic>
        <p:nvPicPr>
          <p:cNvPr id="41" name="Picture 40" descr="Asheville Children’s Medical Center">
            <a:extLst>
              <a:ext uri="{FF2B5EF4-FFF2-40B4-BE49-F238E27FC236}">
                <a16:creationId xmlns:a16="http://schemas.microsoft.com/office/drawing/2014/main" id="{7584830C-B50C-2951-757D-FDF7827F7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27" y="4857753"/>
            <a:ext cx="1747459" cy="9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165F66E-B8DD-C321-AF60-EDFC237B2166}"/>
              </a:ext>
            </a:extLst>
          </p:cNvPr>
          <p:cNvGrpSpPr/>
          <p:nvPr/>
        </p:nvGrpSpPr>
        <p:grpSpPr>
          <a:xfrm>
            <a:off x="2857172" y="8770164"/>
            <a:ext cx="2646162" cy="859739"/>
            <a:chOff x="1002861" y="8821153"/>
            <a:chExt cx="4720721" cy="1460501"/>
          </a:xfrm>
        </p:grpSpPr>
        <p:pic>
          <p:nvPicPr>
            <p:cNvPr id="43" name="Picture 42" descr="Blue Sky Pediatrics Asheville - Crunchbase Company Profile &amp; Funding">
              <a:extLst>
                <a:ext uri="{FF2B5EF4-FFF2-40B4-BE49-F238E27FC236}">
                  <a16:creationId xmlns:a16="http://schemas.microsoft.com/office/drawing/2014/main" id="{4E711056-FCE1-30F5-44AC-2B9FF3010B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7" b="6330"/>
            <a:stretch>
              <a:fillRect/>
            </a:stretch>
          </p:blipFill>
          <p:spPr bwMode="auto">
            <a:xfrm>
              <a:off x="1002861" y="8821153"/>
              <a:ext cx="1685857" cy="146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25">
              <a:extLst>
                <a:ext uri="{FF2B5EF4-FFF2-40B4-BE49-F238E27FC236}">
                  <a16:creationId xmlns:a16="http://schemas.microsoft.com/office/drawing/2014/main" id="{73DA89E2-7804-8276-3E0C-00A879EA9625}"/>
                </a:ext>
              </a:extLst>
            </p:cNvPr>
            <p:cNvSpPr txBox="1"/>
            <p:nvPr/>
          </p:nvSpPr>
          <p:spPr>
            <a:xfrm>
              <a:off x="2509430" y="8821153"/>
              <a:ext cx="3214152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8" tIns="45718" rIns="45718" bIns="45718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Juice ITC" panose="04040403040A02020202" pitchFamily="82" charset="0"/>
                  <a:sym typeface="Helvetica"/>
                </a:rPr>
                <a:t>Blue Sky Pediatrics</a:t>
              </a:r>
            </a:p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b="1">
                  <a:solidFill>
                    <a:schemeClr val="accent1"/>
                  </a:solidFill>
                  <a:latin typeface="Juice ITC" panose="04040403040A02020202" pitchFamily="82" charset="0"/>
                </a:rPr>
                <a:t>Asheville</a:t>
              </a:r>
              <a:endParaRPr kumimoji="0" lang="en-US" sz="32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Juice ITC" panose="04040403040A02020202" pitchFamily="82" charset="0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5105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9F1C2-6EFF-35A6-DE3E-B209C01B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382F-CEC3-4C4A-AAF5-2C25A3EE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06" y="894342"/>
            <a:ext cx="17413008" cy="1757535"/>
          </a:xfrm>
        </p:spPr>
        <p:txBody>
          <a:bodyPr lIns="91440" tIns="45720" rIns="91440" bIns="45720" anchor="t"/>
          <a:lstStyle/>
          <a:p>
            <a:r>
              <a:rPr lang="en-US" sz="8000" b="1"/>
              <a:t>Impact Primary Care Network 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3CAC7-5C1B-AA76-4284-B018212553D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64868" y="2374850"/>
            <a:ext cx="16774364" cy="716573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400" b="1" dirty="0">
                <a:solidFill>
                  <a:srgbClr val="BF3919"/>
                </a:solidFill>
                <a:latin typeface="Calibri"/>
                <a:ea typeface="Calibri"/>
                <a:cs typeface="Calibri"/>
              </a:rPr>
              <a:t>Clinically Integrated Network</a:t>
            </a:r>
            <a:endParaRPr lang="en-US" sz="4400" b="1" dirty="0"/>
          </a:p>
          <a:p>
            <a:br>
              <a:rPr lang="en-US" sz="4000" dirty="0">
                <a:latin typeface="Calibri"/>
                <a:ea typeface="Calibri"/>
                <a:cs typeface="Calibri"/>
              </a:rPr>
            </a:br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As of May 1st, 2026, IPCN </a:t>
            </a:r>
            <a:r>
              <a:rPr lang="en-US" sz="4000" b="1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provides care management</a:t>
            </a:r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 support for </a:t>
            </a:r>
            <a:endParaRPr lang="en-US" sz="4000" dirty="0"/>
          </a:p>
          <a:p>
            <a:endParaRPr lang="en-US" sz="4000" dirty="0">
              <a:solidFill>
                <a:srgbClr val="163861"/>
              </a:solidFill>
              <a:latin typeface="Calibri"/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4000" b="1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11</a:t>
            </a:r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 primary care practices and ECBI </a:t>
            </a: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more than </a:t>
            </a:r>
            <a:r>
              <a:rPr lang="en-US" sz="4000" b="1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48,000 </a:t>
            </a:r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WNC residents </a:t>
            </a: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patients covered by </a:t>
            </a:r>
            <a:r>
              <a:rPr lang="en-US" sz="4000" b="1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Medicaid, Medicare,</a:t>
            </a:r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 and the </a:t>
            </a:r>
            <a:r>
              <a:rPr lang="en-US" sz="4000" b="1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State Health Plan</a:t>
            </a:r>
            <a:endParaRPr lang="en-US" sz="4000" b="1" dirty="0"/>
          </a:p>
          <a:p>
            <a:pPr marL="571500" indent="-571500">
              <a:buFont typeface="Arial"/>
              <a:buChar char="•"/>
            </a:pPr>
            <a:endParaRPr lang="en-US" sz="4000" b="1" dirty="0">
              <a:solidFill>
                <a:srgbClr val="163861"/>
              </a:solidFill>
              <a:latin typeface="Calibri"/>
              <a:ea typeface="Calibri"/>
              <a:cs typeface="Calibri"/>
            </a:endParaRPr>
          </a:p>
          <a:p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In October of 2025, IPCN was awarded UnitedHealthcare's </a:t>
            </a:r>
            <a:r>
              <a:rPr lang="en-US" sz="4000" b="1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Healthcare Heroes Award</a:t>
            </a:r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 for its outstanding work in HRSN initiatives.</a:t>
            </a:r>
          </a:p>
          <a:p>
            <a:r>
              <a:rPr lang="en-US" sz="4000" dirty="0">
                <a:solidFill>
                  <a:srgbClr val="16386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en-US" sz="4000" dirty="0">
                <a:latin typeface="Calibri"/>
                <a:ea typeface="Calibri"/>
                <a:cs typeface="Calibri"/>
              </a:rPr>
            </a:br>
            <a:endParaRPr lang="en-US" sz="4000" dirty="0"/>
          </a:p>
          <a:p>
            <a:endParaRPr lang="en-US" sz="4000" dirty="0">
              <a:solidFill>
                <a:srgbClr val="163861"/>
              </a:solidFill>
              <a:latin typeface="Calibri"/>
              <a:ea typeface="Calibri"/>
              <a:cs typeface="Calibri"/>
            </a:endParaRPr>
          </a:p>
          <a:p>
            <a:pPr lvl="0"/>
            <a:endParaRPr lang="en-US" sz="4000" dirty="0">
              <a:solidFill>
                <a:srgbClr val="163861"/>
              </a:solidFill>
            </a:endParaRPr>
          </a:p>
          <a:p>
            <a:pPr lvl="0"/>
            <a:endParaRPr lang="en-US" sz="4000" dirty="0">
              <a:solidFill>
                <a:srgbClr val="163861"/>
              </a:solidFill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63861"/>
              </a:solidFill>
            </a:endParaRPr>
          </a:p>
          <a:p>
            <a:pPr lvl="1"/>
            <a:endParaRPr lang="en-US" sz="4400" dirty="0">
              <a:solidFill>
                <a:srgbClr val="163861"/>
              </a:solidFill>
            </a:endParaRPr>
          </a:p>
          <a:p>
            <a:pPr marL="571500" marR="28575" indent="-571500">
              <a:lnSpc>
                <a:spcPct val="100400"/>
              </a:lnSpc>
              <a:buClr>
                <a:srgbClr val="163861"/>
              </a:buClr>
              <a:buSzPts val="4000"/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16386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082E1-519B-5C65-4399-6B8CBE9BB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3" y="10049702"/>
            <a:ext cx="4423019" cy="11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274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7072-2794-AFD3-A016-18DC2383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613" y="958511"/>
            <a:ext cx="14072873" cy="8217573"/>
          </a:xfrm>
        </p:spPr>
        <p:txBody>
          <a:bodyPr/>
          <a:lstStyle/>
          <a:p>
            <a:pPr algn="ctr"/>
            <a:r>
              <a:rPr lang="en-US" sz="11000" dirty="0"/>
              <a:t>Taking HOP Lessons </a:t>
            </a:r>
            <a:br>
              <a:rPr lang="en-US" sz="11000" dirty="0"/>
            </a:br>
            <a:r>
              <a:rPr lang="en-US" sz="11000" dirty="0"/>
              <a:t>into Rural Health Transformation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AD791-B453-1A4C-C9A9-A8AB0A98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0" y="8627142"/>
            <a:ext cx="9077439" cy="22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645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3D0604-653A-CB04-9472-34C7BDA322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966267" y="9668933"/>
            <a:ext cx="1947333" cy="138853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0A249-3444-7637-A007-EF86832AA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47" y="397542"/>
            <a:ext cx="9077439" cy="2228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CA86F-F204-E4C5-567C-1DA841B1D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01" y="4146070"/>
            <a:ext cx="733285" cy="74766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2E0C40-E750-3204-2D83-0B20BF41E32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07401" y="2708549"/>
            <a:ext cx="17620994" cy="107130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5500" b="1">
                <a:solidFill>
                  <a:srgbClr val="005296"/>
                </a:solidFill>
                <a:latin typeface="Calibri"/>
                <a:ea typeface="Calibri"/>
                <a:cs typeface="Calibri"/>
              </a:rPr>
              <a:t>RHTP Key Strategies</a:t>
            </a:r>
            <a:br>
              <a:rPr lang="en-US" sz="5000"/>
            </a:br>
            <a:endParaRPr lang="en-US" sz="4500">
              <a:solidFill>
                <a:srgbClr val="00529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6C9DDE-E583-879B-2039-8D11EA88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01" y="5277668"/>
            <a:ext cx="733285" cy="747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ADECC-6202-4B18-EB85-7EE20DC6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24" y="6409266"/>
            <a:ext cx="733285" cy="747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76CFC6-8F02-380E-9FA2-006EBB0F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24" y="7537241"/>
            <a:ext cx="733285" cy="747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231A61-6E73-0844-78B9-8A12054E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24" y="8668839"/>
            <a:ext cx="733285" cy="747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87409-2401-F033-811C-D90195B28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47" y="9800437"/>
            <a:ext cx="733285" cy="7476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6CFFE4-FBC1-03A1-DFB0-6ECEDF9C63B1}"/>
              </a:ext>
            </a:extLst>
          </p:cNvPr>
          <p:cNvSpPr txBox="1"/>
          <p:nvPr/>
        </p:nvSpPr>
        <p:spPr>
          <a:xfrm>
            <a:off x="3031067" y="4242904"/>
            <a:ext cx="1149440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4000" b="1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Community-Rooted Care Networks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005296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A1366A-EDF1-397C-AEA9-963C7923C52B}"/>
              </a:ext>
            </a:extLst>
          </p:cNvPr>
          <p:cNvSpPr txBox="1"/>
          <p:nvPr/>
        </p:nvSpPr>
        <p:spPr>
          <a:xfrm>
            <a:off x="3031065" y="5319420"/>
            <a:ext cx="1282852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4000" b="1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Prevention and Chronic Disease Management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005296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D9F77-A14D-914F-183A-5A05F8E55A9A}"/>
              </a:ext>
            </a:extLst>
          </p:cNvPr>
          <p:cNvSpPr txBox="1"/>
          <p:nvPr/>
        </p:nvSpPr>
        <p:spPr>
          <a:xfrm>
            <a:off x="3031065" y="6506100"/>
            <a:ext cx="666538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4000" b="1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Behavioral Health Expansion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005296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FDA9B-EF27-4DB4-E4D0-B6867EA95955}"/>
              </a:ext>
            </a:extLst>
          </p:cNvPr>
          <p:cNvSpPr txBox="1"/>
          <p:nvPr/>
        </p:nvSpPr>
        <p:spPr>
          <a:xfrm>
            <a:off x="3031064" y="7640372"/>
            <a:ext cx="666538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4000" b="1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Workforce Development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005296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8C7E40-C7ED-C57D-9BE0-BD5A8C5E031A}"/>
              </a:ext>
            </a:extLst>
          </p:cNvPr>
          <p:cNvSpPr txBox="1"/>
          <p:nvPr/>
        </p:nvSpPr>
        <p:spPr>
          <a:xfrm>
            <a:off x="3031063" y="8769296"/>
            <a:ext cx="666538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4000" b="1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Sustainability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005296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EA7E1A-8B18-9EA0-9E37-434FC7B6A415}"/>
              </a:ext>
            </a:extLst>
          </p:cNvPr>
          <p:cNvSpPr txBox="1"/>
          <p:nvPr/>
        </p:nvSpPr>
        <p:spPr>
          <a:xfrm>
            <a:off x="3031063" y="9840218"/>
            <a:ext cx="666538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4000" b="1">
                <a:solidFill>
                  <a:srgbClr val="0052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 and Innovation</a:t>
            </a: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005296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569583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3c892b-6ec1-43a1-8c8d-a3f3b5a5cac1" xsi:nil="true"/>
    <lcf76f155ced4ddcb4097134ff3c332f xmlns="5095dd65-540e-4844-a594-fac5bcc6e9e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377814CA9354BABE3B35DDC672E94" ma:contentTypeVersion="15" ma:contentTypeDescription="Create a new document." ma:contentTypeScope="" ma:versionID="8e284ea1ab4a9311eee41cd81fe7a2fc">
  <xsd:schema xmlns:xsd="http://www.w3.org/2001/XMLSchema" xmlns:xs="http://www.w3.org/2001/XMLSchema" xmlns:p="http://schemas.microsoft.com/office/2006/metadata/properties" xmlns:ns2="5095dd65-540e-4844-a594-fac5bcc6e9e3" xmlns:ns3="593c892b-6ec1-43a1-8c8d-a3f3b5a5cac1" targetNamespace="http://schemas.microsoft.com/office/2006/metadata/properties" ma:root="true" ma:fieldsID="a225d0606be772e71583f6a477a9db6a" ns2:_="" ns3:_="">
    <xsd:import namespace="5095dd65-540e-4844-a594-fac5bcc6e9e3"/>
    <xsd:import namespace="593c892b-6ec1-43a1-8c8d-a3f3b5a5ca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5dd65-540e-4844-a594-fac5bcc6e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afd3bdb-904e-4e2c-9107-7555b16bda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c892b-6ec1-43a1-8c8d-a3f3b5a5c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7bc5c7-fac0-4521-9121-2038de043a0b}" ma:internalName="TaxCatchAll" ma:showField="CatchAllData" ma:web="593c892b-6ec1-43a1-8c8d-a3f3b5a5ca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3098A2-C560-458C-982A-3E6CEBE3853F}">
  <ds:schemaRefs>
    <ds:schemaRef ds:uri="5095dd65-540e-4844-a594-fac5bcc6e9e3"/>
    <ds:schemaRef ds:uri="http://www.w3.org/XML/1998/namespace"/>
    <ds:schemaRef ds:uri="http://purl.org/dc/terms/"/>
    <ds:schemaRef ds:uri="593c892b-6ec1-43a1-8c8d-a3f3b5a5cac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6F260E7-07D9-49D9-B0D4-3173BBF28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7973F-F4BF-49E8-89F6-F2A2C2776EC4}">
  <ds:schemaRefs>
    <ds:schemaRef ds:uri="5095dd65-540e-4844-a594-fac5bcc6e9e3"/>
    <ds:schemaRef ds:uri="593c892b-6ec1-43a1-8c8d-a3f3b5a5ca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e05c74e-6a74-45fe-879f-69485100a122}" enabled="0" method="" siteId="{6e05c74e-6a74-45fe-879f-69485100a12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450</Words>
  <Application>Microsoft Office PowerPoint</Application>
  <PresentationFormat>Custom</PresentationFormat>
  <Paragraphs>89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Helvetica</vt:lpstr>
      <vt:lpstr>Helvetica Neue</vt:lpstr>
      <vt:lpstr>Juice ITC</vt:lpstr>
      <vt:lpstr>Times New Roman</vt:lpstr>
      <vt:lpstr>Office Theme</vt:lpstr>
      <vt:lpstr>PowerPoint Presentation</vt:lpstr>
      <vt:lpstr>Who We Are</vt:lpstr>
      <vt:lpstr>HOP by the Numbers  </vt:lpstr>
      <vt:lpstr>NC HOP Statewide Outcomes</vt:lpstr>
      <vt:lpstr>Our Approach to HOP</vt:lpstr>
      <vt:lpstr>Impact Primary Care Network</vt:lpstr>
      <vt:lpstr>Impact Primary Care Network  </vt:lpstr>
      <vt:lpstr>Taking HOP Lessons  into Rural Health Transformation</vt:lpstr>
      <vt:lpstr>PowerPoint Presentation</vt:lpstr>
      <vt:lpstr>PowerPoint Presentation</vt:lpstr>
      <vt:lpstr>PowerPoint Presentation</vt:lpstr>
      <vt:lpstr>First 90 Days in Region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Caldwell</dc:creator>
  <cp:lastModifiedBy>Karen Davis</cp:lastModifiedBy>
  <cp:revision>6</cp:revision>
  <dcterms:modified xsi:type="dcterms:W3CDTF">2026-06-25T14:12:09Z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0x010100E51377814CA9354BABE3B35DDC672E94</vt:lpwstr>
  </property>
  <property fmtid="{D5CDD505-2E9C-101B-9397-08002B2CF9AE}" pid="3" name="MediaServiceImageTags">
    <vt:lpwstr/>
  </property>
</Properties>
</file>