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  <p:sldMasterId id="2147483881" r:id="rId5"/>
  </p:sldMasterIdLst>
  <p:notesMasterIdLst>
    <p:notesMasterId r:id="rId10"/>
  </p:notesMasterIdLst>
  <p:handoutMasterIdLst>
    <p:handoutMasterId r:id="rId11"/>
  </p:handoutMasterIdLst>
  <p:sldIdLst>
    <p:sldId id="458" r:id="rId6"/>
    <p:sldId id="791" r:id="rId7"/>
    <p:sldId id="819" r:id="rId8"/>
    <p:sldId id="740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93B024-21E3-22AE-00E7-0668C2CC6BB1}" name="Kimple, Kelly" initials="KK" userId="S::kelly.kimple@dhhs.nc.gov::65fd4873-f947-4aca-808b-b39c410a103c" providerId="AD"/>
  <p188:author id="{3663ACB3-C0A2-9ADB-4B73-BA0ED8639D57}" name="TurpinSaunders, Stacie R" initials="TS" userId="S::stacie.turpinsaunders@dhhs.nc.gov::b29bc6a8-bc7e-4802-810f-cd130af21ef4" providerId="AD"/>
  <p188:author id="{51B676C4-BA71-E3A0-8761-29BBC72F4139}" name="Young, Kerry" initials="YK" userId="S::kerry.young@dhhs.nc.gov::ef44e135-2bd0-41ae-b19e-fd0b9d37490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65E"/>
    <a:srgbClr val="94B6C7"/>
    <a:srgbClr val="657E32"/>
    <a:srgbClr val="E9F0F3"/>
    <a:srgbClr val="DBE7EC"/>
    <a:srgbClr val="CEDDEC"/>
    <a:srgbClr val="E4EEF4"/>
    <a:srgbClr val="288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81767" autoAdjust="0"/>
  </p:normalViewPr>
  <p:slideViewPr>
    <p:cSldViewPr snapToGrid="0">
      <p:cViewPr varScale="1">
        <p:scale>
          <a:sx n="85" d="100"/>
          <a:sy n="85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55261D-A942-4E37-99F7-2988167C26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F8B9F7-3911-4CF6-9CC0-C30023E78A58}">
      <dgm:prSet custT="1"/>
      <dgm:spPr/>
      <dgm:t>
        <a:bodyPr/>
        <a:lstStyle/>
        <a:p>
          <a:r>
            <a:rPr lang="en-US" sz="2800" b="0" dirty="0"/>
            <a:t>AA revisions</a:t>
          </a:r>
          <a:endParaRPr lang="en-US" sz="2800" dirty="0"/>
        </a:p>
      </dgm:t>
    </dgm:pt>
    <dgm:pt modelId="{68FD9B35-97D5-417F-87B7-5CA2DB617AF0}" type="parTrans" cxnId="{97B22B20-4E10-4833-B617-B20AF5F61EDA}">
      <dgm:prSet/>
      <dgm:spPr/>
      <dgm:t>
        <a:bodyPr/>
        <a:lstStyle/>
        <a:p>
          <a:endParaRPr lang="en-US"/>
        </a:p>
      </dgm:t>
    </dgm:pt>
    <dgm:pt modelId="{1E602F79-52A6-44B7-AACB-89676A5661FB}" type="sibTrans" cxnId="{97B22B20-4E10-4833-B617-B20AF5F61EDA}">
      <dgm:prSet/>
      <dgm:spPr/>
      <dgm:t>
        <a:bodyPr/>
        <a:lstStyle/>
        <a:p>
          <a:endParaRPr lang="en-US"/>
        </a:p>
      </dgm:t>
    </dgm:pt>
    <dgm:pt modelId="{0C240E1D-54F0-410B-81C2-BC979D9CED3E}">
      <dgm:prSet custT="1"/>
      <dgm:spPr/>
      <dgm:t>
        <a:bodyPr/>
        <a:lstStyle/>
        <a:p>
          <a:endParaRPr lang="en-US" sz="1800" dirty="0"/>
        </a:p>
      </dgm:t>
    </dgm:pt>
    <dgm:pt modelId="{23CCC978-26D4-4627-811C-9F5B26BD264F}" type="parTrans" cxnId="{322AB2E6-2D86-4C35-B139-9C1C8946B785}">
      <dgm:prSet/>
      <dgm:spPr/>
      <dgm:t>
        <a:bodyPr/>
        <a:lstStyle/>
        <a:p>
          <a:endParaRPr lang="en-US"/>
        </a:p>
      </dgm:t>
    </dgm:pt>
    <dgm:pt modelId="{6C07A62D-C6F4-4D18-95F1-F1AACA66960C}" type="sibTrans" cxnId="{322AB2E6-2D86-4C35-B139-9C1C8946B785}">
      <dgm:prSet/>
      <dgm:spPr/>
      <dgm:t>
        <a:bodyPr/>
        <a:lstStyle/>
        <a:p>
          <a:endParaRPr lang="en-US"/>
        </a:p>
      </dgm:t>
    </dgm:pt>
    <dgm:pt modelId="{2E5279F0-615F-4CE1-A716-190EF919D3A0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275BD687-116B-40DD-A1AF-3BA2B651850D}" type="parTrans" cxnId="{D5EEA4D3-B075-4CEB-B29E-7370AB20A77F}">
      <dgm:prSet/>
      <dgm:spPr/>
      <dgm:t>
        <a:bodyPr/>
        <a:lstStyle/>
        <a:p>
          <a:endParaRPr lang="en-US"/>
        </a:p>
      </dgm:t>
    </dgm:pt>
    <dgm:pt modelId="{D699A6FC-DA86-4FAB-A904-ADF43A6EF6FC}" type="sibTrans" cxnId="{D5EEA4D3-B075-4CEB-B29E-7370AB20A77F}">
      <dgm:prSet/>
      <dgm:spPr/>
      <dgm:t>
        <a:bodyPr/>
        <a:lstStyle/>
        <a:p>
          <a:endParaRPr lang="en-US"/>
        </a:p>
      </dgm:t>
    </dgm:pt>
    <dgm:pt modelId="{06013744-EF74-4AB4-89C8-F6D7C531AD6D}">
      <dgm:prSet custT="1"/>
      <dgm:spPr/>
      <dgm:t>
        <a:bodyPr/>
        <a:lstStyle/>
        <a:p>
          <a:r>
            <a:rPr lang="en-US" sz="1800" dirty="0"/>
            <a:t>Local health department’s annual report, including recommendations for systemic improvements and needed resources </a:t>
          </a:r>
          <a:r>
            <a:rPr lang="en-US" sz="1800" dirty="0">
              <a:sym typeface="Wingdings" panose="05000000000000000000" pitchFamily="2" charset="2"/>
            </a:rPr>
            <a:t></a:t>
          </a:r>
          <a:r>
            <a:rPr lang="en-US" sz="1800" dirty="0"/>
            <a:t>county commissioners</a:t>
          </a:r>
        </a:p>
      </dgm:t>
    </dgm:pt>
    <dgm:pt modelId="{34E4B53B-9F58-40E1-A693-4E85CF09409C}" type="parTrans" cxnId="{08CF80EF-6379-4B7E-B96E-D46ECF5E1793}">
      <dgm:prSet/>
      <dgm:spPr/>
      <dgm:t>
        <a:bodyPr/>
        <a:lstStyle/>
        <a:p>
          <a:endParaRPr lang="en-US"/>
        </a:p>
      </dgm:t>
    </dgm:pt>
    <dgm:pt modelId="{D912CE5B-1990-436A-9517-47F1537E1015}" type="sibTrans" cxnId="{08CF80EF-6379-4B7E-B96E-D46ECF5E1793}">
      <dgm:prSet/>
      <dgm:spPr/>
      <dgm:t>
        <a:bodyPr/>
        <a:lstStyle/>
        <a:p>
          <a:endParaRPr lang="en-US"/>
        </a:p>
      </dgm:t>
    </dgm:pt>
    <dgm:pt modelId="{F685E112-1D03-496D-B639-CE1EAA328EF3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800" dirty="0"/>
            <a:t> Corrects error from the 1</a:t>
          </a:r>
          <a:r>
            <a:rPr lang="en-US" sz="1800" baseline="30000" dirty="0"/>
            <a:t>st</a:t>
          </a:r>
          <a:r>
            <a:rPr lang="en-US" sz="1800" dirty="0"/>
            <a:t> paragraph of the Performance Measures/Reporting Requirements Section. The original AA swapped </a:t>
          </a:r>
          <a:r>
            <a:rPr lang="en-US" sz="1800" b="1" i="1" dirty="0"/>
            <a:t>who</a:t>
          </a:r>
          <a:r>
            <a:rPr lang="en-US" sz="1800" dirty="0"/>
            <a:t> received the annual report vs activities of the team. </a:t>
          </a:r>
        </a:p>
      </dgm:t>
    </dgm:pt>
    <dgm:pt modelId="{9B6A8152-636B-4529-BA40-605FFE3E7F43}" type="parTrans" cxnId="{6B17C3C7-C4E6-4293-828A-E551F580FF75}">
      <dgm:prSet/>
      <dgm:spPr/>
      <dgm:t>
        <a:bodyPr/>
        <a:lstStyle/>
        <a:p>
          <a:endParaRPr lang="en-US"/>
        </a:p>
      </dgm:t>
    </dgm:pt>
    <dgm:pt modelId="{258A7D66-FED8-4D80-9708-F0EC91B2175C}" type="sibTrans" cxnId="{6B17C3C7-C4E6-4293-828A-E551F580FF75}">
      <dgm:prSet/>
      <dgm:spPr/>
      <dgm:t>
        <a:bodyPr/>
        <a:lstStyle/>
        <a:p>
          <a:endParaRPr lang="en-US"/>
        </a:p>
      </dgm:t>
    </dgm:pt>
    <dgm:pt modelId="{D45FFC88-4A4F-47A5-9EB7-264128346FA4}">
      <dgm:prSet custT="1"/>
      <dgm:spPr/>
      <dgm:t>
        <a:bodyPr/>
        <a:lstStyle/>
        <a:p>
          <a:r>
            <a:rPr lang="en-US" sz="1800" dirty="0"/>
            <a:t>Reports on activities of the Local Team</a:t>
          </a:r>
          <a:r>
            <a:rPr lang="en-US" sz="1800" dirty="0">
              <a:sym typeface="Wingdings" panose="05000000000000000000" pitchFamily="2" charset="2"/>
            </a:rPr>
            <a:t> </a:t>
          </a:r>
          <a:r>
            <a:rPr lang="en-US" sz="1800" dirty="0"/>
            <a:t>local boards (board of health and board of social services, receive quarterly (or as requested by the boards)</a:t>
          </a:r>
        </a:p>
      </dgm:t>
    </dgm:pt>
    <dgm:pt modelId="{762CC8E2-B9C5-4B73-AE4F-90CB53CBCE24}" type="parTrans" cxnId="{359D6EA8-8A38-493F-ABB6-FF0696F9EF94}">
      <dgm:prSet/>
      <dgm:spPr/>
      <dgm:t>
        <a:bodyPr/>
        <a:lstStyle/>
        <a:p>
          <a:endParaRPr lang="en-US"/>
        </a:p>
      </dgm:t>
    </dgm:pt>
    <dgm:pt modelId="{63181FB2-0A63-42ED-AC4B-DC98BDBEA6FC}" type="sibTrans" cxnId="{359D6EA8-8A38-493F-ABB6-FF0696F9EF94}">
      <dgm:prSet/>
      <dgm:spPr/>
      <dgm:t>
        <a:bodyPr/>
        <a:lstStyle/>
        <a:p>
          <a:endParaRPr lang="en-US"/>
        </a:p>
      </dgm:t>
    </dgm:pt>
    <dgm:pt modelId="{99E50C57-9856-47A8-806C-0BD8178CC10A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800" dirty="0"/>
            <a:t> Additional information in financial and performance reporting sections</a:t>
          </a:r>
        </a:p>
      </dgm:t>
    </dgm:pt>
    <dgm:pt modelId="{993A6E1F-AA5D-477F-BF5D-990FC8C7D741}" type="parTrans" cxnId="{285AA8C2-CC28-4CDB-9BC0-2E1DBE22A1A3}">
      <dgm:prSet/>
      <dgm:spPr/>
      <dgm:t>
        <a:bodyPr/>
        <a:lstStyle/>
        <a:p>
          <a:endParaRPr lang="en-US"/>
        </a:p>
      </dgm:t>
    </dgm:pt>
    <dgm:pt modelId="{74B66F89-6DAA-41EF-80D1-0E4B247D4996}" type="sibTrans" cxnId="{285AA8C2-CC28-4CDB-9BC0-2E1DBE22A1A3}">
      <dgm:prSet/>
      <dgm:spPr/>
      <dgm:t>
        <a:bodyPr/>
        <a:lstStyle/>
        <a:p>
          <a:endParaRPr lang="en-US"/>
        </a:p>
      </dgm:t>
    </dgm:pt>
    <dgm:pt modelId="{92A5A1DD-19B3-48AE-8D87-0751C3134F0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/>
            <a:t>Under Paragraph 2, a reduction in financial reporting frequency is noted (only requiring that twice a year (in December and June) instead of quarterly</a:t>
          </a:r>
        </a:p>
      </dgm:t>
    </dgm:pt>
    <dgm:pt modelId="{83CDBDEB-B4FB-4009-AB57-9B158E65B3DE}" type="parTrans" cxnId="{4E1D5E31-B28E-41F1-8ED8-5E1C088BCEFD}">
      <dgm:prSet/>
      <dgm:spPr/>
      <dgm:t>
        <a:bodyPr/>
        <a:lstStyle/>
        <a:p>
          <a:endParaRPr lang="en-US"/>
        </a:p>
      </dgm:t>
    </dgm:pt>
    <dgm:pt modelId="{6382182A-8065-4D23-AC20-A295F96B9941}" type="sibTrans" cxnId="{4E1D5E31-B28E-41F1-8ED8-5E1C088BCEFD}">
      <dgm:prSet/>
      <dgm:spPr/>
      <dgm:t>
        <a:bodyPr/>
        <a:lstStyle/>
        <a:p>
          <a:endParaRPr lang="en-US"/>
        </a:p>
      </dgm:t>
    </dgm:pt>
    <dgm:pt modelId="{E90E4905-C91D-4B5B-B9F0-EA2849A0C05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/>
            <a:t>Provided details of quarterly performance reporting so it is clear what will be requested in those quarterly performance reports via </a:t>
          </a:r>
          <a:r>
            <a:rPr lang="en-US" sz="1800" dirty="0" err="1"/>
            <a:t>smartsheet</a:t>
          </a:r>
          <a:endParaRPr lang="en-US" sz="1800" dirty="0"/>
        </a:p>
      </dgm:t>
    </dgm:pt>
    <dgm:pt modelId="{20540D80-A563-40E2-91A3-DC05871F4EE7}" type="parTrans" cxnId="{94AC37B0-5AF7-4E95-916B-1797E597B092}">
      <dgm:prSet/>
      <dgm:spPr/>
      <dgm:t>
        <a:bodyPr/>
        <a:lstStyle/>
        <a:p>
          <a:endParaRPr lang="en-US"/>
        </a:p>
      </dgm:t>
    </dgm:pt>
    <dgm:pt modelId="{092C2794-1CAE-45EC-AB9C-DFBE912B7271}" type="sibTrans" cxnId="{94AC37B0-5AF7-4E95-916B-1797E597B092}">
      <dgm:prSet/>
      <dgm:spPr/>
      <dgm:t>
        <a:bodyPr/>
        <a:lstStyle/>
        <a:p>
          <a:endParaRPr lang="en-US"/>
        </a:p>
      </dgm:t>
    </dgm:pt>
    <dgm:pt modelId="{5C163135-F9A5-472F-A006-D1A53031EB62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800" dirty="0"/>
            <a:t> Additional details regarding the end-of-year report</a:t>
          </a:r>
        </a:p>
      </dgm:t>
    </dgm:pt>
    <dgm:pt modelId="{E1A775A0-BAFD-4E29-82F6-FD054D0C7415}" type="parTrans" cxnId="{AE6C24ED-2C6B-46B1-B151-6E28A076AC8A}">
      <dgm:prSet/>
      <dgm:spPr/>
    </dgm:pt>
    <dgm:pt modelId="{31F1727C-4B21-4465-96B4-EC9CD80E2209}" type="sibTrans" cxnId="{AE6C24ED-2C6B-46B1-B151-6E28A076AC8A}">
      <dgm:prSet/>
      <dgm:spPr/>
    </dgm:pt>
    <dgm:pt modelId="{020500CD-5922-490C-89A0-28520D5D0B69}" type="pres">
      <dgm:prSet presAssocID="{8455261D-A942-4E37-99F7-2988167C2694}" presName="linear" presStyleCnt="0">
        <dgm:presLayoutVars>
          <dgm:animLvl val="lvl"/>
          <dgm:resizeHandles val="exact"/>
        </dgm:presLayoutVars>
      </dgm:prSet>
      <dgm:spPr/>
    </dgm:pt>
    <dgm:pt modelId="{93543690-A9D8-4E17-AA29-282D39E4462A}" type="pres">
      <dgm:prSet presAssocID="{88F8B9F7-3911-4CF6-9CC0-C30023E78A58}" presName="parentText" presStyleLbl="node1" presStyleIdx="0" presStyleCnt="1" custScaleY="186014">
        <dgm:presLayoutVars>
          <dgm:chMax val="0"/>
          <dgm:bulletEnabled val="1"/>
        </dgm:presLayoutVars>
      </dgm:prSet>
      <dgm:spPr/>
    </dgm:pt>
    <dgm:pt modelId="{F122BC61-8362-40E6-B894-C816A45A8183}" type="pres">
      <dgm:prSet presAssocID="{88F8B9F7-3911-4CF6-9CC0-C30023E78A58}" presName="childText" presStyleLbl="revTx" presStyleIdx="0" presStyleCnt="1" custScaleY="167367">
        <dgm:presLayoutVars>
          <dgm:bulletEnabled val="1"/>
        </dgm:presLayoutVars>
      </dgm:prSet>
      <dgm:spPr/>
    </dgm:pt>
  </dgm:ptLst>
  <dgm:cxnLst>
    <dgm:cxn modelId="{97B22B20-4E10-4833-B617-B20AF5F61EDA}" srcId="{8455261D-A942-4E37-99F7-2988167C2694}" destId="{88F8B9F7-3911-4CF6-9CC0-C30023E78A58}" srcOrd="0" destOrd="0" parTransId="{68FD9B35-97D5-417F-87B7-5CA2DB617AF0}" sibTransId="{1E602F79-52A6-44B7-AACB-89676A5661FB}"/>
    <dgm:cxn modelId="{4E1D5E31-B28E-41F1-8ED8-5E1C088BCEFD}" srcId="{99E50C57-9856-47A8-806C-0BD8178CC10A}" destId="{92A5A1DD-19B3-48AE-8D87-0751C3134F09}" srcOrd="0" destOrd="0" parTransId="{83CDBDEB-B4FB-4009-AB57-9B158E65B3DE}" sibTransId="{6382182A-8065-4D23-AC20-A295F96B9941}"/>
    <dgm:cxn modelId="{145D6465-7C30-41FC-83B9-FB239C45C9E4}" type="presOf" srcId="{8455261D-A942-4E37-99F7-2988167C2694}" destId="{020500CD-5922-490C-89A0-28520D5D0B69}" srcOrd="0" destOrd="0" presId="urn:microsoft.com/office/officeart/2005/8/layout/vList2"/>
    <dgm:cxn modelId="{01F2766F-DC64-4FAB-86BA-9514D572E5B4}" type="presOf" srcId="{0C240E1D-54F0-410B-81C2-BC979D9CED3E}" destId="{F122BC61-8362-40E6-B894-C816A45A8183}" srcOrd="0" destOrd="0" presId="urn:microsoft.com/office/officeart/2005/8/layout/vList2"/>
    <dgm:cxn modelId="{640F0D79-6E25-4F90-BC2E-EBFD30064AFC}" type="presOf" srcId="{D45FFC88-4A4F-47A5-9EB7-264128346FA4}" destId="{F122BC61-8362-40E6-B894-C816A45A8183}" srcOrd="0" destOrd="3" presId="urn:microsoft.com/office/officeart/2005/8/layout/vList2"/>
    <dgm:cxn modelId="{6C26C895-4EE7-4269-A263-D1556811132A}" type="presOf" srcId="{99E50C57-9856-47A8-806C-0BD8178CC10A}" destId="{F122BC61-8362-40E6-B894-C816A45A8183}" srcOrd="0" destOrd="4" presId="urn:microsoft.com/office/officeart/2005/8/layout/vList2"/>
    <dgm:cxn modelId="{03CA19A7-E2D2-42AD-AE99-F85C25E7C5FE}" type="presOf" srcId="{5C163135-F9A5-472F-A006-D1A53031EB62}" destId="{F122BC61-8362-40E6-B894-C816A45A8183}" srcOrd="0" destOrd="7" presId="urn:microsoft.com/office/officeart/2005/8/layout/vList2"/>
    <dgm:cxn modelId="{359D6EA8-8A38-493F-ABB6-FF0696F9EF94}" srcId="{F685E112-1D03-496D-B639-CE1EAA328EF3}" destId="{D45FFC88-4A4F-47A5-9EB7-264128346FA4}" srcOrd="1" destOrd="0" parTransId="{762CC8E2-B9C5-4B73-AE4F-90CB53CBCE24}" sibTransId="{63181FB2-0A63-42ED-AC4B-DC98BDBEA6FC}"/>
    <dgm:cxn modelId="{94AC37B0-5AF7-4E95-916B-1797E597B092}" srcId="{99E50C57-9856-47A8-806C-0BD8178CC10A}" destId="{E90E4905-C91D-4B5B-B9F0-EA2849A0C05F}" srcOrd="1" destOrd="0" parTransId="{20540D80-A563-40E2-91A3-DC05871F4EE7}" sibTransId="{092C2794-1CAE-45EC-AB9C-DFBE912B7271}"/>
    <dgm:cxn modelId="{DD600DB1-6993-47BD-84AA-92E4BCA1C83F}" type="presOf" srcId="{92A5A1DD-19B3-48AE-8D87-0751C3134F09}" destId="{F122BC61-8362-40E6-B894-C816A45A8183}" srcOrd="0" destOrd="5" presId="urn:microsoft.com/office/officeart/2005/8/layout/vList2"/>
    <dgm:cxn modelId="{864545B4-E7A1-409F-BC50-851241CA9C16}" type="presOf" srcId="{06013744-EF74-4AB4-89C8-F6D7C531AD6D}" destId="{F122BC61-8362-40E6-B894-C816A45A8183}" srcOrd="0" destOrd="2" presId="urn:microsoft.com/office/officeart/2005/8/layout/vList2"/>
    <dgm:cxn modelId="{285AA8C2-CC28-4CDB-9BC0-2E1DBE22A1A3}" srcId="{88F8B9F7-3911-4CF6-9CC0-C30023E78A58}" destId="{99E50C57-9856-47A8-806C-0BD8178CC10A}" srcOrd="2" destOrd="0" parTransId="{993A6E1F-AA5D-477F-BF5D-990FC8C7D741}" sibTransId="{74B66F89-6DAA-41EF-80D1-0E4B247D4996}"/>
    <dgm:cxn modelId="{6B17C3C7-C4E6-4293-828A-E551F580FF75}" srcId="{88F8B9F7-3911-4CF6-9CC0-C30023E78A58}" destId="{F685E112-1D03-496D-B639-CE1EAA328EF3}" srcOrd="1" destOrd="0" parTransId="{9B6A8152-636B-4529-BA40-605FFE3E7F43}" sibTransId="{258A7D66-FED8-4D80-9708-F0EC91B2175C}"/>
    <dgm:cxn modelId="{865194CF-0CD6-40B1-ADA8-F5A2AFFBE8EC}" type="presOf" srcId="{E90E4905-C91D-4B5B-B9F0-EA2849A0C05F}" destId="{F122BC61-8362-40E6-B894-C816A45A8183}" srcOrd="0" destOrd="6" presId="urn:microsoft.com/office/officeart/2005/8/layout/vList2"/>
    <dgm:cxn modelId="{BBEC4DD0-FEC4-435A-A3F5-B898E9AD6C0E}" type="presOf" srcId="{88F8B9F7-3911-4CF6-9CC0-C30023E78A58}" destId="{93543690-A9D8-4E17-AA29-282D39E4462A}" srcOrd="0" destOrd="0" presId="urn:microsoft.com/office/officeart/2005/8/layout/vList2"/>
    <dgm:cxn modelId="{D5EEA4D3-B075-4CEB-B29E-7370AB20A77F}" srcId="{88F8B9F7-3911-4CF6-9CC0-C30023E78A58}" destId="{2E5279F0-615F-4CE1-A716-190EF919D3A0}" srcOrd="4" destOrd="0" parTransId="{275BD687-116B-40DD-A1AF-3BA2B651850D}" sibTransId="{D699A6FC-DA86-4FAB-A904-ADF43A6EF6FC}"/>
    <dgm:cxn modelId="{322AB2E6-2D86-4C35-B139-9C1C8946B785}" srcId="{88F8B9F7-3911-4CF6-9CC0-C30023E78A58}" destId="{0C240E1D-54F0-410B-81C2-BC979D9CED3E}" srcOrd="0" destOrd="0" parTransId="{23CCC978-26D4-4627-811C-9F5B26BD264F}" sibTransId="{6C07A62D-C6F4-4D18-95F1-F1AACA66960C}"/>
    <dgm:cxn modelId="{AE6C24ED-2C6B-46B1-B151-6E28A076AC8A}" srcId="{88F8B9F7-3911-4CF6-9CC0-C30023E78A58}" destId="{5C163135-F9A5-472F-A006-D1A53031EB62}" srcOrd="3" destOrd="0" parTransId="{E1A775A0-BAFD-4E29-82F6-FD054D0C7415}" sibTransId="{31F1727C-4B21-4465-96B4-EC9CD80E2209}"/>
    <dgm:cxn modelId="{08CF80EF-6379-4B7E-B96E-D46ECF5E1793}" srcId="{F685E112-1D03-496D-B639-CE1EAA328EF3}" destId="{06013744-EF74-4AB4-89C8-F6D7C531AD6D}" srcOrd="0" destOrd="0" parTransId="{34E4B53B-9F58-40E1-A693-4E85CF09409C}" sibTransId="{D912CE5B-1990-436A-9517-47F1537E1015}"/>
    <dgm:cxn modelId="{5CD996F0-47D3-488D-B6A0-5ED612ADE0C1}" type="presOf" srcId="{2E5279F0-615F-4CE1-A716-190EF919D3A0}" destId="{F122BC61-8362-40E6-B894-C816A45A8183}" srcOrd="0" destOrd="8" presId="urn:microsoft.com/office/officeart/2005/8/layout/vList2"/>
    <dgm:cxn modelId="{CAC68AF4-0EEA-4355-AC55-8232D1B9BAF2}" type="presOf" srcId="{F685E112-1D03-496D-B639-CE1EAA328EF3}" destId="{F122BC61-8362-40E6-B894-C816A45A8183}" srcOrd="0" destOrd="1" presId="urn:microsoft.com/office/officeart/2005/8/layout/vList2"/>
    <dgm:cxn modelId="{1DC2E274-296A-45AF-ABD3-CEFDE760AEE3}" type="presParOf" srcId="{020500CD-5922-490C-89A0-28520D5D0B69}" destId="{93543690-A9D8-4E17-AA29-282D39E4462A}" srcOrd="0" destOrd="0" presId="urn:microsoft.com/office/officeart/2005/8/layout/vList2"/>
    <dgm:cxn modelId="{52DF79DF-8043-446A-AAD0-8551B18706A2}" type="presParOf" srcId="{020500CD-5922-490C-89A0-28520D5D0B69}" destId="{F122BC61-8362-40E6-B894-C816A45A818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5261D-A942-4E37-99F7-2988167C26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F8B9F7-3911-4CF6-9CC0-C30023E78A58}">
      <dgm:prSet custT="1"/>
      <dgm:spPr/>
      <dgm:t>
        <a:bodyPr/>
        <a:lstStyle/>
        <a:p>
          <a:r>
            <a:rPr lang="en-US" sz="2800" b="1" dirty="0"/>
            <a:t>FY27 User Access Agreement for Child Fatality Reporting</a:t>
          </a:r>
          <a:endParaRPr lang="en-US" sz="2800" dirty="0"/>
        </a:p>
      </dgm:t>
    </dgm:pt>
    <dgm:pt modelId="{68FD9B35-97D5-417F-87B7-5CA2DB617AF0}" type="parTrans" cxnId="{97B22B20-4E10-4833-B617-B20AF5F61EDA}">
      <dgm:prSet/>
      <dgm:spPr/>
      <dgm:t>
        <a:bodyPr/>
        <a:lstStyle/>
        <a:p>
          <a:endParaRPr lang="en-US"/>
        </a:p>
      </dgm:t>
    </dgm:pt>
    <dgm:pt modelId="{1E602F79-52A6-44B7-AACB-89676A5661FB}" type="sibTrans" cxnId="{97B22B20-4E10-4833-B617-B20AF5F61EDA}">
      <dgm:prSet/>
      <dgm:spPr/>
      <dgm:t>
        <a:bodyPr/>
        <a:lstStyle/>
        <a:p>
          <a:endParaRPr lang="en-US"/>
        </a:p>
      </dgm:t>
    </dgm:pt>
    <dgm:pt modelId="{0C240E1D-54F0-410B-81C2-BC979D9CED3E}">
      <dgm:prSet custT="1"/>
      <dgm:spPr/>
      <dgm:t>
        <a:bodyPr/>
        <a:lstStyle/>
        <a:p>
          <a:endParaRPr lang="en-US" sz="2400" dirty="0"/>
        </a:p>
      </dgm:t>
    </dgm:pt>
    <dgm:pt modelId="{23CCC978-26D4-4627-811C-9F5B26BD264F}" type="parTrans" cxnId="{322AB2E6-2D86-4C35-B139-9C1C8946B785}">
      <dgm:prSet/>
      <dgm:spPr/>
      <dgm:t>
        <a:bodyPr/>
        <a:lstStyle/>
        <a:p>
          <a:endParaRPr lang="en-US"/>
        </a:p>
      </dgm:t>
    </dgm:pt>
    <dgm:pt modelId="{6C07A62D-C6F4-4D18-95F1-F1AACA66960C}" type="sibTrans" cxnId="{322AB2E6-2D86-4C35-B139-9C1C8946B785}">
      <dgm:prSet/>
      <dgm:spPr/>
      <dgm:t>
        <a:bodyPr/>
        <a:lstStyle/>
        <a:p>
          <a:endParaRPr lang="en-US"/>
        </a:p>
      </dgm:t>
    </dgm:pt>
    <dgm:pt modelId="{2E5279F0-615F-4CE1-A716-190EF919D3A0}">
      <dgm:prSet/>
      <dgm:spPr/>
      <dgm:t>
        <a:bodyPr/>
        <a:lstStyle/>
        <a:p>
          <a:pPr>
            <a:buNone/>
          </a:pPr>
          <a:endParaRPr lang="en-US" sz="3600" dirty="0"/>
        </a:p>
      </dgm:t>
    </dgm:pt>
    <dgm:pt modelId="{275BD687-116B-40DD-A1AF-3BA2B651850D}" type="parTrans" cxnId="{D5EEA4D3-B075-4CEB-B29E-7370AB20A77F}">
      <dgm:prSet/>
      <dgm:spPr/>
      <dgm:t>
        <a:bodyPr/>
        <a:lstStyle/>
        <a:p>
          <a:endParaRPr lang="en-US"/>
        </a:p>
      </dgm:t>
    </dgm:pt>
    <dgm:pt modelId="{D699A6FC-DA86-4FAB-A904-ADF43A6EF6FC}" type="sibTrans" cxnId="{D5EEA4D3-B075-4CEB-B29E-7370AB20A77F}">
      <dgm:prSet/>
      <dgm:spPr/>
      <dgm:t>
        <a:bodyPr/>
        <a:lstStyle/>
        <a:p>
          <a:endParaRPr lang="en-US"/>
        </a:p>
      </dgm:t>
    </dgm:pt>
    <dgm:pt modelId="{F685E112-1D03-496D-B639-CE1EAA328EF3}">
      <dgm:prSet custT="1"/>
      <dgm:spPr/>
      <dgm:t>
        <a:bodyPr/>
        <a:lstStyle/>
        <a:p>
          <a:pPr>
            <a:buFont typeface="+mj-lt"/>
            <a:buNone/>
          </a:pPr>
          <a:r>
            <a:rPr lang="en-US" sz="2400" dirty="0"/>
            <a:t>FY27=Second year for the User Access Agreement for Child Fatality Reporting</a:t>
          </a:r>
        </a:p>
      </dgm:t>
    </dgm:pt>
    <dgm:pt modelId="{9B6A8152-636B-4529-BA40-605FFE3E7F43}" type="parTrans" cxnId="{6B17C3C7-C4E6-4293-828A-E551F580FF75}">
      <dgm:prSet/>
      <dgm:spPr/>
      <dgm:t>
        <a:bodyPr/>
        <a:lstStyle/>
        <a:p>
          <a:endParaRPr lang="en-US"/>
        </a:p>
      </dgm:t>
    </dgm:pt>
    <dgm:pt modelId="{258A7D66-FED8-4D80-9708-F0EC91B2175C}" type="sibTrans" cxnId="{6B17C3C7-C4E6-4293-828A-E551F580FF75}">
      <dgm:prSet/>
      <dgm:spPr/>
      <dgm:t>
        <a:bodyPr/>
        <a:lstStyle/>
        <a:p>
          <a:endParaRPr lang="en-US"/>
        </a:p>
      </dgm:t>
    </dgm:pt>
    <dgm:pt modelId="{FCCE5EB3-FBE5-4DA4-99A3-C61C9BBE1EB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dirty="0"/>
            <a:t>Target due date </a:t>
          </a:r>
          <a:r>
            <a:rPr lang="en-US" sz="2400" dirty="0">
              <a:highlight>
                <a:srgbClr val="FFFF00"/>
              </a:highlight>
            </a:rPr>
            <a:t>June 1, 2026 </a:t>
          </a:r>
          <a:r>
            <a:rPr lang="en-US" sz="2400" dirty="0"/>
            <a:t>sent to our Database Specialist, Donice Mann: </a:t>
          </a:r>
          <a:r>
            <a:rPr lang="en-US" sz="2400" dirty="0">
              <a:highlight>
                <a:srgbClr val="FFFF00"/>
              </a:highlight>
            </a:rPr>
            <a:t>donice.mann@dhhs.nc.gov</a:t>
          </a:r>
        </a:p>
      </dgm:t>
    </dgm:pt>
    <dgm:pt modelId="{4AF61239-6620-4AA8-9A82-64B5559BBE20}" type="parTrans" cxnId="{87E634F8-4CA0-414F-A550-6A5A3C023E83}">
      <dgm:prSet/>
      <dgm:spPr/>
      <dgm:t>
        <a:bodyPr/>
        <a:lstStyle/>
        <a:p>
          <a:endParaRPr lang="en-US"/>
        </a:p>
      </dgm:t>
    </dgm:pt>
    <dgm:pt modelId="{2CE52D9D-B8A1-4FD4-8BC5-37245009797F}" type="sibTrans" cxnId="{87E634F8-4CA0-414F-A550-6A5A3C023E83}">
      <dgm:prSet/>
      <dgm:spPr/>
      <dgm:t>
        <a:bodyPr/>
        <a:lstStyle/>
        <a:p>
          <a:endParaRPr lang="en-US"/>
        </a:p>
      </dgm:t>
    </dgm:pt>
    <dgm:pt modelId="{15719E47-4CBE-47A6-B46C-AA1A6B6DE25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dirty="0"/>
            <a:t>Stacie sent out a request to the Health Director’s </a:t>
          </a:r>
          <a:r>
            <a:rPr lang="en-US" sz="2400" dirty="0" err="1"/>
            <a:t>listserve</a:t>
          </a:r>
          <a:r>
            <a:rPr lang="en-US" sz="2400" dirty="0"/>
            <a:t> Friday May 8</a:t>
          </a:r>
          <a:r>
            <a:rPr lang="en-US" sz="2400" baseline="30000" dirty="0"/>
            <a:t>th</a:t>
          </a:r>
          <a:r>
            <a:rPr lang="en-US" sz="2400" dirty="0"/>
            <a:t>. </a:t>
          </a:r>
        </a:p>
      </dgm:t>
    </dgm:pt>
    <dgm:pt modelId="{018CC00B-EDAF-4058-85C0-BF442939B076}" type="parTrans" cxnId="{957AEE80-948E-498E-9FB1-979F2B87FDD2}">
      <dgm:prSet/>
      <dgm:spPr/>
      <dgm:t>
        <a:bodyPr/>
        <a:lstStyle/>
        <a:p>
          <a:endParaRPr lang="en-US"/>
        </a:p>
      </dgm:t>
    </dgm:pt>
    <dgm:pt modelId="{8455AEC7-D11D-4CDA-AC41-349198F7C0D7}" type="sibTrans" cxnId="{957AEE80-948E-498E-9FB1-979F2B87FDD2}">
      <dgm:prSet/>
      <dgm:spPr/>
      <dgm:t>
        <a:bodyPr/>
        <a:lstStyle/>
        <a:p>
          <a:endParaRPr lang="en-US"/>
        </a:p>
      </dgm:t>
    </dgm:pt>
    <dgm:pt modelId="{A20CDAC6-1716-4678-B043-4BD288ECEE7F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400" dirty="0"/>
            <a:t>The request is that </a:t>
          </a:r>
          <a:r>
            <a:rPr lang="en-US" sz="2400" b="1" dirty="0"/>
            <a:t>Health Director or Consolidated Human Services Director</a:t>
          </a:r>
          <a:r>
            <a:rPr lang="en-US" sz="2400" dirty="0"/>
            <a:t> sign the that User Access Agreement as well as </a:t>
          </a:r>
          <a:r>
            <a:rPr lang="en-US" sz="2400" b="1" dirty="0"/>
            <a:t>complete the appendices</a:t>
          </a:r>
          <a:r>
            <a:rPr lang="en-US" sz="2400" dirty="0"/>
            <a:t> with names, roles, and signatures of health department staff who will require access to the NFR-CRS for data entry or retrieval. </a:t>
          </a:r>
        </a:p>
      </dgm:t>
    </dgm:pt>
    <dgm:pt modelId="{6F2E07EE-BE80-4327-B022-0DB106658CC4}" type="parTrans" cxnId="{11F6F0A3-2A25-4156-86D7-56696C44C0CD}">
      <dgm:prSet/>
      <dgm:spPr/>
    </dgm:pt>
    <dgm:pt modelId="{E859029E-9524-4521-BA2B-08AE4431347D}" type="sibTrans" cxnId="{11F6F0A3-2A25-4156-86D7-56696C44C0CD}">
      <dgm:prSet/>
      <dgm:spPr/>
    </dgm:pt>
    <dgm:pt modelId="{020500CD-5922-490C-89A0-28520D5D0B69}" type="pres">
      <dgm:prSet presAssocID="{8455261D-A942-4E37-99F7-2988167C2694}" presName="linear" presStyleCnt="0">
        <dgm:presLayoutVars>
          <dgm:animLvl val="lvl"/>
          <dgm:resizeHandles val="exact"/>
        </dgm:presLayoutVars>
      </dgm:prSet>
      <dgm:spPr/>
    </dgm:pt>
    <dgm:pt modelId="{93543690-A9D8-4E17-AA29-282D39E4462A}" type="pres">
      <dgm:prSet presAssocID="{88F8B9F7-3911-4CF6-9CC0-C30023E78A58}" presName="parentText" presStyleLbl="node1" presStyleIdx="0" presStyleCnt="1" custScaleY="186014">
        <dgm:presLayoutVars>
          <dgm:chMax val="0"/>
          <dgm:bulletEnabled val="1"/>
        </dgm:presLayoutVars>
      </dgm:prSet>
      <dgm:spPr/>
    </dgm:pt>
    <dgm:pt modelId="{F122BC61-8362-40E6-B894-C816A45A8183}" type="pres">
      <dgm:prSet presAssocID="{88F8B9F7-3911-4CF6-9CC0-C30023E78A58}" presName="childText" presStyleLbl="revTx" presStyleIdx="0" presStyleCnt="1" custScaleY="167367">
        <dgm:presLayoutVars>
          <dgm:bulletEnabled val="1"/>
        </dgm:presLayoutVars>
      </dgm:prSet>
      <dgm:spPr/>
    </dgm:pt>
  </dgm:ptLst>
  <dgm:cxnLst>
    <dgm:cxn modelId="{55F65B08-DA08-4DA0-9D3E-DA24F6F1AE09}" type="presOf" srcId="{F685E112-1D03-496D-B639-CE1EAA328EF3}" destId="{F122BC61-8362-40E6-B894-C816A45A8183}" srcOrd="0" destOrd="1" presId="urn:microsoft.com/office/officeart/2005/8/layout/vList2"/>
    <dgm:cxn modelId="{97B22B20-4E10-4833-B617-B20AF5F61EDA}" srcId="{8455261D-A942-4E37-99F7-2988167C2694}" destId="{88F8B9F7-3911-4CF6-9CC0-C30023E78A58}" srcOrd="0" destOrd="0" parTransId="{68FD9B35-97D5-417F-87B7-5CA2DB617AF0}" sibTransId="{1E602F79-52A6-44B7-AACB-89676A5661FB}"/>
    <dgm:cxn modelId="{3053102B-D233-49A0-ABF3-A82F213EE29E}" type="presOf" srcId="{A20CDAC6-1716-4678-B043-4BD288ECEE7F}" destId="{F122BC61-8362-40E6-B894-C816A45A8183}" srcOrd="0" destOrd="3" presId="urn:microsoft.com/office/officeart/2005/8/layout/vList2"/>
    <dgm:cxn modelId="{145D6465-7C30-41FC-83B9-FB239C45C9E4}" type="presOf" srcId="{8455261D-A942-4E37-99F7-2988167C2694}" destId="{020500CD-5922-490C-89A0-28520D5D0B69}" srcOrd="0" destOrd="0" presId="urn:microsoft.com/office/officeart/2005/8/layout/vList2"/>
    <dgm:cxn modelId="{7CC7B26E-AA90-4650-9F33-7B219955751B}" type="presOf" srcId="{88F8B9F7-3911-4CF6-9CC0-C30023E78A58}" destId="{93543690-A9D8-4E17-AA29-282D39E4462A}" srcOrd="0" destOrd="0" presId="urn:microsoft.com/office/officeart/2005/8/layout/vList2"/>
    <dgm:cxn modelId="{C6170B57-CB73-44E8-B47B-883F91F8D941}" type="presOf" srcId="{0C240E1D-54F0-410B-81C2-BC979D9CED3E}" destId="{F122BC61-8362-40E6-B894-C816A45A8183}" srcOrd="0" destOrd="0" presId="urn:microsoft.com/office/officeart/2005/8/layout/vList2"/>
    <dgm:cxn modelId="{957AEE80-948E-498E-9FB1-979F2B87FDD2}" srcId="{88F8B9F7-3911-4CF6-9CC0-C30023E78A58}" destId="{15719E47-4CBE-47A6-B46C-AA1A6B6DE25B}" srcOrd="2" destOrd="0" parTransId="{018CC00B-EDAF-4058-85C0-BF442939B076}" sibTransId="{8455AEC7-D11D-4CDA-AC41-349198F7C0D7}"/>
    <dgm:cxn modelId="{49F366A0-0EB7-4D7B-8E22-BFC76BBBB5A3}" type="presOf" srcId="{FCCE5EB3-FBE5-4DA4-99A3-C61C9BBE1EB6}" destId="{F122BC61-8362-40E6-B894-C816A45A8183}" srcOrd="0" destOrd="4" presId="urn:microsoft.com/office/officeart/2005/8/layout/vList2"/>
    <dgm:cxn modelId="{11F6F0A3-2A25-4156-86D7-56696C44C0CD}" srcId="{15719E47-4CBE-47A6-B46C-AA1A6B6DE25B}" destId="{A20CDAC6-1716-4678-B043-4BD288ECEE7F}" srcOrd="0" destOrd="0" parTransId="{6F2E07EE-BE80-4327-B022-0DB106658CC4}" sibTransId="{E859029E-9524-4521-BA2B-08AE4431347D}"/>
    <dgm:cxn modelId="{6B17C3C7-C4E6-4293-828A-E551F580FF75}" srcId="{88F8B9F7-3911-4CF6-9CC0-C30023E78A58}" destId="{F685E112-1D03-496D-B639-CE1EAA328EF3}" srcOrd="1" destOrd="0" parTransId="{9B6A8152-636B-4529-BA40-605FFE3E7F43}" sibTransId="{258A7D66-FED8-4D80-9708-F0EC91B2175C}"/>
    <dgm:cxn modelId="{D5EEA4D3-B075-4CEB-B29E-7370AB20A77F}" srcId="{88F8B9F7-3911-4CF6-9CC0-C30023E78A58}" destId="{2E5279F0-615F-4CE1-A716-190EF919D3A0}" srcOrd="4" destOrd="0" parTransId="{275BD687-116B-40DD-A1AF-3BA2B651850D}" sibTransId="{D699A6FC-DA86-4FAB-A904-ADF43A6EF6FC}"/>
    <dgm:cxn modelId="{06818ED6-0476-45AF-B952-4F7D6F5D4A9E}" type="presOf" srcId="{2E5279F0-615F-4CE1-A716-190EF919D3A0}" destId="{F122BC61-8362-40E6-B894-C816A45A8183}" srcOrd="0" destOrd="5" presId="urn:microsoft.com/office/officeart/2005/8/layout/vList2"/>
    <dgm:cxn modelId="{DF869EE5-2720-49FA-8BE7-42486D3DA34F}" type="presOf" srcId="{15719E47-4CBE-47A6-B46C-AA1A6B6DE25B}" destId="{F122BC61-8362-40E6-B894-C816A45A8183}" srcOrd="0" destOrd="2" presId="urn:microsoft.com/office/officeart/2005/8/layout/vList2"/>
    <dgm:cxn modelId="{322AB2E6-2D86-4C35-B139-9C1C8946B785}" srcId="{88F8B9F7-3911-4CF6-9CC0-C30023E78A58}" destId="{0C240E1D-54F0-410B-81C2-BC979D9CED3E}" srcOrd="0" destOrd="0" parTransId="{23CCC978-26D4-4627-811C-9F5B26BD264F}" sibTransId="{6C07A62D-C6F4-4D18-95F1-F1AACA66960C}"/>
    <dgm:cxn modelId="{87E634F8-4CA0-414F-A550-6A5A3C023E83}" srcId="{88F8B9F7-3911-4CF6-9CC0-C30023E78A58}" destId="{FCCE5EB3-FBE5-4DA4-99A3-C61C9BBE1EB6}" srcOrd="3" destOrd="0" parTransId="{4AF61239-6620-4AA8-9A82-64B5559BBE20}" sibTransId="{2CE52D9D-B8A1-4FD4-8BC5-37245009797F}"/>
    <dgm:cxn modelId="{1DB7A748-A663-4BBC-AE0D-AE9659C8BA66}" type="presParOf" srcId="{020500CD-5922-490C-89A0-28520D5D0B69}" destId="{93543690-A9D8-4E17-AA29-282D39E4462A}" srcOrd="0" destOrd="0" presId="urn:microsoft.com/office/officeart/2005/8/layout/vList2"/>
    <dgm:cxn modelId="{DEEB27F6-B95F-480C-8E1F-C42790D3FDB7}" type="presParOf" srcId="{020500CD-5922-490C-89A0-28520D5D0B69}" destId="{F122BC61-8362-40E6-B894-C816A45A818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43690-A9D8-4E17-AA29-282D39E4462A}">
      <dsp:nvSpPr>
        <dsp:cNvPr id="0" name=""/>
        <dsp:cNvSpPr/>
      </dsp:nvSpPr>
      <dsp:spPr>
        <a:xfrm>
          <a:off x="0" y="2540"/>
          <a:ext cx="8445011" cy="1041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AA revisions</a:t>
          </a:r>
          <a:endParaRPr lang="en-US" sz="2800" kern="1200" dirty="0"/>
        </a:p>
      </dsp:txBody>
      <dsp:txXfrm>
        <a:off x="50848" y="53388"/>
        <a:ext cx="8343315" cy="939940"/>
      </dsp:txXfrm>
    </dsp:sp>
    <dsp:sp modelId="{F122BC61-8362-40E6-B894-C816A45A8183}">
      <dsp:nvSpPr>
        <dsp:cNvPr id="0" name=""/>
        <dsp:cNvSpPr/>
      </dsp:nvSpPr>
      <dsp:spPr>
        <a:xfrm>
          <a:off x="0" y="1044177"/>
          <a:ext cx="8445011" cy="4941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129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1800" kern="1200" dirty="0"/>
            <a:t> Corrects error from the 1</a:t>
          </a:r>
          <a:r>
            <a:rPr lang="en-US" sz="1800" kern="1200" baseline="30000" dirty="0"/>
            <a:t>st</a:t>
          </a:r>
          <a:r>
            <a:rPr lang="en-US" sz="1800" kern="1200" dirty="0"/>
            <a:t> paragraph of the Performance Measures/Reporting Requirements Section. The original AA swapped </a:t>
          </a:r>
          <a:r>
            <a:rPr lang="en-US" sz="1800" b="1" i="1" kern="1200" dirty="0"/>
            <a:t>who</a:t>
          </a:r>
          <a:r>
            <a:rPr lang="en-US" sz="1800" kern="1200" dirty="0"/>
            <a:t> received the annual report vs activities of the team. 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Local health department’s annual report, including recommendations for systemic improvements and needed resources </a:t>
          </a:r>
          <a:r>
            <a:rPr lang="en-US" sz="1800" kern="1200" dirty="0">
              <a:sym typeface="Wingdings" panose="05000000000000000000" pitchFamily="2" charset="2"/>
            </a:rPr>
            <a:t></a:t>
          </a:r>
          <a:r>
            <a:rPr lang="en-US" sz="1800" kern="1200" dirty="0"/>
            <a:t>county commissioners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Reports on activities of the Local Team</a:t>
          </a:r>
          <a:r>
            <a:rPr lang="en-US" sz="1800" kern="1200" dirty="0">
              <a:sym typeface="Wingdings" panose="05000000000000000000" pitchFamily="2" charset="2"/>
            </a:rPr>
            <a:t> </a:t>
          </a:r>
          <a:r>
            <a:rPr lang="en-US" sz="1800" kern="1200" dirty="0"/>
            <a:t>local boards (board of health and board of social services, receive quarterly (or as requested by the boards)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1800" kern="1200" dirty="0"/>
            <a:t> Additional information in financial and performance reporting sections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800" kern="1200" dirty="0"/>
            <a:t>Under Paragraph 2, a reduction in financial reporting frequency is noted (only requiring that twice a year (in December and June) instead of quarterly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800" kern="1200" dirty="0"/>
            <a:t>Provided details of quarterly performance reporting so it is clear what will be requested in those quarterly performance reports via </a:t>
          </a:r>
          <a:r>
            <a:rPr lang="en-US" sz="1800" kern="1200" dirty="0" err="1"/>
            <a:t>smartsheet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1800" kern="1200" dirty="0"/>
            <a:t> Additional details regarding the end-of-year report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600" kern="1200" dirty="0"/>
        </a:p>
      </dsp:txBody>
      <dsp:txXfrm>
        <a:off x="0" y="1044177"/>
        <a:ext cx="8445011" cy="4941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43690-A9D8-4E17-AA29-282D39E4462A}">
      <dsp:nvSpPr>
        <dsp:cNvPr id="0" name=""/>
        <dsp:cNvSpPr/>
      </dsp:nvSpPr>
      <dsp:spPr>
        <a:xfrm>
          <a:off x="0" y="5461"/>
          <a:ext cx="8620858" cy="1040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FY27 User Access Agreement for Child Fatality Reporting</a:t>
          </a:r>
          <a:endParaRPr lang="en-US" sz="2800" kern="1200" dirty="0"/>
        </a:p>
      </dsp:txBody>
      <dsp:txXfrm>
        <a:off x="50799" y="56260"/>
        <a:ext cx="8519260" cy="939021"/>
      </dsp:txXfrm>
    </dsp:sp>
    <dsp:sp modelId="{F122BC61-8362-40E6-B894-C816A45A8183}">
      <dsp:nvSpPr>
        <dsp:cNvPr id="0" name=""/>
        <dsp:cNvSpPr/>
      </dsp:nvSpPr>
      <dsp:spPr>
        <a:xfrm>
          <a:off x="0" y="1046081"/>
          <a:ext cx="8620858" cy="4936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71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en-US" sz="2400" kern="1200" dirty="0"/>
            <a:t>FY27=Second year for the User Access Agreement for Child Fatality Reporting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Stacie sent out a request to the Health Director’s </a:t>
          </a:r>
          <a:r>
            <a:rPr lang="en-US" sz="2400" kern="1200" dirty="0" err="1"/>
            <a:t>listserve</a:t>
          </a:r>
          <a:r>
            <a:rPr lang="en-US" sz="2400" kern="1200" dirty="0"/>
            <a:t> Friday May 8</a:t>
          </a:r>
          <a:r>
            <a:rPr lang="en-US" sz="2400" kern="1200" baseline="30000" dirty="0"/>
            <a:t>th</a:t>
          </a:r>
          <a:r>
            <a:rPr lang="en-US" sz="2400" kern="1200" dirty="0"/>
            <a:t>. 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Courier New" panose="02070309020205020404" pitchFamily="49" charset="0"/>
            <a:buChar char="o"/>
          </a:pPr>
          <a:r>
            <a:rPr lang="en-US" sz="2400" kern="1200" dirty="0"/>
            <a:t>The request is that </a:t>
          </a:r>
          <a:r>
            <a:rPr lang="en-US" sz="2400" b="1" kern="1200" dirty="0"/>
            <a:t>Health Director or Consolidated Human Services Director</a:t>
          </a:r>
          <a:r>
            <a:rPr lang="en-US" sz="2400" kern="1200" dirty="0"/>
            <a:t> sign the that User Access Agreement as well as </a:t>
          </a:r>
          <a:r>
            <a:rPr lang="en-US" sz="2400" b="1" kern="1200" dirty="0"/>
            <a:t>complete the appendices</a:t>
          </a:r>
          <a:r>
            <a:rPr lang="en-US" sz="2400" kern="1200" dirty="0"/>
            <a:t> with names, roles, and signatures of health department staff who will require access to the NFR-CRS for data entry or retrieval.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Target due date </a:t>
          </a:r>
          <a:r>
            <a:rPr lang="en-US" sz="2400" kern="1200" dirty="0">
              <a:highlight>
                <a:srgbClr val="FFFF00"/>
              </a:highlight>
            </a:rPr>
            <a:t>June 1, 2026 </a:t>
          </a:r>
          <a:r>
            <a:rPr lang="en-US" sz="2400" kern="1200" dirty="0"/>
            <a:t>sent to our Database Specialist, Donice Mann: </a:t>
          </a:r>
          <a:r>
            <a:rPr lang="en-US" sz="2400" kern="1200" dirty="0">
              <a:highlight>
                <a:srgbClr val="FFFF00"/>
              </a:highlight>
            </a:rPr>
            <a:t>donice.mann@dhhs.nc.gov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600" kern="1200" dirty="0"/>
        </a:p>
      </dsp:txBody>
      <dsp:txXfrm>
        <a:off x="0" y="1046081"/>
        <a:ext cx="8620858" cy="4936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5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5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8"/>
            <a:ext cx="5608320" cy="3636705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3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DC5FE-2F70-6CF3-511B-DE46D9C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2EB256-865E-9303-5830-C8400EDD2C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02FC76-7D04-BBD6-79FF-C8D6E54F26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Font typeface="Arial"/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547D-FF9C-6128-1049-413314A502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36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CF3D9-D97C-EA26-EDC0-42D8B85BD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F4BC40-667F-E537-96DA-1F8C7E0FA5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87C3E5-35B8-0765-9743-01923E14A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Font typeface="Arial"/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85848-BE4B-33D2-129B-CEE7A4FE5F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26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0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34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7074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95896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57013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1157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6874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14867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6742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74746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5990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7771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68080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50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8999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6906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369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8999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8958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755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84007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2984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309407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494006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 Division of Public Health| May 2026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b="1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  <p:sldLayoutId id="2147483696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E3377D67-A9A1-E738-5E33-BFC735CCF18B}"/>
              </a:ext>
            </a:extLst>
          </p:cNvPr>
          <p:cNvSpPr txBox="1">
            <a:spLocks/>
          </p:cNvSpPr>
          <p:nvPr userDrawn="1"/>
        </p:nvSpPr>
        <p:spPr>
          <a:xfrm>
            <a:off x="522287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 Division of Public Health| May 2026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8204DB19-E246-5E9E-2E37-5B86AF56C98B}"/>
              </a:ext>
            </a:extLst>
          </p:cNvPr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b="1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77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80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768596" y="2051008"/>
            <a:ext cx="5973960" cy="2753003"/>
          </a:xfrm>
        </p:spPr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State Office of Child Fatality Prevention</a:t>
            </a:r>
          </a:p>
          <a:p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effectLst/>
                <a:latin typeface="+mn-lt"/>
                <a:ea typeface="Calibri" panose="020F0502020204030204" pitchFamily="34" charset="0"/>
              </a:rPr>
              <a:t>Update on </a:t>
            </a:r>
            <a:r>
              <a:rPr lang="en-US" sz="2400" dirty="0">
                <a:latin typeface="+mn-lt"/>
                <a:ea typeface="Calibri" panose="020F0502020204030204" pitchFamily="34" charset="0"/>
              </a:rPr>
              <a:t>revision to AA701 for FY27 &amp; </a:t>
            </a:r>
            <a:r>
              <a:rPr lang="en-US" sz="2400" dirty="0">
                <a:latin typeface="+mn-lt"/>
              </a:rPr>
              <a:t>User Access Agreement for Child Fatality Reporting</a:t>
            </a:r>
          </a:p>
          <a:p>
            <a:pPr>
              <a:spcBef>
                <a:spcPts val="0"/>
              </a:spcBef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228287" y="4929139"/>
            <a:ext cx="7211791" cy="1392240"/>
          </a:xfrm>
        </p:spPr>
        <p:txBody>
          <a:bodyPr>
            <a:normAutofit/>
          </a:bodyPr>
          <a:lstStyle/>
          <a:p>
            <a:r>
              <a:rPr lang="en-US" sz="2000" dirty="0"/>
              <a:t>Kerry Young</a:t>
            </a:r>
          </a:p>
          <a:p>
            <a:r>
              <a:rPr lang="en-US" sz="2000" b="0" dirty="0"/>
              <a:t>Director, State Office of Child Fatality Prevention</a:t>
            </a:r>
          </a:p>
          <a:p>
            <a:r>
              <a:rPr lang="en-US" sz="2000" dirty="0"/>
              <a:t>					May 2026</a:t>
            </a:r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3BBB4-DB18-67D9-14B0-0FCA73249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id="{F8E5603C-45C6-41DD-9E90-D764F57148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7683464"/>
              </p:ext>
            </p:extLst>
          </p:nvPr>
        </p:nvGraphicFramePr>
        <p:xfrm>
          <a:off x="382465" y="354257"/>
          <a:ext cx="8445011" cy="5987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1223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8A7A18-3A66-4632-AA99-964A565EC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id="{90FC1689-F607-CC23-BA54-A2C81641CF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394150"/>
              </p:ext>
            </p:extLst>
          </p:nvPr>
        </p:nvGraphicFramePr>
        <p:xfrm>
          <a:off x="261571" y="435036"/>
          <a:ext cx="8620858" cy="5987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995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EBA21E-9AEB-C9A4-F7F0-09C22E998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15281-F994-BE04-E833-1788E969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BF019-BF30-4231-5D42-AF6FB96A8A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1929384"/>
            <a:ext cx="78867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1900" dirty="0"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latin typeface="+mj-lt"/>
                <a:ea typeface="+mn-ea"/>
                <a:cs typeface="+mn-cs"/>
              </a:rPr>
              <a:t>Kerry Young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900" b="0" dirty="0">
                <a:latin typeface="+mj-lt"/>
                <a:ea typeface="+mn-ea"/>
                <a:cs typeface="+mn-cs"/>
              </a:rPr>
              <a:t>	Director, State Office of Child Fatality Prevention</a:t>
            </a:r>
          </a:p>
          <a:p>
            <a:pPr marL="0" indent="0">
              <a:lnSpc>
                <a:spcPct val="90000"/>
              </a:lnSpc>
              <a:buNone/>
            </a:pPr>
            <a:endParaRPr lang="en-US" sz="1900" b="0" dirty="0">
              <a:latin typeface="+mj-lt"/>
              <a:ea typeface="+mn-ea"/>
              <a:cs typeface="+mn-cs"/>
            </a:endParaRPr>
          </a:p>
          <a:p>
            <a:pPr marL="347663" lvl="1" indent="0">
              <a:lnSpc>
                <a:spcPct val="90000"/>
              </a:lnSpc>
              <a:buNone/>
            </a:pPr>
            <a:r>
              <a:rPr lang="en-US" sz="1900" b="0" dirty="0">
                <a:latin typeface="+mj-lt"/>
                <a:ea typeface="+mn-ea"/>
                <a:cs typeface="+mn-cs"/>
              </a:rPr>
              <a:t>	Email: Kerry.Young@dhhs.nc.gov </a:t>
            </a:r>
          </a:p>
          <a:p>
            <a:pPr marL="347663" lvl="1" indent="0">
              <a:lnSpc>
                <a:spcPct val="90000"/>
              </a:lnSpc>
              <a:buNone/>
            </a:pPr>
            <a:endParaRPr lang="en-US" sz="1900" dirty="0">
              <a:latin typeface="+mj-lt"/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44575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7149A0F024854D8FEFCE4F0BD04D71" ma:contentTypeVersion="17" ma:contentTypeDescription="Create a new document." ma:contentTypeScope="" ma:versionID="ed98e927d792f3020bfcfc1a02b8677b">
  <xsd:schema xmlns:xsd="http://www.w3.org/2001/XMLSchema" xmlns:xs="http://www.w3.org/2001/XMLSchema" xmlns:p="http://schemas.microsoft.com/office/2006/metadata/properties" xmlns:ns2="d2b8c5e3-a2fc-4217-ba2c-05b8cf1cfe65" xmlns:ns3="ba73aedf-f0be-4538-a372-df595966734a" targetNamespace="http://schemas.microsoft.com/office/2006/metadata/properties" ma:root="true" ma:fieldsID="d5d3228a96b4bbb7bfaa3cd0bbf12d91" ns2:_="" ns3:_="">
    <xsd:import namespace="d2b8c5e3-a2fc-4217-ba2c-05b8cf1cfe65"/>
    <xsd:import namespace="ba73aedf-f0be-4538-a372-df595966734a"/>
    <xsd:element name="properties">
      <xsd:complexType>
        <xsd:sequence>
          <xsd:element name="documentManagement">
            <xsd:complexType>
              <xsd:all>
                <xsd:element ref="ns2:PublishingStartDate" minOccurs="0"/>
                <xsd:element ref="ns2:PublishingExpirationDat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8c5e3-a2fc-4217-ba2c-05b8cf1cfe65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format="DateTim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format="DateTime" ma:internalName="PublishingExpirationDate" ma:readOnly="false">
      <xsd:simpleType>
        <xsd:restriction base="dms:Unknown"/>
      </xsd:simpleType>
    </xsd:element>
    <xsd:element name="MediaServiceMetadata" ma:index="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3aedf-f0be-4538-a372-df595966734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006b6c-f2ae-4946-920a-44d3169207c5}" ma:internalName="TaxCatchAll" ma:showField="CatchAllData" ma:web="ba73aedf-f0be-4538-a372-df59596673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d2b8c5e3-a2fc-4217-ba2c-05b8cf1cfe65" xsi:nil="true"/>
    <PublishingStartDate xmlns="d2b8c5e3-a2fc-4217-ba2c-05b8cf1cfe65" xsi:nil="true"/>
    <TaxCatchAll xmlns="ba73aedf-f0be-4538-a372-df595966734a" xsi:nil="true"/>
    <lcf76f155ced4ddcb4097134ff3c332f xmlns="d2b8c5e3-a2fc-4217-ba2c-05b8cf1cfe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90F081-9618-4EE1-AA21-DDBEB7D919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682190-B990-428B-834E-4A781773C391}">
  <ds:schemaRefs>
    <ds:schemaRef ds:uri="ba73aedf-f0be-4538-a372-df595966734a"/>
    <ds:schemaRef ds:uri="d2b8c5e3-a2fc-4217-ba2c-05b8cf1cfe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F07316D-1E97-45F3-9501-1E26C2591F7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ba73aedf-f0be-4538-a372-df595966734a"/>
    <ds:schemaRef ds:uri="d2b8c5e3-a2fc-4217-ba2c-05b8cf1cfe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2582</TotalTime>
  <Words>325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Wingdings</vt:lpstr>
      <vt:lpstr>3_Office Theme</vt:lpstr>
      <vt:lpstr>Office 2013 - 2022 Theme</vt:lpstr>
      <vt:lpstr>PowerPoint Presentation</vt:lpstr>
      <vt:lpstr>PowerPoint Presentation</vt:lpstr>
      <vt:lpstr>PowerPoint Presentation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Karen Davis</cp:lastModifiedBy>
  <cp:revision>22</cp:revision>
  <cp:lastPrinted>2025-03-19T12:28:08Z</cp:lastPrinted>
  <dcterms:created xsi:type="dcterms:W3CDTF">2015-07-07T20:02:11Z</dcterms:created>
  <dcterms:modified xsi:type="dcterms:W3CDTF">2026-05-18T20:09:10Z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0x0101007F7149A0F024854D8FEFCE4F0BD04D71</vt:lpwstr>
  </property>
</Properties>
</file>