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1" r:id="rId5"/>
  </p:sldMasterIdLst>
  <p:notesMasterIdLst>
    <p:notesMasterId r:id="rId13"/>
  </p:notesMasterIdLst>
  <p:sldIdLst>
    <p:sldId id="256" r:id="rId6"/>
    <p:sldId id="2146849074" r:id="rId7"/>
    <p:sldId id="2146849151" r:id="rId8"/>
    <p:sldId id="2146849228" r:id="rId9"/>
    <p:sldId id="2146849229" r:id="rId10"/>
    <p:sldId id="2146849230" r:id="rId11"/>
    <p:sldId id="214684923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D15C54-10F5-F643-994A-766F775373F0}" v="27" dt="2023-12-18T17:04:47.1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 snapToGrid="0">
      <p:cViewPr varScale="1">
        <p:scale>
          <a:sx n="22" d="100"/>
          <a:sy n="22" d="100"/>
        </p:scale>
        <p:origin x="2918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77AD4-EF00-D143-8CF8-513B5E85959C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FB521D-FA76-9741-8442-29CA72F3F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13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DOUG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9B617-F79D-4AB0-A8B5-C181D28B99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739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9B617-F79D-4AB0-A8B5-C181D28B99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739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Amount left - $11,723,925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23D9AE-7E9A-4D1C-A511-4B19DAF669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6890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Amount left - $11,723,925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23D9AE-7E9A-4D1C-A511-4B19DAF669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8135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Total amount of remaining </a:t>
            </a:r>
            <a:r>
              <a:rPr lang="en-US"/>
              <a:t>funds as </a:t>
            </a:r>
            <a:r>
              <a:rPr lang="en-US" dirty="0"/>
              <a:t>of November - $9,699,778.71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23D9AE-7E9A-4D1C-A511-4B19DAF669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4583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Total amount of remaining </a:t>
            </a:r>
            <a:r>
              <a:rPr lang="en-US"/>
              <a:t>funds as </a:t>
            </a:r>
            <a:r>
              <a:rPr lang="en-US" dirty="0"/>
              <a:t>of November - $9,699,778.71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23D9AE-7E9A-4D1C-A511-4B19DAF669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7756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2352C-E9FA-EF2B-53C5-AF64BE308A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D034B4-5A10-301D-1880-D7FAEAB744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AEA60-FEC0-C644-8613-F1A683FEE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D3E76-832D-394F-AC0D-8AB3C0598EF8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86DD9-9423-B52E-C195-23647F733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6E20B-8B1E-C45D-C65F-FA04DFC52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747F-21C8-1C4D-9A04-AECE3CEC6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169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6E44B-4699-34AC-529D-F3526849C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1AB9BA-BD81-9EFF-E843-65B3FE695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E097FA-E087-FD2D-4623-ED3E73D5A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D3E76-832D-394F-AC0D-8AB3C0598EF8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FB47BC-77CD-AE55-824D-1CD6C6C8E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8238C-00C6-C3E3-FECB-BAEA31582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747F-21C8-1C4D-9A04-AECE3CEC6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530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6B752F-E382-508A-7360-263ACD9343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90C7E2-94CF-DF10-04CB-1FF7DFDB7E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39A4B-22DB-46F7-CB5A-A79F52267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D3E76-832D-394F-AC0D-8AB3C0598EF8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90194-A2C4-F3F1-6AC5-160C2A5C0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F46D01-F188-33D1-C520-A146CC90F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747F-21C8-1C4D-9A04-AECE3CEC6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685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0623" y="185313"/>
            <a:ext cx="11350753" cy="592562"/>
          </a:xfrm>
        </p:spPr>
        <p:txBody>
          <a:bodyPr lIns="0" rIns="0" anchor="ctr"/>
          <a:lstStyle>
            <a:lvl1pPr>
              <a:defRPr sz="2000" b="1" cap="all" spc="130" baseline="0">
                <a:solidFill>
                  <a:srgbClr val="014373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E2F2300-FD7F-49A2-AD1C-882AD5CF52CC}"/>
              </a:ext>
            </a:extLst>
          </p:cNvPr>
          <p:cNvCxnSpPr>
            <a:cxnSpLocks/>
          </p:cNvCxnSpPr>
          <p:nvPr userDrawn="1"/>
        </p:nvCxnSpPr>
        <p:spPr>
          <a:xfrm>
            <a:off x="420624" y="777875"/>
            <a:ext cx="1371600" cy="0"/>
          </a:xfrm>
          <a:prstGeom prst="straightConnector1">
            <a:avLst/>
          </a:prstGeom>
          <a:noFill/>
          <a:ln w="38100" cap="flat" cmpd="sng" algn="ctr">
            <a:solidFill>
              <a:srgbClr val="014373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9780461-BF97-45FF-888C-1942E648F7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37"/>
          <a:stretch/>
        </p:blipFill>
        <p:spPr>
          <a:xfrm>
            <a:off x="420624" y="6229553"/>
            <a:ext cx="1131146" cy="518014"/>
          </a:xfrm>
          <a:prstGeom prst="rect">
            <a:avLst/>
          </a:prstGeom>
        </p:spPr>
      </p:pic>
      <p:sp>
        <p:nvSpPr>
          <p:cNvPr id="11" name="Holder 6">
            <a:extLst>
              <a:ext uri="{FF2B5EF4-FFF2-40B4-BE49-F238E27FC236}">
                <a16:creationId xmlns:a16="http://schemas.microsoft.com/office/drawing/2014/main" id="{4BB176CF-EDF3-48AF-914B-97F5C5946B35}"/>
              </a:ext>
            </a:extLst>
          </p:cNvPr>
          <p:cNvSpPr txBox="1">
            <a:spLocks/>
          </p:cNvSpPr>
          <p:nvPr userDrawn="1"/>
        </p:nvSpPr>
        <p:spPr>
          <a:xfrm>
            <a:off x="11352368" y="6411616"/>
            <a:ext cx="419008" cy="15388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500" b="0" i="0" kern="1200">
                <a:solidFill>
                  <a:srgbClr val="6F7072"/>
                </a:solidFill>
                <a:latin typeface="EYInterstate Light"/>
                <a:ea typeface="+mn-ea"/>
                <a:cs typeface="EYInterstate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049" algn="r"/>
            <a:fld id="{81D60167-4931-47E6-BA6A-407CBD079E47}" type="slidenum">
              <a:rPr lang="en-US" sz="999" smtClean="0">
                <a:solidFill>
                  <a:srgbClr val="808080"/>
                </a:solidFill>
                <a:latin typeface="+mn-lt"/>
              </a:rPr>
              <a:pPr marL="19049" algn="r"/>
              <a:t>‹#›</a:t>
            </a:fld>
            <a:endParaRPr lang="en-US" sz="999">
              <a:solidFill>
                <a:srgbClr val="80808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3133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5841F1B-4504-0E43-818D-A592EF13E9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723" y="0"/>
            <a:ext cx="6555474" cy="6365290"/>
          </a:xfrm>
          <a:prstGeom prst="rect">
            <a:avLst/>
          </a:prstGeom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id="{FB27D012-A4F8-BA49-A380-23B882DF96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0791" y="4224271"/>
            <a:ext cx="3745970" cy="328101"/>
          </a:xfrm>
          <a:prstGeom prst="rect">
            <a:avLst/>
          </a:prstGeom>
        </p:spPr>
        <p:txBody>
          <a:bodyPr anchor="b">
            <a:normAutofit lnSpcReduction="10000"/>
          </a:bodyPr>
          <a:lstStyle>
            <a:lvl1pPr marL="0" indent="0">
              <a:buNone/>
              <a:defRPr/>
            </a:lvl1pPr>
          </a:lstStyle>
          <a:p>
            <a:pPr algn="l"/>
            <a:endParaRPr lang="en-US" sz="1400">
              <a:cs typeface="Calibri" panose="020F05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DE682AD-EAEA-2548-9622-F1691EF30534}"/>
              </a:ext>
            </a:extLst>
          </p:cNvPr>
          <p:cNvSpPr/>
          <p:nvPr userDrawn="1"/>
        </p:nvSpPr>
        <p:spPr>
          <a:xfrm>
            <a:off x="0" y="6045959"/>
            <a:ext cx="12192000" cy="812704"/>
          </a:xfrm>
          <a:prstGeom prst="rect">
            <a:avLst/>
          </a:prstGeom>
          <a:solidFill>
            <a:srgbClr val="0A4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NC DHHS COVID-19 Response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DC0948-870B-1B43-B66F-5B19A0178C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84" y="4664730"/>
            <a:ext cx="3330783" cy="126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369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8E6F4-628E-4B04-B42E-71F26A433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2EC109-0073-46D7-9D24-4DDC7FC18F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48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D2E23A7-9AE0-483A-96A8-EE52FDA3E4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37"/>
          <a:stretch/>
        </p:blipFill>
        <p:spPr>
          <a:xfrm>
            <a:off x="420624" y="6229553"/>
            <a:ext cx="1131146" cy="518014"/>
          </a:xfrm>
          <a:prstGeom prst="rect">
            <a:avLst/>
          </a:prstGeom>
        </p:spPr>
      </p:pic>
      <p:sp>
        <p:nvSpPr>
          <p:cNvPr id="8" name="Holder 6">
            <a:extLst>
              <a:ext uri="{FF2B5EF4-FFF2-40B4-BE49-F238E27FC236}">
                <a16:creationId xmlns:a16="http://schemas.microsoft.com/office/drawing/2014/main" id="{774018A9-8A9C-4543-9EC6-39716F313462}"/>
              </a:ext>
            </a:extLst>
          </p:cNvPr>
          <p:cNvSpPr txBox="1">
            <a:spLocks/>
          </p:cNvSpPr>
          <p:nvPr userDrawn="1"/>
        </p:nvSpPr>
        <p:spPr>
          <a:xfrm>
            <a:off x="11352368" y="6411616"/>
            <a:ext cx="419008" cy="15388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500" b="0" i="0" kern="1200">
                <a:solidFill>
                  <a:srgbClr val="6F7072"/>
                </a:solidFill>
                <a:latin typeface="EYInterstate Light"/>
                <a:ea typeface="+mn-ea"/>
                <a:cs typeface="EYInterstate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049" algn="r"/>
            <a:fld id="{81D60167-4931-47E6-BA6A-407CBD079E47}" type="slidenum">
              <a:rPr lang="en-US" sz="999" smtClean="0">
                <a:solidFill>
                  <a:srgbClr val="808080"/>
                </a:solidFill>
                <a:latin typeface="+mn-lt"/>
              </a:rPr>
              <a:pPr marL="19049" algn="r"/>
              <a:t>‹#›</a:t>
            </a:fld>
            <a:endParaRPr lang="en-US" sz="999">
              <a:solidFill>
                <a:srgbClr val="80808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58829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0623" y="185313"/>
            <a:ext cx="11350753" cy="592562"/>
          </a:xfrm>
        </p:spPr>
        <p:txBody>
          <a:bodyPr lIns="0" rIns="0" anchor="ctr"/>
          <a:lstStyle>
            <a:lvl1pPr>
              <a:defRPr sz="2000" b="1" cap="all" spc="130" baseline="0">
                <a:solidFill>
                  <a:srgbClr val="014373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E2F2300-FD7F-49A2-AD1C-882AD5CF52CC}"/>
              </a:ext>
            </a:extLst>
          </p:cNvPr>
          <p:cNvCxnSpPr>
            <a:cxnSpLocks/>
          </p:cNvCxnSpPr>
          <p:nvPr userDrawn="1"/>
        </p:nvCxnSpPr>
        <p:spPr>
          <a:xfrm>
            <a:off x="420624" y="777875"/>
            <a:ext cx="1371600" cy="0"/>
          </a:xfrm>
          <a:prstGeom prst="straightConnector1">
            <a:avLst/>
          </a:prstGeom>
          <a:noFill/>
          <a:ln w="38100" cap="flat" cmpd="sng" algn="ctr">
            <a:solidFill>
              <a:srgbClr val="014373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9780461-BF97-45FF-888C-1942E648F7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37"/>
          <a:stretch/>
        </p:blipFill>
        <p:spPr>
          <a:xfrm>
            <a:off x="420624" y="6229553"/>
            <a:ext cx="1131146" cy="518014"/>
          </a:xfrm>
          <a:prstGeom prst="rect">
            <a:avLst/>
          </a:prstGeom>
        </p:spPr>
      </p:pic>
      <p:sp>
        <p:nvSpPr>
          <p:cNvPr id="11" name="Holder 6">
            <a:extLst>
              <a:ext uri="{FF2B5EF4-FFF2-40B4-BE49-F238E27FC236}">
                <a16:creationId xmlns:a16="http://schemas.microsoft.com/office/drawing/2014/main" id="{4BB176CF-EDF3-48AF-914B-97F5C5946B35}"/>
              </a:ext>
            </a:extLst>
          </p:cNvPr>
          <p:cNvSpPr txBox="1">
            <a:spLocks/>
          </p:cNvSpPr>
          <p:nvPr userDrawn="1"/>
        </p:nvSpPr>
        <p:spPr>
          <a:xfrm>
            <a:off x="11352368" y="6411616"/>
            <a:ext cx="419008" cy="15388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500" b="0" i="0" kern="1200">
                <a:solidFill>
                  <a:srgbClr val="6F7072"/>
                </a:solidFill>
                <a:latin typeface="EYInterstate Light"/>
                <a:ea typeface="+mn-ea"/>
                <a:cs typeface="EYInterstate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049" algn="r"/>
            <a:fld id="{81D60167-4931-47E6-BA6A-407CBD079E47}" type="slidenum">
              <a:rPr lang="en-US" sz="999" smtClean="0">
                <a:solidFill>
                  <a:srgbClr val="808080"/>
                </a:solidFill>
                <a:latin typeface="+mn-lt"/>
              </a:rPr>
              <a:pPr marL="19049" algn="r"/>
              <a:t>‹#›</a:t>
            </a:fld>
            <a:endParaRPr lang="en-US" sz="999">
              <a:solidFill>
                <a:srgbClr val="80808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182889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94B2A7-3C10-44C6-8E2C-D730D1BEF0B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20625" y="969264"/>
            <a:ext cx="11350752" cy="1123384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>
              <a:lnSpc>
                <a:spcPct val="100000"/>
              </a:lnSpc>
              <a:spcBef>
                <a:spcPts val="0"/>
              </a:spcBef>
              <a:defRPr sz="1050"/>
            </a:lvl4pPr>
            <a:lvl5pPr>
              <a:lnSpc>
                <a:spcPct val="100000"/>
              </a:lnSpc>
              <a:spcBef>
                <a:spcPts val="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0624" y="185313"/>
            <a:ext cx="11350752" cy="592562"/>
          </a:xfrm>
        </p:spPr>
        <p:txBody>
          <a:bodyPr lIns="0" rIns="0" anchor="ctr"/>
          <a:lstStyle>
            <a:lvl1pPr>
              <a:defRPr sz="2000" b="1" cap="all" spc="130" baseline="0">
                <a:solidFill>
                  <a:srgbClr val="014373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E2F2300-FD7F-49A2-AD1C-882AD5CF52CC}"/>
              </a:ext>
            </a:extLst>
          </p:cNvPr>
          <p:cNvCxnSpPr>
            <a:cxnSpLocks/>
          </p:cNvCxnSpPr>
          <p:nvPr userDrawn="1"/>
        </p:nvCxnSpPr>
        <p:spPr>
          <a:xfrm>
            <a:off x="420624" y="777875"/>
            <a:ext cx="1371600" cy="0"/>
          </a:xfrm>
          <a:prstGeom prst="straightConnector1">
            <a:avLst/>
          </a:prstGeom>
          <a:noFill/>
          <a:ln w="38100" cap="flat" cmpd="sng" algn="ctr">
            <a:solidFill>
              <a:srgbClr val="014373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63175851-4D12-4852-84F5-C13C561B8F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37"/>
          <a:stretch/>
        </p:blipFill>
        <p:spPr>
          <a:xfrm>
            <a:off x="420624" y="6229553"/>
            <a:ext cx="1131146" cy="518014"/>
          </a:xfrm>
          <a:prstGeom prst="rect">
            <a:avLst/>
          </a:prstGeom>
        </p:spPr>
      </p:pic>
      <p:sp>
        <p:nvSpPr>
          <p:cNvPr id="11" name="Holder 6">
            <a:extLst>
              <a:ext uri="{FF2B5EF4-FFF2-40B4-BE49-F238E27FC236}">
                <a16:creationId xmlns:a16="http://schemas.microsoft.com/office/drawing/2014/main" id="{183789D2-8A26-402D-8A27-DE00690B5BEC}"/>
              </a:ext>
            </a:extLst>
          </p:cNvPr>
          <p:cNvSpPr txBox="1">
            <a:spLocks/>
          </p:cNvSpPr>
          <p:nvPr userDrawn="1"/>
        </p:nvSpPr>
        <p:spPr>
          <a:xfrm>
            <a:off x="11352368" y="6411616"/>
            <a:ext cx="419008" cy="15388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500" b="0" i="0" kern="1200">
                <a:solidFill>
                  <a:srgbClr val="6F7072"/>
                </a:solidFill>
                <a:latin typeface="EYInterstate Light"/>
                <a:ea typeface="+mn-ea"/>
                <a:cs typeface="EYInterstate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049" algn="r"/>
            <a:fld id="{81D60167-4931-47E6-BA6A-407CBD079E47}" type="slidenum">
              <a:rPr lang="en-US" sz="999" smtClean="0">
                <a:solidFill>
                  <a:srgbClr val="808080"/>
                </a:solidFill>
                <a:latin typeface="+mn-lt"/>
              </a:rPr>
              <a:pPr marL="19049" algn="r"/>
              <a:t>‹#›</a:t>
            </a:fld>
            <a:endParaRPr lang="en-US" sz="999">
              <a:solidFill>
                <a:srgbClr val="80808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4164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older 6">
            <a:extLst>
              <a:ext uri="{FF2B5EF4-FFF2-40B4-BE49-F238E27FC236}">
                <a16:creationId xmlns:a16="http://schemas.microsoft.com/office/drawing/2014/main" id="{A670CC45-FBF9-1043-8627-72B5FC201475}"/>
              </a:ext>
            </a:extLst>
          </p:cNvPr>
          <p:cNvSpPr txBox="1">
            <a:spLocks/>
          </p:cNvSpPr>
          <p:nvPr userDrawn="1"/>
        </p:nvSpPr>
        <p:spPr>
          <a:xfrm>
            <a:off x="11352368" y="6411616"/>
            <a:ext cx="419008" cy="15388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500" b="0" i="0" kern="1200">
                <a:solidFill>
                  <a:srgbClr val="6F7072"/>
                </a:solidFill>
                <a:latin typeface="EYInterstate Light"/>
                <a:ea typeface="+mn-ea"/>
                <a:cs typeface="EYInterstate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049" algn="r"/>
            <a:fld id="{81D60167-4931-47E6-BA6A-407CBD079E47}" type="slidenum">
              <a:rPr lang="en-US" sz="999" smtClean="0">
                <a:solidFill>
                  <a:srgbClr val="808080"/>
                </a:solidFill>
                <a:latin typeface="+mn-lt"/>
              </a:rPr>
              <a:pPr marL="19049" algn="r"/>
              <a:t>‹#›</a:t>
            </a:fld>
            <a:endParaRPr lang="en-US" sz="999">
              <a:solidFill>
                <a:srgbClr val="808080"/>
              </a:solidFill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B968A7-424C-405F-A24E-08D3BF14E4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37"/>
          <a:stretch/>
        </p:blipFill>
        <p:spPr>
          <a:xfrm>
            <a:off x="420624" y="6229553"/>
            <a:ext cx="1131146" cy="5180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D188714-B605-A748-A46C-16F68F1E3CC0}"/>
              </a:ext>
            </a:extLst>
          </p:cNvPr>
          <p:cNvSpPr/>
          <p:nvPr userDrawn="1"/>
        </p:nvSpPr>
        <p:spPr>
          <a:xfrm>
            <a:off x="0" y="1"/>
            <a:ext cx="12192000" cy="525517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B49F9B8-BA8C-3F4A-A9F5-91FF675C7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768" y="275097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100283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184" y="121332"/>
            <a:ext cx="11493631" cy="592562"/>
          </a:xfrm>
        </p:spPr>
        <p:txBody>
          <a:bodyPr anchor="ctr"/>
          <a:lstStyle>
            <a:lvl1pPr>
              <a:defRPr sz="2400">
                <a:solidFill>
                  <a:srgbClr val="01437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A670CC45-FBF9-1043-8627-72B5FC201475}"/>
              </a:ext>
            </a:extLst>
          </p:cNvPr>
          <p:cNvSpPr txBox="1">
            <a:spLocks/>
          </p:cNvSpPr>
          <p:nvPr userDrawn="1"/>
        </p:nvSpPr>
        <p:spPr>
          <a:xfrm>
            <a:off x="11352368" y="6411616"/>
            <a:ext cx="419008" cy="15388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500" b="0" i="0" kern="1200">
                <a:solidFill>
                  <a:srgbClr val="6F7072"/>
                </a:solidFill>
                <a:latin typeface="EYInterstate Light"/>
                <a:ea typeface="+mn-ea"/>
                <a:cs typeface="EYInterstate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049" algn="r"/>
            <a:fld id="{81D60167-4931-47E6-BA6A-407CBD079E47}" type="slidenum">
              <a:rPr lang="en-US" sz="999" smtClean="0">
                <a:solidFill>
                  <a:srgbClr val="808080"/>
                </a:solidFill>
                <a:latin typeface="+mn-lt"/>
              </a:rPr>
              <a:pPr marL="19049" algn="r"/>
              <a:t>‹#›</a:t>
            </a:fld>
            <a:endParaRPr lang="en-US" sz="999">
              <a:solidFill>
                <a:srgbClr val="808080"/>
              </a:solidFill>
              <a:latin typeface="+mn-lt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E2F2300-FD7F-49A2-AD1C-882AD5CF52CC}"/>
              </a:ext>
            </a:extLst>
          </p:cNvPr>
          <p:cNvCxnSpPr>
            <a:cxnSpLocks/>
          </p:cNvCxnSpPr>
          <p:nvPr userDrawn="1"/>
        </p:nvCxnSpPr>
        <p:spPr>
          <a:xfrm>
            <a:off x="349185" y="714824"/>
            <a:ext cx="11422191" cy="0"/>
          </a:xfrm>
          <a:prstGeom prst="straightConnector1">
            <a:avLst/>
          </a:prstGeom>
          <a:noFill/>
          <a:ln w="28575" cap="flat" cmpd="sng" algn="ctr">
            <a:solidFill>
              <a:srgbClr val="014373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95B968A7-424C-405F-A24E-08D3BF14E4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37"/>
          <a:stretch/>
        </p:blipFill>
        <p:spPr>
          <a:xfrm>
            <a:off x="420624" y="6229553"/>
            <a:ext cx="1131146" cy="51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805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AFEDA-B548-BEDA-DA7F-BFF82C6A5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CA4F0-469F-29A7-EE99-DB2C12E30F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4FA088-6788-BA14-A607-EC4BB0DCD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D3E76-832D-394F-AC0D-8AB3C0598EF8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4EE23-7120-3C4D-DF79-19F752750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DD2E3-0AA9-FF04-117E-7D70CED56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747F-21C8-1C4D-9A04-AECE3CEC6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844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867" y="2067905"/>
            <a:ext cx="2017776" cy="1993392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4EDEA2F-8CAE-4566-9543-C37D8DA50A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91462" y="2040473"/>
            <a:ext cx="7700783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lang="en-US" sz="3200" b="1" baseline="0" smtClean="0">
                <a:ea typeface="Arial" panose="020B0604020202020204" pitchFamily="34" charset="0"/>
              </a:defRPr>
            </a:lvl1pPr>
            <a:lvl2pPr>
              <a:defRPr lang="en-US" sz="2800" smtClean="0">
                <a:latin typeface="Franklin Gothic Demi Cond" panose="020B0706030402020204" pitchFamily="34" charset="0"/>
              </a:defRPr>
            </a:lvl2pPr>
            <a:lvl3pPr>
              <a:defRPr lang="en-US" sz="2800" smtClean="0">
                <a:latin typeface="Franklin Gothic Demi Cond" panose="020B0706030402020204" pitchFamily="34" charset="0"/>
              </a:defRPr>
            </a:lvl3pPr>
            <a:lvl4pPr>
              <a:defRPr lang="en-US" sz="2800" smtClean="0">
                <a:latin typeface="Franklin Gothic Demi Cond" panose="020B0706030402020204" pitchFamily="34" charset="0"/>
              </a:defRPr>
            </a:lvl4pPr>
            <a:lvl5pPr>
              <a:defRPr lang="en-US" sz="2800">
                <a:latin typeface="Franklin Gothic Demi Cond" panose="020B0706030402020204" pitchFamily="34" charset="0"/>
              </a:defRPr>
            </a:lvl5pPr>
          </a:lstStyle>
          <a:p>
            <a:pPr marL="171450" lvl="0" indent="-171450"/>
            <a:r>
              <a:rPr lang="en-US"/>
              <a:t>Click to edit Master text styles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741EA323-3686-46B3-9FEB-E98930398C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91462" y="4071833"/>
            <a:ext cx="7699023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Presenter Name and Title</a:t>
            </a:r>
          </a:p>
        </p:txBody>
      </p:sp>
      <p:sp>
        <p:nvSpPr>
          <p:cNvPr id="5" name="Holder 6">
            <a:extLst>
              <a:ext uri="{FF2B5EF4-FFF2-40B4-BE49-F238E27FC236}">
                <a16:creationId xmlns:a16="http://schemas.microsoft.com/office/drawing/2014/main" id="{74B71ABA-3DFC-4885-98A2-CF2BA0AE09FA}"/>
              </a:ext>
            </a:extLst>
          </p:cNvPr>
          <p:cNvSpPr txBox="1">
            <a:spLocks/>
          </p:cNvSpPr>
          <p:nvPr userDrawn="1"/>
        </p:nvSpPr>
        <p:spPr>
          <a:xfrm>
            <a:off x="11562533" y="6508582"/>
            <a:ext cx="419008" cy="15388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500" b="0" i="0" kern="1200">
                <a:solidFill>
                  <a:srgbClr val="6F7072"/>
                </a:solidFill>
                <a:latin typeface="EYInterstate Light"/>
                <a:ea typeface="+mn-ea"/>
                <a:cs typeface="EYInterstate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049" algn="ctr"/>
            <a:fld id="{81D60167-4931-47E6-BA6A-407CBD079E47}" type="slidenum">
              <a:rPr lang="en-US" sz="999" smtClean="0">
                <a:solidFill>
                  <a:srgbClr val="808080"/>
                </a:solidFill>
                <a:latin typeface="+mn-lt"/>
              </a:rPr>
              <a:pPr marL="19049" algn="ctr"/>
              <a:t>‹#›</a:t>
            </a:fld>
            <a:endParaRPr lang="en-US" sz="999">
              <a:solidFill>
                <a:srgbClr val="80808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699127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ADE4F-38EA-4A46-A6C6-8446ECD682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FED499-052A-4DDC-B234-D11CDAA011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140CF-2593-42F0-A005-FEE83296F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00FD-8915-45C0-80D6-1B15A6752E2A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1CA11-90F8-48FE-8D0C-BB76D00E0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AD6B61-0F5C-41E3-8732-B7A6CDECA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48FA-4F72-42C3-929A-4FFCC0C83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5603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/ Headlin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3870" y="504000"/>
            <a:ext cx="11183564" cy="738664"/>
          </a:xfrm>
        </p:spPr>
        <p:txBody>
          <a:bodyPr/>
          <a:lstStyle/>
          <a:p>
            <a:r>
              <a:rPr lang="en-GB" noProof="0"/>
              <a:t>Headline in CorpoS (Body) 35 pt.</a:t>
            </a:r>
            <a:br>
              <a:rPr lang="en-GB" noProof="0"/>
            </a:br>
            <a:r>
              <a:rPr lang="en-GB" noProof="0"/>
              <a:t>in two lines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Title of presentation / Department / Date 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/>
              <a:t>Page </a:t>
            </a:r>
            <a:fld id="{52531704-8F80-415D-BD2B-6B9991AE822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903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orient="horz" pos="402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 not remove" hidden="1">
            <a:extLst>
              <a:ext uri="{FF2B5EF4-FFF2-40B4-BE49-F238E27FC236}">
                <a16:creationId xmlns:a16="http://schemas.microsoft.com/office/drawing/2014/main" id="{297FA01E-24AC-49D4-8C41-C51389DC6FF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06090"/>
          </a:xfrm>
          <a:noFill/>
          <a:ln>
            <a:noFill/>
          </a:ln>
        </p:spPr>
        <p:txBody>
          <a:bodyPr>
            <a:normAutofit/>
          </a:bodyPr>
          <a:lstStyle>
            <a:lvl1pPr algn="l">
              <a:defRPr sz="32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" y="1052736"/>
            <a:ext cx="10972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5184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lder 6">
            <a:extLst>
              <a:ext uri="{FF2B5EF4-FFF2-40B4-BE49-F238E27FC236}">
                <a16:creationId xmlns:a16="http://schemas.microsoft.com/office/drawing/2014/main" id="{7C078F04-0858-47C2-B1C3-DBB69868C94B}"/>
              </a:ext>
            </a:extLst>
          </p:cNvPr>
          <p:cNvSpPr txBox="1">
            <a:spLocks/>
          </p:cNvSpPr>
          <p:nvPr userDrawn="1"/>
        </p:nvSpPr>
        <p:spPr>
          <a:xfrm>
            <a:off x="11562533" y="6508582"/>
            <a:ext cx="419008" cy="15388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500" b="0" i="0" kern="1200">
                <a:solidFill>
                  <a:srgbClr val="6F7072"/>
                </a:solidFill>
                <a:latin typeface="EYInterstate Light"/>
                <a:ea typeface="+mn-ea"/>
                <a:cs typeface="EYInterstate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049" algn="ctr"/>
            <a:fld id="{81D60167-4931-47E6-BA6A-407CBD079E47}" type="slidenum">
              <a:rPr lang="en-US" sz="999" smtClean="0">
                <a:solidFill>
                  <a:srgbClr val="808080"/>
                </a:solidFill>
                <a:latin typeface="Century Gothic" panose="020B0502020202020204" pitchFamily="34" charset="0"/>
              </a:rPr>
              <a:pPr marL="19049" algn="ctr"/>
              <a:t>‹#›</a:t>
            </a:fld>
            <a:endParaRPr lang="en-US" sz="999">
              <a:solidFill>
                <a:srgbClr val="80808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F3CD28-3307-4B78-9D9F-54A02908B3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56" b="89904" l="3514" r="98649">
                        <a14:foregroundMark x1="16351" y1="10096" x2="4324" y2="23317"/>
                        <a14:foregroundMark x1="4324" y1="23317" x2="4054" y2="50240"/>
                        <a14:foregroundMark x1="4054" y1="50240" x2="9054" y2="60577"/>
                        <a14:foregroundMark x1="9054" y1="60577" x2="15676" y2="64663"/>
                        <a14:foregroundMark x1="15676" y1="64663" x2="22973" y2="63221"/>
                        <a14:foregroundMark x1="22973" y1="63221" x2="25541" y2="51683"/>
                        <a14:foregroundMark x1="25541" y1="51683" x2="26216" y2="38702"/>
                        <a14:foregroundMark x1="26216" y1="38702" x2="23108" y2="27163"/>
                        <a14:foregroundMark x1="23108" y1="27163" x2="13919" y2="30769"/>
                        <a14:foregroundMark x1="13919" y1="30769" x2="8108" y2="43750"/>
                        <a14:foregroundMark x1="8108" y1="43750" x2="12703" y2="58654"/>
                        <a14:foregroundMark x1="12703" y1="58654" x2="19595" y2="55048"/>
                        <a14:foregroundMark x1="19595" y1="55048" x2="18649" y2="25962"/>
                        <a14:foregroundMark x1="18649" y1="25962" x2="12297" y2="19952"/>
                        <a14:foregroundMark x1="12297" y1="19952" x2="6892" y2="40144"/>
                        <a14:foregroundMark x1="6892" y1="40144" x2="8649" y2="54087"/>
                        <a14:foregroundMark x1="8649" y1="54087" x2="19865" y2="62260"/>
                        <a14:foregroundMark x1="19865" y1="62260" x2="29189" y2="63462"/>
                        <a14:foregroundMark x1="29189" y1="63462" x2="30676" y2="47356"/>
                        <a14:foregroundMark x1="30676" y1="47356" x2="23784" y2="22356"/>
                        <a14:foregroundMark x1="23784" y1="22356" x2="17162" y2="23317"/>
                        <a14:foregroundMark x1="40405" y1="25481" x2="87838" y2="27885"/>
                        <a14:foregroundMark x1="87838" y1="27885" x2="94730" y2="34615"/>
                        <a14:foregroundMark x1="94730" y1="34615" x2="95270" y2="48558"/>
                        <a14:foregroundMark x1="95270" y1="48558" x2="93919" y2="60337"/>
                        <a14:foregroundMark x1="93919" y1="60337" x2="61757" y2="51683"/>
                        <a14:foregroundMark x1="61757" y1="51683" x2="46892" y2="53365"/>
                        <a14:foregroundMark x1="46892" y1="53365" x2="39324" y2="51202"/>
                        <a14:foregroundMark x1="39324" y1="51202" x2="36622" y2="39904"/>
                        <a14:foregroundMark x1="36622" y1="39904" x2="37027" y2="27404"/>
                        <a14:foregroundMark x1="37027" y1="27404" x2="42297" y2="25962"/>
                        <a14:foregroundMark x1="81622" y1="54087" x2="66216" y2="53846"/>
                        <a14:foregroundMark x1="66216" y1="53846" x2="51486" y2="42788"/>
                        <a14:foregroundMark x1="51486" y1="42788" x2="53243" y2="31010"/>
                        <a14:foregroundMark x1="53243" y1="31010" x2="60270" y2="24519"/>
                        <a14:foregroundMark x1="60270" y1="24519" x2="69459" y2="23317"/>
                        <a14:foregroundMark x1="69459" y1="23317" x2="84189" y2="36779"/>
                        <a14:foregroundMark x1="84189" y1="36779" x2="83378" y2="50240"/>
                        <a14:foregroundMark x1="83378" y1="50240" x2="68514" y2="51202"/>
                        <a14:foregroundMark x1="66892" y1="28846" x2="59189" y2="32933"/>
                        <a14:foregroundMark x1="59189" y1="32933" x2="90405" y2="36298"/>
                        <a14:foregroundMark x1="90405" y1="36298" x2="62703" y2="51683"/>
                        <a14:foregroundMark x1="62703" y1="51683" x2="74595" y2="46394"/>
                        <a14:foregroundMark x1="73919" y1="42788" x2="73919" y2="38221"/>
                        <a14:foregroundMark x1="64730" y1="37019" x2="64730" y2="37019"/>
                        <a14:foregroundMark x1="64730" y1="38942" x2="71081" y2="43990"/>
                        <a14:foregroundMark x1="71081" y1="43990" x2="71216" y2="43990"/>
                        <a14:foregroundMark x1="54324" y1="37500" x2="64595" y2="38942"/>
                        <a14:foregroundMark x1="47297" y1="30529" x2="52027" y2="30529"/>
                        <a14:foregroundMark x1="37838" y1="41827" x2="47973" y2="40865"/>
                        <a14:foregroundMark x1="82297" y1="48798" x2="97703" y2="48798"/>
                        <a14:foregroundMark x1="40000" y1="31971" x2="54189" y2="38702"/>
                        <a14:foregroundMark x1="5811" y1="21875" x2="2838" y2="34856"/>
                        <a14:foregroundMark x1="2838" y1="34856" x2="2838" y2="48317"/>
                        <a14:foregroundMark x1="2838" y1="48317" x2="6757" y2="59375"/>
                        <a14:foregroundMark x1="6757" y1="59375" x2="7297" y2="59615"/>
                        <a14:foregroundMark x1="3378" y1="27404" x2="2027" y2="39663"/>
                        <a14:foregroundMark x1="2027" y1="39663" x2="3514" y2="51923"/>
                        <a14:foregroundMark x1="3514" y1="51923" x2="4459" y2="54327"/>
                        <a14:foregroundMark x1="40000" y1="48077" x2="81081" y2="48077"/>
                        <a14:foregroundMark x1="37838" y1="30288" x2="43649" y2="24038"/>
                        <a14:foregroundMark x1="43649" y1="24038" x2="50811" y2="24760"/>
                        <a14:foregroundMark x1="50811" y1="24760" x2="73378" y2="22115"/>
                        <a14:foregroundMark x1="73378" y1="22115" x2="94865" y2="23798"/>
                        <a14:foregroundMark x1="94865" y1="23798" x2="98649" y2="49279"/>
                        <a14:foregroundMark x1="98649" y1="49279" x2="94595" y2="59856"/>
                        <a14:foregroundMark x1="94595" y1="59856" x2="81081" y2="61298"/>
                        <a14:foregroundMark x1="81081" y1="61298" x2="74324" y2="55529"/>
                        <a14:foregroundMark x1="74324" y1="55529" x2="66757" y2="53365"/>
                        <a14:foregroundMark x1="66757" y1="53365" x2="43784" y2="58173"/>
                        <a14:foregroundMark x1="43784" y1="58173" x2="38108" y2="50721"/>
                        <a14:foregroundMark x1="38108" y1="50721" x2="37027" y2="30529"/>
                        <a14:backgroundMark x1="31081" y1="19471" x2="38108" y2="20673"/>
                        <a14:backgroundMark x1="38108" y1="20673" x2="39189" y2="21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4" y="6233421"/>
            <a:ext cx="1131146" cy="62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6994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5841F1B-4504-0E43-818D-A592EF13E9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723" y="0"/>
            <a:ext cx="6555474" cy="6365290"/>
          </a:xfrm>
          <a:prstGeom prst="rect">
            <a:avLst/>
          </a:prstGeom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id="{FB27D012-A4F8-BA49-A380-23B882DF96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0791" y="4224271"/>
            <a:ext cx="3745970" cy="328101"/>
          </a:xfrm>
          <a:prstGeom prst="rect">
            <a:avLst/>
          </a:prstGeom>
        </p:spPr>
        <p:txBody>
          <a:bodyPr anchor="b">
            <a:normAutofit lnSpcReduction="10000"/>
          </a:bodyPr>
          <a:lstStyle>
            <a:lvl1pPr marL="0" indent="0">
              <a:buNone/>
              <a:defRPr/>
            </a:lvl1pPr>
          </a:lstStyle>
          <a:p>
            <a:pPr algn="l"/>
            <a:endParaRPr lang="en-US" sz="1400">
              <a:cs typeface="Calibri" panose="020F05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DE682AD-EAEA-2548-9622-F1691EF30534}"/>
              </a:ext>
            </a:extLst>
          </p:cNvPr>
          <p:cNvSpPr/>
          <p:nvPr userDrawn="1"/>
        </p:nvSpPr>
        <p:spPr>
          <a:xfrm>
            <a:off x="0" y="6045959"/>
            <a:ext cx="12192000" cy="812704"/>
          </a:xfrm>
          <a:prstGeom prst="rect">
            <a:avLst/>
          </a:prstGeom>
          <a:solidFill>
            <a:srgbClr val="0A4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NC DHHS COVID-19 Response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DC0948-870B-1B43-B66F-5B19A0178C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84" y="4664730"/>
            <a:ext cx="3330783" cy="126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4127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94B2A7-3C10-44C6-8E2C-D730D1BEF0B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20625" y="969264"/>
            <a:ext cx="11350752" cy="1123384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>
              <a:lnSpc>
                <a:spcPct val="100000"/>
              </a:lnSpc>
              <a:spcBef>
                <a:spcPts val="0"/>
              </a:spcBef>
              <a:defRPr sz="1050"/>
            </a:lvl4pPr>
            <a:lvl5pPr>
              <a:lnSpc>
                <a:spcPct val="100000"/>
              </a:lnSpc>
              <a:spcBef>
                <a:spcPts val="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0624" y="185313"/>
            <a:ext cx="11350752" cy="592562"/>
          </a:xfrm>
          <a:prstGeom prst="rect">
            <a:avLst/>
          </a:prstGeom>
        </p:spPr>
        <p:txBody>
          <a:bodyPr lIns="0" rIns="0" anchor="ctr"/>
          <a:lstStyle>
            <a:lvl1pPr>
              <a:defRPr sz="2000" b="1" cap="all" spc="130" baseline="0">
                <a:solidFill>
                  <a:srgbClr val="014373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E2F2300-FD7F-49A2-AD1C-882AD5CF52CC}"/>
              </a:ext>
            </a:extLst>
          </p:cNvPr>
          <p:cNvCxnSpPr>
            <a:cxnSpLocks/>
          </p:cNvCxnSpPr>
          <p:nvPr userDrawn="1"/>
        </p:nvCxnSpPr>
        <p:spPr>
          <a:xfrm>
            <a:off x="420624" y="777875"/>
            <a:ext cx="1371600" cy="0"/>
          </a:xfrm>
          <a:prstGeom prst="straightConnector1">
            <a:avLst/>
          </a:prstGeom>
          <a:noFill/>
          <a:ln w="38100" cap="flat" cmpd="sng" algn="ctr">
            <a:solidFill>
              <a:srgbClr val="014373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63175851-4D12-4852-84F5-C13C561B8F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37"/>
          <a:stretch/>
        </p:blipFill>
        <p:spPr>
          <a:xfrm>
            <a:off x="420624" y="6229553"/>
            <a:ext cx="1131146" cy="518014"/>
          </a:xfrm>
          <a:prstGeom prst="rect">
            <a:avLst/>
          </a:prstGeom>
        </p:spPr>
      </p:pic>
      <p:sp>
        <p:nvSpPr>
          <p:cNvPr id="11" name="Holder 6">
            <a:extLst>
              <a:ext uri="{FF2B5EF4-FFF2-40B4-BE49-F238E27FC236}">
                <a16:creationId xmlns:a16="http://schemas.microsoft.com/office/drawing/2014/main" id="{183789D2-8A26-402D-8A27-DE00690B5BEC}"/>
              </a:ext>
            </a:extLst>
          </p:cNvPr>
          <p:cNvSpPr txBox="1">
            <a:spLocks/>
          </p:cNvSpPr>
          <p:nvPr userDrawn="1"/>
        </p:nvSpPr>
        <p:spPr>
          <a:xfrm>
            <a:off x="11352368" y="6411616"/>
            <a:ext cx="419008" cy="15388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500" b="0" i="0" kern="1200">
                <a:solidFill>
                  <a:srgbClr val="6F7072"/>
                </a:solidFill>
                <a:latin typeface="EYInterstate Light"/>
                <a:ea typeface="+mn-ea"/>
                <a:cs typeface="EYInterstate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049" algn="r"/>
            <a:fld id="{81D60167-4931-47E6-BA6A-407CBD079E47}" type="slidenum">
              <a:rPr lang="en-US" sz="999" smtClean="0">
                <a:solidFill>
                  <a:srgbClr val="808080"/>
                </a:solidFill>
                <a:latin typeface="+mn-lt"/>
              </a:rPr>
              <a:pPr marL="19049" algn="r"/>
              <a:t>‹#›</a:t>
            </a:fld>
            <a:endParaRPr lang="en-US" sz="999">
              <a:solidFill>
                <a:srgbClr val="80808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254089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0623" y="185313"/>
            <a:ext cx="11350753" cy="592562"/>
          </a:xfrm>
          <a:prstGeom prst="rect">
            <a:avLst/>
          </a:prstGeom>
        </p:spPr>
        <p:txBody>
          <a:bodyPr lIns="0" rIns="0" anchor="ctr"/>
          <a:lstStyle>
            <a:lvl1pPr>
              <a:defRPr sz="2000" b="1" cap="all" spc="130" baseline="0">
                <a:solidFill>
                  <a:srgbClr val="014373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E2F2300-FD7F-49A2-AD1C-882AD5CF52CC}"/>
              </a:ext>
            </a:extLst>
          </p:cNvPr>
          <p:cNvCxnSpPr>
            <a:cxnSpLocks/>
          </p:cNvCxnSpPr>
          <p:nvPr userDrawn="1"/>
        </p:nvCxnSpPr>
        <p:spPr>
          <a:xfrm>
            <a:off x="420624" y="777875"/>
            <a:ext cx="1371600" cy="0"/>
          </a:xfrm>
          <a:prstGeom prst="straightConnector1">
            <a:avLst/>
          </a:prstGeom>
          <a:noFill/>
          <a:ln w="38100" cap="flat" cmpd="sng" algn="ctr">
            <a:solidFill>
              <a:srgbClr val="014373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9780461-BF97-45FF-888C-1942E648F7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37"/>
          <a:stretch/>
        </p:blipFill>
        <p:spPr>
          <a:xfrm>
            <a:off x="420624" y="6229553"/>
            <a:ext cx="1131146" cy="518014"/>
          </a:xfrm>
          <a:prstGeom prst="rect">
            <a:avLst/>
          </a:prstGeom>
        </p:spPr>
      </p:pic>
      <p:sp>
        <p:nvSpPr>
          <p:cNvPr id="11" name="Holder 6">
            <a:extLst>
              <a:ext uri="{FF2B5EF4-FFF2-40B4-BE49-F238E27FC236}">
                <a16:creationId xmlns:a16="http://schemas.microsoft.com/office/drawing/2014/main" id="{4BB176CF-EDF3-48AF-914B-97F5C5946B35}"/>
              </a:ext>
            </a:extLst>
          </p:cNvPr>
          <p:cNvSpPr txBox="1">
            <a:spLocks/>
          </p:cNvSpPr>
          <p:nvPr userDrawn="1"/>
        </p:nvSpPr>
        <p:spPr>
          <a:xfrm>
            <a:off x="11352368" y="6411616"/>
            <a:ext cx="419008" cy="15388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500" b="0" i="0" kern="1200">
                <a:solidFill>
                  <a:srgbClr val="6F7072"/>
                </a:solidFill>
                <a:latin typeface="EYInterstate Light"/>
                <a:ea typeface="+mn-ea"/>
                <a:cs typeface="EYInterstate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049" algn="r"/>
            <a:fld id="{81D60167-4931-47E6-BA6A-407CBD079E47}" type="slidenum">
              <a:rPr lang="en-US" sz="999" smtClean="0">
                <a:solidFill>
                  <a:srgbClr val="808080"/>
                </a:solidFill>
                <a:latin typeface="+mn-lt"/>
              </a:rPr>
              <a:pPr marL="19049" algn="r"/>
              <a:t>‹#›</a:t>
            </a:fld>
            <a:endParaRPr lang="en-US" sz="999">
              <a:solidFill>
                <a:srgbClr val="80808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989548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DB91E-BD9D-357B-B8DC-157F08A77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5DA28-EDEA-2229-4F3B-B2A967713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235660-ABD8-FFB1-3CAF-D194ECDA9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05A0D-8217-6E45-9F64-4D20AAF89ABB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14E20-D2D1-9E67-9170-DD05C6BD0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D735E-22D5-7E9E-2157-E6FA3E0FA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3374D-9244-7547-A2DD-8DAC6B1CD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361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AA42F-2BC7-AA6C-CF8E-D422E53BF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DC8C40-DC20-ADB9-6ACA-238C7979B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EEDD41-13D1-33F2-E6AE-B88F2D80A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D3E76-832D-394F-AC0D-8AB3C0598EF8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02E6A2-9AA5-A365-9AD5-D3684E8D9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FA59B6-A7BF-1B49-BD78-B749507EB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747F-21C8-1C4D-9A04-AECE3CEC6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102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72CE9-7BEC-C69F-392C-B9BD0E3AB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56747-E336-B963-EEF2-57D235797C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FB1403-118C-D16D-9FB6-422F442F62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0BA60A-8492-08C9-4AD3-618F694D8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D3E76-832D-394F-AC0D-8AB3C0598EF8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374F36-1C10-95A2-FC7E-F40B8E2F0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1C6461-09A6-8F5C-700C-3FA021A2E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747F-21C8-1C4D-9A04-AECE3CEC6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299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BD132-62B6-63C4-8112-B6BDB87DE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F46BCE-53C5-D122-5A63-6D3A8A4878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0EC691-0096-0AC1-0D50-2A5F3A5719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4A98B5-1330-DC33-7F92-FD447A1C52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0E4214-5951-4797-4B85-657EDAAE98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AA4B1A-838E-FAD7-13A7-F0307A3E3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D3E76-832D-394F-AC0D-8AB3C0598EF8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D400BE-C141-CB73-C11A-86A785762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6B4019-BC7A-607B-0FC5-B5495B41E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747F-21C8-1C4D-9A04-AECE3CEC6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139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E05D5-FDE3-F127-5F4E-BB45B4287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7A6E6E-9BE7-DAC4-73AC-D6C42808E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D3E76-832D-394F-AC0D-8AB3C0598EF8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741BAE-342C-8A6E-CA16-5C21CA087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5A6DBC-65E0-9240-D04E-36BA6F8E4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747F-21C8-1C4D-9A04-AECE3CEC6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69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E40D03-3010-8CDE-D0FE-BB23260DE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D3E76-832D-394F-AC0D-8AB3C0598EF8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87DB14-352B-AE50-CA59-E60135132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0EA31B-70D9-9345-9248-21E7867E1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747F-21C8-1C4D-9A04-AECE3CEC6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68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201B7-B22F-8B11-0317-0F7049675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EC979-BE4C-AFF9-6A8A-3BE8F4CB3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55358F-7B54-BBF8-C528-F4E9F4E4D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FCA06F-34CB-8B48-76A4-8FBA18997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D3E76-832D-394F-AC0D-8AB3C0598EF8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C0F628-6D56-D1B2-6452-F98C6E5B9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96C031-EBA7-73CC-B26F-0C10F0118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747F-21C8-1C4D-9A04-AECE3CEC6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612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B4AE3-FE74-B86B-418A-F314F1D36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DE613B-B8EF-5179-1975-8AA88F875A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FDB20F-FAF8-06D4-E3D0-7B38B5EB4E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8BC39B-5794-755F-08A4-580F2BAD7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D3E76-832D-394F-AC0D-8AB3C0598EF8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1A38C6-8A70-F15A-E347-7A1376669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7C7860-1A6A-6628-5F94-D00B9E233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747F-21C8-1C4D-9A04-AECE3CEC6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324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ags" Target="../tags/tag1.xml"/><Relationship Id="rId3" Type="http://schemas.openxmlformats.org/officeDocument/2006/relationships/slideLayout" Target="../slideLayouts/slideLayout15.xml"/><Relationship Id="rId21" Type="http://schemas.openxmlformats.org/officeDocument/2006/relationships/image" Target="../media/image2.emf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oleObject" Target="../embeddings/oleObject1.bin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tags" Target="../tags/tag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DF5D33-5957-E61D-BC24-D6A292E34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5FFA24-A6AA-6026-3977-EF70A21B64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A030EC-070B-9709-2222-5F2F9069C1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D3E76-832D-394F-AC0D-8AB3C0598EF8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9B192-26F1-24DF-9057-E8C3E9BF41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3749A7-488A-792C-C6B0-B1E0F1AC35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A747F-21C8-1C4D-9A04-AECE3CEC6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552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1407594344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0" imgW="270" imgH="270" progId="TCLayout.ActiveDocument.1">
                  <p:embed/>
                </p:oleObj>
              </mc:Choice>
              <mc:Fallback>
                <p:oleObj name="think-cell Slide" r:id="rId20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19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3600" b="1">
              <a:solidFill>
                <a:srgbClr val="FFFFFF"/>
              </a:solidFill>
              <a:sym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6024" y="6367369"/>
            <a:ext cx="14496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014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513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76263" indent="-233363" algn="l" defTabSz="685800" rtl="0" eaLnBrk="1" latinLnBrk="0" hangingPunct="1">
        <a:lnSpc>
          <a:spcPct val="90000"/>
        </a:lnSpc>
        <a:spcBef>
          <a:spcPts val="375"/>
        </a:spcBef>
        <a:buFont typeface="Franklin Gothic Medium" panose="020B0603020102020204" pitchFamily="34" charset="0"/>
        <a:buChar char="–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8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7.emf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09E9E-BC3D-7175-87F7-3506D556EC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AA 621 Finances (FY 24)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DAD720-7722-72C6-BFF6-E83770F87E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84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AD8B6-DC17-4AC7-BA93-8DD093B25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/>
              <a:t>LHD by NCALHD region (proposed 2-year funding for AA 621)</a:t>
            </a:r>
            <a:endParaRPr lang="en-US" sz="2200">
              <a:cs typeface="Calibri"/>
            </a:endParaRPr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4E6FB14-280E-4F25-9630-81F6CD597FD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59" imgH="360" progId="TCLayout.ActiveDocument.1">
                  <p:embed/>
                </p:oleObj>
              </mc:Choice>
              <mc:Fallback>
                <p:oleObj name="think-cell Slide" r:id="rId5" imgW="359" imgH="36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4E6FB14-280E-4F25-9630-81F6CD597F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7E78AC4F-5D5B-49D0-B7E7-2CC76423E0E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aphicFrame>
        <p:nvGraphicFramePr>
          <p:cNvPr id="252" name="Table 252">
            <a:extLst>
              <a:ext uri="{FF2B5EF4-FFF2-40B4-BE49-F238E27FC236}">
                <a16:creationId xmlns:a16="http://schemas.microsoft.com/office/drawing/2014/main" id="{B192C1F7-77BA-4853-A023-1C4F4633583C}"/>
              </a:ext>
            </a:extLst>
          </p:cNvPr>
          <p:cNvGraphicFramePr>
            <a:graphicFrameLocks noGrp="1"/>
          </p:cNvGraphicFramePr>
          <p:nvPr/>
        </p:nvGraphicFramePr>
        <p:xfrm>
          <a:off x="693549" y="2161486"/>
          <a:ext cx="5157665" cy="385574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773955">
                  <a:extLst>
                    <a:ext uri="{9D8B030D-6E8A-4147-A177-3AD203B41FA5}">
                      <a16:colId xmlns:a16="http://schemas.microsoft.com/office/drawing/2014/main" val="4242399806"/>
                    </a:ext>
                  </a:extLst>
                </a:gridCol>
                <a:gridCol w="1383710">
                  <a:extLst>
                    <a:ext uri="{9D8B030D-6E8A-4147-A177-3AD203B41FA5}">
                      <a16:colId xmlns:a16="http://schemas.microsoft.com/office/drawing/2014/main" val="2167890056"/>
                    </a:ext>
                  </a:extLst>
                </a:gridCol>
              </a:tblGrid>
              <a:tr h="302934"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bg1"/>
                          </a:solidFill>
                        </a:rPr>
                        <a:t>REGION: Regional Lead LHD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bg1"/>
                          </a:solidFill>
                        </a:rPr>
                        <a:t>TOTAL FUNDING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213087"/>
                  </a:ext>
                </a:extLst>
              </a:tr>
              <a:tr h="318011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Region 1: Transylvania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$1,000,000.00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762883"/>
                  </a:ext>
                </a:extLst>
              </a:tr>
              <a:tr h="400709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Region 2: Foothills Health District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$1,550,947.32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0140207"/>
                  </a:ext>
                </a:extLst>
              </a:tr>
              <a:tr h="235711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Region 3: App Health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F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$1,678,839.41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326336"/>
                  </a:ext>
                </a:extLst>
              </a:tr>
              <a:tr h="271782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Region 4: Cabarrus Health Alliance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C1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$3,265,772.35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872296"/>
                  </a:ext>
                </a:extLst>
              </a:tr>
              <a:tr h="235711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Region 5: Guilford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$2,350,272.24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336095"/>
                  </a:ext>
                </a:extLst>
              </a:tr>
              <a:tr h="235711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Region 6: Cumberland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CF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$1,997,254.42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44663"/>
                  </a:ext>
                </a:extLst>
              </a:tr>
              <a:tr h="352224"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bg1"/>
                          </a:solidFill>
                        </a:rPr>
                        <a:t>Region 7: Granville-Vance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42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$2,756,453.14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546115"/>
                  </a:ext>
                </a:extLst>
              </a:tr>
              <a:tr h="235711"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bg1"/>
                          </a:solidFill>
                        </a:rPr>
                        <a:t>Region 8: Duplin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6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$2,084,304.66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775737"/>
                  </a:ext>
                </a:extLst>
              </a:tr>
              <a:tr h="293324"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tx1"/>
                          </a:solidFill>
                        </a:rPr>
                        <a:t>Region 9: Albemarle Regional Health Services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3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$1,843,345.88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694946"/>
                  </a:ext>
                </a:extLst>
              </a:tr>
              <a:tr h="346401"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tx1"/>
                          </a:solidFill>
                        </a:rPr>
                        <a:t>Region 10: Pitt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$1,773,116.26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732232"/>
                  </a:ext>
                </a:extLst>
              </a:tr>
              <a:tr h="235711"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$20,300,305.68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68176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379D788-EA0F-402B-AA9A-D792973735F1}"/>
              </a:ext>
            </a:extLst>
          </p:cNvPr>
          <p:cNvSpPr/>
          <p:nvPr/>
        </p:nvSpPr>
        <p:spPr>
          <a:xfrm>
            <a:off x="8639645" y="2161486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/>
              <a:t>NCALHD Regions </a:t>
            </a:r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DD8A7D8F-7AD1-4F71-9715-4852BA053CEA}"/>
              </a:ext>
            </a:extLst>
          </p:cNvPr>
          <p:cNvSpPr txBox="1"/>
          <p:nvPr/>
        </p:nvSpPr>
        <p:spPr>
          <a:xfrm>
            <a:off x="514757" y="941157"/>
            <a:ext cx="111576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Each region will receive the total funding amount in Year 1, but this is 2-year funding (ending June 30, 2023) with an anticipated no-cost-extension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Costs of assessment and state-provided trainings do </a:t>
            </a:r>
            <a:r>
              <a:rPr lang="en-US" sz="2000" b="1" i="1"/>
              <a:t>not</a:t>
            </a:r>
            <a:r>
              <a:rPr lang="en-US" sz="2000"/>
              <a:t> come from Region allocations </a:t>
            </a:r>
          </a:p>
        </p:txBody>
      </p:sp>
      <p:pic>
        <p:nvPicPr>
          <p:cNvPr id="261" name="Picture 260">
            <a:extLst>
              <a:ext uri="{FF2B5EF4-FFF2-40B4-BE49-F238E27FC236}">
                <a16:creationId xmlns:a16="http://schemas.microsoft.com/office/drawing/2014/main" id="{B5D6FEE3-3878-4A3E-985B-CF478592A6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3735" y="2641271"/>
            <a:ext cx="6015932" cy="327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915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7AB3BCE-4C59-270A-539F-E666F89DB54D}"/>
              </a:ext>
            </a:extLst>
          </p:cNvPr>
          <p:cNvGrpSpPr/>
          <p:nvPr/>
        </p:nvGrpSpPr>
        <p:grpSpPr>
          <a:xfrm>
            <a:off x="6070613" y="-1582"/>
            <a:ext cx="6233778" cy="2339834"/>
            <a:chOff x="6070613" y="-1582"/>
            <a:chExt cx="6233778" cy="2339834"/>
          </a:xfrm>
        </p:grpSpPr>
        <p:pic>
          <p:nvPicPr>
            <p:cNvPr id="5" name="Picture 5">
              <a:extLst>
                <a:ext uri="{FF2B5EF4-FFF2-40B4-BE49-F238E27FC236}">
                  <a16:creationId xmlns:a16="http://schemas.microsoft.com/office/drawing/2014/main" id="{DFF81E42-AD29-A414-DC68-007EEB0606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3" r="2303" b="7836"/>
            <a:stretch/>
          </p:blipFill>
          <p:spPr>
            <a:xfrm>
              <a:off x="6070613" y="-1582"/>
              <a:ext cx="6233778" cy="233983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D0C12E3-F66C-CA1A-4A8F-CFC6AA48720D}"/>
                </a:ext>
              </a:extLst>
            </p:cNvPr>
            <p:cNvSpPr txBox="1"/>
            <p:nvPr/>
          </p:nvSpPr>
          <p:spPr>
            <a:xfrm>
              <a:off x="6984092" y="1126491"/>
              <a:ext cx="285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DC05EBB-26DE-60B9-6C54-AB981A73B3F4}"/>
                </a:ext>
              </a:extLst>
            </p:cNvPr>
            <p:cNvSpPr txBox="1"/>
            <p:nvPr/>
          </p:nvSpPr>
          <p:spPr>
            <a:xfrm>
              <a:off x="8601075" y="466363"/>
              <a:ext cx="285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270F0AF-3360-7457-5517-E6EB9DAB6953}"/>
                </a:ext>
              </a:extLst>
            </p:cNvPr>
            <p:cNvSpPr txBox="1"/>
            <p:nvPr/>
          </p:nvSpPr>
          <p:spPr>
            <a:xfrm>
              <a:off x="7569502" y="941825"/>
              <a:ext cx="285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B2C0932-1218-6558-0C08-E663FAD1A0D7}"/>
                </a:ext>
              </a:extLst>
            </p:cNvPr>
            <p:cNvSpPr txBox="1"/>
            <p:nvPr/>
          </p:nvSpPr>
          <p:spPr>
            <a:xfrm>
              <a:off x="8383209" y="1058925"/>
              <a:ext cx="285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0BC3EDE-1B91-597D-49E9-CFDCE7CB0F9B}"/>
                </a:ext>
              </a:extLst>
            </p:cNvPr>
            <p:cNvSpPr txBox="1"/>
            <p:nvPr/>
          </p:nvSpPr>
          <p:spPr>
            <a:xfrm>
              <a:off x="9188147" y="634944"/>
              <a:ext cx="285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A47F965-1E23-0D93-4BC6-4704A0802576}"/>
                </a:ext>
              </a:extLst>
            </p:cNvPr>
            <p:cNvSpPr txBox="1"/>
            <p:nvPr/>
          </p:nvSpPr>
          <p:spPr>
            <a:xfrm>
              <a:off x="9880135" y="722879"/>
              <a:ext cx="285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2D16407-03AF-D5B2-B332-0A81DEAF7769}"/>
                </a:ext>
              </a:extLst>
            </p:cNvPr>
            <p:cNvSpPr txBox="1"/>
            <p:nvPr/>
          </p:nvSpPr>
          <p:spPr>
            <a:xfrm>
              <a:off x="9187502" y="1249661"/>
              <a:ext cx="285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411A209-8E61-5BF6-300F-8C0C44C2700F}"/>
                </a:ext>
              </a:extLst>
            </p:cNvPr>
            <p:cNvSpPr txBox="1"/>
            <p:nvPr/>
          </p:nvSpPr>
          <p:spPr>
            <a:xfrm>
              <a:off x="9880135" y="1712544"/>
              <a:ext cx="285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8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DCD553A-9178-D5E5-BE55-CEF78DA4486D}"/>
                </a:ext>
              </a:extLst>
            </p:cNvPr>
            <p:cNvSpPr txBox="1"/>
            <p:nvPr/>
          </p:nvSpPr>
          <p:spPr>
            <a:xfrm>
              <a:off x="10624972" y="565029"/>
              <a:ext cx="285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9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4F3A945-EF1C-4956-E356-81BE344D4059}"/>
                </a:ext>
              </a:extLst>
            </p:cNvPr>
            <p:cNvSpPr txBox="1"/>
            <p:nvPr/>
          </p:nvSpPr>
          <p:spPr>
            <a:xfrm>
              <a:off x="10435847" y="117683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91AD8B6-DC17-4AC7-BA93-8DD093B25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3" y="183949"/>
            <a:ext cx="11350753" cy="592562"/>
          </a:xfrm>
        </p:spPr>
        <p:txBody>
          <a:bodyPr>
            <a:normAutofit/>
          </a:bodyPr>
          <a:lstStyle/>
          <a:p>
            <a:r>
              <a:rPr lang="en-US" sz="1800" dirty="0"/>
              <a:t>ARPA Local PH Workforce Initiative AA 621 (FY24)</a:t>
            </a:r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4E6FB14-280E-4F25-9630-81F6CD597FD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59" imgH="360" progId="TCLayout.ActiveDocument.1">
                  <p:embed/>
                </p:oleObj>
              </mc:Choice>
              <mc:Fallback>
                <p:oleObj name="think-cell Slide" r:id="rId6" imgW="359" imgH="36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4E6FB14-280E-4F25-9630-81F6CD597F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7E78AC4F-5D5B-49D0-B7E7-2CC76423E0E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94" name="TextBox 293">
            <a:extLst>
              <a:ext uri="{FF2B5EF4-FFF2-40B4-BE49-F238E27FC236}">
                <a16:creationId xmlns:a16="http://schemas.microsoft.com/office/drawing/2014/main" id="{B3CC27FC-7E2E-47B2-89D9-2A4FF9FE8BB3}"/>
              </a:ext>
            </a:extLst>
          </p:cNvPr>
          <p:cNvSpPr txBox="1"/>
          <p:nvPr/>
        </p:nvSpPr>
        <p:spPr>
          <a:xfrm>
            <a:off x="-112778" y="858724"/>
            <a:ext cx="5592521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COVID-19 PH Workforce Grant supports regional efforts to recruit, hire, and train personnel to address projected COVID-19 response needs in the 10 NCALHD regions, including strengthening the Public Health Foundational Capabilities to address local public health priorities deriving from COVID‑19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Funding methodology: 50% per capita and 50% Social Vulnerability Index (SVI)  </a:t>
            </a:r>
          </a:p>
          <a:p>
            <a:pPr marL="7429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Comprehensive budgets and work plans </a:t>
            </a:r>
            <a:r>
              <a:rPr lang="en-US" sz="17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were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developed to coincide with ARPA extension application for FY ’24 which received approval</a:t>
            </a:r>
          </a:p>
          <a:p>
            <a:pPr marL="45720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7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Additional component is the Care Management Pilot-Regions 8 &amp; 9 participating</a:t>
            </a:r>
          </a:p>
          <a:p>
            <a:pPr marL="7429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7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7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Funding Chart represents the amounts allocated for the entire project period</a:t>
            </a:r>
          </a:p>
          <a:p>
            <a:pPr marL="7429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60" name="Table 252">
            <a:extLst>
              <a:ext uri="{FF2B5EF4-FFF2-40B4-BE49-F238E27FC236}">
                <a16:creationId xmlns:a16="http://schemas.microsoft.com/office/drawing/2014/main" id="{BBE79409-6E8F-4B3A-ABEC-DE253051BB2D}"/>
              </a:ext>
            </a:extLst>
          </p:cNvPr>
          <p:cNvGraphicFramePr>
            <a:graphicFrameLocks noGrp="1"/>
          </p:cNvGraphicFramePr>
          <p:nvPr/>
        </p:nvGraphicFramePr>
        <p:xfrm>
          <a:off x="5541359" y="2584568"/>
          <a:ext cx="5376331" cy="419272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934923">
                  <a:extLst>
                    <a:ext uri="{9D8B030D-6E8A-4147-A177-3AD203B41FA5}">
                      <a16:colId xmlns:a16="http://schemas.microsoft.com/office/drawing/2014/main" val="4242399806"/>
                    </a:ext>
                  </a:extLst>
                </a:gridCol>
                <a:gridCol w="1441408">
                  <a:extLst>
                    <a:ext uri="{9D8B030D-6E8A-4147-A177-3AD203B41FA5}">
                      <a16:colId xmlns:a16="http://schemas.microsoft.com/office/drawing/2014/main" val="2167890056"/>
                    </a:ext>
                  </a:extLst>
                </a:gridCol>
              </a:tblGrid>
              <a:tr h="345952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1"/>
                          </a:solidFill>
                        </a:rPr>
                        <a:t>REGION: Regional Lead LHD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>
                          <a:solidFill>
                            <a:schemeClr val="bg1"/>
                          </a:solidFill>
                        </a:rPr>
                        <a:t>FUNDING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213087"/>
                  </a:ext>
                </a:extLst>
              </a:tr>
              <a:tr h="345952">
                <a:tc>
                  <a:txBody>
                    <a:bodyPr/>
                    <a:lstStyle/>
                    <a:p>
                      <a:r>
                        <a:rPr lang="en-US" sz="1500" b="1">
                          <a:solidFill>
                            <a:schemeClr val="tx1"/>
                          </a:solidFill>
                        </a:rPr>
                        <a:t>Region 1: Transylvania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$1,000,000.00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762883"/>
                  </a:ext>
                </a:extLst>
              </a:tr>
              <a:tr h="402798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Region 2: Foothills Health District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0B0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$1,550,947.32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0140207"/>
                  </a:ext>
                </a:extLst>
              </a:tr>
              <a:tr h="345952">
                <a:tc>
                  <a:txBody>
                    <a:bodyPr/>
                    <a:lstStyle/>
                    <a:p>
                      <a:r>
                        <a:rPr lang="en-US" sz="1500" b="1">
                          <a:solidFill>
                            <a:schemeClr val="bg1"/>
                          </a:solidFill>
                        </a:rPr>
                        <a:t>Region 3: App Health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F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$1,678,839.41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326336"/>
                  </a:ext>
                </a:extLst>
              </a:tr>
              <a:tr h="345952">
                <a:tc>
                  <a:txBody>
                    <a:bodyPr/>
                    <a:lstStyle/>
                    <a:p>
                      <a:r>
                        <a:rPr lang="en-US" sz="1500" b="1">
                          <a:solidFill>
                            <a:schemeClr val="tx1"/>
                          </a:solidFill>
                        </a:rPr>
                        <a:t>Region 4: CHA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$3,265,772.35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872296"/>
                  </a:ext>
                </a:extLst>
              </a:tr>
              <a:tr h="345952">
                <a:tc>
                  <a:txBody>
                    <a:bodyPr/>
                    <a:lstStyle/>
                    <a:p>
                      <a:r>
                        <a:rPr lang="en-US" sz="1500" b="1">
                          <a:solidFill>
                            <a:schemeClr val="tx1"/>
                          </a:solidFill>
                        </a:rPr>
                        <a:t>Region 5: Guilford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D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$2,350,272.24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336095"/>
                  </a:ext>
                </a:extLst>
              </a:tr>
              <a:tr h="345952">
                <a:tc>
                  <a:txBody>
                    <a:bodyPr/>
                    <a:lstStyle/>
                    <a:p>
                      <a:r>
                        <a:rPr lang="en-US" sz="1500" b="1">
                          <a:solidFill>
                            <a:schemeClr val="tx1"/>
                          </a:solidFill>
                        </a:rPr>
                        <a:t>Region 6: Cumberland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$1,997,254.42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44663"/>
                  </a:ext>
                </a:extLst>
              </a:tr>
              <a:tr h="354062">
                <a:tc>
                  <a:txBody>
                    <a:bodyPr/>
                    <a:lstStyle/>
                    <a:p>
                      <a:r>
                        <a:rPr lang="en-US" sz="1500" b="1">
                          <a:solidFill>
                            <a:schemeClr val="tx1"/>
                          </a:solidFill>
                        </a:rPr>
                        <a:t>Region 7: Granville-Vance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$2,756,453.14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546115"/>
                  </a:ext>
                </a:extLst>
              </a:tr>
              <a:tr h="345952">
                <a:tc>
                  <a:txBody>
                    <a:bodyPr/>
                    <a:lstStyle/>
                    <a:p>
                      <a:r>
                        <a:rPr lang="en-US" sz="1500" b="1">
                          <a:solidFill>
                            <a:schemeClr val="bg1"/>
                          </a:solidFill>
                        </a:rPr>
                        <a:t>Region 8: Duplin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33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$2,449,304.66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775737"/>
                  </a:ext>
                </a:extLst>
              </a:tr>
              <a:tr h="345952">
                <a:tc>
                  <a:txBody>
                    <a:bodyPr/>
                    <a:lstStyle/>
                    <a:p>
                      <a:r>
                        <a:rPr lang="en-US" sz="1500" b="1">
                          <a:solidFill>
                            <a:schemeClr val="tx1"/>
                          </a:solidFill>
                        </a:rPr>
                        <a:t>Region 9: Albemarle Regional Health Services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$2,193,345.88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694946"/>
                  </a:ext>
                </a:extLst>
              </a:tr>
              <a:tr h="348206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Region 10: Pitt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87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$1,773,116.26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732232"/>
                  </a:ext>
                </a:extLst>
              </a:tr>
              <a:tr h="309312">
                <a:tc>
                  <a:txBody>
                    <a:bodyPr/>
                    <a:lstStyle/>
                    <a:p>
                      <a:pPr algn="ctr"/>
                      <a:r>
                        <a:rPr lang="en-US" sz="1500" b="1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$21,015,305.68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68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8592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2DED3-1AB6-E03E-AEC4-4E3972BD5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45720" rIns="0" bIns="45720" anchor="ctr"/>
          <a:lstStyle/>
          <a:p>
            <a:r>
              <a:rPr lang="en-US" dirty="0">
                <a:cs typeface="Arial"/>
              </a:rPr>
              <a:t>AA 621 Regional Workforce Spending – Cumulative with Encumbered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9359DD-B79E-6635-2B23-C1756471E928}"/>
              </a:ext>
            </a:extLst>
          </p:cNvPr>
          <p:cNvSpPr txBox="1"/>
          <p:nvPr/>
        </p:nvSpPr>
        <p:spPr>
          <a:xfrm>
            <a:off x="2418915" y="6011545"/>
            <a:ext cx="735416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Data as of the Sept ATC Report – 9-20-2023 &amp; based on Regional Spending Plans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Includes Care Mgmt. Pilot Funds – Regions 8 &amp; 9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29B3E5F-0A93-D7FF-44A0-37DFB594A3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300870"/>
              </p:ext>
            </p:extLst>
          </p:nvPr>
        </p:nvGraphicFramePr>
        <p:xfrm>
          <a:off x="774382" y="1003300"/>
          <a:ext cx="10787698" cy="474154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99761">
                  <a:extLst>
                    <a:ext uri="{9D8B030D-6E8A-4147-A177-3AD203B41FA5}">
                      <a16:colId xmlns:a16="http://schemas.microsoft.com/office/drawing/2014/main" val="970267039"/>
                    </a:ext>
                  </a:extLst>
                </a:gridCol>
                <a:gridCol w="1822729">
                  <a:extLst>
                    <a:ext uri="{9D8B030D-6E8A-4147-A177-3AD203B41FA5}">
                      <a16:colId xmlns:a16="http://schemas.microsoft.com/office/drawing/2014/main" val="544360071"/>
                    </a:ext>
                  </a:extLst>
                </a:gridCol>
                <a:gridCol w="1513792">
                  <a:extLst>
                    <a:ext uri="{9D8B030D-6E8A-4147-A177-3AD203B41FA5}">
                      <a16:colId xmlns:a16="http://schemas.microsoft.com/office/drawing/2014/main" val="3175782710"/>
                    </a:ext>
                  </a:extLst>
                </a:gridCol>
                <a:gridCol w="1359323">
                  <a:extLst>
                    <a:ext uri="{9D8B030D-6E8A-4147-A177-3AD203B41FA5}">
                      <a16:colId xmlns:a16="http://schemas.microsoft.com/office/drawing/2014/main" val="2693905226"/>
                    </a:ext>
                  </a:extLst>
                </a:gridCol>
                <a:gridCol w="1455773">
                  <a:extLst>
                    <a:ext uri="{9D8B030D-6E8A-4147-A177-3AD203B41FA5}">
                      <a16:colId xmlns:a16="http://schemas.microsoft.com/office/drawing/2014/main" val="2740183274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4188136497"/>
                    </a:ext>
                  </a:extLst>
                </a:gridCol>
              </a:tblGrid>
              <a:tr h="355219"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LHD Regional Leads</a:t>
                      </a:r>
                      <a:endParaRPr lang="en-US" sz="14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Budgeted Amount</a:t>
                      </a:r>
                      <a:endParaRPr lang="en-US" sz="14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Total Spent</a:t>
                      </a:r>
                      <a:endParaRPr lang="en-US" sz="14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Percent Spent (ATC)</a:t>
                      </a:r>
                      <a:endParaRPr lang="en-US" sz="14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Encumbered &amp; Obligated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Percent </a:t>
                      </a:r>
                      <a:r>
                        <a:rPr lang="en-US" sz="1400" kern="1200" dirty="0" err="1">
                          <a:effectLst/>
                        </a:rPr>
                        <a:t>Spent+E</a:t>
                      </a:r>
                      <a:r>
                        <a:rPr lang="en-US" sz="1400" kern="1200" dirty="0">
                          <a:effectLst/>
                        </a:rPr>
                        <a:t>/O</a:t>
                      </a:r>
                      <a:endParaRPr lang="en-US" sz="1400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82356465"/>
                  </a:ext>
                </a:extLst>
              </a:tr>
              <a:tr h="355219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Region 1-Transylvania County Department of Public Health</a:t>
                      </a:r>
                      <a:endParaRPr lang="en-US" sz="14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$1,000,000.00</a:t>
                      </a:r>
                      <a:endParaRPr lang="en-US" sz="14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$560,635</a:t>
                      </a:r>
                      <a:endParaRPr lang="en-US" sz="14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51.8%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$481,970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35689938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Region 2-Foothills Health District</a:t>
                      </a:r>
                      <a:endParaRPr lang="en-US" sz="14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$1,550,947.00</a:t>
                      </a:r>
                      <a:endParaRPr lang="en-US" sz="14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$781,757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</a:rPr>
                        <a:t>$769,190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04684708"/>
                  </a:ext>
                </a:extLst>
              </a:tr>
              <a:tr h="340201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Region 3-Appalachian District Health Department</a:t>
                      </a:r>
                      <a:endParaRPr lang="en-US" sz="14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$1,678,839.00</a:t>
                      </a:r>
                      <a:endParaRPr lang="en-US" sz="14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$1,012,533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58.3%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$774,564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272107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Region 4-Cabarrus Health Alliance</a:t>
                      </a:r>
                      <a:endParaRPr lang="en-US" sz="14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$3,265,772.00</a:t>
                      </a:r>
                      <a:endParaRPr lang="en-US" sz="14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$1,820,532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51.3%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</a:rPr>
                        <a:t>$1,445,240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65568523"/>
                  </a:ext>
                </a:extLst>
              </a:tr>
              <a:tr h="336042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Region 5-Guilford County Division of Public Health</a:t>
                      </a:r>
                      <a:endParaRPr lang="en-US" sz="14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$2,350,272.00</a:t>
                      </a:r>
                      <a:endParaRPr lang="en-US" sz="14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$866,424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30.4%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$1,403,480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97%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094236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Region 6-Cumberland County Health Department</a:t>
                      </a:r>
                      <a:endParaRPr lang="en-US" sz="14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$1,997,255.00</a:t>
                      </a:r>
                      <a:endParaRPr lang="en-US" sz="14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$657,385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$1,289,870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97%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82895115"/>
                  </a:ext>
                </a:extLst>
              </a:tr>
              <a:tr h="345567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Region 7-Granville-Vance Public Health</a:t>
                      </a:r>
                      <a:endParaRPr lang="en-US" sz="14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$2,756,453.00</a:t>
                      </a:r>
                      <a:endParaRPr lang="en-US" sz="14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$1,277,684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43.3%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$1,464,917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99%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96048347"/>
                  </a:ext>
                </a:extLst>
              </a:tr>
              <a:tr h="336042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Region 8-Duplin County Health Department</a:t>
                      </a:r>
                      <a:endParaRPr lang="en-US" sz="14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$2,449,305.00</a:t>
                      </a:r>
                      <a:endParaRPr lang="en-US" sz="14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$815,288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$1,547,017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96%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79595977"/>
                  </a:ext>
                </a:extLst>
              </a:tr>
              <a:tr h="288036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Region 9-Albemarle Regional Health Services</a:t>
                      </a:r>
                      <a:endParaRPr lang="en-US" sz="14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$2,193,346.00</a:t>
                      </a:r>
                      <a:endParaRPr lang="en-US" sz="14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$1,185,716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52.3%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$1,007,630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95438365"/>
                  </a:ext>
                </a:extLst>
              </a:tr>
              <a:tr h="355219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Region 10-Pitt County Health Department</a:t>
                      </a:r>
                      <a:endParaRPr lang="en-US" sz="14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$1,773,116.00</a:t>
                      </a:r>
                      <a:endParaRPr lang="en-US" sz="14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$313,426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</a:rPr>
                        <a:t>15.5%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</a:t>
                      </a:r>
                      <a:r>
                        <a:rPr lang="en-US" sz="1400" i="1" dirty="0">
                          <a:effectLst/>
                        </a:rPr>
                        <a:t>1,418,715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98%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239088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14694615"/>
                  </a:ext>
                </a:extLst>
              </a:tr>
              <a:tr h="297307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Grand Total</a:t>
                      </a:r>
                      <a:endParaRPr lang="en-US" sz="14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$21,015,305.00</a:t>
                      </a:r>
                      <a:endParaRPr lang="en-US" sz="14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$9,291,380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$11,602,593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99%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992963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536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2DED3-1AB6-E03E-AEC4-4E3972BD5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45720" rIns="0" bIns="45720" anchor="ctr"/>
          <a:lstStyle/>
          <a:p>
            <a:r>
              <a:rPr lang="en-US" dirty="0">
                <a:cs typeface="Arial"/>
              </a:rPr>
              <a:t>AA 621 Regional Workforce Spending – Cumulative with Encumbered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9359DD-B79E-6635-2B23-C1756471E928}"/>
              </a:ext>
            </a:extLst>
          </p:cNvPr>
          <p:cNvSpPr txBox="1"/>
          <p:nvPr/>
        </p:nvSpPr>
        <p:spPr>
          <a:xfrm>
            <a:off x="2418915" y="6011545"/>
            <a:ext cx="735416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Data as of the October ATC Report – 10-17-2023 &amp; based on Regional Spending Plans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Includes Care Mgmt. Pilot Funds – Regions 8 &amp; 9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29B3E5F-0A93-D7FF-44A0-37DFB594A3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525483"/>
              </p:ext>
            </p:extLst>
          </p:nvPr>
        </p:nvGraphicFramePr>
        <p:xfrm>
          <a:off x="774382" y="1003300"/>
          <a:ext cx="10273523" cy="474154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99761">
                  <a:extLst>
                    <a:ext uri="{9D8B030D-6E8A-4147-A177-3AD203B41FA5}">
                      <a16:colId xmlns:a16="http://schemas.microsoft.com/office/drawing/2014/main" val="970267039"/>
                    </a:ext>
                  </a:extLst>
                </a:gridCol>
                <a:gridCol w="1822729">
                  <a:extLst>
                    <a:ext uri="{9D8B030D-6E8A-4147-A177-3AD203B41FA5}">
                      <a16:colId xmlns:a16="http://schemas.microsoft.com/office/drawing/2014/main" val="544360071"/>
                    </a:ext>
                  </a:extLst>
                </a:gridCol>
                <a:gridCol w="999617">
                  <a:extLst>
                    <a:ext uri="{9D8B030D-6E8A-4147-A177-3AD203B41FA5}">
                      <a16:colId xmlns:a16="http://schemas.microsoft.com/office/drawing/2014/main" val="3175782710"/>
                    </a:ext>
                  </a:extLst>
                </a:gridCol>
                <a:gridCol w="1359323">
                  <a:extLst>
                    <a:ext uri="{9D8B030D-6E8A-4147-A177-3AD203B41FA5}">
                      <a16:colId xmlns:a16="http://schemas.microsoft.com/office/drawing/2014/main" val="2693905226"/>
                    </a:ext>
                  </a:extLst>
                </a:gridCol>
                <a:gridCol w="1455773">
                  <a:extLst>
                    <a:ext uri="{9D8B030D-6E8A-4147-A177-3AD203B41FA5}">
                      <a16:colId xmlns:a16="http://schemas.microsoft.com/office/drawing/2014/main" val="2740183274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4188136497"/>
                    </a:ext>
                  </a:extLst>
                </a:gridCol>
              </a:tblGrid>
              <a:tr h="355219"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LHD Regional Leads</a:t>
                      </a:r>
                      <a:endParaRPr lang="en-US" sz="14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Budgeted Amount</a:t>
                      </a:r>
                      <a:endParaRPr lang="en-US" sz="14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Total Spent</a:t>
                      </a:r>
                      <a:endParaRPr lang="en-US" sz="14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Percent Spent (ATC)</a:t>
                      </a:r>
                      <a:endParaRPr lang="en-US" sz="14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Encumbered &amp; Obligated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Percent </a:t>
                      </a:r>
                      <a:r>
                        <a:rPr lang="en-US" sz="1400" kern="1200" dirty="0" err="1">
                          <a:effectLst/>
                        </a:rPr>
                        <a:t>Spent+E</a:t>
                      </a:r>
                      <a:r>
                        <a:rPr lang="en-US" sz="1400" kern="1200" dirty="0">
                          <a:effectLst/>
                        </a:rPr>
                        <a:t>/O</a:t>
                      </a:r>
                      <a:endParaRPr lang="en-US" sz="1400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82356465"/>
                  </a:ext>
                </a:extLst>
              </a:tr>
              <a:tr h="355219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Region 1-Transylvania County Department of Public Health</a:t>
                      </a:r>
                      <a:endParaRPr lang="en-US" sz="14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$1,000,000.00</a:t>
                      </a:r>
                      <a:endParaRPr lang="en-US" sz="14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$606,633</a:t>
                      </a:r>
                      <a:endParaRPr lang="en-US" sz="14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$393,367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35689938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Region 2-Foothills Health District</a:t>
                      </a:r>
                      <a:endParaRPr lang="en-US" sz="14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$1,550,947.00</a:t>
                      </a:r>
                      <a:endParaRPr lang="en-US" sz="14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$812,432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</a:rPr>
                        <a:t>$738,515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04684708"/>
                  </a:ext>
                </a:extLst>
              </a:tr>
              <a:tr h="340201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Region 3-Appalachian District Health Department</a:t>
                      </a:r>
                      <a:endParaRPr lang="en-US" sz="14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$1,678,839.00</a:t>
                      </a:r>
                      <a:endParaRPr lang="en-US" sz="14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$1,057,996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$620,843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272107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Region 4-Cabarrus Health Alliance</a:t>
                      </a:r>
                      <a:endParaRPr lang="en-US" sz="14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$3,265,772.00</a:t>
                      </a:r>
                      <a:endParaRPr lang="en-US" sz="14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$1,881,055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</a:rPr>
                        <a:t>$1,384,717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65568523"/>
                  </a:ext>
                </a:extLst>
              </a:tr>
              <a:tr h="336042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Region 5-Guilford County Division of Public Health</a:t>
                      </a:r>
                      <a:endParaRPr lang="en-US" sz="14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$2,350,272.00</a:t>
                      </a:r>
                      <a:endParaRPr lang="en-US" sz="14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$915,557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39%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$1,364,207</a:t>
                      </a:r>
                      <a:endParaRPr lang="en-US" sz="14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97%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094236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Region 6-Cumberland County Health Department</a:t>
                      </a:r>
                      <a:endParaRPr lang="en-US" sz="14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$1,997,255.00</a:t>
                      </a:r>
                      <a:endParaRPr lang="en-US" sz="14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$724,270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$1,213,067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97%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82895115"/>
                  </a:ext>
                </a:extLst>
              </a:tr>
              <a:tr h="345567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Region 7-Granville-Vance Public Health</a:t>
                      </a:r>
                      <a:endParaRPr lang="en-US" sz="14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$2,756,453.00</a:t>
                      </a:r>
                      <a:endParaRPr lang="en-US" sz="14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$1,369,528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$1,359,360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99%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96048347"/>
                  </a:ext>
                </a:extLst>
              </a:tr>
              <a:tr h="336042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Region 8-Duplin County Health Department</a:t>
                      </a:r>
                      <a:endParaRPr lang="en-US" sz="14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$2,449,305.00</a:t>
                      </a:r>
                      <a:endParaRPr lang="en-US" sz="14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$1,316,759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$1,034,574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96%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79595977"/>
                  </a:ext>
                </a:extLst>
              </a:tr>
              <a:tr h="288036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Region 9-Albemarle Regional Health Services</a:t>
                      </a:r>
                      <a:endParaRPr lang="en-US" sz="14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$2,193,346.00</a:t>
                      </a:r>
                      <a:endParaRPr lang="en-US" sz="14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$1,384,945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$808,401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95438365"/>
                  </a:ext>
                </a:extLst>
              </a:tr>
              <a:tr h="355219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Region 10-Pitt County Health Department</a:t>
                      </a:r>
                      <a:endParaRPr lang="en-US" sz="14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$1,773,116.00</a:t>
                      </a:r>
                      <a:endParaRPr lang="en-US" sz="14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$329,031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</a:rPr>
                        <a:t>19%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</a:t>
                      </a:r>
                      <a:r>
                        <a:rPr lang="en-US" sz="1400" i="1" dirty="0">
                          <a:effectLst/>
                        </a:rPr>
                        <a:t>1,418,715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98%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239088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14694615"/>
                  </a:ext>
                </a:extLst>
              </a:tr>
              <a:tr h="297307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Grand Total</a:t>
                      </a:r>
                      <a:endParaRPr lang="en-US" sz="14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$21,015,305.00</a:t>
                      </a:r>
                      <a:endParaRPr lang="en-US" sz="14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$10,398,206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$11,602,593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99%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992963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1617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2DED3-1AB6-E03E-AEC4-4E3972BD5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45720" rIns="0" bIns="45720" anchor="ctr"/>
          <a:lstStyle/>
          <a:p>
            <a:r>
              <a:rPr lang="en-US" dirty="0">
                <a:cs typeface="Arial"/>
              </a:rPr>
              <a:t>AA 621 Regional Workforce Spending – Cumulative with Encumbered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9359DD-B79E-6635-2B23-C1756471E928}"/>
              </a:ext>
            </a:extLst>
          </p:cNvPr>
          <p:cNvSpPr txBox="1"/>
          <p:nvPr/>
        </p:nvSpPr>
        <p:spPr>
          <a:xfrm>
            <a:off x="2418915" y="6011545"/>
            <a:ext cx="735416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Data as of the Nov ATC Report – 11-20-2023 &amp; based on Regional Spending Plans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Includes Care Mgmt. Pilot Funds – Regions 8 &amp; 9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29B3E5F-0A93-D7FF-44A0-37DFB594A3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8854"/>
              </p:ext>
            </p:extLst>
          </p:nvPr>
        </p:nvGraphicFramePr>
        <p:xfrm>
          <a:off x="774382" y="1003300"/>
          <a:ext cx="10273523" cy="483222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394847">
                  <a:extLst>
                    <a:ext uri="{9D8B030D-6E8A-4147-A177-3AD203B41FA5}">
                      <a16:colId xmlns:a16="http://schemas.microsoft.com/office/drawing/2014/main" val="970267039"/>
                    </a:ext>
                  </a:extLst>
                </a:gridCol>
                <a:gridCol w="1719942">
                  <a:extLst>
                    <a:ext uri="{9D8B030D-6E8A-4147-A177-3AD203B41FA5}">
                      <a16:colId xmlns:a16="http://schemas.microsoft.com/office/drawing/2014/main" val="544360071"/>
                    </a:ext>
                  </a:extLst>
                </a:gridCol>
                <a:gridCol w="1307318">
                  <a:extLst>
                    <a:ext uri="{9D8B030D-6E8A-4147-A177-3AD203B41FA5}">
                      <a16:colId xmlns:a16="http://schemas.microsoft.com/office/drawing/2014/main" val="3175782710"/>
                    </a:ext>
                  </a:extLst>
                </a:gridCol>
                <a:gridCol w="1359323">
                  <a:extLst>
                    <a:ext uri="{9D8B030D-6E8A-4147-A177-3AD203B41FA5}">
                      <a16:colId xmlns:a16="http://schemas.microsoft.com/office/drawing/2014/main" val="2693905226"/>
                    </a:ext>
                  </a:extLst>
                </a:gridCol>
                <a:gridCol w="1455773">
                  <a:extLst>
                    <a:ext uri="{9D8B030D-6E8A-4147-A177-3AD203B41FA5}">
                      <a16:colId xmlns:a16="http://schemas.microsoft.com/office/drawing/2014/main" val="2740183274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4188136497"/>
                    </a:ext>
                  </a:extLst>
                </a:gridCol>
              </a:tblGrid>
              <a:tr h="355219"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LHD Regional Leads</a:t>
                      </a:r>
                      <a:endParaRPr lang="en-US" sz="14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Budgeted Amount</a:t>
                      </a:r>
                      <a:endParaRPr lang="en-US" sz="14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Total Spent</a:t>
                      </a:r>
                      <a:endParaRPr lang="en-US" sz="14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Percent Spent (ATC)</a:t>
                      </a:r>
                      <a:endParaRPr lang="en-US" sz="14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Encumbered &amp; Obligated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Percent </a:t>
                      </a:r>
                      <a:r>
                        <a:rPr lang="en-US" sz="1400" kern="1200" dirty="0" err="1">
                          <a:effectLst/>
                        </a:rPr>
                        <a:t>Spent+E</a:t>
                      </a:r>
                      <a:r>
                        <a:rPr lang="en-US" sz="1400" kern="1200" dirty="0">
                          <a:effectLst/>
                        </a:rPr>
                        <a:t>/O</a:t>
                      </a:r>
                      <a:endParaRPr lang="en-US" sz="1400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82356465"/>
                  </a:ext>
                </a:extLst>
              </a:tr>
              <a:tr h="355219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Region 1-Transylvania County Department of Public Health</a:t>
                      </a:r>
                      <a:endParaRPr lang="en-US" sz="14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$1,000,000.00</a:t>
                      </a:r>
                      <a:endParaRPr lang="en-US" sz="14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$633,362.94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$366,637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35689938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Region 2-Foothills Health District</a:t>
                      </a:r>
                      <a:endParaRPr lang="en-US" sz="14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$1,550,947.00</a:t>
                      </a:r>
                      <a:endParaRPr lang="en-US" sz="14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$860,023.00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</a:rPr>
                        <a:t>$690,924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04684708"/>
                  </a:ext>
                </a:extLst>
              </a:tr>
              <a:tr h="340201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Region 3-Appalachian District Health Department</a:t>
                      </a:r>
                      <a:endParaRPr lang="en-US" sz="14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$1,678,839.00</a:t>
                      </a:r>
                      <a:endParaRPr lang="en-US" sz="14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$1,093,224.59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$585,614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272107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Region 4-Cabarrus Health Alliance</a:t>
                      </a:r>
                      <a:endParaRPr lang="en-US" sz="14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$3,265,772.00</a:t>
                      </a:r>
                      <a:endParaRPr lang="en-US" sz="14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$1,954,448.42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</a:rPr>
                        <a:t>$1,311,324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65568523"/>
                  </a:ext>
                </a:extLst>
              </a:tr>
              <a:tr h="336042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Region 5-Guilford County Division of Public Health</a:t>
                      </a:r>
                      <a:endParaRPr lang="en-US" sz="14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$2,350,272.00</a:t>
                      </a:r>
                      <a:endParaRPr lang="en-US" sz="14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$1,034,171.50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$1,245,592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97%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094236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Region 6-Cumberland County Health Department</a:t>
                      </a:r>
                      <a:endParaRPr lang="en-US" sz="14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$1,997,255.00</a:t>
                      </a:r>
                      <a:endParaRPr lang="en-US" sz="14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$909,765.33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$1,027,572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97%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82895115"/>
                  </a:ext>
                </a:extLst>
              </a:tr>
              <a:tr h="345567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Region 7-Granville-Vance Public Health</a:t>
                      </a:r>
                      <a:endParaRPr lang="en-US" sz="14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$2,756,453.00</a:t>
                      </a:r>
                      <a:endParaRPr lang="en-US" sz="14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$1,505,967.81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$1,222,920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99%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96048347"/>
                  </a:ext>
                </a:extLst>
              </a:tr>
              <a:tr h="336042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Region 8-Duplin County Health Department</a:t>
                      </a:r>
                      <a:endParaRPr lang="en-US" sz="14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$2,449,305.00</a:t>
                      </a:r>
                      <a:endParaRPr lang="en-US" sz="14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$1,370,810.13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$980,523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96%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79595977"/>
                  </a:ext>
                </a:extLst>
              </a:tr>
              <a:tr h="288036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Region 9-Albemarle Regional Health Services</a:t>
                      </a:r>
                      <a:endParaRPr lang="en-US" sz="14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$2,193,346.00</a:t>
                      </a:r>
                      <a:endParaRPr lang="en-US" sz="14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$1,451,448.26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$741,898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95438365"/>
                  </a:ext>
                </a:extLst>
              </a:tr>
              <a:tr h="355219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Region 10-Pitt County Health Department</a:t>
                      </a:r>
                      <a:endParaRPr lang="en-US" sz="14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$1,773,116.00</a:t>
                      </a:r>
                      <a:endParaRPr lang="en-US" sz="14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$502,303.68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</a:rPr>
                        <a:t>28%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</a:t>
                      </a:r>
                      <a:r>
                        <a:rPr lang="en-US" sz="1400" i="1" dirty="0">
                          <a:effectLst/>
                        </a:rPr>
                        <a:t>1,235,350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98%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239088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14694615"/>
                  </a:ext>
                </a:extLst>
              </a:tr>
              <a:tr h="297307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Grand Total</a:t>
                      </a:r>
                      <a:endParaRPr lang="en-US" sz="14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$21,015,305.00</a:t>
                      </a:r>
                      <a:endParaRPr lang="en-US" sz="14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$11,315,525.66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$9,408,354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99%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992963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2180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2DED3-1AB6-E03E-AEC4-4E3972BD5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45720" rIns="0" bIns="45720" anchor="ctr"/>
          <a:lstStyle/>
          <a:p>
            <a:r>
              <a:rPr lang="en-US" dirty="0">
                <a:cs typeface="Arial"/>
              </a:rPr>
              <a:t>AA 621 Regional Workforce Spending – Cumulative with Encumbered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9359DD-B79E-6635-2B23-C1756471E928}"/>
              </a:ext>
            </a:extLst>
          </p:cNvPr>
          <p:cNvSpPr txBox="1"/>
          <p:nvPr/>
        </p:nvSpPr>
        <p:spPr>
          <a:xfrm>
            <a:off x="2418915" y="6011545"/>
            <a:ext cx="735416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Data as of the Dec ATC Report– 12-18-2023 &amp; based on Regional Spending Plans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Includes Care Mgmt. Pilot Funds – Regions 8 &amp; 9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29B3E5F-0A93-D7FF-44A0-37DFB594A3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32788"/>
              </p:ext>
            </p:extLst>
          </p:nvPr>
        </p:nvGraphicFramePr>
        <p:xfrm>
          <a:off x="774382" y="1003300"/>
          <a:ext cx="10273523" cy="483222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394847">
                  <a:extLst>
                    <a:ext uri="{9D8B030D-6E8A-4147-A177-3AD203B41FA5}">
                      <a16:colId xmlns:a16="http://schemas.microsoft.com/office/drawing/2014/main" val="970267039"/>
                    </a:ext>
                  </a:extLst>
                </a:gridCol>
                <a:gridCol w="1719942">
                  <a:extLst>
                    <a:ext uri="{9D8B030D-6E8A-4147-A177-3AD203B41FA5}">
                      <a16:colId xmlns:a16="http://schemas.microsoft.com/office/drawing/2014/main" val="544360071"/>
                    </a:ext>
                  </a:extLst>
                </a:gridCol>
                <a:gridCol w="1307318">
                  <a:extLst>
                    <a:ext uri="{9D8B030D-6E8A-4147-A177-3AD203B41FA5}">
                      <a16:colId xmlns:a16="http://schemas.microsoft.com/office/drawing/2014/main" val="3175782710"/>
                    </a:ext>
                  </a:extLst>
                </a:gridCol>
                <a:gridCol w="1359323">
                  <a:extLst>
                    <a:ext uri="{9D8B030D-6E8A-4147-A177-3AD203B41FA5}">
                      <a16:colId xmlns:a16="http://schemas.microsoft.com/office/drawing/2014/main" val="2693905226"/>
                    </a:ext>
                  </a:extLst>
                </a:gridCol>
                <a:gridCol w="1455773">
                  <a:extLst>
                    <a:ext uri="{9D8B030D-6E8A-4147-A177-3AD203B41FA5}">
                      <a16:colId xmlns:a16="http://schemas.microsoft.com/office/drawing/2014/main" val="2740183274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4188136497"/>
                    </a:ext>
                  </a:extLst>
                </a:gridCol>
              </a:tblGrid>
              <a:tr h="355219"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LHD Regional Leads</a:t>
                      </a:r>
                      <a:endParaRPr lang="en-US" sz="14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Budgeted Amount</a:t>
                      </a:r>
                      <a:endParaRPr lang="en-US" sz="14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Total Spent</a:t>
                      </a:r>
                      <a:endParaRPr lang="en-US" sz="14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Percent Spent (ATC)</a:t>
                      </a:r>
                      <a:endParaRPr lang="en-US" sz="14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Encumbered &amp; Obligated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Percent </a:t>
                      </a:r>
                      <a:r>
                        <a:rPr lang="en-US" sz="1400" kern="1200" dirty="0" err="1">
                          <a:effectLst/>
                        </a:rPr>
                        <a:t>Spent+E</a:t>
                      </a:r>
                      <a:r>
                        <a:rPr lang="en-US" sz="1400" kern="1200" dirty="0">
                          <a:effectLst/>
                        </a:rPr>
                        <a:t>/O</a:t>
                      </a:r>
                      <a:endParaRPr lang="en-US" sz="1400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82356465"/>
                  </a:ext>
                </a:extLst>
              </a:tr>
              <a:tr h="355219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Region 1-Transylvania County Department of Public Health</a:t>
                      </a:r>
                      <a:endParaRPr lang="en-US" sz="14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$1,000,000.00</a:t>
                      </a:r>
                      <a:endParaRPr lang="en-US" sz="14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$692,373.44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69%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$307627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35689938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Region 2-Foothills Health District</a:t>
                      </a:r>
                      <a:endParaRPr lang="en-US" sz="14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$1,550,947.00</a:t>
                      </a:r>
                      <a:endParaRPr lang="en-US" sz="14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$996,807.17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</a:rPr>
                        <a:t>$554,139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04684708"/>
                  </a:ext>
                </a:extLst>
              </a:tr>
              <a:tr h="340201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Region 3-Appalachian District Health Department</a:t>
                      </a:r>
                      <a:endParaRPr lang="en-US" sz="14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$1,678,839.00</a:t>
                      </a:r>
                      <a:endParaRPr lang="en-US" sz="14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$1,213,585.71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$465,254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272107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Region 4-Cabarrus Health Alliance</a:t>
                      </a:r>
                      <a:endParaRPr lang="en-US" sz="14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$3,265,772.00</a:t>
                      </a:r>
                      <a:endParaRPr lang="en-US" sz="14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$2,103,340.81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</a:rPr>
                        <a:t>$1,292,431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65568523"/>
                  </a:ext>
                </a:extLst>
              </a:tr>
              <a:tr h="336042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Region 5-Guilford County Division of Public Health</a:t>
                      </a:r>
                      <a:endParaRPr lang="en-US" sz="14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$2,350,272.00</a:t>
                      </a:r>
                      <a:endParaRPr lang="en-US" sz="14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$1,094,229.80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$1,185,534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97%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094236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Region 6-Cumberland County Health Department</a:t>
                      </a:r>
                      <a:endParaRPr lang="en-US" sz="14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$1,997,255.00</a:t>
                      </a:r>
                      <a:endParaRPr lang="en-US" sz="14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$1,113,635.43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$823,702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97%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82895115"/>
                  </a:ext>
                </a:extLst>
              </a:tr>
              <a:tr h="345567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Region 7-Granville-Vance Public Health</a:t>
                      </a:r>
                      <a:endParaRPr lang="en-US" sz="14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$2,756,453.00</a:t>
                      </a:r>
                      <a:endParaRPr lang="en-US" sz="14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$1,613,536.33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59%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$1,115,352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99%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96048347"/>
                  </a:ext>
                </a:extLst>
              </a:tr>
              <a:tr h="336042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Region 8-Duplin County Health Department</a:t>
                      </a:r>
                      <a:endParaRPr lang="en-US" sz="14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$2,449,305.00</a:t>
                      </a:r>
                      <a:endParaRPr lang="en-US" sz="14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$1,455,508.52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59%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$895,824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96%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79595977"/>
                  </a:ext>
                </a:extLst>
              </a:tr>
              <a:tr h="288036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Region 9-Albemarle Regional Health Services</a:t>
                      </a:r>
                      <a:endParaRPr lang="en-US" sz="14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$2,193,346.00</a:t>
                      </a:r>
                      <a:endParaRPr lang="en-US" sz="14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$1,512,915.54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69%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$680,431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95438365"/>
                  </a:ext>
                </a:extLst>
              </a:tr>
              <a:tr h="355219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Region 10-Pitt County Health Department</a:t>
                      </a:r>
                      <a:endParaRPr lang="en-US" sz="14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$1,773,116.00</a:t>
                      </a:r>
                      <a:endParaRPr lang="en-US" sz="14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$631,972.91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</a:rPr>
                        <a:t>36%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</a:t>
                      </a:r>
                      <a:r>
                        <a:rPr lang="en-US" sz="1400" i="1" dirty="0">
                          <a:effectLst/>
                        </a:rPr>
                        <a:t>1,105,681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98%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239088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14694615"/>
                  </a:ext>
                </a:extLst>
              </a:tr>
              <a:tr h="297307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Grand Total</a:t>
                      </a:r>
                      <a:endParaRPr lang="en-US" sz="14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$21,015,305.00</a:t>
                      </a:r>
                      <a:endParaRPr lang="en-US" sz="14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$12,427,905.66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59%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$8,425,975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99%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992963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80040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SklsIi8gFyGZ5p8qYrZx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gfboMtqleFouv77ZPYWe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gfboMtqleFouv77ZPYWeg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_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000" dirty="0" smtClean="0">
            <a:latin typeface="Franklin Gothic Book" panose="020B05030201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1A7BE11EB38E4299DD6EA58AED5D3F" ma:contentTypeVersion="13" ma:contentTypeDescription="Create a new document." ma:contentTypeScope="" ma:versionID="a98ef79452b7c76fd7f3ec4fa37ebfaf">
  <xsd:schema xmlns:xsd="http://www.w3.org/2001/XMLSchema" xmlns:xs="http://www.w3.org/2001/XMLSchema" xmlns:p="http://schemas.microsoft.com/office/2006/metadata/properties" xmlns:ns2="9bf525fb-8aec-463c-8437-5573e00e06f0" xmlns:ns3="4cb6f0f2-89fb-4381-9cb2-a2abf7f796a9" targetNamespace="http://schemas.microsoft.com/office/2006/metadata/properties" ma:root="true" ma:fieldsID="29d02ae1577a828671e6d0718cd39785" ns2:_="" ns3:_="">
    <xsd:import namespace="9bf525fb-8aec-463c-8437-5573e00e06f0"/>
    <xsd:import namespace="4cb6f0f2-89fb-4381-9cb2-a2abf7f796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f525fb-8aec-463c-8437-5573e00e06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a2157d8-ccc1-4fc8-a2a4-3f8f6553454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b6f0f2-89fb-4381-9cb2-a2abf7f796a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b6c71d14-58e2-4443-ad45-b4ea3a0576af}" ma:internalName="TaxCatchAll" ma:showField="CatchAllData" ma:web="4cb6f0f2-89fb-4381-9cb2-a2abf7f796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cb6f0f2-89fb-4381-9cb2-a2abf7f796a9" xsi:nil="true"/>
    <lcf76f155ced4ddcb4097134ff3c332f xmlns="9bf525fb-8aec-463c-8437-5573e00e06f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3BD8764-2C33-49AE-9888-D65FE0F80F2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4CB990-D650-4BAB-8D54-64D3B910C0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f525fb-8aec-463c-8437-5573e00e06f0"/>
    <ds:schemaRef ds:uri="4cb6f0f2-89fb-4381-9cb2-a2abf7f796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7CE3E30-4EEF-4F45-B9A1-0412D65DF0BB}">
  <ds:schemaRefs>
    <ds:schemaRef ds:uri="http://purl.org/dc/elements/1.1/"/>
    <ds:schemaRef ds:uri="http://www.w3.org/XML/1998/namespace"/>
    <ds:schemaRef ds:uri="http://schemas.microsoft.com/office/2006/metadata/properties"/>
    <ds:schemaRef ds:uri="http://purl.org/dc/terms/"/>
    <ds:schemaRef ds:uri="http://purl.org/dc/dcmitype/"/>
    <ds:schemaRef ds:uri="http://schemas.microsoft.com/office/2006/documentManagement/types"/>
    <ds:schemaRef ds:uri="9bf525fb-8aec-463c-8437-5573e00e06f0"/>
    <ds:schemaRef ds:uri="4cb6f0f2-89fb-4381-9cb2-a2abf7f796a9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10230</TotalTime>
  <Words>1254</Words>
  <Application>Microsoft Office PowerPoint</Application>
  <PresentationFormat>Widescreen</PresentationFormat>
  <Paragraphs>385</Paragraphs>
  <Slides>7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Franklin Gothic Book</vt:lpstr>
      <vt:lpstr>Franklin Gothic Demi Cond</vt:lpstr>
      <vt:lpstr>Franklin Gothic Medium</vt:lpstr>
      <vt:lpstr>Office Theme</vt:lpstr>
      <vt:lpstr>8_Office Theme</vt:lpstr>
      <vt:lpstr>think-cell Slide</vt:lpstr>
      <vt:lpstr>AA 621 Finances (FY 24)</vt:lpstr>
      <vt:lpstr>LHD by NCALHD region (proposed 2-year funding for AA 621)</vt:lpstr>
      <vt:lpstr>ARPA Local PH Workforce Initiative AA 621 (FY24)</vt:lpstr>
      <vt:lpstr>AA 621 Regional Workforce Spending – Cumulative with Encumbered</vt:lpstr>
      <vt:lpstr>AA 621 Regional Workforce Spending – Cumulative with Encumbered</vt:lpstr>
      <vt:lpstr>AA 621 Regional Workforce Spending – Cumulative with Encumbered</vt:lpstr>
      <vt:lpstr>AA 621 Regional Workforce Spending – Cumulative with Encumbered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 621 Finances (FY 24)</dc:title>
  <dc:creator>Stone, David O</dc:creator>
  <cp:lastModifiedBy>Karen Davis</cp:lastModifiedBy>
  <cp:revision>3</cp:revision>
  <dcterms:created xsi:type="dcterms:W3CDTF">2023-10-25T13:51:54Z</dcterms:created>
  <dcterms:modified xsi:type="dcterms:W3CDTF">2023-12-20T20:16:37Z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0x010100C81A7BE11EB38E4299DD6EA58AED5D3F</vt:lpwstr>
  </property>
  <property fmtid="{D5CDD505-2E9C-101B-9397-08002B2CF9AE}" pid="3" name="MediaServiceImageTags">
    <vt:lpwstr/>
  </property>
</Properties>
</file>