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266" r:id="rId6"/>
    <p:sldId id="267" r:id="rId7"/>
    <p:sldId id="263" r:id="rId8"/>
    <p:sldId id="27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598" autoAdjust="0"/>
  </p:normalViewPr>
  <p:slideViewPr>
    <p:cSldViewPr snapToGrid="0">
      <p:cViewPr varScale="1">
        <p:scale>
          <a:sx n="86" d="100"/>
          <a:sy n="86" d="100"/>
        </p:scale>
        <p:origin x="514" y="6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3154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EC026C9-4C52-4B60-A858-A50E4BE56DA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160113-35DB-4BB4-9269-631D6FEB5E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10D272-305C-421E-A9EF-95D63D599B42}" type="datetimeFigureOut">
              <a:rPr lang="en-US" smtClean="0"/>
              <a:t>10/18/2023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40E5BB-A291-4B94-8433-B9D3F16854C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57D678-038E-42A6-961E-EAB034DB470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DE7DFA-63CC-4ED7-B30E-ACF88B4B89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0912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16E63-7886-43BC-8DD4-4F14C3DD7360}" type="datetimeFigureOut">
              <a:rPr lang="en-US" smtClean="0"/>
              <a:t>10/18/2023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8C5307-140F-447F-BCBA-BB92E3A290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154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29094F-44ED-46E6-A51E-52761DD3C88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4907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E1B3B4-A5A9-442E-B305-2C1B61528B9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35558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E1B3B4-A5A9-442E-B305-2C1B61528B9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6592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4FD2957-8595-499F-896A-E9A0888D05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C44A184-010C-483F-8B5A-3D1E7E6EF9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81153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AB4C3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582A2E2-E6DD-4321-B03A-F6C071C1BB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9044" y="753034"/>
            <a:ext cx="6815446" cy="3887390"/>
          </a:xfrm>
        </p:spPr>
        <p:txBody>
          <a:bodyPr anchor="t">
            <a:normAutofit/>
          </a:bodyPr>
          <a:lstStyle>
            <a:lvl1pPr>
              <a:defRPr sz="8500" spc="-2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D21B6D9B-E3FB-48D2-A477-5B73E22166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9045" y="4640424"/>
            <a:ext cx="6437555" cy="1303176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8" name="Picture Placeholder 16">
            <a:extLst>
              <a:ext uri="{FF2B5EF4-FFF2-40B4-BE49-F238E27FC236}">
                <a16:creationId xmlns:a16="http://schemas.microsoft.com/office/drawing/2014/main" id="{38823550-6B12-4BFD-9C91-668B623E3536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113533" y="0"/>
            <a:ext cx="4082983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</p:spTree>
    <p:extLst>
      <p:ext uri="{BB962C8B-B14F-4D97-AF65-F5344CB8AC3E}">
        <p14:creationId xmlns:p14="http://schemas.microsoft.com/office/powerpoint/2010/main" val="3706224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5F516FD-E4AF-4BA2-902A-DA46746557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50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F0F480-E13D-4322-ADF4-56769DC5AF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49680" y="190500"/>
            <a:ext cx="10036292" cy="773776"/>
          </a:xfrm>
        </p:spPr>
        <p:txBody>
          <a:bodyPr anchor="ctr"/>
          <a:lstStyle>
            <a:lvl1pPr algn="r">
              <a:lnSpc>
                <a:spcPct val="100000"/>
              </a:lnSpc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2" name="Text Placeholder 30">
            <a:extLst>
              <a:ext uri="{FF2B5EF4-FFF2-40B4-BE49-F238E27FC236}">
                <a16:creationId xmlns:a16="http://schemas.microsoft.com/office/drawing/2014/main" id="{7F0BA818-CA3B-46FD-9A79-7BDC1D9CA71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09243" y="1764139"/>
            <a:ext cx="4756714" cy="5976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4EAD007E-B9BB-4C9F-BDC8-127A77F0F96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209243" y="2374900"/>
            <a:ext cx="4756714" cy="3365500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4" name="Text Placeholder 30">
            <a:extLst>
              <a:ext uri="{FF2B5EF4-FFF2-40B4-BE49-F238E27FC236}">
                <a16:creationId xmlns:a16="http://schemas.microsoft.com/office/drawing/2014/main" id="{9ECBA1DE-781A-4AA7-86CA-0EBE52A9B41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57467" y="1764031"/>
            <a:ext cx="4756714" cy="5976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8" name="Text Placeholder 15">
            <a:extLst>
              <a:ext uri="{FF2B5EF4-FFF2-40B4-BE49-F238E27FC236}">
                <a16:creationId xmlns:a16="http://schemas.microsoft.com/office/drawing/2014/main" id="{53A9CA10-3BBC-41E7-A34E-C6CCFEC8205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57467" y="2374900"/>
            <a:ext cx="4756714" cy="3365500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7F3D4E9-1171-434D-AA71-EA27F72E0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Presentation title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7A29A0D-15CB-4460-9435-7E7D645346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B6F95C2-7834-44D3-B93B-79D944E12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362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E97352E-C52D-43BE-BCE2-2D71FE035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50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2051A8D-592F-40C1-A65D-E1F17B07C9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79600" y="183988"/>
            <a:ext cx="9406372" cy="803380"/>
          </a:xfrm>
        </p:spPr>
        <p:txBody>
          <a:bodyPr anchor="ctr"/>
          <a:lstStyle>
            <a:lvl1pPr algn="r">
              <a:lnSpc>
                <a:spcPct val="100000"/>
              </a:lnSpc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Text Placeholder 30">
            <a:extLst>
              <a:ext uri="{FF2B5EF4-FFF2-40B4-BE49-F238E27FC236}">
                <a16:creationId xmlns:a16="http://schemas.microsoft.com/office/drawing/2014/main" id="{CF4C4703-C9D4-483C-8E41-17BB7193D01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51300" y="1764193"/>
            <a:ext cx="3327366" cy="5976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4" name="Text Placeholder 15">
            <a:extLst>
              <a:ext uri="{FF2B5EF4-FFF2-40B4-BE49-F238E27FC236}">
                <a16:creationId xmlns:a16="http://schemas.microsoft.com/office/drawing/2014/main" id="{7393281D-B77A-4BB8-A3E2-49E0F1259DA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51193" y="2374899"/>
            <a:ext cx="3327366" cy="348557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2" name="Text Placeholder 30">
            <a:extLst>
              <a:ext uri="{FF2B5EF4-FFF2-40B4-BE49-F238E27FC236}">
                <a16:creationId xmlns:a16="http://schemas.microsoft.com/office/drawing/2014/main" id="{6B205DED-723B-48E3-AE9F-556696225CA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32317" y="1764193"/>
            <a:ext cx="3327366" cy="5976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5" name="Text Placeholder 15">
            <a:extLst>
              <a:ext uri="{FF2B5EF4-FFF2-40B4-BE49-F238E27FC236}">
                <a16:creationId xmlns:a16="http://schemas.microsoft.com/office/drawing/2014/main" id="{77D63D24-8466-44F3-898F-5CBC42C7681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32317" y="2374899"/>
            <a:ext cx="3327366" cy="348557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0" name="Text Placeholder 30">
            <a:extLst>
              <a:ext uri="{FF2B5EF4-FFF2-40B4-BE49-F238E27FC236}">
                <a16:creationId xmlns:a16="http://schemas.microsoft.com/office/drawing/2014/main" id="{F600D1D1-B6A8-4A4E-BC6A-897FE089CBE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025393" y="1764193"/>
            <a:ext cx="3327366" cy="5976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A205F643-67E9-4E41-A65F-163C816090B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025393" y="2374899"/>
            <a:ext cx="3327366" cy="348557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B0EF04CC-F1B1-495C-BA2F-F28A5D971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Presentation title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57B66A6-EBC5-4A75-B938-7148B7A1262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83DD707-C769-4868-9B2F-1BF7ABBCD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9807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74716EF3-1422-48C0-BC49-14FAC3550F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F2AAFDE-CB45-46CA-8961-8133FCA5F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40767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209C30D-AB58-482B-B553-F71367094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264" y="776941"/>
            <a:ext cx="3209008" cy="5166659"/>
          </a:xfrm>
        </p:spPr>
        <p:txBody>
          <a:bodyPr anchor="b"/>
          <a:lstStyle>
            <a:lvl1pPr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>
                <a:solidFill>
                  <a:srgbClr val="FFFFFF"/>
                </a:solidFill>
              </a:rPr>
              <a:t>Click to edit Master title style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D946F5EF-2C45-4A87-A1DD-BD2A6FB91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277" y="6356350"/>
            <a:ext cx="374904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9" name="Picture Placeholder 16">
            <a:extLst>
              <a:ext uri="{FF2B5EF4-FFF2-40B4-BE49-F238E27FC236}">
                <a16:creationId xmlns:a16="http://schemas.microsoft.com/office/drawing/2014/main" id="{B1A8891C-A2D4-4238-ABCE-62AB3A9121A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076700" y="0"/>
            <a:ext cx="4038600" cy="3429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20" name="Picture Placeholder 16">
            <a:extLst>
              <a:ext uri="{FF2B5EF4-FFF2-40B4-BE49-F238E27FC236}">
                <a16:creationId xmlns:a16="http://schemas.microsoft.com/office/drawing/2014/main" id="{7B51DFB6-C977-4551-BE38-57688D7FF0B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115300" y="0"/>
            <a:ext cx="4076701" cy="3429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24" name="Text Placeholder 21">
            <a:extLst>
              <a:ext uri="{FF2B5EF4-FFF2-40B4-BE49-F238E27FC236}">
                <a16:creationId xmlns:a16="http://schemas.microsoft.com/office/drawing/2014/main" id="{DFCFAED4-0A56-424D-BF74-4051B0BDA9A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864100" y="3841750"/>
            <a:ext cx="6599238" cy="2296083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0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9188F17E-DD3B-4CCC-957F-5A69144884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2A0235C7-971D-4E52-B991-EFA44A9AF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44D815C-8BF3-4ECF-A945-A2A7C2983AF9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3672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83698AF-A86A-4D69-8272-76C9C1914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228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9E2DC86-4009-449C-8F4E-779A8C762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045" y="365124"/>
            <a:ext cx="9523655" cy="1501327"/>
          </a:xfrm>
        </p:spPr>
        <p:txBody>
          <a:bodyPr/>
          <a:lstStyle>
            <a:lvl1pPr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>
                <a:solidFill>
                  <a:srgbClr val="FFFFFF"/>
                </a:solidFill>
              </a:rPr>
              <a:t>Click to edit Master title style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671630E1-6506-4E93-BB6A-0604E0D0493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2286000"/>
            <a:ext cx="5067300" cy="4572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1BAB65B-02AF-4992-85D0-8E98AB1BD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 title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FE115BC-4A4C-4385-82D5-106D1FAC35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9887" y="2899186"/>
            <a:ext cx="5610113" cy="3284359"/>
          </a:xfrm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CD3EB2B-80EF-4DC6-B2B6-F4B5684439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DC3E33A-8A0A-4767-A4D9-CD8956379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6D940D-6D44-4DF9-9322-B4B11F7EDCD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9930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46EB31F-C5DF-49FF-8DEA-86AC0C1860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7086599" cy="4533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AB4C3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CFE912F-46EC-49B0-9C9A-DE9CBDF9FB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9045" y="753035"/>
            <a:ext cx="5945393" cy="2366683"/>
          </a:xfrm>
        </p:spPr>
        <p:txBody>
          <a:bodyPr>
            <a:normAutofit/>
          </a:bodyPr>
          <a:lstStyle>
            <a:lvl1pPr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 sz="6000"/>
              <a:t>Click to edit Master title style</a:t>
            </a:r>
            <a:endParaRPr lang="en-US" sz="6000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9BF32D81-1E24-45B8-A09D-EEAD404D8F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9045" y="3075868"/>
            <a:ext cx="5945393" cy="1108335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9F9C7900-0694-4FDF-B29C-24016C0B9C6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4533900"/>
            <a:ext cx="7086598" cy="2324100"/>
          </a:xfrm>
        </p:spPr>
        <p:txBody>
          <a:bodyPr/>
          <a:lstStyle>
            <a:lvl1pPr marL="0" indent="0" algn="l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2F1BABA-5C8C-4693-BD5A-974A17112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 title</a:t>
            </a:r>
          </a:p>
        </p:txBody>
      </p:sp>
      <p:sp>
        <p:nvSpPr>
          <p:cNvPr id="14" name="Picture Placeholder 12">
            <a:extLst>
              <a:ext uri="{FF2B5EF4-FFF2-40B4-BE49-F238E27FC236}">
                <a16:creationId xmlns:a16="http://schemas.microsoft.com/office/drawing/2014/main" id="{D71BA6F2-2182-4910-8DA6-71E5AB27458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086600" y="0"/>
            <a:ext cx="5105400" cy="45339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7" name="Picture Placeholder 15">
            <a:extLst>
              <a:ext uri="{FF2B5EF4-FFF2-40B4-BE49-F238E27FC236}">
                <a16:creationId xmlns:a16="http://schemas.microsoft.com/office/drawing/2014/main" id="{83DCD7D2-7B94-48E9-9DCA-E72E1BCE437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086598" y="4533900"/>
            <a:ext cx="5105402" cy="23241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94253B29-520A-4014-A821-4F52F57CBC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20XX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46B60DEE-1456-46C0-A3E5-4CAF3E128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722F022-211C-4882-844C-086FEA6806AA}" type="slidenum"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‹#›</a:t>
            </a:fld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78407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4F4DD58-525D-4728-A769-9F38711D5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3048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1F862FE-7A72-432B-9888-FB389D35BD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1788" y="875030"/>
            <a:ext cx="2384425" cy="5068570"/>
          </a:xfrm>
        </p:spPr>
        <p:txBody>
          <a:bodyPr/>
          <a:lstStyle>
            <a:lvl1pPr>
              <a:lnSpc>
                <a:spcPct val="100000"/>
              </a:lnSpc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 to add text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A256B58A-EC2F-48AB-BF2D-AB678AF0C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277" y="6356350"/>
            <a:ext cx="277113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Presentation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33DA1-34CB-434E-99AF-EA31D28A1941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302000" y="876300"/>
            <a:ext cx="8607425" cy="4749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DB48D9BB-04DF-4542-8DF6-C4C7875380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F22742E1-6009-4FFB-A391-37B987F53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9216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83FEABB-56CC-491D-830B-02C0466DAB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3048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4F3EF5A-453C-4D68-BA86-2FB1DE61C1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1787" y="996950"/>
            <a:ext cx="2384425" cy="4946650"/>
          </a:xfrm>
        </p:spPr>
        <p:txBody>
          <a:bodyPr/>
          <a:lstStyle>
            <a:lvl1pPr>
              <a:lnSpc>
                <a:spcPct val="100000"/>
              </a:lnSpc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 to add text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21BA0-41E1-404D-9063-DF281D186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277" y="6356350"/>
            <a:ext cx="277113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Presentation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1CEA4-8F84-4893-8A45-28DB0AE2068C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422650" y="996950"/>
            <a:ext cx="8367713" cy="454501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C99D2EA6-8453-4240-88D1-460E269D88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02DD4984-9B40-488F-B903-2E0419551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3759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2">
            <a:extLst>
              <a:ext uri="{FF2B5EF4-FFF2-40B4-BE49-F238E27FC236}">
                <a16:creationId xmlns:a16="http://schemas.microsoft.com/office/drawing/2014/main" id="{AD3C5B21-C400-4C50-8684-59543CDC43F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-2" y="0"/>
            <a:ext cx="12192000" cy="6858000"/>
          </a:xfrm>
          <a:noFill/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F81B040C-8943-4433-BFE9-AFB1F7C9ED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7636" y="-2"/>
            <a:ext cx="11014364" cy="4100947"/>
          </a:xfrm>
          <a:gradFill>
            <a:gsLst>
              <a:gs pos="77000">
                <a:srgbClr val="000000">
                  <a:alpha val="30000"/>
                </a:srgbClr>
              </a:gs>
              <a:gs pos="38000">
                <a:srgbClr val="000000">
                  <a:alpha val="20000"/>
                </a:srgbClr>
              </a:gs>
              <a:gs pos="0">
                <a:srgbClr val="000000">
                  <a:alpha val="0"/>
                </a:srgbClr>
              </a:gs>
              <a:gs pos="20000">
                <a:srgbClr val="000000">
                  <a:alpha val="0"/>
                </a:srgbClr>
              </a:gs>
              <a:gs pos="100000">
                <a:srgbClr val="000000">
                  <a:alpha val="30000"/>
                </a:srgbClr>
              </a:gs>
            </a:gsLst>
            <a:lin ang="21594000" scaled="0"/>
          </a:gradFill>
        </p:spPr>
        <p:txBody>
          <a:bodyPr rIns="731520">
            <a:normAutofit/>
          </a:bodyPr>
          <a:lstStyle>
            <a:lvl1pPr algn="r">
              <a:defRPr sz="6000">
                <a:solidFill>
                  <a:schemeClr val="bg1"/>
                </a:solidFill>
              </a:defRPr>
            </a:lvl1pPr>
          </a:lstStyle>
          <a:p>
            <a:pPr algn="r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 to edit Master title style</a:t>
            </a: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741A6711-44B3-4723-90E5-802B2DBD86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41963" y="4089656"/>
            <a:ext cx="8950035" cy="2796566"/>
          </a:xfrm>
          <a:gradFill>
            <a:gsLst>
              <a:gs pos="77000">
                <a:srgbClr val="000000">
                  <a:alpha val="30000"/>
                </a:srgbClr>
              </a:gs>
              <a:gs pos="33000">
                <a:srgbClr val="000000">
                  <a:alpha val="20000"/>
                </a:srgbClr>
              </a:gs>
              <a:gs pos="0">
                <a:srgbClr val="000000">
                  <a:alpha val="0"/>
                </a:srgbClr>
              </a:gs>
              <a:gs pos="100000">
                <a:srgbClr val="000000">
                  <a:alpha val="30000"/>
                </a:srgbClr>
              </a:gs>
            </a:gsLst>
            <a:lin ang="21594000" scaled="0"/>
          </a:gradFill>
        </p:spPr>
        <p:txBody>
          <a:bodyPr tIns="640080" rIns="731520" anchor="t">
            <a:normAutofit/>
          </a:bodyPr>
          <a:lstStyle>
            <a:lvl1pPr marL="0" indent="0" algn="r">
              <a:buNone/>
              <a:defRPr sz="2800" b="1" baseline="0">
                <a:solidFill>
                  <a:schemeClr val="bg1"/>
                </a:solidFill>
              </a:defRPr>
            </a:lvl1pPr>
          </a:lstStyle>
          <a:p>
            <a:pPr algn="r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 to edit Master subtitle style</a:t>
            </a: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B79A2161-66FE-4C11-AD83-5824307CB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 title</a:t>
            </a:r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91399727-F37D-4748-90E8-B5B6F5312F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20XX</a:t>
            </a:r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B9DE4FD1-0950-4A6A-8167-F0E9C622D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D6D940D-6D44-4DF9-9322-B4B11F7EDCD0}" type="slidenum"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‹#›</a:t>
            </a:fld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67047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4A42DEE-636F-4A79-B56A-5AF989E1FD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50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B75C9195-04C9-4D9A-B613-44A5F5900DB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02983" y="194783"/>
            <a:ext cx="9421177" cy="769493"/>
          </a:xfrm>
        </p:spPr>
        <p:txBody>
          <a:bodyPr anchor="ctr"/>
          <a:lstStyle>
            <a:lvl1pPr>
              <a:lnSpc>
                <a:spcPct val="100000"/>
              </a:lnSpc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C5A662A-E279-494E-8389-ADC6E870E38D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931863" y="1695450"/>
            <a:ext cx="10328275" cy="43148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420B3F9-9DEF-4500-91D7-25F0B5E91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prstClr val="black"/>
                </a:solidFill>
              </a:rPr>
              <a:t>Presentation title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5E504E9-EAD2-4BE5-9736-CED43FF2455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3EB613-AF5E-423F-A78B-94F856BF6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1998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6F922A0-5527-4314-A2EA-E5CF34EF94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50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96EC4CB6-956E-48EB-86AC-B40D89D742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00759" y="194783"/>
            <a:ext cx="10022841" cy="760892"/>
          </a:xfrm>
        </p:spPr>
        <p:txBody>
          <a:bodyPr anchor="ctr"/>
          <a:lstStyle>
            <a:lvl1pPr>
              <a:lnSpc>
                <a:spcPct val="100000"/>
              </a:lnSpc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3FA4250-BD33-40AE-934A-A473029C5CA5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46112" y="1560513"/>
            <a:ext cx="10899776" cy="43418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71E7CA1-3FAA-4961-8BAC-93AB2EF65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prstClr val="black"/>
                </a:solidFill>
              </a:rPr>
              <a:t>Presentation title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20CC547-8B7E-4C4B-9B2A-04BD498A71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34245B-9DC4-457D-AB68-8E3BBB852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0906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3E30A8-0D9C-47BB-8249-8A2EEEFC7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365124"/>
            <a:ext cx="10552176" cy="14996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E93687-61FE-460F-A66F-4DF17994F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9224" y="1984248"/>
            <a:ext cx="10552176" cy="4197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EE1FFB-7673-4E75-9B5C-5572E2B068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013448" y="6355080"/>
            <a:ext cx="43525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C4B9AF-F93C-43E8-8E68-3B700825CE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1168" y="6356350"/>
            <a:ext cx="48371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US" sz="1050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D739F7-0AE5-4677-8957-9961D67C18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65992" y="6356350"/>
            <a:ext cx="6309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fld id="{0D4885A8-DDA8-4FCF-AB25-DA8F78EC755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840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spc="-4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 spc="-20" baseline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 spc="-2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 spc="-2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 spc="-2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 spc="-2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8D150CF-F888-48EA-89E8-311ED5E916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9044" y="753034"/>
            <a:ext cx="6815446" cy="3887390"/>
          </a:xfrm>
        </p:spPr>
        <p:txBody>
          <a:bodyPr/>
          <a:lstStyle/>
          <a:p>
            <a:r>
              <a:rPr lang="en-US" dirty="0"/>
              <a:t>Reciprocity</a:t>
            </a:r>
            <a:br>
              <a:rPr lang="en-US" dirty="0"/>
            </a:br>
            <a:r>
              <a:rPr lang="en-US" dirty="0"/>
              <a:t>with MFU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6BBE0348-1527-4055-BA8A-E275422274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9045" y="4640424"/>
            <a:ext cx="6437555" cy="1303176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Shane Smith, REHS</a:t>
            </a:r>
          </a:p>
          <a:p>
            <a:r>
              <a:rPr lang="en-US" dirty="0"/>
              <a:t>Branch Head’</a:t>
            </a:r>
          </a:p>
          <a:p>
            <a:r>
              <a:rPr lang="en-US" dirty="0"/>
              <a:t>Food Protection and Facilities</a:t>
            </a:r>
          </a:p>
        </p:txBody>
      </p:sp>
      <p:pic>
        <p:nvPicPr>
          <p:cNvPr id="5" name="Picture Placeholder 4" descr="A picture containing mountain, sky, outdoor, nature, sunrise ">
            <a:extLst>
              <a:ext uri="{FF2B5EF4-FFF2-40B4-BE49-F238E27FC236}">
                <a16:creationId xmlns:a16="http://schemas.microsoft.com/office/drawing/2014/main" id="{A33E67C0-6C95-48DB-97CC-8CE8D36C05F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13533" y="0"/>
            <a:ext cx="4082983" cy="6858000"/>
          </a:xfrm>
        </p:spPr>
      </p:pic>
    </p:spTree>
    <p:extLst>
      <p:ext uri="{BB962C8B-B14F-4D97-AF65-F5344CB8AC3E}">
        <p14:creationId xmlns:p14="http://schemas.microsoft.com/office/powerpoint/2010/main" val="2720718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8DED76B9-5273-4139-ACC9-B6E36ADE2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264" y="776941"/>
            <a:ext cx="3209008" cy="5166659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20" name="Footer Placeholder 19">
            <a:extLst>
              <a:ext uri="{FF2B5EF4-FFF2-40B4-BE49-F238E27FC236}">
                <a16:creationId xmlns:a16="http://schemas.microsoft.com/office/drawing/2014/main" id="{6DB8AAF6-0D0C-4F4F-A10E-6A66E4A7B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277" y="6356350"/>
            <a:ext cx="3749040" cy="365125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pic>
        <p:nvPicPr>
          <p:cNvPr id="5" name="Picture Placeholder 4" descr="A person standing on a rock">
            <a:extLst>
              <a:ext uri="{FF2B5EF4-FFF2-40B4-BE49-F238E27FC236}">
                <a16:creationId xmlns:a16="http://schemas.microsoft.com/office/drawing/2014/main" id="{633DBDDF-94F3-4001-919E-B56D62CE7A09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76700" y="0"/>
            <a:ext cx="4038600" cy="3429000"/>
          </a:xfrm>
        </p:spPr>
      </p:pic>
      <p:pic>
        <p:nvPicPr>
          <p:cNvPr id="44" name="Picture Placeholder 43" descr="A picture containing mountain, sky, nature, outdoor">
            <a:extLst>
              <a:ext uri="{FF2B5EF4-FFF2-40B4-BE49-F238E27FC236}">
                <a16:creationId xmlns:a16="http://schemas.microsoft.com/office/drawing/2014/main" id="{73DD8BED-FB17-4ABE-9B18-B6DDA81A0E05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15300" y="0"/>
            <a:ext cx="4076701" cy="3429000"/>
          </a:xfrm>
        </p:spPr>
      </p:pic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87F2C169-25EA-4609-BC8A-BCA7C433EEE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864100" y="3841750"/>
            <a:ext cx="6599238" cy="2296083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Compliance with NC Food Code</a:t>
            </a:r>
          </a:p>
          <a:p>
            <a:r>
              <a:rPr lang="en-US" dirty="0"/>
              <a:t>Requirements for out of State Food Trucks</a:t>
            </a:r>
          </a:p>
          <a:p>
            <a:r>
              <a:rPr lang="en-US" dirty="0"/>
              <a:t>Enforcement</a:t>
            </a:r>
          </a:p>
          <a:p>
            <a:r>
              <a:rPr lang="en-US" dirty="0"/>
              <a:t>Tools</a:t>
            </a:r>
          </a:p>
        </p:txBody>
      </p:sp>
      <p:sp>
        <p:nvSpPr>
          <p:cNvPr id="19" name="Date Placeholder 18">
            <a:extLst>
              <a:ext uri="{FF2B5EF4-FFF2-40B4-BE49-F238E27FC236}">
                <a16:creationId xmlns:a16="http://schemas.microsoft.com/office/drawing/2014/main" id="{CE93697D-BFA2-4D84-A860-BA62041441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/>
          <a:p>
            <a:pPr lvl="0"/>
            <a:r>
              <a:rPr lang="en-US" noProof="0" dirty="0"/>
              <a:t>20XX</a:t>
            </a:r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C19BFBA5-3E41-40F8-9EFB-9DF730F5B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lvl="0"/>
            <a:fld id="{244D815C-8BF3-4ECF-A945-A2A7C2983AF9}" type="slidenum">
              <a:rPr lang="en-US" noProof="0" smtClean="0"/>
              <a:pPr lvl="0"/>
              <a:t>2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06347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9F2FEA60-F900-4C56-9486-48EA30926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045" y="365124"/>
            <a:ext cx="9523655" cy="1501327"/>
          </a:xfrm>
        </p:spPr>
        <p:txBody>
          <a:bodyPr/>
          <a:lstStyle/>
          <a:p>
            <a:r>
              <a:rPr lang="en-US" dirty="0"/>
              <a:t>NC Food Code</a:t>
            </a:r>
          </a:p>
        </p:txBody>
      </p:sp>
      <p:pic>
        <p:nvPicPr>
          <p:cNvPr id="8" name="Picture Placeholder 7" descr="A picture containing mountain, sky, outdoor, nature">
            <a:extLst>
              <a:ext uri="{FF2B5EF4-FFF2-40B4-BE49-F238E27FC236}">
                <a16:creationId xmlns:a16="http://schemas.microsoft.com/office/drawing/2014/main" id="{7B7F6341-D9BE-4D3C-92A1-37FAA11DE63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286000"/>
            <a:ext cx="5067300" cy="4572000"/>
          </a:xfr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BDA17F-F303-4811-96C4-AD8A09ABE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AB6583FE-B653-4C01-9ADF-EC8514A0B5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9887" y="2899186"/>
            <a:ext cx="5610113" cy="3284359"/>
          </a:xfrm>
        </p:spPr>
        <p:txBody>
          <a:bodyPr>
            <a:normAutofit fontScale="92500" lnSpcReduction="10000"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3-201.11 Compliance with Food Law.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(A) FOOD shall be obtained from sources that comply with LAW.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Food from food establishments in states adjacent to North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Carolina may be sold within North Carolina if the food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establishments are under jurisdiction of the local or state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enforcement body in that originating state and approved by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regulatory authority in North Carolina in accordance with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G.S. 130A-248(b). To determine the extent of compliance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with this Code, the regulatory authority shall obtain reports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regarding compliance and compliance history from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responsible authorities in other jurisdictions where the food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establishments are located. 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D5CF6D-DC44-4734-988C-0AAA60D5F7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/>
          <a:p>
            <a:pPr lvl="0"/>
            <a:r>
              <a:rPr lang="en-US" noProof="0" dirty="0"/>
              <a:t>20XX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08B9AF-847F-4250-A53B-82D9036A5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lvl="0"/>
            <a:fld id="{244D815C-8BF3-4ECF-A945-A2A7C2983AF9}" type="slidenum">
              <a:rPr lang="en-US" noProof="0" smtClean="0"/>
              <a:pPr lvl="0"/>
              <a:t>3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74753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21C5EA2A-10BF-4B5E-ACC8-8A766A0949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9045" y="753035"/>
            <a:ext cx="5945393" cy="2366683"/>
          </a:xfrm>
        </p:spPr>
        <p:txBody>
          <a:bodyPr>
            <a:normAutofit fontScale="90000"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Must provide a copy of active permit and most current inspection (within last year) </a:t>
            </a:r>
            <a:br>
              <a:rPr lang="en-US" sz="1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Must inform the County before arrival</a:t>
            </a:r>
            <a:br>
              <a:rPr lang="en-US" sz="1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County has the authority to inspect under 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NC Food Code</a:t>
            </a:r>
            <a:b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12" name="Subtitle 11">
            <a:extLst>
              <a:ext uri="{FF2B5EF4-FFF2-40B4-BE49-F238E27FC236}">
                <a16:creationId xmlns:a16="http://schemas.microsoft.com/office/drawing/2014/main" id="{AEAC0465-1751-47C8-9200-CF24EEB5E1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9045" y="3091429"/>
            <a:ext cx="5945393" cy="1108335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6" name="Picture Placeholder 25" descr="A person standing on a rock">
            <a:extLst>
              <a:ext uri="{FF2B5EF4-FFF2-40B4-BE49-F238E27FC236}">
                <a16:creationId xmlns:a16="http://schemas.microsoft.com/office/drawing/2014/main" id="{5A11C124-E818-45E0-9F70-7F0C271DDC71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4533900"/>
            <a:ext cx="7086598" cy="2324100"/>
          </a:xfr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932065-5BEE-4D45-A3A1-6F0559B48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/>
          <a:p>
            <a:pPr lvl="0"/>
            <a:r>
              <a:rPr lang="en-US" noProof="0" dirty="0"/>
              <a:t>Presentation title</a:t>
            </a:r>
          </a:p>
        </p:txBody>
      </p:sp>
      <p:pic>
        <p:nvPicPr>
          <p:cNvPr id="18" name="Picture Placeholder 17" descr="A picture containing outdoor, person, mountain">
            <a:extLst>
              <a:ext uri="{FF2B5EF4-FFF2-40B4-BE49-F238E27FC236}">
                <a16:creationId xmlns:a16="http://schemas.microsoft.com/office/drawing/2014/main" id="{17AE28DB-6A67-4368-B973-0AF9753460B7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086600" y="-102968"/>
            <a:ext cx="5105400" cy="4533900"/>
          </a:xfrm>
        </p:spPr>
      </p:pic>
      <p:pic>
        <p:nvPicPr>
          <p:cNvPr id="22" name="Picture Placeholder 21" descr="A picture containing nature, outdoor, snow, mountain">
            <a:extLst>
              <a:ext uri="{FF2B5EF4-FFF2-40B4-BE49-F238E27FC236}">
                <a16:creationId xmlns:a16="http://schemas.microsoft.com/office/drawing/2014/main" id="{8A37E149-B64A-42E8-BB3A-1FD622CE5C95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086598" y="4533900"/>
            <a:ext cx="5105402" cy="2324100"/>
          </a:xfr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D2C1D6-521E-4B36-BBF3-F3613BE0A7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CC3E1D-B7F8-47F6-A352-B757462BB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lvl="0"/>
            <a:fld id="{2722F022-211C-4882-844C-086FEA6806AA}" type="slidenum">
              <a:rPr lang="en-US" noProof="0" smtClean="0"/>
              <a:pPr lvl="0"/>
              <a:t>4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26028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21C5EA2A-10BF-4B5E-ACC8-8A766A0949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9045" y="753035"/>
            <a:ext cx="5945393" cy="2366683"/>
          </a:xfrm>
        </p:spPr>
        <p:txBody>
          <a:bodyPr>
            <a:normAutofit fontScale="90000"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Right of entry under 130A-17</a:t>
            </a:r>
            <a:br>
              <a:rPr lang="en-US" sz="2400" dirty="0"/>
            </a:br>
            <a:r>
              <a:rPr lang="en-US" sz="2400" dirty="0"/>
              <a:t>Unit must comply with applicable rules</a:t>
            </a:r>
            <a:br>
              <a:rPr lang="en-US" sz="2400" dirty="0"/>
            </a:br>
            <a:r>
              <a:rPr lang="en-US" sz="2400" dirty="0"/>
              <a:t>Can require correction of violations</a:t>
            </a:r>
            <a:br>
              <a:rPr lang="en-US" sz="2400" dirty="0"/>
            </a:br>
            <a:r>
              <a:rPr lang="en-US" sz="2400" dirty="0"/>
              <a:t>Enforcement of Violations(130A-18, 130A-20)</a:t>
            </a:r>
            <a:br>
              <a:rPr lang="en-US" sz="2400" dirty="0"/>
            </a:br>
            <a:r>
              <a:rPr lang="en-US" sz="2400" dirty="0"/>
              <a:t>Can not charge addition fees</a:t>
            </a:r>
            <a:br>
              <a:rPr lang="en-US" sz="2400" dirty="0"/>
            </a:br>
            <a:r>
              <a:rPr lang="en-US" sz="2400" dirty="0"/>
              <a:t> 130A-39(g)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12" name="Subtitle 11">
            <a:extLst>
              <a:ext uri="{FF2B5EF4-FFF2-40B4-BE49-F238E27FC236}">
                <a16:creationId xmlns:a16="http://schemas.microsoft.com/office/drawing/2014/main" id="{AEAC0465-1751-47C8-9200-CF24EEB5E1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9045" y="3091429"/>
            <a:ext cx="5945393" cy="1108335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6" name="Picture Placeholder 25" descr="A person standing on a rock">
            <a:extLst>
              <a:ext uri="{FF2B5EF4-FFF2-40B4-BE49-F238E27FC236}">
                <a16:creationId xmlns:a16="http://schemas.microsoft.com/office/drawing/2014/main" id="{5A11C124-E818-45E0-9F70-7F0C271DDC71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4533900"/>
            <a:ext cx="7086598" cy="2324100"/>
          </a:xfr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932065-5BEE-4D45-A3A1-6F0559B48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/>
          <a:p>
            <a:pPr lvl="0"/>
            <a:r>
              <a:rPr lang="en-US" noProof="0" dirty="0"/>
              <a:t>Presentation title</a:t>
            </a:r>
          </a:p>
        </p:txBody>
      </p:sp>
      <p:pic>
        <p:nvPicPr>
          <p:cNvPr id="18" name="Picture Placeholder 17" descr="A picture containing outdoor, person, mountain">
            <a:extLst>
              <a:ext uri="{FF2B5EF4-FFF2-40B4-BE49-F238E27FC236}">
                <a16:creationId xmlns:a16="http://schemas.microsoft.com/office/drawing/2014/main" id="{17AE28DB-6A67-4368-B973-0AF9753460B7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086600" y="-102968"/>
            <a:ext cx="5105400" cy="4533900"/>
          </a:xfrm>
        </p:spPr>
      </p:pic>
      <p:pic>
        <p:nvPicPr>
          <p:cNvPr id="22" name="Picture Placeholder 21" descr="A picture containing nature, outdoor, snow, mountain">
            <a:extLst>
              <a:ext uri="{FF2B5EF4-FFF2-40B4-BE49-F238E27FC236}">
                <a16:creationId xmlns:a16="http://schemas.microsoft.com/office/drawing/2014/main" id="{8A37E149-B64A-42E8-BB3A-1FD622CE5C95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086598" y="4533900"/>
            <a:ext cx="5105402" cy="2324100"/>
          </a:xfr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D2C1D6-521E-4B36-BBF3-F3613BE0A7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CC3E1D-B7F8-47F6-A352-B757462BB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lvl="0"/>
            <a:fld id="{2722F022-211C-4882-844C-086FEA6806AA}" type="slidenum">
              <a:rPr lang="en-US" noProof="0" smtClean="0"/>
              <a:pPr lvl="0"/>
              <a:t>5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607783244"/>
      </p:ext>
    </p:extLst>
  </p:cSld>
  <p:clrMapOvr>
    <a:masterClrMapping/>
  </p:clrMapOvr>
</p:sld>
</file>

<file path=ppt/theme/theme1.xml><?xml version="1.0" encoding="utf-8"?>
<a:theme xmlns:a="http://schemas.openxmlformats.org/drawingml/2006/main" name="ColorBlockVTI">
  <a:themeElements>
    <a:clrScheme name="ColorBlock Color Scheme">
      <a:dk1>
        <a:sysClr val="windowText" lastClr="000000"/>
      </a:dk1>
      <a:lt1>
        <a:sysClr val="window" lastClr="FFFFFF"/>
      </a:lt1>
      <a:dk2>
        <a:srgbClr val="002044"/>
      </a:dk2>
      <a:lt2>
        <a:srgbClr val="F5F0F3"/>
      </a:lt2>
      <a:accent1>
        <a:srgbClr val="4A41C5"/>
      </a:accent1>
      <a:accent2>
        <a:srgbClr val="37997B"/>
      </a:accent2>
      <a:accent3>
        <a:srgbClr val="17B4DF"/>
      </a:accent3>
      <a:accent4>
        <a:srgbClr val="E69500"/>
      </a:accent4>
      <a:accent5>
        <a:srgbClr val="276D77"/>
      </a:accent5>
      <a:accent6>
        <a:srgbClr val="386ECE"/>
      </a:accent6>
      <a:hlink>
        <a:srgbClr val="AF1DAF"/>
      </a:hlink>
      <a:folHlink>
        <a:srgbClr val="FE5C68"/>
      </a:folHlink>
    </a:clrScheme>
    <a:fontScheme name="Custom 1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lorBlockVTI" id="{733CB85B-8F47-42FB-9326-9FF507018D27}" vid="{069BD9C2-DF61-4F2B-A577-A59C7FC2FF6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0AF0BF08-C674-44E3-8BFC-85BC65E095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5CCB28C-7D26-4A36-9CFC-D739C28F3D1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8757C30-AE9A-4680-90EB-19D282EC2B7C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{A3A8B927-6ED8-491A-99DC-5DC0141FFC69}tf89117832_win32</Template>
  <TotalTime>32</TotalTime>
  <Words>237</Words>
  <Application>Microsoft Office PowerPoint</Application>
  <PresentationFormat>Widescreen</PresentationFormat>
  <Paragraphs>40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Avenir Next LT Pro</vt:lpstr>
      <vt:lpstr>Calibri</vt:lpstr>
      <vt:lpstr>ColorBlockVTI</vt:lpstr>
      <vt:lpstr>Reciprocity with MFU</vt:lpstr>
      <vt:lpstr>Agenda</vt:lpstr>
      <vt:lpstr>NC Food Code</vt:lpstr>
      <vt:lpstr>Must provide a copy of active permit and most current inspection (within last year)   Must inform the County before arrival  County has the authority to inspect under NC Food Code </vt:lpstr>
      <vt:lpstr>Right of entry under 130A-17 Unit must comply with applicable rules Can require correction of violations Enforcement of Violations(130A-18, 130A-20) Can not charge addition fees  130A-39(g)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Reciprocity with MFU</dc:title>
  <dc:creator>smith, shane</dc:creator>
  <cp:lastModifiedBy>Karen Davis</cp:lastModifiedBy>
  <cp:revision>1</cp:revision>
  <dcterms:created xsi:type="dcterms:W3CDTF">2023-10-18T14:07:53Z</dcterms:created>
  <dcterms:modified xsi:type="dcterms:W3CDTF">2023-10-18T20:15:50Z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