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4"/>
  </p:notesMasterIdLst>
  <p:sldIdLst>
    <p:sldId id="257" r:id="rId5"/>
    <p:sldId id="259" r:id="rId6"/>
    <p:sldId id="260" r:id="rId7"/>
    <p:sldId id="261" r:id="rId8"/>
    <p:sldId id="268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182" autoAdjust="0"/>
  </p:normalViewPr>
  <p:slideViewPr>
    <p:cSldViewPr snapToGrid="0">
      <p:cViewPr varScale="1">
        <p:scale>
          <a:sx n="79" d="100"/>
          <a:sy n="79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North Carolina Local Public</a:t>
            </a:r>
            <a:r>
              <a:rPr lang="en-US" sz="2000" baseline="0"/>
              <a:t> Health Revenue</a:t>
            </a:r>
            <a:endParaRPr lang="en-US" sz="2000"/>
          </a:p>
        </c:rich>
      </c:tx>
      <c:layout>
        <c:manualLayout>
          <c:xMode val="edge"/>
          <c:yMode val="edge"/>
          <c:x val="0.215523628127138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1868638371423"/>
          <c:y val="8.4369367534366246E-2"/>
          <c:w val="0.57405528128813132"/>
          <c:h val="0.8904547661439081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FF-468D-86A1-E4F68AF51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FF-468D-86A1-E4F68AF51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FF-468D-86A1-E4F68AF51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FF-468D-86A1-E4F68AF512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FF-468D-86A1-E4F68AF512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FF-468D-86A1-E4F68AF512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EFF-468D-86A1-E4F68AF512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EFF-468D-86A1-E4F68AF512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EFF-468D-86A1-E4F68AF5129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EFF-468D-86A1-E4F68AF5129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EFF-468D-86A1-E4F68AF51292}"/>
              </c:ext>
            </c:extLst>
          </c:dPt>
          <c:dLbls>
            <c:dLbl>
              <c:idx val="0"/>
              <c:layout>
                <c:manualLayout>
                  <c:x val="-0.11385769156904167"/>
                  <c:y val="0.147525041981813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$119.1M</a:t>
                    </a:r>
                    <a:r>
                      <a:rPr lang="en-US" baseline="0" dirty="0"/>
                      <a:t> (</a:t>
                    </a:r>
                    <a:fld id="{844E30C9-BD15-47CC-8E38-760128EB9CD1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FF-468D-86A1-E4F68AF51292}"/>
                </c:ext>
              </c:extLst>
            </c:dLbl>
            <c:dLbl>
              <c:idx val="1"/>
              <c:layout>
                <c:manualLayout>
                  <c:x val="2.3096907004128048E-2"/>
                  <c:y val="1.327524144730829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9.3M (</a:t>
                    </a:r>
                    <a:fld id="{784139BF-0064-4AD9-92B9-884974C25B9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FF-468D-86A1-E4F68AF512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$130M (</a:t>
                    </a:r>
                    <a:fld id="{6E7C9D2D-E1D4-4AD0-B5BF-211224236B2C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FF-468D-86A1-E4F68AF51292}"/>
                </c:ext>
              </c:extLst>
            </c:dLbl>
            <c:dLbl>
              <c:idx val="3"/>
              <c:layout>
                <c:manualLayout>
                  <c:x val="5.731707317073173E-2"/>
                  <c:y val="4.19427055750942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256K (</a:t>
                    </a:r>
                    <a:fld id="{11C8BF3F-CC11-4434-8095-8142666E9EDD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85590976805317"/>
                      <c:h val="2.48406115201236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FF-468D-86A1-E4F68AF51292}"/>
                </c:ext>
              </c:extLst>
            </c:dLbl>
            <c:dLbl>
              <c:idx val="4"/>
              <c:layout>
                <c:manualLayout>
                  <c:x val="7.9850256520177833E-3"/>
                  <c:y val="5.481795122310879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$22M (</a:t>
                    </a:r>
                    <a:fld id="{3E33DB6E-BD62-4CF2-8E6A-A2F8E4FD3C55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EFF-468D-86A1-E4F68AF512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 dirty="0"/>
                      <a:t>$11.4M (</a:t>
                    </a:r>
                    <a:fld id="{A8104FE2-5511-4A1E-B777-A160C2B1AA3B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EFF-468D-86A1-E4F68AF51292}"/>
                </c:ext>
              </c:extLst>
            </c:dLbl>
            <c:dLbl>
              <c:idx val="6"/>
              <c:layout>
                <c:manualLayout>
                  <c:x val="-9.4607889183990782E-2"/>
                  <c:y val="3.168846850019579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$2.8M (</a:t>
                    </a:r>
                    <a:fld id="{6B3905FD-86B1-43D2-87A4-EE2C2D0D36A3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EFF-468D-86A1-E4F68AF512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$14M</a:t>
                    </a:r>
                    <a:r>
                      <a:rPr lang="en-US" baseline="0" dirty="0"/>
                      <a:t> (</a:t>
                    </a:r>
                    <a:fld id="{041E39EF-11EB-40E8-AF04-F1641F839ADD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EFF-468D-86A1-E4F68AF512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$81.6M</a:t>
                    </a:r>
                    <a:r>
                      <a:rPr lang="en-US" baseline="0"/>
                      <a:t> (</a:t>
                    </a:r>
                    <a:fld id="{FD072530-6635-4A8D-8E9D-381C7DA58333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EFF-468D-86A1-E4F68AF51292}"/>
                </c:ext>
              </c:extLst>
            </c:dLbl>
            <c:dLbl>
              <c:idx val="9"/>
              <c:layout>
                <c:manualLayout>
                  <c:x val="-7.2385894203207748E-2"/>
                  <c:y val="3.986480843862576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$13.7M (</a:t>
                    </a:r>
                    <a:fld id="{C65D8C7F-490C-41CB-8253-148293724F1A}" type="PERCENTAGE">
                      <a:rPr lang="en-US" sz="1400" baseline="0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400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1">
                      <a:avLst>
                        <a:gd name="adj1" fmla="val 18750"/>
                        <a:gd name="adj2" fmla="val -8333"/>
                        <a:gd name="adj3" fmla="val 45116"/>
                        <a:gd name="adj4" fmla="val 9819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940920009595179"/>
                      <c:h val="3.71385156765193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EFF-468D-86A1-E4F68AF51292}"/>
                </c:ext>
              </c:extLst>
            </c:dLbl>
            <c:dLbl>
              <c:idx val="10"/>
              <c:layout>
                <c:manualLayout>
                  <c:x val="-7.7359869109759519E-2"/>
                  <c:y val="1.041664310869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FF-468D-86A1-E4F68AF51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Revenue!$B$64:$K$64</c:f>
              <c:strCache>
                <c:ptCount val="10"/>
                <c:pt idx="0">
                  <c:v>NC DHHS-DPH (State/Federal)</c:v>
                </c:pt>
                <c:pt idx="1">
                  <c:v>State General </c:v>
                </c:pt>
                <c:pt idx="2">
                  <c:v>Local Appropriations</c:v>
                </c:pt>
                <c:pt idx="3">
                  <c:v>Donations</c:v>
                </c:pt>
                <c:pt idx="4">
                  <c:v>Grants</c:v>
                </c:pt>
                <c:pt idx="5">
                  <c:v>Fund Balance</c:v>
                </c:pt>
                <c:pt idx="6">
                  <c:v>Medicare</c:v>
                </c:pt>
                <c:pt idx="7">
                  <c:v>Insurance</c:v>
                </c:pt>
                <c:pt idx="8">
                  <c:v>Medicaid/PHP</c:v>
                </c:pt>
                <c:pt idx="9">
                  <c:v>Other Revenue Sources</c:v>
                </c:pt>
              </c:strCache>
            </c:strRef>
          </c:cat>
          <c:val>
            <c:numRef>
              <c:f>Revenue!$B$65:$K$65</c:f>
              <c:numCache>
                <c:formatCode>_("$"* #,##0.00_);_("$"* \(#,##0.00\);_("$"* "-"??_);_(@_)</c:formatCode>
                <c:ptCount val="10"/>
                <c:pt idx="0">
                  <c:v>119133091.11</c:v>
                </c:pt>
                <c:pt idx="1">
                  <c:v>9289135.6000000015</c:v>
                </c:pt>
                <c:pt idx="2">
                  <c:v>130789163.82000002</c:v>
                </c:pt>
                <c:pt idx="3">
                  <c:v>256088.52000000002</c:v>
                </c:pt>
                <c:pt idx="4">
                  <c:v>22004108.23</c:v>
                </c:pt>
                <c:pt idx="5">
                  <c:v>11390010.030000001</c:v>
                </c:pt>
                <c:pt idx="6">
                  <c:v>2864492.0000000009</c:v>
                </c:pt>
                <c:pt idx="7">
                  <c:v>14019177.639999999</c:v>
                </c:pt>
                <c:pt idx="8">
                  <c:v>81621712.040000021</c:v>
                </c:pt>
                <c:pt idx="9">
                  <c:v>13703694.719999999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F-468D-86A1-E4F68AF512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3320749794662"/>
          <c:y val="7.4904969469829691E-2"/>
          <c:w val="0.17611806491337256"/>
          <c:h val="0.5958850128321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North Carolina</a:t>
            </a:r>
            <a:r>
              <a:rPr lang="en-US" sz="2000" baseline="0" dirty="0"/>
              <a:t> Local Health Department Expenditure</a:t>
            </a:r>
            <a:endParaRPr lang="en-US" sz="2000" dirty="0"/>
          </a:p>
        </c:rich>
      </c:tx>
      <c:layout>
        <c:manualLayout>
          <c:xMode val="edge"/>
          <c:yMode val="edge"/>
          <c:x val="0.26739693395375941"/>
          <c:y val="2.1917006337121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44-4BF1-BEF9-E56FDD2537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44-4BF1-BEF9-E56FDD2537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44-4BF1-BEF9-E56FDD2537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44-4BF1-BEF9-E56FDD2537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44-4BF1-BEF9-E56FDD2537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44-4BF1-BEF9-E56FDD2537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$247M (</a:t>
                    </a:r>
                    <a:fld id="{48A7E3BC-BAAE-4449-9FE8-2884D4DAD5C1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44-4BF1-BEF9-E56FDD253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$ 92.9M (</a:t>
                    </a:r>
                    <a:fld id="{702C23E2-2494-4736-9085-86D7D8127088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44-4BF1-BEF9-E56FDD253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$3.4M (</a:t>
                    </a:r>
                    <a:fld id="{2DB0D6D8-0A8D-47A1-BEFC-BE4AFC6F78B5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44-4BF1-BEF9-E56FDD25373B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$19.6M (</a:t>
                    </a:r>
                    <a:fld id="{410668A6-9557-4D49-B40F-E966F8282606}" type="PERCENTAGE">
                      <a:rPr lang="en-US" sz="1400" baseline="0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1400" baseline="0" dirty="0"/>
                      <a:t>)</a:t>
                    </a: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44-4BF1-BEF9-E56FDD2537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57.9M (</a:t>
                    </a:r>
                    <a:fld id="{FA62AC82-559C-47A2-BF5B-7767EE66F9B4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44-4BF1-BEF9-E56FDD2537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$53.9M (</a:t>
                    </a:r>
                    <a:fld id="{3F7F67B5-D93E-411D-998D-ECBDEC1F32EE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44-4BF1-BEF9-E56FDD253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Expense!$B$66:$G$66</c:f>
              <c:strCache>
                <c:ptCount val="6"/>
                <c:pt idx="0">
                  <c:v> Salary  </c:v>
                </c:pt>
                <c:pt idx="1">
                  <c:v> Fringe </c:v>
                </c:pt>
                <c:pt idx="2">
                  <c:v> Admin Overhead
In-Kind </c:v>
                </c:pt>
                <c:pt idx="3">
                  <c:v> Supplies </c:v>
                </c:pt>
                <c:pt idx="4">
                  <c:v> Contractor Services </c:v>
                </c:pt>
                <c:pt idx="5">
                  <c:v> Other Expenses </c:v>
                </c:pt>
              </c:strCache>
            </c:strRef>
          </c:cat>
          <c:val>
            <c:numRef>
              <c:f>Expense!$B$67:$G$67</c:f>
              <c:numCache>
                <c:formatCode>_("$"* #,##0.00_);_("$"* \(#,##0.00\);_("$"* "-"??_);_(@_)</c:formatCode>
                <c:ptCount val="6"/>
                <c:pt idx="0">
                  <c:v>247242459.90244856</c:v>
                </c:pt>
                <c:pt idx="1">
                  <c:v>92904623.819000006</c:v>
                </c:pt>
                <c:pt idx="2">
                  <c:v>3448484.04</c:v>
                </c:pt>
                <c:pt idx="3">
                  <c:v>19603904.670999996</c:v>
                </c:pt>
                <c:pt idx="4">
                  <c:v>57912169.839999989</c:v>
                </c:pt>
                <c:pt idx="5">
                  <c:v>53900129.360000007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44-4BF1-BEF9-E56FDD25373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21718531221736"/>
          <c:y val="0.28029797464426714"/>
          <c:w val="0.12700838918860188"/>
          <c:h val="0.4427307710678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Comparison of Local and State/Federal Revenue by Region</a:t>
            </a:r>
          </a:p>
        </c:rich>
      </c:tx>
      <c:layout>
        <c:manualLayout>
          <c:xMode val="edge"/>
          <c:yMode val="edge"/>
          <c:x val="0.3136370249914413"/>
          <c:y val="1.157782106504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97500855871277"/>
          <c:y val="7.1157987873467041E-2"/>
          <c:w val="0.8760249914412872"/>
          <c:h val="0.74269475842958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LocalState!$J$1</c:f>
              <c:strCache>
                <c:ptCount val="1"/>
                <c:pt idx="0">
                  <c:v> Local Appropriation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LocalState!$I$2:$I$11</c:f>
              <c:strCache>
                <c:ptCount val="10"/>
                <c:pt idx="0">
                  <c:v> Region 1 </c:v>
                </c:pt>
                <c:pt idx="1">
                  <c:v> Region 2 </c:v>
                </c:pt>
                <c:pt idx="2">
                  <c:v> Region 3 </c:v>
                </c:pt>
                <c:pt idx="3">
                  <c:v> Region 4 </c:v>
                </c:pt>
                <c:pt idx="4">
                  <c:v> Region 5 </c:v>
                </c:pt>
                <c:pt idx="5">
                  <c:v> Region 6 </c:v>
                </c:pt>
                <c:pt idx="6">
                  <c:v> Region 7 </c:v>
                </c:pt>
                <c:pt idx="7">
                  <c:v> Region 8 </c:v>
                </c:pt>
                <c:pt idx="8">
                  <c:v> Region 9 </c:v>
                </c:pt>
                <c:pt idx="9">
                  <c:v> Region 10 </c:v>
                </c:pt>
              </c:strCache>
            </c:strRef>
          </c:cat>
          <c:val>
            <c:numRef>
              <c:f>LocalState!$J$2:$J$11</c:f>
              <c:numCache>
                <c:formatCode>_("$"* #,##0.00_);_("$"* \(#,##0.00\);_("$"* "-"??_);_(@_)</c:formatCode>
                <c:ptCount val="10"/>
                <c:pt idx="0">
                  <c:v>7043080.2000000002</c:v>
                </c:pt>
                <c:pt idx="1">
                  <c:v>15940004.66</c:v>
                </c:pt>
                <c:pt idx="2">
                  <c:v>14393034.51</c:v>
                </c:pt>
                <c:pt idx="3">
                  <c:v>26849841.289999999</c:v>
                </c:pt>
                <c:pt idx="4">
                  <c:v>13950622.43</c:v>
                </c:pt>
                <c:pt idx="5">
                  <c:v>14026338.919999998</c:v>
                </c:pt>
                <c:pt idx="6">
                  <c:v>8844272.6099999994</c:v>
                </c:pt>
                <c:pt idx="7">
                  <c:v>10670556.609999999</c:v>
                </c:pt>
                <c:pt idx="8">
                  <c:v>6778821.5899999999</c:v>
                </c:pt>
                <c:pt idx="9">
                  <c:v>13146806.16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1-4052-88BE-DA72D45B7186}"/>
            </c:ext>
          </c:extLst>
        </c:ser>
        <c:ser>
          <c:idx val="1"/>
          <c:order val="1"/>
          <c:tx>
            <c:strRef>
              <c:f>LocalState!$K$1</c:f>
              <c:strCache>
                <c:ptCount val="1"/>
                <c:pt idx="0">
                  <c:v> State/Federal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LocalState!$I$2:$I$11</c:f>
              <c:strCache>
                <c:ptCount val="10"/>
                <c:pt idx="0">
                  <c:v> Region 1 </c:v>
                </c:pt>
                <c:pt idx="1">
                  <c:v> Region 2 </c:v>
                </c:pt>
                <c:pt idx="2">
                  <c:v> Region 3 </c:v>
                </c:pt>
                <c:pt idx="3">
                  <c:v> Region 4 </c:v>
                </c:pt>
                <c:pt idx="4">
                  <c:v> Region 5 </c:v>
                </c:pt>
                <c:pt idx="5">
                  <c:v> Region 6 </c:v>
                </c:pt>
                <c:pt idx="6">
                  <c:v> Region 7 </c:v>
                </c:pt>
                <c:pt idx="7">
                  <c:v> Region 8 </c:v>
                </c:pt>
                <c:pt idx="8">
                  <c:v> Region 9 </c:v>
                </c:pt>
                <c:pt idx="9">
                  <c:v> Region 10 </c:v>
                </c:pt>
              </c:strCache>
            </c:strRef>
          </c:cat>
          <c:val>
            <c:numRef>
              <c:f>LocalState!$K$2:$K$11</c:f>
              <c:numCache>
                <c:formatCode>_("$"* #,##0.00_);_("$"* \(#,##0.00\);_("$"* "-"??_);_(@_)</c:formatCode>
                <c:ptCount val="10"/>
                <c:pt idx="0">
                  <c:v>4784717.1899999995</c:v>
                </c:pt>
                <c:pt idx="1">
                  <c:v>10626522.970000001</c:v>
                </c:pt>
                <c:pt idx="2">
                  <c:v>19080361.43</c:v>
                </c:pt>
                <c:pt idx="3">
                  <c:v>18419321.59</c:v>
                </c:pt>
                <c:pt idx="4">
                  <c:v>12264816.830000002</c:v>
                </c:pt>
                <c:pt idx="5">
                  <c:v>10428992.219999999</c:v>
                </c:pt>
                <c:pt idx="6">
                  <c:v>15266318.27</c:v>
                </c:pt>
                <c:pt idx="7">
                  <c:v>16262143.109999999</c:v>
                </c:pt>
                <c:pt idx="8">
                  <c:v>7840137.1299999999</c:v>
                </c:pt>
                <c:pt idx="9">
                  <c:v>11403805.17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1-4052-88BE-DA72D45B7186}"/>
            </c:ext>
          </c:extLst>
        </c:ser>
        <c:ser>
          <c:idx val="2"/>
          <c:order val="2"/>
          <c:tx>
            <c:strRef>
              <c:f>LocalState!$L$1</c:f>
              <c:strCache>
                <c:ptCount val="1"/>
                <c:pt idx="0">
                  <c:v> Other Programs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LocalState!$I$2:$I$11</c:f>
              <c:strCache>
                <c:ptCount val="10"/>
                <c:pt idx="0">
                  <c:v> Region 1 </c:v>
                </c:pt>
                <c:pt idx="1">
                  <c:v> Region 2 </c:v>
                </c:pt>
                <c:pt idx="2">
                  <c:v> Region 3 </c:v>
                </c:pt>
                <c:pt idx="3">
                  <c:v> Region 4 </c:v>
                </c:pt>
                <c:pt idx="4">
                  <c:v> Region 5 </c:v>
                </c:pt>
                <c:pt idx="5">
                  <c:v> Region 6 </c:v>
                </c:pt>
                <c:pt idx="6">
                  <c:v> Region 7 </c:v>
                </c:pt>
                <c:pt idx="7">
                  <c:v> Region 8 </c:v>
                </c:pt>
                <c:pt idx="8">
                  <c:v> Region 9 </c:v>
                </c:pt>
                <c:pt idx="9">
                  <c:v> Region 10 </c:v>
                </c:pt>
              </c:strCache>
            </c:strRef>
          </c:cat>
          <c:val>
            <c:numRef>
              <c:f>LocalState!$L$2:$L$11</c:f>
              <c:numCache>
                <c:formatCode>_("$"* #,##0.00_);_("$"* \(#,##0.00\);_("$"* "-"??_);_(@_)</c:formatCode>
                <c:ptCount val="10"/>
                <c:pt idx="0">
                  <c:v>5894653.6299999999</c:v>
                </c:pt>
                <c:pt idx="1">
                  <c:v>14457902.59</c:v>
                </c:pt>
                <c:pt idx="2">
                  <c:v>8939140.2200000044</c:v>
                </c:pt>
                <c:pt idx="3">
                  <c:v>43270147.469999991</c:v>
                </c:pt>
                <c:pt idx="4">
                  <c:v>16545174.419999998</c:v>
                </c:pt>
                <c:pt idx="5">
                  <c:v>11199030.209999997</c:v>
                </c:pt>
                <c:pt idx="6">
                  <c:v>21392239.680000003</c:v>
                </c:pt>
                <c:pt idx="7">
                  <c:v>22459272.130000003</c:v>
                </c:pt>
                <c:pt idx="8">
                  <c:v>11835937.790000003</c:v>
                </c:pt>
                <c:pt idx="9">
                  <c:v>14108931.439999994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21-4052-88BE-DA72D45B71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4511567"/>
        <c:axId val="1220637487"/>
      </c:barChart>
      <c:catAx>
        <c:axId val="1234511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North Carolina Regions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637487"/>
        <c:crosses val="autoZero"/>
        <c:auto val="1"/>
        <c:lblAlgn val="ctr"/>
        <c:lblOffset val="100"/>
        <c:noMultiLvlLbl val="0"/>
      </c:catAx>
      <c:valAx>
        <c:axId val="122063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Revenue in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5115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50179732968153"/>
          <c:y val="0.96325104941150652"/>
          <c:w val="0.28960510099281067"/>
          <c:h val="3.6748950588493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Proportion of Environmental Health Budget Covered by Client Fees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'EH Client Fees'!$J$14:$J$18</c:f>
              <c:strCache>
                <c:ptCount val="5"/>
                <c:pt idx="0">
                  <c:v>0-20%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'EH Client Fees'!$K$14:$K$18</c:f>
              <c:numCache>
                <c:formatCode>General</c:formatCode>
                <c:ptCount val="5"/>
                <c:pt idx="0">
                  <c:v>31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7-4081-AF39-5F9B6E3250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5191455"/>
        <c:axId val="1432558175"/>
      </c:barChart>
      <c:catAx>
        <c:axId val="14351914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Proportion of Revenue from Client Fees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558175"/>
        <c:crosses val="autoZero"/>
        <c:auto val="1"/>
        <c:lblAlgn val="ctr"/>
        <c:lblOffset val="100"/>
        <c:noMultiLvlLbl val="0"/>
      </c:catAx>
      <c:valAx>
        <c:axId val="143255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Health Departments</a:t>
                </a:r>
              </a:p>
            </c:rich>
          </c:tx>
          <c:layout>
            <c:manualLayout>
              <c:xMode val="edge"/>
              <c:yMode val="edge"/>
              <c:x val="9.7879285361757891E-3"/>
              <c:y val="0.28847113472044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19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North Carolina Local Public</a:t>
            </a:r>
            <a:r>
              <a:rPr lang="en-US" sz="2000" baseline="0"/>
              <a:t> Health Revenue</a:t>
            </a:r>
            <a:endParaRPr lang="en-US" sz="2000"/>
          </a:p>
        </c:rich>
      </c:tx>
      <c:layout>
        <c:manualLayout>
          <c:xMode val="edge"/>
          <c:yMode val="edge"/>
          <c:x val="0.215523628127138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07288570479327"/>
          <c:y val="8.4369422592133578E-2"/>
          <c:w val="0.57405528128813132"/>
          <c:h val="0.89045476614390817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3320749794662"/>
          <c:y val="0.1392876235694934"/>
          <c:w val="0.17611806491337256"/>
          <c:h val="0.53150240569756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Environmental Health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6-428F-ACCD-20C98663C5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6-428F-ACCD-20C98663C5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6-428F-ACCD-20C98663C5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6-428F-ACCD-20C98663C5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6-428F-ACCD-20C98663C5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6-428F-ACCD-20C98663C5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6-428F-ACCD-20C98663C5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$1.3M(</a:t>
                    </a:r>
                    <a:fld id="{023D23D4-8F6F-469C-A516-B7DFAFFBED53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16-428F-ACCD-20C98663C5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$809K ( </a:t>
                    </a:r>
                    <a:fld id="{51F332EA-1811-474B-84FF-E9FBDDFB14D6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16-428F-ACCD-20C98663C5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$19M (</a:t>
                    </a:r>
                    <a:fld id="{1CC18AD1-0FAA-4730-88D8-2F6D557EACB6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16-428F-ACCD-20C98663C5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$255K (</a:t>
                    </a:r>
                    <a:fld id="{A3526249-8514-47F6-869F-97A15D7F9E94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16-428F-ACCD-20C98663C5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$548K(</a:t>
                    </a:r>
                    <a:fld id="{357459EC-78B5-4547-A78C-CB97595F6D61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16-428F-ACCD-20C98663C5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$14.3M (</a:t>
                    </a:r>
                    <a:fld id="{B3F543E2-E869-45EA-A406-0EEE69886BDF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F16-428F-ACCD-20C98663C5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0"/>
                      <a:t>$6K (</a:t>
                    </a:r>
                    <a:fld id="{12D7FE89-7834-475E-86A7-DE9B6D8A847A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F16-428F-ACCD-20C98663C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'EH Revenue'!$B$74:$K$74</c:f>
              <c:strCache>
                <c:ptCount val="7"/>
                <c:pt idx="0">
                  <c:v> NC DHHS-DPH (State/Federal) </c:v>
                </c:pt>
                <c:pt idx="1">
                  <c:v> State General  </c:v>
                </c:pt>
                <c:pt idx="2">
                  <c:v> Local Appropriations </c:v>
                </c:pt>
                <c:pt idx="3">
                  <c:v> Grants </c:v>
                </c:pt>
                <c:pt idx="4">
                  <c:v> Fund Balance </c:v>
                </c:pt>
                <c:pt idx="5">
                  <c:v> Client Fees </c:v>
                </c:pt>
                <c:pt idx="6">
                  <c:v> Donations </c:v>
                </c:pt>
              </c:strCache>
            </c:strRef>
          </c:cat>
          <c:val>
            <c:numRef>
              <c:f>'EH Revenue'!$B$75:$K$75</c:f>
              <c:numCache>
                <c:formatCode>_("$"* #,##0.00_);_("$"* \(#,##0.00\);_("$"* "-"??_);_(@_)</c:formatCode>
                <c:ptCount val="7"/>
                <c:pt idx="0">
                  <c:v>1270337.3599999999</c:v>
                </c:pt>
                <c:pt idx="1">
                  <c:v>809030.79</c:v>
                </c:pt>
                <c:pt idx="2">
                  <c:v>19061310.870000001</c:v>
                </c:pt>
                <c:pt idx="3">
                  <c:v>255371.76</c:v>
                </c:pt>
                <c:pt idx="4">
                  <c:v>548821.05000000005</c:v>
                </c:pt>
                <c:pt idx="5">
                  <c:v>14339748.960000001</c:v>
                </c:pt>
                <c:pt idx="6">
                  <c:v>6035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16-428F-ACCD-20C98663C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68871410129033"/>
          <c:y val="0.31412350137842221"/>
          <c:w val="0.15111085056985527"/>
          <c:h val="0.4227294585575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Total Health Department Expenditure Allocated to Salary and Fringe </a:t>
            </a:r>
          </a:p>
        </c:rich>
      </c:tx>
      <c:layout>
        <c:manualLayout>
          <c:xMode val="edge"/>
          <c:yMode val="edge"/>
          <c:x val="0.13425411897042283"/>
          <c:y val="1.9439494573141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'Salary and Fringe'!$H$4:$H$8</c:f>
              <c:strCache>
                <c:ptCount val="5"/>
                <c:pt idx="0">
                  <c:v>0-20%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81-100%</c:v>
                </c:pt>
              </c:strCache>
            </c:strRef>
          </c:cat>
          <c:val>
            <c:numRef>
              <c:f>'Salary and Fringe'!$I$4:$I$8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37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F-4C0E-8F1F-64AD9F69F7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4958271"/>
        <c:axId val="1531615455"/>
      </c:barChart>
      <c:catAx>
        <c:axId val="1574958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Percentage of  Budget Allocated to Salary and Fringe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15455"/>
        <c:crosses val="autoZero"/>
        <c:auto val="1"/>
        <c:lblAlgn val="ctr"/>
        <c:lblOffset val="100"/>
        <c:noMultiLvlLbl val="0"/>
      </c:catAx>
      <c:valAx>
        <c:axId val="153161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Health Departments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95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Percent of Total Health</a:t>
            </a:r>
            <a:r>
              <a:rPr lang="en-US" sz="1600" baseline="0"/>
              <a:t> Department Budget Funded by Grants</a:t>
            </a:r>
            <a:endParaRPr lang="en-US" sz="1600"/>
          </a:p>
        </c:rich>
      </c:tx>
      <c:layout>
        <c:manualLayout>
          <c:xMode val="edge"/>
          <c:yMode val="edge"/>
          <c:x val="0.28167566360905921"/>
          <c:y val="2.5584817058654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557568132005988E-2"/>
          <c:y val="9.6985701737865831E-2"/>
          <c:w val="0.90030759547913652"/>
          <c:h val="0.786945703980682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Grants!$H$6:$H$10</c:f>
              <c:strCache>
                <c:ptCount val="5"/>
                <c:pt idx="0">
                  <c:v>0-5%</c:v>
                </c:pt>
                <c:pt idx="1">
                  <c:v>5-10%</c:v>
                </c:pt>
                <c:pt idx="2">
                  <c:v>10-15%</c:v>
                </c:pt>
                <c:pt idx="3">
                  <c:v>15-20%</c:v>
                </c:pt>
                <c:pt idx="4">
                  <c:v>20-25%</c:v>
                </c:pt>
              </c:strCache>
            </c:strRef>
          </c:cat>
          <c:val>
            <c:numRef>
              <c:f>Grants!$I$6:$I$10</c:f>
              <c:numCache>
                <c:formatCode>General</c:formatCode>
                <c:ptCount val="5"/>
                <c:pt idx="0">
                  <c:v>50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B-42B0-811B-FC4DBB7EBA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353919"/>
        <c:axId val="1217167327"/>
      </c:barChart>
      <c:catAx>
        <c:axId val="1214353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Proportion of Health Department Revenue Funded by Grants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67327"/>
        <c:crosses val="autoZero"/>
        <c:auto val="1"/>
        <c:lblAlgn val="ctr"/>
        <c:lblOffset val="100"/>
        <c:noMultiLvlLbl val="0"/>
      </c:catAx>
      <c:valAx>
        <c:axId val="121716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Health Departments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35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0.81954</cdr:x>
      <cdr:y>0.88974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6536BD4-7994-8F1C-33A5-99E24505278F}"/>
            </a:ext>
          </a:extLst>
        </cdr:cNvPr>
        <cdr:cNvSpPr txBox="1"/>
      </cdr:nvSpPr>
      <cdr:spPr>
        <a:xfrm xmlns:a="http://schemas.openxmlformats.org/drawingml/2006/main">
          <a:off x="9550400" y="5574761"/>
          <a:ext cx="196088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K=Thousand </a:t>
          </a:r>
        </a:p>
        <a:p xmlns:a="http://schemas.openxmlformats.org/drawingml/2006/main">
          <a:r>
            <a:rPr lang="en-US" sz="1200" dirty="0"/>
            <a:t>M=Million</a:t>
          </a:r>
        </a:p>
        <a:p xmlns:a="http://schemas.openxmlformats.org/drawingml/2006/main">
          <a:r>
            <a:rPr lang="en-US" sz="1200" dirty="0"/>
            <a:t>N=62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26B2A-9845-4769-AA46-6EC0EB15687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77A8D-B464-4C34-9D55-6A7A39CB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000" dirty="0"/>
              <a:t>North Carolina Public Health Finance Report Fiscal Year 2021-2022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October 18,2023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4 Top-Rated Tourist Attractions in North Carolina | PlanetWare">
            <a:extLst>
              <a:ext uri="{FF2B5EF4-FFF2-40B4-BE49-F238E27FC236}">
                <a16:creationId xmlns:a16="http://schemas.microsoft.com/office/drawing/2014/main" id="{167A0832-E707-33EB-78E4-9599FD8A9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9753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E353-4D16-08D2-4488-93D952BD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13" y="41675"/>
            <a:ext cx="10058400" cy="1450757"/>
          </a:xfrm>
        </p:spPr>
        <p:txBody>
          <a:bodyPr/>
          <a:lstStyle/>
          <a:p>
            <a:r>
              <a:rPr lang="en-US" dirty="0"/>
              <a:t>Fast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2D5D-47BB-5D08-557C-C7A042BF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631" y="2485290"/>
            <a:ext cx="3443089" cy="1261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65% of the Communicable Disease Budget is allocated to employee salaries</a:t>
            </a:r>
            <a:endParaRPr lang="en-US" sz="2000" kern="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2" descr="Needle">
            <a:extLst>
              <a:ext uri="{FF2B5EF4-FFF2-40B4-BE49-F238E27FC236}">
                <a16:creationId xmlns:a16="http://schemas.microsoft.com/office/drawing/2014/main" id="{63706B80-6870-50C7-26C7-DAFEAF47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362200"/>
            <a:ext cx="914400" cy="914400"/>
          </a:xfrm>
          <a:prstGeom prst="rect">
            <a:avLst/>
          </a:prstGeom>
        </p:spPr>
      </p:pic>
      <p:pic>
        <p:nvPicPr>
          <p:cNvPr id="5" name="Graphic 3" descr="Money">
            <a:extLst>
              <a:ext uri="{FF2B5EF4-FFF2-40B4-BE49-F238E27FC236}">
                <a16:creationId xmlns:a16="http://schemas.microsoft.com/office/drawing/2014/main" id="{293B377B-007D-7A31-2DCD-20B589185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1600" y="2362200"/>
            <a:ext cx="914400" cy="914400"/>
          </a:xfrm>
          <a:prstGeom prst="rect">
            <a:avLst/>
          </a:prstGeom>
        </p:spPr>
      </p:pic>
      <p:pic>
        <p:nvPicPr>
          <p:cNvPr id="6" name="Graphic 5" descr="Marker">
            <a:extLst>
              <a:ext uri="{FF2B5EF4-FFF2-40B4-BE49-F238E27FC236}">
                <a16:creationId xmlns:a16="http://schemas.microsoft.com/office/drawing/2014/main" id="{FE38872C-BAF6-6954-3069-3B7EA9BF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280" y="451591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A23-4E52-511A-1C84-7F3EE8101475}"/>
              </a:ext>
            </a:extLst>
          </p:cNvPr>
          <p:cNvSpPr txBox="1"/>
          <p:nvPr/>
        </p:nvSpPr>
        <p:spPr>
          <a:xfrm>
            <a:off x="2281561" y="2362200"/>
            <a:ext cx="32492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43% of Health Departments are using 100% or more of their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Communicable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Disease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28DC4-2826-E20E-2B3D-766E243C7D19}"/>
              </a:ext>
            </a:extLst>
          </p:cNvPr>
          <p:cNvSpPr txBox="1"/>
          <p:nvPr/>
        </p:nvSpPr>
        <p:spPr>
          <a:xfrm>
            <a:off x="2281561" y="4372950"/>
            <a:ext cx="336463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9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23% of Local Appropriations go towards funding General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Health Department </a:t>
            </a:r>
            <a:endParaRPr lang="en-US" sz="1900" kern="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Open hand with plant">
            <a:extLst>
              <a:ext uri="{FF2B5EF4-FFF2-40B4-BE49-F238E27FC236}">
                <a16:creationId xmlns:a16="http://schemas.microsoft.com/office/drawing/2014/main" id="{62256E21-ED33-B0B5-FE72-02AD2C9F48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1600" y="4515915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82FFDC-64A3-C4BB-8AFC-0D9028B083BF}"/>
              </a:ext>
            </a:extLst>
          </p:cNvPr>
          <p:cNvSpPr txBox="1">
            <a:spLocks/>
          </p:cNvSpPr>
          <p:nvPr/>
        </p:nvSpPr>
        <p:spPr>
          <a:xfrm>
            <a:off x="7809013" y="4574258"/>
            <a:ext cx="3824188" cy="12618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Environmental Health Revenue is provided by Local Appropriations</a:t>
            </a:r>
            <a:endParaRPr lang="en-US" sz="2000" kern="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CAA131-AC1C-644A-B4A9-C65062C60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72124"/>
              </p:ext>
            </p:extLst>
          </p:nvPr>
        </p:nvGraphicFramePr>
        <p:xfrm>
          <a:off x="1178560" y="667387"/>
          <a:ext cx="10414000" cy="552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61B2E0-8CEA-AE8A-F615-835A6E6EFD31}"/>
              </a:ext>
            </a:extLst>
          </p:cNvPr>
          <p:cNvSpPr txBox="1"/>
          <p:nvPr/>
        </p:nvSpPr>
        <p:spPr>
          <a:xfrm>
            <a:off x="9499600" y="5523961"/>
            <a:ext cx="196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K=Thousand </a:t>
            </a:r>
          </a:p>
          <a:p>
            <a:r>
              <a:rPr lang="en-US" sz="1200" dirty="0"/>
              <a:t>M=Million</a:t>
            </a:r>
          </a:p>
          <a:p>
            <a:r>
              <a:rPr lang="en-US" sz="1200" dirty="0"/>
              <a:t>N=62</a:t>
            </a:r>
          </a:p>
        </p:txBody>
      </p:sp>
    </p:spTree>
    <p:extLst>
      <p:ext uri="{BB962C8B-B14F-4D97-AF65-F5344CB8AC3E}">
        <p14:creationId xmlns:p14="http://schemas.microsoft.com/office/powerpoint/2010/main" val="24187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BC5F34-3604-206C-8246-7AACBC316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201201"/>
              </p:ext>
            </p:extLst>
          </p:nvPr>
        </p:nvGraphicFramePr>
        <p:xfrm>
          <a:off x="497841" y="335280"/>
          <a:ext cx="11037146" cy="579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6536BD4-7994-8F1C-33A5-99E24505278F}"/>
              </a:ext>
            </a:extLst>
          </p:cNvPr>
          <p:cNvSpPr txBox="1"/>
          <p:nvPr/>
        </p:nvSpPr>
        <p:spPr>
          <a:xfrm>
            <a:off x="9499600" y="5523961"/>
            <a:ext cx="196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K=Thousand </a:t>
            </a:r>
          </a:p>
          <a:p>
            <a:r>
              <a:rPr lang="en-US" sz="1200" dirty="0"/>
              <a:t>M=Million</a:t>
            </a:r>
          </a:p>
          <a:p>
            <a:r>
              <a:rPr lang="en-US" sz="1200" dirty="0"/>
              <a:t>N=62</a:t>
            </a:r>
          </a:p>
        </p:txBody>
      </p:sp>
    </p:spTree>
    <p:extLst>
      <p:ext uri="{BB962C8B-B14F-4D97-AF65-F5344CB8AC3E}">
        <p14:creationId xmlns:p14="http://schemas.microsoft.com/office/powerpoint/2010/main" val="279101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A996E12-ED19-4581-87CD-2E86F6581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692180"/>
              </p:ext>
            </p:extLst>
          </p:nvPr>
        </p:nvGraphicFramePr>
        <p:xfrm>
          <a:off x="254000" y="172720"/>
          <a:ext cx="11684000" cy="616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37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BD546E-E9DE-A034-0FFB-C1E1F192F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830521"/>
              </p:ext>
            </p:extLst>
          </p:nvPr>
        </p:nvGraphicFramePr>
        <p:xfrm>
          <a:off x="812799" y="778933"/>
          <a:ext cx="10380133" cy="48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57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CAA131-AC1C-644A-B4A9-C65062C60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53479"/>
              </p:ext>
            </p:extLst>
          </p:nvPr>
        </p:nvGraphicFramePr>
        <p:xfrm>
          <a:off x="1117600" y="667387"/>
          <a:ext cx="10414000" cy="552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F9BE93-0672-CE03-8139-3101008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381215"/>
              </p:ext>
            </p:extLst>
          </p:nvPr>
        </p:nvGraphicFramePr>
        <p:xfrm>
          <a:off x="774823" y="328475"/>
          <a:ext cx="10866268" cy="586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17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87681D-DFCE-8582-A5C0-9A3092A39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064205"/>
              </p:ext>
            </p:extLst>
          </p:nvPr>
        </p:nvGraphicFramePr>
        <p:xfrm>
          <a:off x="677333" y="762000"/>
          <a:ext cx="10820400" cy="51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31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CEB861-58F7-897E-0193-2D4A763C1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410655"/>
              </p:ext>
            </p:extLst>
          </p:nvPr>
        </p:nvGraphicFramePr>
        <p:xfrm>
          <a:off x="467360" y="294640"/>
          <a:ext cx="10840720" cy="575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4173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{FFA80A42-E6F7-43B6-8CCA-7B8A4E51E959}tf56160789_win32</Template>
  <TotalTime>9693</TotalTime>
  <Words>307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Custom</vt:lpstr>
      <vt:lpstr>North Carolina Public Health Finance Report Fiscal Year 2021-2022</vt:lpstr>
      <vt:lpstr>Fast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Public Health Finance Report Fiscal Year 2021-2022</dc:title>
  <dc:creator>Amanda Blackwelder</dc:creator>
  <cp:lastModifiedBy>Karen Davis</cp:lastModifiedBy>
  <cp:revision>11</cp:revision>
  <dcterms:created xsi:type="dcterms:W3CDTF">2023-10-11T17:16:36Z</dcterms:created>
  <dcterms:modified xsi:type="dcterms:W3CDTF">2023-10-18T20:14:33Z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